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427" r:id="rId2"/>
    <p:sldId id="448" r:id="rId3"/>
    <p:sldId id="391" r:id="rId4"/>
    <p:sldId id="393" r:id="rId5"/>
    <p:sldId id="475" r:id="rId6"/>
    <p:sldId id="476" r:id="rId7"/>
    <p:sldId id="468" r:id="rId8"/>
    <p:sldId id="323" r:id="rId9"/>
    <p:sldId id="445" r:id="rId10"/>
    <p:sldId id="469" r:id="rId11"/>
    <p:sldId id="389" r:id="rId12"/>
    <p:sldId id="477" r:id="rId13"/>
    <p:sldId id="295" r:id="rId14"/>
    <p:sldId id="292" r:id="rId15"/>
    <p:sldId id="455" r:id="rId16"/>
    <p:sldId id="288" r:id="rId17"/>
    <p:sldId id="282" r:id="rId18"/>
    <p:sldId id="449" r:id="rId19"/>
    <p:sldId id="458" r:id="rId20"/>
    <p:sldId id="290" r:id="rId21"/>
    <p:sldId id="306" r:id="rId22"/>
    <p:sldId id="457" r:id="rId23"/>
    <p:sldId id="439" r:id="rId24"/>
    <p:sldId id="284" r:id="rId25"/>
    <p:sldId id="283" r:id="rId26"/>
    <p:sldId id="286" r:id="rId27"/>
    <p:sldId id="285" r:id="rId28"/>
    <p:sldId id="301" r:id="rId29"/>
    <p:sldId id="481" r:id="rId30"/>
    <p:sldId id="483" r:id="rId31"/>
    <p:sldId id="456" r:id="rId32"/>
    <p:sldId id="473" r:id="rId33"/>
    <p:sldId id="474" r:id="rId34"/>
    <p:sldId id="453" r:id="rId35"/>
    <p:sldId id="450" r:id="rId36"/>
    <p:sldId id="442" r:id="rId37"/>
    <p:sldId id="430" r:id="rId38"/>
    <p:sldId id="478" r:id="rId39"/>
    <p:sldId id="28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941" autoAdjust="0"/>
  </p:normalViewPr>
  <p:slideViewPr>
    <p:cSldViewPr>
      <p:cViewPr varScale="1">
        <p:scale>
          <a:sx n="79" d="100"/>
          <a:sy n="79" d="100"/>
        </p:scale>
        <p:origin x="114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45CDDA-14C9-46DC-BF7D-7A787F9AA533}" type="datetimeFigureOut">
              <a:rPr lang="en-US" smtClean="0"/>
              <a:t>9/15/2021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56A412-A1CF-430E-BD36-F48CB593F0F5}" type="slidenum">
              <a:rPr lang="en-US" smtClean="0"/>
              <a:t>‹#›</a:t>
            </a:fld>
            <a:endParaRPr lang="en-US"/>
          </a:p>
        </p:txBody>
      </p:sp>
    </p:spTree>
    <p:extLst>
      <p:ext uri="{BB962C8B-B14F-4D97-AF65-F5344CB8AC3E}">
        <p14:creationId xmlns:p14="http://schemas.microsoft.com/office/powerpoint/2010/main" val="4167992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8295E860-37C3-4992-BB25-BE514FD5526A}" type="slidenum">
              <a:rPr lang="en-GB" smtClean="0"/>
              <a:t>8</a:t>
            </a:fld>
            <a:endParaRPr lang="en-GB"/>
          </a:p>
        </p:txBody>
      </p:sp>
    </p:spTree>
    <p:extLst>
      <p:ext uri="{BB962C8B-B14F-4D97-AF65-F5344CB8AC3E}">
        <p14:creationId xmlns:p14="http://schemas.microsoft.com/office/powerpoint/2010/main" val="2638527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25</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27</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28</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39</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9</a:t>
            </a:fld>
            <a:endParaRPr lang="en-US"/>
          </a:p>
        </p:txBody>
      </p:sp>
    </p:spTree>
    <p:extLst>
      <p:ext uri="{BB962C8B-B14F-4D97-AF65-F5344CB8AC3E}">
        <p14:creationId xmlns:p14="http://schemas.microsoft.com/office/powerpoint/2010/main" val="164455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56A412-A1CF-430E-BD36-F48CB593F0F5}" type="slidenum">
              <a:rPr lang="en-US" smtClean="0"/>
              <a:t>14</a:t>
            </a:fld>
            <a:endParaRPr lang="en-US"/>
          </a:p>
        </p:txBody>
      </p:sp>
    </p:spTree>
    <p:extLst>
      <p:ext uri="{BB962C8B-B14F-4D97-AF65-F5344CB8AC3E}">
        <p14:creationId xmlns:p14="http://schemas.microsoft.com/office/powerpoint/2010/main" val="12451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56A412-A1CF-430E-BD36-F48CB593F0F5}" type="slidenum">
              <a:rPr lang="en-US" smtClean="0"/>
              <a:t>15</a:t>
            </a:fld>
            <a:endParaRPr lang="en-US"/>
          </a:p>
        </p:txBody>
      </p:sp>
    </p:spTree>
    <p:extLst>
      <p:ext uri="{BB962C8B-B14F-4D97-AF65-F5344CB8AC3E}">
        <p14:creationId xmlns:p14="http://schemas.microsoft.com/office/powerpoint/2010/main" val="4060262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17</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20</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56A412-A1CF-430E-BD36-F48CB593F0F5}" type="slidenum">
              <a:rPr lang="en-US" smtClean="0"/>
              <a:t>23</a:t>
            </a:fld>
            <a:endParaRPr lang="en-US"/>
          </a:p>
        </p:txBody>
      </p:sp>
    </p:spTree>
    <p:extLst>
      <p:ext uri="{BB962C8B-B14F-4D97-AF65-F5344CB8AC3E}">
        <p14:creationId xmlns:p14="http://schemas.microsoft.com/office/powerpoint/2010/main" val="3724742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24</a:t>
            </a:fld>
            <a:endParaRPr lang="en-US"/>
          </a:p>
        </p:txBody>
      </p:sp>
    </p:spTree>
    <p:extLst>
      <p:ext uri="{BB962C8B-B14F-4D97-AF65-F5344CB8AC3E}">
        <p14:creationId xmlns:p14="http://schemas.microsoft.com/office/powerpoint/2010/main" val="3052765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5E450DE-20D4-4EB2-91EA-571194D69A26}" type="datetime1">
              <a:rPr lang="en-US" smtClean="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481117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B2211C-FE36-44B5-A1B0-ED7D8EBD2028}" type="datetime1">
              <a:rPr lang="en-US" smtClean="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84666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0DEC491-16A5-40EC-995C-A5EB20B00F55}" type="datetime1">
              <a:rPr lang="en-US" smtClean="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516574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5AAC47-05A7-4007-9969-A0F19919C015}" type="datetime1">
              <a:rPr lang="en-US" smtClean="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83205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2994BF-15B0-4F90-A721-E70F33026801}" type="datetime1">
              <a:rPr lang="en-US" smtClean="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28419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F2EAB41-F7B7-46AC-AF9E-9833F256370F}" type="datetime1">
              <a:rPr lang="en-US" smtClean="0"/>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54198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D7821B-72C0-4093-A5F1-F9EDEA28141A}" type="datetime1">
              <a:rPr lang="en-US" smtClean="0"/>
              <a:t>9/15/2021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358181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4BA67BC-F424-4DDC-B346-3FA466F3EC16}" type="datetime1">
              <a:rPr lang="en-US" smtClean="0"/>
              <a:t>9/15/2021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843606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94E161-240A-4EA5-849A-9A4A289AAC8B}" type="datetime1">
              <a:rPr lang="en-US" smtClean="0"/>
              <a:t>9/15/2021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79147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B8D9A5-ADB4-49EE-9CE8-0EE14091F2BD}" type="datetime1">
              <a:rPr lang="en-US" smtClean="0"/>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45259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9C8803-CF7B-4EF4-9630-7906444CB097}" type="datetime1">
              <a:rPr lang="en-US" smtClean="0"/>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371771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09202-8FA7-4F2E-A789-295A7D05F756}" type="datetime1">
              <a:rPr lang="en-US" smtClean="0"/>
              <a:t>9/15/2021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25242-1DFD-45BB-89E8-D96AD62FA012}" type="slidenum">
              <a:rPr lang="en-US" smtClean="0"/>
              <a:t>‹#›</a:t>
            </a:fld>
            <a:endParaRPr lang="en-US" dirty="0"/>
          </a:p>
        </p:txBody>
      </p:sp>
    </p:spTree>
    <p:extLst>
      <p:ext uri="{BB962C8B-B14F-4D97-AF65-F5344CB8AC3E}">
        <p14:creationId xmlns:p14="http://schemas.microsoft.com/office/powerpoint/2010/main" val="2011261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37695DD-E7B6-4099-B94C-84931F29BEE3}"/>
              </a:ext>
            </a:extLst>
          </p:cNvPr>
          <p:cNvSpPr>
            <a:spLocks noGrp="1"/>
          </p:cNvSpPr>
          <p:nvPr>
            <p:ph type="body" idx="1"/>
          </p:nvPr>
        </p:nvSpPr>
        <p:spPr>
          <a:xfrm>
            <a:off x="152400" y="68731"/>
            <a:ext cx="8991600" cy="1500187"/>
          </a:xfrm>
        </p:spPr>
        <p:txBody>
          <a:bodyPr>
            <a:normAutofit fontScale="47500" lnSpcReduction="20000"/>
          </a:bodyPr>
          <a:lstStyle/>
          <a:p>
            <a:pPr algn="ctr"/>
            <a:r>
              <a:rPr lang="en-GB" sz="6700" b="1" dirty="0">
                <a:solidFill>
                  <a:schemeClr val="bg1"/>
                </a:solidFill>
                <a:latin typeface="Arial Black" panose="020B0A04020102020204" pitchFamily="34" charset="0"/>
              </a:rPr>
              <a:t>Single event effect study on LGAD: Present status and prospects of femtosecond laser studies at ELI</a:t>
            </a:r>
            <a:endParaRPr lang="en-US" sz="6700" b="1" dirty="0">
              <a:solidFill>
                <a:schemeClr val="bg1"/>
              </a:solidFill>
              <a:latin typeface="Arial Black" panose="020B0A04020102020204" pitchFamily="34" charset="0"/>
            </a:endParaRPr>
          </a:p>
          <a:p>
            <a:endParaRPr lang="en-GB" dirty="0"/>
          </a:p>
        </p:txBody>
      </p:sp>
      <p:sp>
        <p:nvSpPr>
          <p:cNvPr id="5" name="TextBox 4">
            <a:extLst>
              <a:ext uri="{FF2B5EF4-FFF2-40B4-BE49-F238E27FC236}">
                <a16:creationId xmlns:a16="http://schemas.microsoft.com/office/drawing/2014/main" id="{20CA9FAF-D897-4A08-BB94-CAD1EC3EF8C8}"/>
              </a:ext>
            </a:extLst>
          </p:cNvPr>
          <p:cNvSpPr txBox="1"/>
          <p:nvPr/>
        </p:nvSpPr>
        <p:spPr>
          <a:xfrm>
            <a:off x="1519384" y="2032064"/>
            <a:ext cx="5638800" cy="3539430"/>
          </a:xfrm>
          <a:prstGeom prst="rect">
            <a:avLst/>
          </a:prstGeom>
          <a:noFill/>
        </p:spPr>
        <p:txBody>
          <a:bodyPr wrap="square">
            <a:spAutoFit/>
          </a:bodyPr>
          <a:lstStyle/>
          <a:p>
            <a:pPr algn="ctr"/>
            <a:r>
              <a:rPr lang="en-GB" sz="1600" u="sng" dirty="0">
                <a:solidFill>
                  <a:schemeClr val="bg1"/>
                </a:solidFill>
              </a:rPr>
              <a:t>Gordana </a:t>
            </a:r>
            <a:r>
              <a:rPr lang="en-GB" sz="1600" u="sng" dirty="0" err="1">
                <a:solidFill>
                  <a:schemeClr val="bg1"/>
                </a:solidFill>
              </a:rPr>
              <a:t>Lastovicka</a:t>
            </a:r>
            <a:r>
              <a:rPr lang="en-GB" sz="1600" u="sng" dirty="0">
                <a:solidFill>
                  <a:schemeClr val="bg1"/>
                </a:solidFill>
              </a:rPr>
              <a:t>-Medin </a:t>
            </a:r>
          </a:p>
          <a:p>
            <a:pPr algn="ctr"/>
            <a:r>
              <a:rPr lang="en-GB" sz="1600" dirty="0">
                <a:solidFill>
                  <a:schemeClr val="bg1"/>
                </a:solidFill>
              </a:rPr>
              <a:t>University of Montenegro </a:t>
            </a:r>
          </a:p>
          <a:p>
            <a:pPr algn="ctr"/>
            <a:endParaRPr lang="en-GB" sz="1600" dirty="0">
              <a:solidFill>
                <a:schemeClr val="bg1"/>
              </a:solidFill>
            </a:endParaRPr>
          </a:p>
          <a:p>
            <a:pPr algn="ctr"/>
            <a:r>
              <a:rPr lang="en-GB" sz="1600" dirty="0">
                <a:solidFill>
                  <a:schemeClr val="bg1"/>
                </a:solidFill>
                <a:latin typeface="+mn-lt"/>
              </a:rPr>
              <a:t>Gregor </a:t>
            </a:r>
            <a:r>
              <a:rPr lang="en-GB" sz="1600" dirty="0" err="1">
                <a:solidFill>
                  <a:schemeClr val="bg1"/>
                </a:solidFill>
                <a:latin typeface="+mn-lt"/>
              </a:rPr>
              <a:t>Kramberger</a:t>
            </a:r>
            <a:r>
              <a:rPr lang="en-GB" sz="1600" dirty="0">
                <a:solidFill>
                  <a:schemeClr val="bg1"/>
                </a:solidFill>
              </a:rPr>
              <a:t> </a:t>
            </a:r>
          </a:p>
          <a:p>
            <a:pPr algn="ctr"/>
            <a:r>
              <a:rPr lang="en-GB" sz="1600" dirty="0" err="1">
                <a:solidFill>
                  <a:schemeClr val="bg1"/>
                </a:solidFill>
                <a:latin typeface="+mn-lt"/>
              </a:rPr>
              <a:t>Jozef</a:t>
            </a:r>
            <a:r>
              <a:rPr lang="en-GB" sz="1600" dirty="0">
                <a:solidFill>
                  <a:schemeClr val="bg1"/>
                </a:solidFill>
                <a:latin typeface="+mn-lt"/>
              </a:rPr>
              <a:t> Stefan Institute  </a:t>
            </a:r>
          </a:p>
          <a:p>
            <a:pPr algn="ctr"/>
            <a:br>
              <a:rPr lang="en-GB" sz="1600" dirty="0">
                <a:solidFill>
                  <a:schemeClr val="bg1"/>
                </a:solidFill>
                <a:latin typeface="+mn-lt"/>
              </a:rPr>
            </a:br>
            <a:r>
              <a:rPr lang="en-GB" sz="1600" dirty="0">
                <a:solidFill>
                  <a:schemeClr val="bg1"/>
                </a:solidFill>
                <a:latin typeface="+mn-lt"/>
              </a:rPr>
              <a:t>Mateusz </a:t>
            </a:r>
            <a:r>
              <a:rPr lang="en-GB" sz="1600" dirty="0" err="1">
                <a:solidFill>
                  <a:schemeClr val="bg1"/>
                </a:solidFill>
                <a:latin typeface="+mn-lt"/>
              </a:rPr>
              <a:t>Rebarz</a:t>
            </a:r>
            <a:r>
              <a:rPr lang="en-GB" sz="1600" dirty="0">
                <a:solidFill>
                  <a:schemeClr val="bg1"/>
                </a:solidFill>
                <a:latin typeface="+mn-lt"/>
              </a:rPr>
              <a:t>, Jakob </a:t>
            </a:r>
            <a:r>
              <a:rPr lang="en-GB" sz="1600" dirty="0" err="1">
                <a:solidFill>
                  <a:schemeClr val="bg1"/>
                </a:solidFill>
                <a:latin typeface="+mn-lt"/>
              </a:rPr>
              <a:t>Andreasson</a:t>
            </a:r>
            <a:r>
              <a:rPr lang="en-GB" sz="1600" dirty="0">
                <a:solidFill>
                  <a:schemeClr val="bg1"/>
                </a:solidFill>
                <a:latin typeface="+mn-lt"/>
              </a:rPr>
              <a:t>, Kamil </a:t>
            </a:r>
            <a:r>
              <a:rPr lang="en-GB" sz="1600" dirty="0" err="1">
                <a:solidFill>
                  <a:schemeClr val="bg1"/>
                </a:solidFill>
                <a:latin typeface="+mn-lt"/>
              </a:rPr>
              <a:t>Kropielniczki</a:t>
            </a:r>
            <a:endParaRPr lang="en-GB" sz="1600" dirty="0">
              <a:solidFill>
                <a:schemeClr val="bg1"/>
              </a:solidFill>
            </a:endParaRPr>
          </a:p>
          <a:p>
            <a:pPr algn="ctr"/>
            <a:r>
              <a:rPr lang="en-GB" sz="1600" dirty="0">
                <a:solidFill>
                  <a:schemeClr val="bg1"/>
                </a:solidFill>
                <a:latin typeface="+mn-lt"/>
              </a:rPr>
              <a:t>ELI Beamlines</a:t>
            </a:r>
          </a:p>
          <a:p>
            <a:pPr algn="ctr"/>
            <a:br>
              <a:rPr lang="en-GB" sz="1600" dirty="0">
                <a:solidFill>
                  <a:schemeClr val="bg1"/>
                </a:solidFill>
                <a:latin typeface="+mn-lt"/>
              </a:rPr>
            </a:br>
            <a:r>
              <a:rPr lang="en-GB" sz="1600" dirty="0" err="1">
                <a:solidFill>
                  <a:schemeClr val="bg1"/>
                </a:solidFill>
                <a:latin typeface="+mn-lt"/>
              </a:rPr>
              <a:t>Jiří</a:t>
            </a:r>
            <a:r>
              <a:rPr lang="en-GB" sz="1600" dirty="0">
                <a:solidFill>
                  <a:schemeClr val="bg1"/>
                </a:solidFill>
                <a:latin typeface="+mn-lt"/>
              </a:rPr>
              <a:t> Kroll, Michal </a:t>
            </a:r>
            <a:r>
              <a:rPr lang="en-GB" sz="1600" dirty="0" err="1">
                <a:solidFill>
                  <a:schemeClr val="bg1"/>
                </a:solidFill>
                <a:latin typeface="+mn-lt"/>
              </a:rPr>
              <a:t>Tomášek</a:t>
            </a:r>
            <a:r>
              <a:rPr lang="en-GB" sz="1600" dirty="0">
                <a:solidFill>
                  <a:schemeClr val="bg1"/>
                </a:solidFill>
                <a:latin typeface="+mn-lt"/>
              </a:rPr>
              <a:t>, </a:t>
            </a:r>
            <a:r>
              <a:rPr lang="en-GB" sz="1600" dirty="0" err="1">
                <a:solidFill>
                  <a:schemeClr val="bg1"/>
                </a:solidFill>
                <a:latin typeface="+mn-lt"/>
              </a:rPr>
              <a:t>Tomáš</a:t>
            </a:r>
            <a:r>
              <a:rPr lang="en-GB" sz="1600" dirty="0">
                <a:solidFill>
                  <a:schemeClr val="bg1"/>
                </a:solidFill>
                <a:latin typeface="+mn-lt"/>
              </a:rPr>
              <a:t> </a:t>
            </a:r>
            <a:r>
              <a:rPr lang="en-GB" sz="1600" dirty="0" err="1">
                <a:solidFill>
                  <a:schemeClr val="bg1"/>
                </a:solidFill>
                <a:latin typeface="+mn-lt"/>
              </a:rPr>
              <a:t>Laštovička</a:t>
            </a:r>
            <a:r>
              <a:rPr lang="en-GB" sz="1600" dirty="0">
                <a:solidFill>
                  <a:schemeClr val="bg1"/>
                </a:solidFill>
                <a:latin typeface="+mn-lt"/>
              </a:rPr>
              <a:t> </a:t>
            </a:r>
          </a:p>
          <a:p>
            <a:pPr algn="ctr"/>
            <a:r>
              <a:rPr lang="en-GB" sz="1600" dirty="0">
                <a:solidFill>
                  <a:schemeClr val="bg1"/>
                </a:solidFill>
                <a:latin typeface="+mn-lt"/>
              </a:rPr>
              <a:t>Institute of Physics, Academy of Sciences, CZ</a:t>
            </a:r>
            <a:br>
              <a:rPr lang="en-GB" sz="1600" dirty="0">
                <a:solidFill>
                  <a:schemeClr val="bg1"/>
                </a:solidFill>
                <a:latin typeface="+mn-lt"/>
              </a:rPr>
            </a:br>
            <a:endParaRPr lang="en-GB" sz="1600" dirty="0">
              <a:solidFill>
                <a:schemeClr val="bg1"/>
              </a:solidFill>
              <a:latin typeface="+mn-lt"/>
            </a:endParaRPr>
          </a:p>
          <a:p>
            <a:pPr algn="ctr"/>
            <a:r>
              <a:rPr lang="en-GB" sz="1600" dirty="0">
                <a:solidFill>
                  <a:schemeClr val="bg1"/>
                </a:solidFill>
                <a:latin typeface="+mn-lt"/>
              </a:rPr>
              <a:t>Valentina Sola, Nicolo </a:t>
            </a:r>
            <a:r>
              <a:rPr lang="en-GB" sz="1600" dirty="0" err="1">
                <a:solidFill>
                  <a:schemeClr val="bg1"/>
                </a:solidFill>
                <a:latin typeface="+mn-lt"/>
              </a:rPr>
              <a:t>Cartiglia</a:t>
            </a:r>
            <a:r>
              <a:rPr lang="en-GB" sz="1600" dirty="0">
                <a:solidFill>
                  <a:schemeClr val="bg1"/>
                </a:solidFill>
                <a:latin typeface="+mn-lt"/>
              </a:rPr>
              <a:t> </a:t>
            </a:r>
          </a:p>
          <a:p>
            <a:pPr algn="ctr"/>
            <a:r>
              <a:rPr lang="en-GB" sz="1600" dirty="0">
                <a:solidFill>
                  <a:schemeClr val="bg1"/>
                </a:solidFill>
              </a:rPr>
              <a:t>INFN Torino</a:t>
            </a:r>
            <a:r>
              <a:rPr lang="en-GB" sz="1600" dirty="0">
                <a:solidFill>
                  <a:schemeClr val="bg1"/>
                </a:solidFill>
                <a:latin typeface="+mn-lt"/>
              </a:rPr>
              <a:t> </a:t>
            </a:r>
          </a:p>
        </p:txBody>
      </p:sp>
      <p:pic>
        <p:nvPicPr>
          <p:cNvPr id="6" name="Picture 5">
            <a:extLst>
              <a:ext uri="{FF2B5EF4-FFF2-40B4-BE49-F238E27FC236}">
                <a16:creationId xmlns:a16="http://schemas.microsoft.com/office/drawing/2014/main" id="{F9C20F8E-28FB-447B-9BE6-27197378964B}"/>
              </a:ext>
            </a:extLst>
          </p:cNvPr>
          <p:cNvPicPr>
            <a:picLocks noChangeAspect="1"/>
          </p:cNvPicPr>
          <p:nvPr/>
        </p:nvPicPr>
        <p:blipFill>
          <a:blip r:embed="rId2"/>
          <a:stretch>
            <a:fillRect/>
          </a:stretch>
        </p:blipFill>
        <p:spPr>
          <a:xfrm>
            <a:off x="7107583" y="3549340"/>
            <a:ext cx="1657445" cy="766762"/>
          </a:xfrm>
          <a:prstGeom prst="rect">
            <a:avLst/>
          </a:prstGeom>
        </p:spPr>
      </p:pic>
      <p:pic>
        <p:nvPicPr>
          <p:cNvPr id="7" name="Picture 6">
            <a:extLst>
              <a:ext uri="{FF2B5EF4-FFF2-40B4-BE49-F238E27FC236}">
                <a16:creationId xmlns:a16="http://schemas.microsoft.com/office/drawing/2014/main" id="{F47922F9-C169-4724-817A-15D6DBC720D9}"/>
              </a:ext>
            </a:extLst>
          </p:cNvPr>
          <p:cNvPicPr>
            <a:picLocks noChangeAspect="1"/>
          </p:cNvPicPr>
          <p:nvPr/>
        </p:nvPicPr>
        <p:blipFill>
          <a:blip r:embed="rId3"/>
          <a:stretch>
            <a:fillRect/>
          </a:stretch>
        </p:blipFill>
        <p:spPr>
          <a:xfrm>
            <a:off x="7407762" y="1424155"/>
            <a:ext cx="1357266" cy="1215819"/>
          </a:xfrm>
          <a:prstGeom prst="rect">
            <a:avLst/>
          </a:prstGeom>
        </p:spPr>
      </p:pic>
      <p:pic>
        <p:nvPicPr>
          <p:cNvPr id="10" name="Picture 9">
            <a:extLst>
              <a:ext uri="{FF2B5EF4-FFF2-40B4-BE49-F238E27FC236}">
                <a16:creationId xmlns:a16="http://schemas.microsoft.com/office/drawing/2014/main" id="{AD0CB851-0C2C-415D-B077-CAEEECC777D9}"/>
              </a:ext>
            </a:extLst>
          </p:cNvPr>
          <p:cNvPicPr>
            <a:picLocks noChangeAspect="1"/>
          </p:cNvPicPr>
          <p:nvPr/>
        </p:nvPicPr>
        <p:blipFill>
          <a:blip r:embed="rId4"/>
          <a:stretch>
            <a:fillRect/>
          </a:stretch>
        </p:blipFill>
        <p:spPr>
          <a:xfrm>
            <a:off x="7107583" y="2726011"/>
            <a:ext cx="1638810" cy="712252"/>
          </a:xfrm>
          <a:prstGeom prst="rect">
            <a:avLst/>
          </a:prstGeom>
        </p:spPr>
      </p:pic>
      <p:pic>
        <p:nvPicPr>
          <p:cNvPr id="11" name="Picture 2" descr="See the source image">
            <a:extLst>
              <a:ext uri="{FF2B5EF4-FFF2-40B4-BE49-F238E27FC236}">
                <a16:creationId xmlns:a16="http://schemas.microsoft.com/office/drawing/2014/main" id="{350FD853-F3DF-45FF-A57D-C343057B31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7606" y="4397220"/>
            <a:ext cx="2235395" cy="76676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16B4343-1C37-40BB-857B-273529549E5A}"/>
              </a:ext>
            </a:extLst>
          </p:cNvPr>
          <p:cNvPicPr>
            <a:picLocks noChangeAspect="1"/>
          </p:cNvPicPr>
          <p:nvPr/>
        </p:nvPicPr>
        <p:blipFill>
          <a:blip r:embed="rId6"/>
          <a:stretch>
            <a:fillRect/>
          </a:stretch>
        </p:blipFill>
        <p:spPr>
          <a:xfrm>
            <a:off x="7470704" y="5195509"/>
            <a:ext cx="1231381" cy="663051"/>
          </a:xfrm>
          <a:prstGeom prst="rect">
            <a:avLst/>
          </a:prstGeom>
        </p:spPr>
      </p:pic>
      <p:pic>
        <p:nvPicPr>
          <p:cNvPr id="13" name="Picture 12">
            <a:extLst>
              <a:ext uri="{FF2B5EF4-FFF2-40B4-BE49-F238E27FC236}">
                <a16:creationId xmlns:a16="http://schemas.microsoft.com/office/drawing/2014/main" id="{46C74D3E-EEDA-4742-9D9F-91762694A7BB}"/>
              </a:ext>
            </a:extLst>
          </p:cNvPr>
          <p:cNvPicPr>
            <a:picLocks noChangeAspect="1"/>
          </p:cNvPicPr>
          <p:nvPr/>
        </p:nvPicPr>
        <p:blipFill>
          <a:blip r:embed="rId7"/>
          <a:stretch>
            <a:fillRect/>
          </a:stretch>
        </p:blipFill>
        <p:spPr>
          <a:xfrm>
            <a:off x="177114" y="1752600"/>
            <a:ext cx="1951776" cy="1138278"/>
          </a:xfrm>
          <a:prstGeom prst="rect">
            <a:avLst/>
          </a:prstGeom>
        </p:spPr>
      </p:pic>
      <p:sp>
        <p:nvSpPr>
          <p:cNvPr id="14" name="Slide Number Placeholder 13">
            <a:extLst>
              <a:ext uri="{FF2B5EF4-FFF2-40B4-BE49-F238E27FC236}">
                <a16:creationId xmlns:a16="http://schemas.microsoft.com/office/drawing/2014/main" id="{35167795-9B93-4D7D-96AE-C2F5ED197690}"/>
              </a:ext>
            </a:extLst>
          </p:cNvPr>
          <p:cNvSpPr>
            <a:spLocks noGrp="1"/>
          </p:cNvSpPr>
          <p:nvPr>
            <p:ph type="sldNum" sz="quarter" idx="12"/>
          </p:nvPr>
        </p:nvSpPr>
        <p:spPr>
          <a:xfrm>
            <a:off x="6631428" y="6137499"/>
            <a:ext cx="2133600" cy="365125"/>
          </a:xfrm>
        </p:spPr>
        <p:txBody>
          <a:bodyPr/>
          <a:lstStyle/>
          <a:p>
            <a:fld id="{C8A25242-1DFD-45BB-89E8-D96AD62FA012}" type="slidenum">
              <a:rPr lang="en-US" smtClean="0"/>
              <a:t>1</a:t>
            </a:fld>
            <a:endParaRPr lang="en-US" dirty="0"/>
          </a:p>
        </p:txBody>
      </p:sp>
      <p:sp>
        <p:nvSpPr>
          <p:cNvPr id="20" name="TextBox 19">
            <a:extLst>
              <a:ext uri="{FF2B5EF4-FFF2-40B4-BE49-F238E27FC236}">
                <a16:creationId xmlns:a16="http://schemas.microsoft.com/office/drawing/2014/main" id="{5F4E7448-D3BF-4159-B28C-0E0C341F1823}"/>
              </a:ext>
            </a:extLst>
          </p:cNvPr>
          <p:cNvSpPr txBox="1"/>
          <p:nvPr/>
        </p:nvSpPr>
        <p:spPr>
          <a:xfrm>
            <a:off x="137160" y="5997898"/>
            <a:ext cx="9448800" cy="861774"/>
          </a:xfrm>
          <a:prstGeom prst="rect">
            <a:avLst/>
          </a:prstGeom>
          <a:noFill/>
        </p:spPr>
        <p:txBody>
          <a:bodyPr wrap="square">
            <a:spAutoFit/>
          </a:bodyPr>
          <a:lstStyle/>
          <a:p>
            <a:pPr algn="l"/>
            <a:r>
              <a:rPr lang="en-GB" sz="1600" dirty="0">
                <a:solidFill>
                  <a:schemeClr val="bg1"/>
                </a:solidFill>
                <a:latin typeface="Roboto" panose="02000000000000000000" pitchFamily="2" charset="0"/>
              </a:rPr>
              <a:t>PSD12: The 12th International Conference on Position Sensitive Detectors</a:t>
            </a:r>
            <a:r>
              <a:rPr lang="en-GB" sz="1600" b="0" i="0" strike="noStrike" dirty="0">
                <a:solidFill>
                  <a:schemeClr val="bg1"/>
                </a:solidFill>
                <a:effectLst/>
                <a:latin typeface="Roboto" panose="02000000000000000000" pitchFamily="2" charset="0"/>
              </a:rPr>
              <a:t> </a:t>
            </a:r>
          </a:p>
          <a:p>
            <a:pPr algn="l"/>
            <a:r>
              <a:rPr lang="en-GB" sz="1600" b="0" i="0" dirty="0">
                <a:solidFill>
                  <a:schemeClr val="bg1"/>
                </a:solidFill>
                <a:effectLst/>
                <a:latin typeface="Liberation Sans"/>
              </a:rPr>
              <a:t>Sep 12 – 17, 2021 University of Birmingham</a:t>
            </a:r>
          </a:p>
          <a:p>
            <a:endParaRPr lang="en-GB" dirty="0">
              <a:solidFill>
                <a:schemeClr val="bg1"/>
              </a:solidFill>
            </a:endParaRPr>
          </a:p>
        </p:txBody>
      </p:sp>
    </p:spTree>
    <p:extLst>
      <p:ext uri="{BB962C8B-B14F-4D97-AF65-F5344CB8AC3E}">
        <p14:creationId xmlns:p14="http://schemas.microsoft.com/office/powerpoint/2010/main" val="2385723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F133EB-0786-4368-B592-F40CF9C2C85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348" r="20985" b="-1"/>
          <a:stretch/>
        </p:blipFill>
        <p:spPr>
          <a:xfrm>
            <a:off x="20" y="10"/>
            <a:ext cx="9143980" cy="6857990"/>
          </a:xfrm>
          <a:prstGeom prst="rect">
            <a:avLst/>
          </a:prstGeom>
        </p:spPr>
      </p:pic>
      <p:sp>
        <p:nvSpPr>
          <p:cNvPr id="18" name="Rectangle 17">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97BC3-7CF9-4B36-8058-7A40818EBF3C}"/>
              </a:ext>
            </a:extLst>
          </p:cNvPr>
          <p:cNvSpPr>
            <a:spLocks noGrp="1"/>
          </p:cNvSpPr>
          <p:nvPr>
            <p:ph type="title"/>
          </p:nvPr>
        </p:nvSpPr>
        <p:spPr>
          <a:xfrm>
            <a:off x="392906" y="5317240"/>
            <a:ext cx="8408194" cy="744836"/>
          </a:xfrm>
        </p:spPr>
        <p:txBody>
          <a:bodyPr>
            <a:normAutofit/>
          </a:bodyPr>
          <a:lstStyle/>
          <a:p>
            <a:r>
              <a:rPr lang="en-GB" sz="3100" dirty="0">
                <a:solidFill>
                  <a:schemeClr val="tx1">
                    <a:lumMod val="85000"/>
                    <a:lumOff val="15000"/>
                  </a:schemeClr>
                </a:solidFill>
              </a:rPr>
              <a:t>TCT set-up</a:t>
            </a:r>
          </a:p>
        </p:txBody>
      </p:sp>
      <p:cxnSp>
        <p:nvCxnSpPr>
          <p:cNvPr id="20" name="Straight Connector 19">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BF5C402E-9BB1-45D3-9B09-4622BDB1918C}"/>
              </a:ext>
            </a:extLst>
          </p:cNvPr>
          <p:cNvSpPr>
            <a:spLocks noGrp="1"/>
          </p:cNvSpPr>
          <p:nvPr>
            <p:ph type="sldNum" sz="quarter" idx="12"/>
          </p:nvPr>
        </p:nvSpPr>
        <p:spPr>
          <a:xfrm>
            <a:off x="6457950" y="6356350"/>
            <a:ext cx="2057400" cy="365125"/>
          </a:xfrm>
        </p:spPr>
        <p:txBody>
          <a:bodyPr>
            <a:normAutofit/>
          </a:bodyPr>
          <a:lstStyle/>
          <a:p>
            <a:pPr>
              <a:spcAft>
                <a:spcPts val="600"/>
              </a:spcAft>
            </a:pPr>
            <a:fld id="{C8A25242-1DFD-45BB-89E8-D96AD62FA012}" type="slidenum">
              <a:rPr lang="en-US" smtClean="0">
                <a:solidFill>
                  <a:srgbClr val="FFFFFF"/>
                </a:solidFill>
              </a:rPr>
              <a:pPr>
                <a:spcAft>
                  <a:spcPts val="600"/>
                </a:spcAft>
              </a:pPr>
              <a:t>10</a:t>
            </a:fld>
            <a:endParaRPr lang="en-US">
              <a:solidFill>
                <a:srgbClr val="FFFFFF"/>
              </a:solidFill>
            </a:endParaRPr>
          </a:p>
        </p:txBody>
      </p:sp>
    </p:spTree>
    <p:extLst>
      <p:ext uri="{BB962C8B-B14F-4D97-AF65-F5344CB8AC3E}">
        <p14:creationId xmlns:p14="http://schemas.microsoft.com/office/powerpoint/2010/main" val="453386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AC77-0AC5-4719-81EF-456D6BFB7F3A}"/>
              </a:ext>
            </a:extLst>
          </p:cNvPr>
          <p:cNvSpPr>
            <a:spLocks noGrp="1"/>
          </p:cNvSpPr>
          <p:nvPr>
            <p:ph type="title"/>
          </p:nvPr>
        </p:nvSpPr>
        <p:spPr>
          <a:xfrm>
            <a:off x="70023" y="111930"/>
            <a:ext cx="3968265" cy="697790"/>
          </a:xfrm>
        </p:spPr>
        <p:txBody>
          <a:bodyPr>
            <a:normAutofit/>
          </a:bodyPr>
          <a:lstStyle/>
          <a:p>
            <a:r>
              <a:rPr lang="en-GB" sz="2400" b="1" dirty="0">
                <a:latin typeface="Arial Black" panose="020B0A04020102020204" pitchFamily="34" charset="0"/>
              </a:rPr>
              <a:t>Samples and readout</a:t>
            </a:r>
          </a:p>
        </p:txBody>
      </p:sp>
      <p:sp>
        <p:nvSpPr>
          <p:cNvPr id="3" name="Rectangle 1">
            <a:extLst>
              <a:ext uri="{FF2B5EF4-FFF2-40B4-BE49-F238E27FC236}">
                <a16:creationId xmlns:a16="http://schemas.microsoft.com/office/drawing/2014/main" id="{ADDF144B-B93E-480E-9DD6-667FFE14A8A9}"/>
              </a:ext>
            </a:extLst>
          </p:cNvPr>
          <p:cNvSpPr>
            <a:spLocks noChangeArrowheads="1"/>
          </p:cNvSpPr>
          <p:nvPr/>
        </p:nvSpPr>
        <p:spPr bwMode="auto">
          <a:xfrm>
            <a:off x="70023" y="740779"/>
            <a:ext cx="8616777"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214313" indent="-214313" defTabSz="685800" eaLnBrk="0" fontAlgn="base" hangingPunct="0">
              <a:spcBef>
                <a:spcPct val="0"/>
              </a:spcBef>
              <a:spcAft>
                <a:spcPct val="0"/>
              </a:spcAft>
              <a:buFont typeface="Wingdings" panose="05000000000000000000" pitchFamily="2" charset="2"/>
              <a:buChar char="q"/>
            </a:pPr>
            <a:endParaRPr lang="en-GB" altLang="en-US" sz="1350" dirty="0">
              <a:latin typeface="Arial" panose="020B0604020202020204" pitchFamily="34" charset="0"/>
            </a:endParaRPr>
          </a:p>
          <a:p>
            <a:pPr marL="214313" indent="-214313" eaLnBrk="0" fontAlgn="base" hangingPunct="0">
              <a:spcBef>
                <a:spcPct val="0"/>
              </a:spcBef>
              <a:spcAft>
                <a:spcPct val="0"/>
              </a:spcAft>
              <a:buFont typeface="Wingdings" panose="05000000000000000000" pitchFamily="2" charset="2"/>
              <a:buChar char="q"/>
            </a:pPr>
            <a:r>
              <a:rPr lang="en-GB" altLang="en-US" sz="1350" dirty="0">
                <a:latin typeface="Arial" panose="020B0604020202020204" pitchFamily="34" charset="0"/>
              </a:rPr>
              <a:t>The samples are from HPK-P2 run, the latest ATLAS/CMS LGAD fabrication (shown in many talk in the workshop)</a:t>
            </a:r>
          </a:p>
          <a:p>
            <a:pPr marL="557213" lvl="1" indent="-214313" eaLnBrk="0" fontAlgn="base" hangingPunct="0">
              <a:spcBef>
                <a:spcPct val="0"/>
              </a:spcBef>
              <a:spcAft>
                <a:spcPct val="0"/>
              </a:spcAft>
              <a:buFont typeface="Wingdings" panose="05000000000000000000" pitchFamily="2" charset="2"/>
              <a:buChar char="q"/>
            </a:pPr>
            <a:r>
              <a:rPr lang="en-GB" altLang="en-US" sz="1350" dirty="0">
                <a:latin typeface="Arial" panose="020B0604020202020204" pitchFamily="34" charset="0"/>
              </a:rPr>
              <a:t>W36 (Vgl~51.5 V, Vbd~220 V) (with Boron; no C enrichment) </a:t>
            </a:r>
          </a:p>
          <a:p>
            <a:pPr marL="557213" lvl="1" indent="-214313" eaLnBrk="0" fontAlgn="base" hangingPunct="0">
              <a:spcBef>
                <a:spcPct val="0"/>
              </a:spcBef>
              <a:spcAft>
                <a:spcPct val="0"/>
              </a:spcAft>
              <a:buFont typeface="Wingdings" panose="05000000000000000000" pitchFamily="2" charset="2"/>
              <a:buChar char="q"/>
            </a:pPr>
            <a:r>
              <a:rPr lang="en-GB" altLang="en-US" sz="1350" dirty="0">
                <a:latin typeface="Arial" panose="020B0604020202020204" pitchFamily="34" charset="0"/>
              </a:rPr>
              <a:t>I Exp: : (0.4, 0.8, 1.5, 2.5)e15 cm</a:t>
            </a:r>
            <a:r>
              <a:rPr lang="en-GB" altLang="en-US" sz="1350" baseline="30000" dirty="0">
                <a:latin typeface="Arial" panose="020B0604020202020204" pitchFamily="34" charset="0"/>
              </a:rPr>
              <a:t>-2 </a:t>
            </a:r>
            <a:endParaRPr lang="en-GB" altLang="en-US" sz="1350" dirty="0">
              <a:latin typeface="Arial" panose="020B0604020202020204" pitchFamily="34" charset="0"/>
            </a:endParaRPr>
          </a:p>
          <a:p>
            <a:pPr marL="557213" lvl="1" indent="-214313" eaLnBrk="0" fontAlgn="base" hangingPunct="0">
              <a:spcBef>
                <a:spcPct val="0"/>
              </a:spcBef>
              <a:spcAft>
                <a:spcPct val="0"/>
              </a:spcAft>
              <a:buFont typeface="Wingdings" panose="05000000000000000000" pitchFamily="2" charset="2"/>
              <a:buChar char="q"/>
            </a:pPr>
            <a:r>
              <a:rPr lang="en-GB" altLang="en-US" sz="1350" dirty="0">
                <a:latin typeface="Arial" panose="020B0604020202020204" pitchFamily="34" charset="0"/>
              </a:rPr>
              <a:t>II Exp:: fluences covered are the ones of interest for ATLAS  &amp; CMS: 1.5e15, 2.5e15 cm</a:t>
            </a:r>
            <a:r>
              <a:rPr lang="en-GB" altLang="en-US" sz="1350" baseline="30000" dirty="0">
                <a:latin typeface="Arial" panose="020B0604020202020204" pitchFamily="34" charset="0"/>
              </a:rPr>
              <a:t>-2  </a:t>
            </a:r>
            <a:endParaRPr lang="en-GB" altLang="en-US" sz="1350" dirty="0">
              <a:highlight>
                <a:srgbClr val="00FFFF"/>
              </a:highlight>
              <a:latin typeface="Arial" panose="020B0604020202020204" pitchFamily="34" charset="0"/>
            </a:endParaRPr>
          </a:p>
          <a:p>
            <a:pPr marL="214313" indent="-214313" defTabSz="685800" eaLnBrk="0" fontAlgn="base" hangingPunct="0">
              <a:spcBef>
                <a:spcPct val="0"/>
              </a:spcBef>
              <a:spcAft>
                <a:spcPct val="0"/>
              </a:spcAft>
              <a:buFont typeface="Wingdings" panose="05000000000000000000" pitchFamily="2" charset="2"/>
              <a:buChar char="q"/>
            </a:pPr>
            <a:endParaRPr lang="en-GB" altLang="en-US" sz="1350" dirty="0">
              <a:latin typeface="Arial" panose="020B0604020202020204" pitchFamily="34" charset="0"/>
            </a:endParaRPr>
          </a:p>
        </p:txBody>
      </p:sp>
      <p:sp>
        <p:nvSpPr>
          <p:cNvPr id="7" name="TextBox 6">
            <a:extLst>
              <a:ext uri="{FF2B5EF4-FFF2-40B4-BE49-F238E27FC236}">
                <a16:creationId xmlns:a16="http://schemas.microsoft.com/office/drawing/2014/main" id="{47F4C242-2778-4828-9D57-9BB8F48BFF96}"/>
              </a:ext>
            </a:extLst>
          </p:cNvPr>
          <p:cNvSpPr txBox="1"/>
          <p:nvPr/>
        </p:nvSpPr>
        <p:spPr>
          <a:xfrm>
            <a:off x="5181600" y="3371618"/>
            <a:ext cx="3733800" cy="369332"/>
          </a:xfrm>
          <a:prstGeom prst="rect">
            <a:avLst/>
          </a:prstGeom>
          <a:noFill/>
        </p:spPr>
        <p:txBody>
          <a:bodyPr wrap="square" rtlCol="0">
            <a:spAutoFit/>
          </a:bodyPr>
          <a:lstStyle/>
          <a:p>
            <a:r>
              <a:rPr lang="en-GB"/>
              <a:t> Measurements by Sr-90 at JSI</a:t>
            </a:r>
            <a:endParaRPr lang="en-GB" dirty="0"/>
          </a:p>
        </p:txBody>
      </p:sp>
      <p:sp>
        <p:nvSpPr>
          <p:cNvPr id="9" name="Slide Number Placeholder 8">
            <a:extLst>
              <a:ext uri="{FF2B5EF4-FFF2-40B4-BE49-F238E27FC236}">
                <a16:creationId xmlns:a16="http://schemas.microsoft.com/office/drawing/2014/main" id="{28B762BB-FE65-4C65-A2A8-FA6D966DA5A5}"/>
              </a:ext>
            </a:extLst>
          </p:cNvPr>
          <p:cNvSpPr>
            <a:spLocks noGrp="1"/>
          </p:cNvSpPr>
          <p:nvPr>
            <p:ph type="sldNum" sz="quarter" idx="12"/>
          </p:nvPr>
        </p:nvSpPr>
        <p:spPr/>
        <p:txBody>
          <a:bodyPr/>
          <a:lstStyle/>
          <a:p>
            <a:fld id="{C8A25242-1DFD-45BB-89E8-D96AD62FA012}" type="slidenum">
              <a:rPr lang="en-US" smtClean="0"/>
              <a:t>11</a:t>
            </a:fld>
            <a:endParaRPr lang="en-US" dirty="0"/>
          </a:p>
        </p:txBody>
      </p:sp>
      <p:pic>
        <p:nvPicPr>
          <p:cNvPr id="12" name="Picture 11">
            <a:extLst>
              <a:ext uri="{FF2B5EF4-FFF2-40B4-BE49-F238E27FC236}">
                <a16:creationId xmlns:a16="http://schemas.microsoft.com/office/drawing/2014/main" id="{C5E3D5DA-E764-470A-9A02-2A02C92D42AC}"/>
              </a:ext>
            </a:extLst>
          </p:cNvPr>
          <p:cNvPicPr>
            <a:picLocks noChangeAspect="1"/>
          </p:cNvPicPr>
          <p:nvPr/>
        </p:nvPicPr>
        <p:blipFill>
          <a:blip r:embed="rId2"/>
          <a:stretch>
            <a:fillRect/>
          </a:stretch>
        </p:blipFill>
        <p:spPr>
          <a:xfrm>
            <a:off x="4942988" y="2078090"/>
            <a:ext cx="4058398" cy="2188624"/>
          </a:xfrm>
          <a:prstGeom prst="rect">
            <a:avLst/>
          </a:prstGeom>
        </p:spPr>
      </p:pic>
      <p:pic>
        <p:nvPicPr>
          <p:cNvPr id="33" name="Picture 32">
            <a:extLst>
              <a:ext uri="{FF2B5EF4-FFF2-40B4-BE49-F238E27FC236}">
                <a16:creationId xmlns:a16="http://schemas.microsoft.com/office/drawing/2014/main" id="{FDD3D7E3-7FA9-471A-B893-BBCDA0A3033F}"/>
              </a:ext>
            </a:extLst>
          </p:cNvPr>
          <p:cNvPicPr>
            <a:picLocks noChangeAspect="1"/>
          </p:cNvPicPr>
          <p:nvPr/>
        </p:nvPicPr>
        <p:blipFill>
          <a:blip r:embed="rId3"/>
          <a:stretch>
            <a:fillRect/>
          </a:stretch>
        </p:blipFill>
        <p:spPr>
          <a:xfrm>
            <a:off x="54783" y="2217316"/>
            <a:ext cx="1629710" cy="1746632"/>
          </a:xfrm>
          <a:prstGeom prst="rect">
            <a:avLst/>
          </a:prstGeom>
          <a:ln w="25400">
            <a:solidFill>
              <a:schemeClr val="tx1"/>
            </a:solidFill>
          </a:ln>
        </p:spPr>
      </p:pic>
      <p:pic>
        <p:nvPicPr>
          <p:cNvPr id="39" name="Picture 38">
            <a:extLst>
              <a:ext uri="{FF2B5EF4-FFF2-40B4-BE49-F238E27FC236}">
                <a16:creationId xmlns:a16="http://schemas.microsoft.com/office/drawing/2014/main" id="{EB743654-5E98-4512-B8EF-D2ECCE8A9E90}"/>
              </a:ext>
            </a:extLst>
          </p:cNvPr>
          <p:cNvPicPr>
            <a:picLocks noChangeAspect="1"/>
          </p:cNvPicPr>
          <p:nvPr/>
        </p:nvPicPr>
        <p:blipFill>
          <a:blip r:embed="rId4"/>
          <a:stretch>
            <a:fillRect/>
          </a:stretch>
        </p:blipFill>
        <p:spPr>
          <a:xfrm>
            <a:off x="1684493" y="2372452"/>
            <a:ext cx="1349981" cy="1512744"/>
          </a:xfrm>
          <a:prstGeom prst="rect">
            <a:avLst/>
          </a:prstGeom>
          <a:ln w="34925">
            <a:solidFill>
              <a:schemeClr val="tx1"/>
            </a:solidFill>
          </a:ln>
        </p:spPr>
      </p:pic>
      <p:pic>
        <p:nvPicPr>
          <p:cNvPr id="4" name="Picture 3">
            <a:extLst>
              <a:ext uri="{FF2B5EF4-FFF2-40B4-BE49-F238E27FC236}">
                <a16:creationId xmlns:a16="http://schemas.microsoft.com/office/drawing/2014/main" id="{4EBD3E13-77E6-460B-9B74-DAE439361DE9}"/>
              </a:ext>
            </a:extLst>
          </p:cNvPr>
          <p:cNvPicPr>
            <a:picLocks noChangeAspect="1"/>
          </p:cNvPicPr>
          <p:nvPr/>
        </p:nvPicPr>
        <p:blipFill>
          <a:blip r:embed="rId5"/>
          <a:stretch>
            <a:fillRect/>
          </a:stretch>
        </p:blipFill>
        <p:spPr>
          <a:xfrm>
            <a:off x="-103952" y="4089829"/>
            <a:ext cx="5318760" cy="2443421"/>
          </a:xfrm>
          <a:prstGeom prst="rect">
            <a:avLst/>
          </a:prstGeom>
        </p:spPr>
      </p:pic>
      <p:sp>
        <p:nvSpPr>
          <p:cNvPr id="6" name="TextBox 5">
            <a:extLst>
              <a:ext uri="{FF2B5EF4-FFF2-40B4-BE49-F238E27FC236}">
                <a16:creationId xmlns:a16="http://schemas.microsoft.com/office/drawing/2014/main" id="{CB990603-B39A-46FB-95C1-0B824FD950EB}"/>
              </a:ext>
            </a:extLst>
          </p:cNvPr>
          <p:cNvSpPr txBox="1"/>
          <p:nvPr/>
        </p:nvSpPr>
        <p:spPr>
          <a:xfrm>
            <a:off x="5410200" y="4419600"/>
            <a:ext cx="3591185" cy="2585323"/>
          </a:xfrm>
          <a:prstGeom prst="rect">
            <a:avLst/>
          </a:prstGeom>
          <a:noFill/>
        </p:spPr>
        <p:txBody>
          <a:bodyPr wrap="square" rtlCol="0">
            <a:spAutoFit/>
          </a:bodyPr>
          <a:lstStyle/>
          <a:p>
            <a:pPr marL="285750" indent="-285750">
              <a:buFont typeface="Wingdings" panose="05000000000000000000" pitchFamily="2" charset="2"/>
              <a:buChar char="Ø"/>
            </a:pPr>
            <a:r>
              <a:rPr lang="en-GB" sz="1400" dirty="0"/>
              <a:t>Closed circuit chiller T=-25C</a:t>
            </a:r>
          </a:p>
          <a:p>
            <a:pPr marL="285750" indent="-285750">
              <a:buFont typeface="Wingdings" panose="05000000000000000000" pitchFamily="2" charset="2"/>
              <a:buChar char="Ø"/>
            </a:pPr>
            <a:r>
              <a:rPr lang="en-GB" sz="1400" dirty="0"/>
              <a:t>N2 flushed to avoid condensation.</a:t>
            </a:r>
          </a:p>
          <a:p>
            <a:pPr marL="285750" indent="-285750">
              <a:buFont typeface="Wingdings" panose="05000000000000000000" pitchFamily="2" charset="2"/>
              <a:buChar char="Ø"/>
            </a:pPr>
            <a:r>
              <a:rPr lang="en-GB" sz="1400" dirty="0"/>
              <a:t>No active amplifier used-we want large signals.</a:t>
            </a:r>
          </a:p>
          <a:p>
            <a:pPr marL="285750" indent="-285750">
              <a:buFont typeface="Wingdings" panose="05000000000000000000" pitchFamily="2" charset="2"/>
              <a:buChar char="Ø"/>
            </a:pPr>
            <a:r>
              <a:rPr lang="en-GB" sz="1400" dirty="0"/>
              <a:t>Bias-T used to prevent discharge into oscilloscope</a:t>
            </a:r>
          </a:p>
          <a:p>
            <a:pPr marL="285750" indent="-285750">
              <a:buFont typeface="Wingdings" panose="05000000000000000000" pitchFamily="2" charset="2"/>
              <a:buChar char="Ø"/>
            </a:pPr>
            <a:r>
              <a:rPr lang="en-GB" sz="1400" dirty="0"/>
              <a:t>No other bias filtering used</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endParaRPr lang="en-GB" sz="1400" b="1" dirty="0">
              <a:solidFill>
                <a:srgbClr val="FF0000"/>
              </a:solidFill>
            </a:endParaRP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endParaRPr lang="en-GB" dirty="0"/>
          </a:p>
        </p:txBody>
      </p:sp>
      <p:pic>
        <p:nvPicPr>
          <p:cNvPr id="11" name="Picture 10">
            <a:extLst>
              <a:ext uri="{FF2B5EF4-FFF2-40B4-BE49-F238E27FC236}">
                <a16:creationId xmlns:a16="http://schemas.microsoft.com/office/drawing/2014/main" id="{4DD56FDC-BB0B-412D-8C56-055C5706F9E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07284" y="3776687"/>
            <a:ext cx="1165020" cy="846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28B8078B-A36A-4965-B570-1779EC100B59}"/>
              </a:ext>
            </a:extLst>
          </p:cNvPr>
          <p:cNvSpPr txBox="1"/>
          <p:nvPr/>
        </p:nvSpPr>
        <p:spPr>
          <a:xfrm>
            <a:off x="5562600" y="5988067"/>
            <a:ext cx="4597120" cy="276999"/>
          </a:xfrm>
          <a:prstGeom prst="rect">
            <a:avLst/>
          </a:prstGeom>
          <a:noFill/>
        </p:spPr>
        <p:txBody>
          <a:bodyPr wrap="square">
            <a:spAutoFit/>
          </a:bodyPr>
          <a:lstStyle/>
          <a:p>
            <a:pPr marL="228600" indent="-228600">
              <a:buFont typeface="Wingdings" panose="05000000000000000000" pitchFamily="2" charset="2"/>
              <a:buChar char="ü"/>
            </a:pPr>
            <a:r>
              <a:rPr lang="en-US" sz="1200" dirty="0"/>
              <a:t>HV power supply: EB1200305040000200 (</a:t>
            </a:r>
            <a:r>
              <a:rPr lang="en-US" sz="1200" dirty="0" err="1"/>
              <a:t>Iseg</a:t>
            </a:r>
            <a:r>
              <a:rPr lang="en-US" sz="1200" dirty="0"/>
              <a:t>)</a:t>
            </a:r>
          </a:p>
        </p:txBody>
      </p:sp>
      <p:sp>
        <p:nvSpPr>
          <p:cNvPr id="15" name="TextBox 14">
            <a:extLst>
              <a:ext uri="{FF2B5EF4-FFF2-40B4-BE49-F238E27FC236}">
                <a16:creationId xmlns:a16="http://schemas.microsoft.com/office/drawing/2014/main" id="{0608DCAC-DD17-4C27-B42F-E247444E4952}"/>
              </a:ext>
            </a:extLst>
          </p:cNvPr>
          <p:cNvSpPr txBox="1"/>
          <p:nvPr/>
        </p:nvSpPr>
        <p:spPr>
          <a:xfrm>
            <a:off x="2425717" y="6077754"/>
            <a:ext cx="1402098" cy="307777"/>
          </a:xfrm>
          <a:prstGeom prst="rect">
            <a:avLst/>
          </a:prstGeom>
          <a:noFill/>
        </p:spPr>
        <p:txBody>
          <a:bodyPr wrap="square" rtlCol="0">
            <a:spAutoFit/>
          </a:bodyPr>
          <a:lstStyle/>
          <a:p>
            <a:r>
              <a:rPr lang="en-GB" sz="1400" dirty="0"/>
              <a:t>Oscilloscope</a:t>
            </a:r>
          </a:p>
        </p:txBody>
      </p:sp>
      <p:pic>
        <p:nvPicPr>
          <p:cNvPr id="16" name="Picture 4">
            <a:extLst>
              <a:ext uri="{FF2B5EF4-FFF2-40B4-BE49-F238E27FC236}">
                <a16:creationId xmlns:a16="http://schemas.microsoft.com/office/drawing/2014/main" id="{F288058D-8305-439C-B86A-E7355E5C456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3316" y="5627942"/>
            <a:ext cx="1299684" cy="123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7F61C78B-1BAB-47B4-9D74-C3D7215E43D5}"/>
              </a:ext>
            </a:extLst>
          </p:cNvPr>
          <p:cNvSpPr txBox="1"/>
          <p:nvPr/>
        </p:nvSpPr>
        <p:spPr>
          <a:xfrm>
            <a:off x="2243268" y="6321519"/>
            <a:ext cx="2934560" cy="461665"/>
          </a:xfrm>
          <a:prstGeom prst="rect">
            <a:avLst/>
          </a:prstGeom>
          <a:noFill/>
        </p:spPr>
        <p:txBody>
          <a:bodyPr wrap="square">
            <a:spAutoFit/>
          </a:bodyPr>
          <a:lstStyle/>
          <a:p>
            <a:r>
              <a:rPr lang="es-ES" sz="1200" dirty="0"/>
              <a:t>6 GHz (</a:t>
            </a:r>
            <a:r>
              <a:rPr lang="es-ES" sz="1200" dirty="0" err="1"/>
              <a:t>Keysight</a:t>
            </a:r>
            <a:r>
              <a:rPr lang="es-ES" sz="1200" dirty="0"/>
              <a:t> </a:t>
            </a:r>
            <a:r>
              <a:rPr lang="es-ES" sz="1200" dirty="0" err="1"/>
              <a:t>Infinium</a:t>
            </a:r>
            <a:r>
              <a:rPr lang="es-ES" sz="1200" dirty="0"/>
              <a:t>)</a:t>
            </a:r>
          </a:p>
          <a:p>
            <a:r>
              <a:rPr lang="es-ES" sz="1200" dirty="0"/>
              <a:t>DSOS604A</a:t>
            </a:r>
          </a:p>
        </p:txBody>
      </p:sp>
    </p:spTree>
    <p:extLst>
      <p:ext uri="{BB962C8B-B14F-4D97-AF65-F5344CB8AC3E}">
        <p14:creationId xmlns:p14="http://schemas.microsoft.com/office/powerpoint/2010/main" val="1419631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F7B9-63BD-416E-A581-FAFA1623F088}"/>
              </a:ext>
            </a:extLst>
          </p:cNvPr>
          <p:cNvSpPr>
            <a:spLocks noGrp="1"/>
          </p:cNvSpPr>
          <p:nvPr>
            <p:ph type="title"/>
          </p:nvPr>
        </p:nvSpPr>
        <p:spPr>
          <a:xfrm>
            <a:off x="271272" y="12192"/>
            <a:ext cx="8229600" cy="808038"/>
          </a:xfrm>
        </p:spPr>
        <p:txBody>
          <a:bodyPr/>
          <a:lstStyle/>
          <a:p>
            <a:r>
              <a:rPr lang="en-GB" dirty="0">
                <a:latin typeface="Arial Black" panose="020B0A04020102020204" pitchFamily="34" charset="0"/>
              </a:rPr>
              <a:t>Procedure Explained</a:t>
            </a:r>
          </a:p>
        </p:txBody>
      </p:sp>
      <p:sp>
        <p:nvSpPr>
          <p:cNvPr id="3" name="Slide Number Placeholder 2">
            <a:extLst>
              <a:ext uri="{FF2B5EF4-FFF2-40B4-BE49-F238E27FC236}">
                <a16:creationId xmlns:a16="http://schemas.microsoft.com/office/drawing/2014/main" id="{5A29CD89-6111-4565-8691-8634B1EB2951}"/>
              </a:ext>
            </a:extLst>
          </p:cNvPr>
          <p:cNvSpPr>
            <a:spLocks noGrp="1"/>
          </p:cNvSpPr>
          <p:nvPr>
            <p:ph type="sldNum" sz="quarter" idx="12"/>
          </p:nvPr>
        </p:nvSpPr>
        <p:spPr/>
        <p:txBody>
          <a:bodyPr/>
          <a:lstStyle/>
          <a:p>
            <a:fld id="{C8A25242-1DFD-45BB-89E8-D96AD62FA012}" type="slidenum">
              <a:rPr lang="en-US" smtClean="0"/>
              <a:t>12</a:t>
            </a:fld>
            <a:endParaRPr lang="en-US" dirty="0"/>
          </a:p>
        </p:txBody>
      </p:sp>
      <p:sp>
        <p:nvSpPr>
          <p:cNvPr id="7" name="TextBox 6">
            <a:extLst>
              <a:ext uri="{FF2B5EF4-FFF2-40B4-BE49-F238E27FC236}">
                <a16:creationId xmlns:a16="http://schemas.microsoft.com/office/drawing/2014/main" id="{BB3B1F35-F834-4CC4-B9F4-A9CB0C67EF01}"/>
              </a:ext>
            </a:extLst>
          </p:cNvPr>
          <p:cNvSpPr txBox="1"/>
          <p:nvPr/>
        </p:nvSpPr>
        <p:spPr>
          <a:xfrm>
            <a:off x="457200" y="2412641"/>
            <a:ext cx="7848600" cy="4465838"/>
          </a:xfrm>
          <a:prstGeom prst="rect">
            <a:avLst/>
          </a:prstGeom>
          <a:noFill/>
        </p:spPr>
        <p:txBody>
          <a:bodyPr wrap="square">
            <a:spAutoFit/>
          </a:bodyPr>
          <a:lstStyle/>
          <a:p>
            <a:pPr marL="742950" lvl="1" indent="-285750">
              <a:lnSpc>
                <a:spcPct val="90000"/>
              </a:lnSpc>
              <a:spcAft>
                <a:spcPts val="600"/>
              </a:spcAft>
              <a:buFont typeface="Wingdings" panose="05000000000000000000" pitchFamily="2" charset="2"/>
              <a:buChar char="Ø"/>
            </a:pPr>
            <a:r>
              <a:rPr lang="en-US" dirty="0"/>
              <a:t>Starting with low pulse energy </a:t>
            </a:r>
            <a:r>
              <a:rPr lang="en-US" b="1" dirty="0"/>
              <a:t>1 </a:t>
            </a:r>
            <a:r>
              <a:rPr lang="en-US" b="1" dirty="0" err="1"/>
              <a:t>pJ</a:t>
            </a:r>
            <a:r>
              <a:rPr lang="en-US" b="1" dirty="0"/>
              <a:t> </a:t>
            </a:r>
            <a:r>
              <a:rPr lang="en-US" dirty="0"/>
              <a:t>the bias was increasing from </a:t>
            </a:r>
            <a:r>
              <a:rPr lang="en-US" b="1" dirty="0"/>
              <a:t>100 V to 650 V </a:t>
            </a:r>
            <a:r>
              <a:rPr lang="en-US" dirty="0"/>
              <a:t>(later this limit was extended to 670 V) whereas the signal was observed on the oscilloscope (waveforms were recorded) and the leak current was monitored.</a:t>
            </a:r>
          </a:p>
          <a:p>
            <a:pPr marL="742950" lvl="1" indent="-285750">
              <a:lnSpc>
                <a:spcPct val="90000"/>
              </a:lnSpc>
              <a:spcAft>
                <a:spcPts val="600"/>
              </a:spcAft>
              <a:buFont typeface="Wingdings" panose="05000000000000000000" pitchFamily="2" charset="2"/>
              <a:buChar char="Ø"/>
            </a:pPr>
            <a:r>
              <a:rPr lang="en-US" dirty="0"/>
              <a:t>This procedure was repeated for increasing pulse energies with </a:t>
            </a:r>
            <a:r>
              <a:rPr lang="en-US" b="1" dirty="0"/>
              <a:t>5 </a:t>
            </a:r>
            <a:r>
              <a:rPr lang="en-US" b="1" dirty="0" err="1"/>
              <a:t>pJ</a:t>
            </a:r>
            <a:r>
              <a:rPr lang="en-US" b="1" dirty="0"/>
              <a:t> step until 50 </a:t>
            </a:r>
            <a:r>
              <a:rPr lang="en-US" b="1" dirty="0" err="1"/>
              <a:t>pJ</a:t>
            </a:r>
            <a:r>
              <a:rPr lang="en-US" b="1" dirty="0"/>
              <a:t>; </a:t>
            </a:r>
            <a:r>
              <a:rPr kumimoji="0" lang="en-US" altLang="en-US" b="0" i="0" u="none" strike="noStrike" cap="none" normalizeH="0" baseline="0" dirty="0">
                <a:ln>
                  <a:noFill/>
                </a:ln>
                <a:effectLst/>
              </a:rPr>
              <a:t>5 </a:t>
            </a:r>
            <a:r>
              <a:rPr kumimoji="0" lang="en-US" altLang="en-US" b="0" i="0" u="none" strike="noStrike" cap="none" normalizeH="0" baseline="0" dirty="0" err="1">
                <a:ln>
                  <a:noFill/>
                </a:ln>
                <a:effectLst/>
              </a:rPr>
              <a:t>pJ</a:t>
            </a:r>
            <a:r>
              <a:rPr kumimoji="0" lang="en-US" altLang="en-US" b="0" i="0" u="none" strike="noStrike" cap="none" normalizeH="0" baseline="0" dirty="0">
                <a:ln>
                  <a:noFill/>
                </a:ln>
                <a:effectLst/>
              </a:rPr>
              <a:t> would correspond to 5 M e-h pairs </a:t>
            </a:r>
            <a:endParaRPr lang="en-US" altLang="en-US" dirty="0"/>
          </a:p>
          <a:p>
            <a:pPr marL="742950" lvl="1" indent="-285750">
              <a:lnSpc>
                <a:spcPct val="90000"/>
              </a:lnSpc>
              <a:spcAft>
                <a:spcPts val="600"/>
              </a:spcAft>
              <a:buFont typeface="Wingdings" panose="05000000000000000000" pitchFamily="2" charset="2"/>
              <a:buChar char="Ø"/>
            </a:pPr>
            <a:r>
              <a:rPr lang="en-US" dirty="0">
                <a:solidFill>
                  <a:schemeClr val="tx1">
                    <a:lumMod val="95000"/>
                    <a:lumOff val="5000"/>
                  </a:schemeClr>
                </a:solidFill>
                <a:cs typeface="Arial" panose="020B0604020202020204" pitchFamily="34" charset="0"/>
              </a:rPr>
              <a:t>For every scan we searched for the first symptoms of instability in the signal. When the signal started slightly “jumping”, we noted the values of energy and bias as "stability threshold“</a:t>
            </a:r>
          </a:p>
          <a:p>
            <a:pPr marL="742950" lvl="1" indent="-285750">
              <a:lnSpc>
                <a:spcPct val="90000"/>
              </a:lnSpc>
              <a:spcAft>
                <a:spcPts val="600"/>
              </a:spcAft>
              <a:buFont typeface="Wingdings" panose="05000000000000000000" pitchFamily="2" charset="2"/>
              <a:buChar char="Ø"/>
            </a:pPr>
            <a:r>
              <a:rPr lang="en-US" b="1" dirty="0">
                <a:solidFill>
                  <a:schemeClr val="tx1">
                    <a:lumMod val="95000"/>
                    <a:lumOff val="5000"/>
                  </a:schemeClr>
                </a:solidFill>
                <a:cs typeface="Arial" panose="020B0604020202020204" pitchFamily="34" charset="0"/>
              </a:rPr>
              <a:t>After reaching the threshold the bias was further increased (to 670 V) to explore "unstable region</a:t>
            </a:r>
            <a:r>
              <a:rPr lang="en-US" dirty="0">
                <a:solidFill>
                  <a:schemeClr val="tx1">
                    <a:lumMod val="95000"/>
                    <a:lumOff val="5000"/>
                  </a:schemeClr>
                </a:solidFill>
                <a:cs typeface="Arial" panose="020B0604020202020204" pitchFamily="34" charset="0"/>
              </a:rPr>
              <a:t>" as long as the signal can be safely measured by the scope.</a:t>
            </a:r>
          </a:p>
          <a:p>
            <a:pPr marL="742950" lvl="1" indent="-285750">
              <a:lnSpc>
                <a:spcPct val="90000"/>
              </a:lnSpc>
              <a:spcAft>
                <a:spcPts val="600"/>
              </a:spcAft>
              <a:buFont typeface="Wingdings" panose="05000000000000000000" pitchFamily="2" charset="2"/>
              <a:buChar char="Ø"/>
            </a:pPr>
            <a:r>
              <a:rPr lang="en-US" dirty="0">
                <a:solidFill>
                  <a:schemeClr val="tx1">
                    <a:lumMod val="95000"/>
                    <a:lumOff val="5000"/>
                  </a:schemeClr>
                </a:solidFill>
                <a:cs typeface="Arial" panose="020B0604020202020204" pitchFamily="34" charset="0"/>
              </a:rPr>
              <a:t>When the signal was high and significantly deformed the scope was disconnected and only leak current was observed with increasing bias.</a:t>
            </a:r>
          </a:p>
          <a:p>
            <a:pPr marL="742950" lvl="1" indent="-285750">
              <a:lnSpc>
                <a:spcPct val="90000"/>
              </a:lnSpc>
              <a:spcAft>
                <a:spcPts val="600"/>
              </a:spcAft>
              <a:buFont typeface="Wingdings" panose="05000000000000000000" pitchFamily="2" charset="2"/>
              <a:buChar char="Ø"/>
            </a:pPr>
            <a:r>
              <a:rPr lang="en-US" b="1" dirty="0">
                <a:solidFill>
                  <a:schemeClr val="tx1">
                    <a:lumMod val="95000"/>
                    <a:lumOff val="5000"/>
                  </a:schemeClr>
                </a:solidFill>
                <a:cs typeface="Arial" panose="020B0604020202020204" pitchFamily="34" charset="0"/>
              </a:rPr>
              <a:t> </a:t>
            </a:r>
            <a:r>
              <a:rPr lang="en-US" dirty="0">
                <a:solidFill>
                  <a:schemeClr val="tx1">
                    <a:lumMod val="95000"/>
                    <a:lumOff val="5000"/>
                  </a:schemeClr>
                </a:solidFill>
                <a:cs typeface="Arial" panose="020B0604020202020204" pitchFamily="34" charset="0"/>
              </a:rPr>
              <a:t>In the end the energy was set at 50 </a:t>
            </a:r>
            <a:r>
              <a:rPr lang="en-US" dirty="0" err="1">
                <a:solidFill>
                  <a:schemeClr val="tx1">
                    <a:lumMod val="95000"/>
                    <a:lumOff val="5000"/>
                  </a:schemeClr>
                </a:solidFill>
                <a:cs typeface="Arial" panose="020B0604020202020204" pitchFamily="34" charset="0"/>
              </a:rPr>
              <a:t>pJ</a:t>
            </a:r>
            <a:r>
              <a:rPr lang="en-US" dirty="0">
                <a:solidFill>
                  <a:schemeClr val="tx1">
                    <a:lumMod val="95000"/>
                    <a:lumOff val="5000"/>
                  </a:schemeClr>
                </a:solidFill>
                <a:cs typeface="Arial" panose="020B0604020202020204" pitchFamily="34" charset="0"/>
              </a:rPr>
              <a:t> and the bias was increased until the breakdown of the sensor</a:t>
            </a:r>
            <a:endParaRPr lang="en-US" b="1" dirty="0"/>
          </a:p>
        </p:txBody>
      </p:sp>
      <p:sp>
        <p:nvSpPr>
          <p:cNvPr id="8" name="TextBox 7">
            <a:extLst>
              <a:ext uri="{FF2B5EF4-FFF2-40B4-BE49-F238E27FC236}">
                <a16:creationId xmlns:a16="http://schemas.microsoft.com/office/drawing/2014/main" id="{C1036699-7A41-45C2-8A33-B3113B7409F1}"/>
              </a:ext>
            </a:extLst>
          </p:cNvPr>
          <p:cNvSpPr txBox="1"/>
          <p:nvPr/>
        </p:nvSpPr>
        <p:spPr>
          <a:xfrm>
            <a:off x="304800" y="1016271"/>
            <a:ext cx="7848600" cy="1200329"/>
          </a:xfrm>
          <a:prstGeom prst="rect">
            <a:avLst/>
          </a:prstGeom>
          <a:noFill/>
        </p:spPr>
        <p:txBody>
          <a:bodyPr wrap="square" rtlCol="0">
            <a:spAutoFit/>
          </a:bodyPr>
          <a:lstStyle/>
          <a:p>
            <a:pPr marL="342900" indent="-342900">
              <a:buAutoNum type="arabicPeriod"/>
            </a:pPr>
            <a:r>
              <a:rPr lang="en-GB" dirty="0" err="1"/>
              <a:t>feseability</a:t>
            </a:r>
            <a:r>
              <a:rPr lang="en-GB" dirty="0"/>
              <a:t> study</a:t>
            </a:r>
          </a:p>
          <a:p>
            <a:pPr marL="342900" indent="-342900">
              <a:buAutoNum type="arabicPeriod"/>
            </a:pPr>
            <a:endParaRPr lang="en-GB" dirty="0"/>
          </a:p>
          <a:p>
            <a:r>
              <a:rPr lang="en-GB" dirty="0"/>
              <a:t>2. systematic study aiming to establish stable, instable and irreversible breakdown  (HV, Laser power) threshold</a:t>
            </a:r>
          </a:p>
        </p:txBody>
      </p:sp>
    </p:spTree>
    <p:extLst>
      <p:ext uri="{BB962C8B-B14F-4D97-AF65-F5344CB8AC3E}">
        <p14:creationId xmlns:p14="http://schemas.microsoft.com/office/powerpoint/2010/main" val="652671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800" y="0"/>
            <a:ext cx="3911071" cy="646331"/>
          </a:xfrm>
          <a:prstGeom prst="rect">
            <a:avLst/>
          </a:prstGeom>
        </p:spPr>
        <p:txBody>
          <a:bodyPr wrap="square">
            <a:spAutoFit/>
          </a:bodyPr>
          <a:lstStyle/>
          <a:p>
            <a:r>
              <a:rPr lang="en-US" sz="3600" b="1" dirty="0">
                <a:latin typeface="Arial Black" panose="020B0A04020102020204" pitchFamily="34" charset="0"/>
              </a:rPr>
              <a:t>Measurements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6483" y="3068597"/>
            <a:ext cx="5895975" cy="3596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533400" y="1334124"/>
            <a:ext cx="8305800" cy="1754326"/>
          </a:xfrm>
          <a:prstGeom prst="rect">
            <a:avLst/>
          </a:prstGeom>
        </p:spPr>
        <p:txBody>
          <a:bodyPr wrap="square">
            <a:spAutoFit/>
          </a:bodyPr>
          <a:lstStyle/>
          <a:p>
            <a:pPr marL="285750" indent="-285750">
              <a:buFont typeface="Wingdings" panose="05000000000000000000" pitchFamily="2" charset="2"/>
              <a:buChar char="q"/>
            </a:pPr>
            <a:r>
              <a:rPr lang="en-US" dirty="0"/>
              <a:t>The leakage current was recorded for different bias values. </a:t>
            </a:r>
          </a:p>
          <a:p>
            <a:pPr marL="285750" indent="-285750">
              <a:buFont typeface="Wingdings" panose="05000000000000000000" pitchFamily="2" charset="2"/>
              <a:buChar char="q"/>
            </a:pPr>
            <a:r>
              <a:rPr lang="en-US" dirty="0"/>
              <a:t>Nearly identical dependency was observed for all the samples at low illumination level. The small differences between LGADs and PINs appears only for higher laser power (see example below).</a:t>
            </a:r>
          </a:p>
          <a:p>
            <a:pPr marL="285750" indent="-285750">
              <a:buFont typeface="Wingdings" panose="05000000000000000000" pitchFamily="2" charset="2"/>
              <a:buChar char="q"/>
            </a:pPr>
            <a:r>
              <a:rPr lang="en-US" dirty="0"/>
              <a:t>Above stability threshold the current is jumpy and it's not possible to define the value.</a:t>
            </a:r>
          </a:p>
        </p:txBody>
      </p:sp>
      <p:sp>
        <p:nvSpPr>
          <p:cNvPr id="2" name="Slide Number Placeholder 1">
            <a:extLst>
              <a:ext uri="{FF2B5EF4-FFF2-40B4-BE49-F238E27FC236}">
                <a16:creationId xmlns:a16="http://schemas.microsoft.com/office/drawing/2014/main" id="{776F7DC0-077E-4D53-856F-05C012589004}"/>
              </a:ext>
            </a:extLst>
          </p:cNvPr>
          <p:cNvSpPr>
            <a:spLocks noGrp="1"/>
          </p:cNvSpPr>
          <p:nvPr>
            <p:ph type="sldNum" sz="quarter" idx="12"/>
          </p:nvPr>
        </p:nvSpPr>
        <p:spPr/>
        <p:txBody>
          <a:bodyPr/>
          <a:lstStyle/>
          <a:p>
            <a:fld id="{C8A25242-1DFD-45BB-89E8-D96AD62FA012}" type="slidenum">
              <a:rPr lang="en-US" smtClean="0"/>
              <a:t>13</a:t>
            </a:fld>
            <a:endParaRPr lang="en-US" dirty="0"/>
          </a:p>
        </p:txBody>
      </p:sp>
      <p:sp>
        <p:nvSpPr>
          <p:cNvPr id="7" name="TextBox 6">
            <a:extLst>
              <a:ext uri="{FF2B5EF4-FFF2-40B4-BE49-F238E27FC236}">
                <a16:creationId xmlns:a16="http://schemas.microsoft.com/office/drawing/2014/main" id="{EEFFA535-123F-45AB-9E06-65C40802814D}"/>
              </a:ext>
            </a:extLst>
          </p:cNvPr>
          <p:cNvSpPr txBox="1"/>
          <p:nvPr/>
        </p:nvSpPr>
        <p:spPr>
          <a:xfrm>
            <a:off x="566928" y="1026348"/>
            <a:ext cx="4572000" cy="369332"/>
          </a:xfrm>
          <a:prstGeom prst="rect">
            <a:avLst/>
          </a:prstGeom>
          <a:noFill/>
        </p:spPr>
        <p:txBody>
          <a:bodyPr wrap="square">
            <a:spAutoFit/>
          </a:bodyPr>
          <a:lstStyle/>
          <a:p>
            <a:r>
              <a:rPr lang="en-US" sz="1800" b="1" dirty="0">
                <a:latin typeface="Arial Black" panose="020B0A04020102020204" pitchFamily="34" charset="0"/>
              </a:rPr>
              <a:t>Leakage current</a:t>
            </a:r>
          </a:p>
        </p:txBody>
      </p:sp>
    </p:spTree>
    <p:extLst>
      <p:ext uri="{BB962C8B-B14F-4D97-AF65-F5344CB8AC3E}">
        <p14:creationId xmlns:p14="http://schemas.microsoft.com/office/powerpoint/2010/main" val="513724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7555" y="-55479"/>
            <a:ext cx="2724272" cy="369332"/>
          </a:xfrm>
          <a:prstGeom prst="rect">
            <a:avLst/>
          </a:prstGeom>
        </p:spPr>
        <p:txBody>
          <a:bodyPr wrap="none">
            <a:spAutoFit/>
          </a:bodyPr>
          <a:lstStyle/>
          <a:p>
            <a:r>
              <a:rPr lang="en-US" b="1" dirty="0">
                <a:latin typeface="Arial Black" panose="020B0A04020102020204" pitchFamily="34" charset="0"/>
              </a:rPr>
              <a:t>Waveform examples</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933" y="609600"/>
            <a:ext cx="4320000" cy="263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200400"/>
            <a:ext cx="4320000" cy="263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482073" y="304800"/>
            <a:ext cx="2166555" cy="369332"/>
          </a:xfrm>
          <a:prstGeom prst="rect">
            <a:avLst/>
          </a:prstGeom>
        </p:spPr>
        <p:txBody>
          <a:bodyPr wrap="none">
            <a:spAutoFit/>
          </a:bodyPr>
          <a:lstStyle/>
          <a:p>
            <a:r>
              <a:rPr lang="en-US" dirty="0"/>
              <a:t>LGAD 2.5e15 at 50 </a:t>
            </a:r>
            <a:r>
              <a:rPr lang="en-US" dirty="0" err="1"/>
              <a:t>pJ</a:t>
            </a:r>
            <a:endParaRPr lang="en-US" dirty="0"/>
          </a:p>
        </p:txBody>
      </p:sp>
      <p:sp>
        <p:nvSpPr>
          <p:cNvPr id="12" name="Rectangle 11"/>
          <p:cNvSpPr/>
          <p:nvPr/>
        </p:nvSpPr>
        <p:spPr>
          <a:xfrm>
            <a:off x="5946886" y="304800"/>
            <a:ext cx="1977914" cy="369332"/>
          </a:xfrm>
          <a:prstGeom prst="rect">
            <a:avLst/>
          </a:prstGeom>
        </p:spPr>
        <p:txBody>
          <a:bodyPr wrap="none">
            <a:spAutoFit/>
          </a:bodyPr>
          <a:lstStyle/>
          <a:p>
            <a:r>
              <a:rPr lang="en-US" dirty="0"/>
              <a:t>PIN 2.5e15 at 50 </a:t>
            </a:r>
            <a:r>
              <a:rPr lang="en-US" dirty="0" err="1"/>
              <a:t>pJ</a:t>
            </a:r>
            <a:endParaRPr lang="en-US" dirty="0"/>
          </a:p>
        </p:txBody>
      </p:sp>
      <p:sp>
        <p:nvSpPr>
          <p:cNvPr id="13" name="Rectangle 12"/>
          <p:cNvSpPr/>
          <p:nvPr/>
        </p:nvSpPr>
        <p:spPr>
          <a:xfrm>
            <a:off x="533400" y="5867400"/>
            <a:ext cx="8373663" cy="307777"/>
          </a:xfrm>
          <a:prstGeom prst="rect">
            <a:avLst/>
          </a:prstGeom>
        </p:spPr>
        <p:txBody>
          <a:bodyPr wrap="square">
            <a:spAutoFit/>
          </a:bodyPr>
          <a:lstStyle/>
          <a:p>
            <a:r>
              <a:rPr lang="en-US" sz="1400" dirty="0"/>
              <a:t>No significant different was observed between irradiated LGADs and PINs. </a:t>
            </a:r>
          </a:p>
        </p:txBody>
      </p:sp>
      <p:pic>
        <p:nvPicPr>
          <p:cNvPr id="1331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1600" y="621792"/>
            <a:ext cx="4320000" cy="263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1600" y="3200400"/>
            <a:ext cx="4320000" cy="263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6443D915-1F99-4E58-A5C5-400FC0B0442E}"/>
              </a:ext>
            </a:extLst>
          </p:cNvPr>
          <p:cNvSpPr>
            <a:spLocks noGrp="1"/>
          </p:cNvSpPr>
          <p:nvPr>
            <p:ph type="sldNum" sz="quarter" idx="12"/>
          </p:nvPr>
        </p:nvSpPr>
        <p:spPr/>
        <p:txBody>
          <a:bodyPr/>
          <a:lstStyle/>
          <a:p>
            <a:fld id="{C8A25242-1DFD-45BB-89E8-D96AD62FA012}" type="slidenum">
              <a:rPr lang="en-US" smtClean="0"/>
              <a:t>14</a:t>
            </a:fld>
            <a:endParaRPr lang="en-US" dirty="0"/>
          </a:p>
        </p:txBody>
      </p:sp>
    </p:spTree>
    <p:extLst>
      <p:ext uri="{BB962C8B-B14F-4D97-AF65-F5344CB8AC3E}">
        <p14:creationId xmlns:p14="http://schemas.microsoft.com/office/powerpoint/2010/main" val="1285215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658D2-99D5-44A5-A67C-FCF96378543E}"/>
              </a:ext>
            </a:extLst>
          </p:cNvPr>
          <p:cNvSpPr>
            <a:spLocks noGrp="1"/>
          </p:cNvSpPr>
          <p:nvPr>
            <p:ph type="title"/>
          </p:nvPr>
        </p:nvSpPr>
        <p:spPr>
          <a:xfrm>
            <a:off x="218333" y="-92793"/>
            <a:ext cx="8707333" cy="1143000"/>
          </a:xfrm>
        </p:spPr>
        <p:txBody>
          <a:bodyPr>
            <a:normAutofit/>
          </a:bodyPr>
          <a:lstStyle/>
          <a:p>
            <a:r>
              <a:rPr lang="en-GB" sz="3200" b="1" dirty="0"/>
              <a:t>Stable/unstable and irreversible breakdown behaviour: Examples of waveforms</a:t>
            </a:r>
          </a:p>
        </p:txBody>
      </p:sp>
      <p:sp>
        <p:nvSpPr>
          <p:cNvPr id="3" name="Slide Number Placeholder 2">
            <a:extLst>
              <a:ext uri="{FF2B5EF4-FFF2-40B4-BE49-F238E27FC236}">
                <a16:creationId xmlns:a16="http://schemas.microsoft.com/office/drawing/2014/main" id="{F444795A-2CEE-49EC-A9CB-62F3EAC5711E}"/>
              </a:ext>
            </a:extLst>
          </p:cNvPr>
          <p:cNvSpPr>
            <a:spLocks noGrp="1"/>
          </p:cNvSpPr>
          <p:nvPr>
            <p:ph type="sldNum" sz="quarter" idx="12"/>
          </p:nvPr>
        </p:nvSpPr>
        <p:spPr/>
        <p:txBody>
          <a:bodyPr/>
          <a:lstStyle/>
          <a:p>
            <a:fld id="{C8A25242-1DFD-45BB-89E8-D96AD62FA012}" type="slidenum">
              <a:rPr lang="en-US" smtClean="0"/>
              <a:t>15</a:t>
            </a:fld>
            <a:endParaRPr lang="en-US" dirty="0"/>
          </a:p>
        </p:txBody>
      </p:sp>
      <p:pic>
        <p:nvPicPr>
          <p:cNvPr id="8" name="Picture 7">
            <a:extLst>
              <a:ext uri="{FF2B5EF4-FFF2-40B4-BE49-F238E27FC236}">
                <a16:creationId xmlns:a16="http://schemas.microsoft.com/office/drawing/2014/main" id="{E99CC636-B044-4421-B9AD-D5810E3FA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3174" y="4301702"/>
            <a:ext cx="4320000" cy="2638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642DBCF6-12D5-450C-988E-2B9A762622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6651" y="1230193"/>
            <a:ext cx="4778873" cy="2918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a:extLst>
              <a:ext uri="{FF2B5EF4-FFF2-40B4-BE49-F238E27FC236}">
                <a16:creationId xmlns:a16="http://schemas.microsoft.com/office/drawing/2014/main" id="{87457BC7-3FD6-440F-AC12-E8D75A8A11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381" y="1622609"/>
            <a:ext cx="3896467" cy="2379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680D207C-DA5E-4E28-A574-40971AFA5A4A}"/>
              </a:ext>
            </a:extLst>
          </p:cNvPr>
          <p:cNvSpPr txBox="1"/>
          <p:nvPr/>
        </p:nvSpPr>
        <p:spPr>
          <a:xfrm>
            <a:off x="457200" y="1126466"/>
            <a:ext cx="1752600" cy="369332"/>
          </a:xfrm>
          <a:prstGeom prst="rect">
            <a:avLst/>
          </a:prstGeom>
          <a:noFill/>
        </p:spPr>
        <p:txBody>
          <a:bodyPr wrap="square">
            <a:spAutoFit/>
          </a:bodyPr>
          <a:lstStyle/>
          <a:p>
            <a:r>
              <a:rPr lang="en-GB" sz="1800" b="1" dirty="0"/>
              <a:t>Stable condition</a:t>
            </a:r>
            <a:endParaRPr lang="en-GB" dirty="0"/>
          </a:p>
        </p:txBody>
      </p:sp>
      <p:sp>
        <p:nvSpPr>
          <p:cNvPr id="13" name="TextBox 12">
            <a:extLst>
              <a:ext uri="{FF2B5EF4-FFF2-40B4-BE49-F238E27FC236}">
                <a16:creationId xmlns:a16="http://schemas.microsoft.com/office/drawing/2014/main" id="{56C057D0-C4C5-49F3-90D7-C3791F88E807}"/>
              </a:ext>
            </a:extLst>
          </p:cNvPr>
          <p:cNvSpPr txBox="1"/>
          <p:nvPr/>
        </p:nvSpPr>
        <p:spPr>
          <a:xfrm>
            <a:off x="6400800" y="882305"/>
            <a:ext cx="2524866" cy="369332"/>
          </a:xfrm>
          <a:prstGeom prst="rect">
            <a:avLst/>
          </a:prstGeom>
          <a:noFill/>
        </p:spPr>
        <p:txBody>
          <a:bodyPr wrap="square">
            <a:spAutoFit/>
          </a:bodyPr>
          <a:lstStyle/>
          <a:p>
            <a:r>
              <a:rPr lang="en-GB" sz="1800" b="1" dirty="0"/>
              <a:t>Unstable condition</a:t>
            </a:r>
            <a:endParaRPr lang="en-GB" dirty="0"/>
          </a:p>
        </p:txBody>
      </p:sp>
      <p:sp>
        <p:nvSpPr>
          <p:cNvPr id="14" name="TextBox 13">
            <a:extLst>
              <a:ext uri="{FF2B5EF4-FFF2-40B4-BE49-F238E27FC236}">
                <a16:creationId xmlns:a16="http://schemas.microsoft.com/office/drawing/2014/main" id="{7830E44D-D1C9-42BD-965D-34763E92D134}"/>
              </a:ext>
            </a:extLst>
          </p:cNvPr>
          <p:cNvSpPr txBox="1"/>
          <p:nvPr/>
        </p:nvSpPr>
        <p:spPr>
          <a:xfrm>
            <a:off x="62462" y="5053271"/>
            <a:ext cx="1826875" cy="923330"/>
          </a:xfrm>
          <a:prstGeom prst="rect">
            <a:avLst/>
          </a:prstGeom>
          <a:noFill/>
        </p:spPr>
        <p:txBody>
          <a:bodyPr wrap="square">
            <a:spAutoFit/>
          </a:bodyPr>
          <a:lstStyle/>
          <a:p>
            <a:r>
              <a:rPr lang="en-GB" b="1" dirty="0"/>
              <a:t>Next to the irreversible breakdown</a:t>
            </a:r>
            <a:endParaRPr lang="en-GB" dirty="0"/>
          </a:p>
        </p:txBody>
      </p:sp>
      <p:pic>
        <p:nvPicPr>
          <p:cNvPr id="16" name="Picture 15">
            <a:extLst>
              <a:ext uri="{FF2B5EF4-FFF2-40B4-BE49-F238E27FC236}">
                <a16:creationId xmlns:a16="http://schemas.microsoft.com/office/drawing/2014/main" id="{1F13F1C4-19E7-430D-AA17-E8D3874F463E}"/>
              </a:ext>
            </a:extLst>
          </p:cNvPr>
          <p:cNvPicPr>
            <a:picLocks noChangeAspect="1"/>
          </p:cNvPicPr>
          <p:nvPr/>
        </p:nvPicPr>
        <p:blipFill>
          <a:blip r:embed="rId6"/>
          <a:stretch>
            <a:fillRect/>
          </a:stretch>
        </p:blipFill>
        <p:spPr>
          <a:xfrm>
            <a:off x="6134100" y="4673523"/>
            <a:ext cx="2971800" cy="1682827"/>
          </a:xfrm>
          <a:prstGeom prst="rect">
            <a:avLst/>
          </a:prstGeom>
        </p:spPr>
      </p:pic>
      <p:sp>
        <p:nvSpPr>
          <p:cNvPr id="17" name="TextBox 16">
            <a:extLst>
              <a:ext uri="{FF2B5EF4-FFF2-40B4-BE49-F238E27FC236}">
                <a16:creationId xmlns:a16="http://schemas.microsoft.com/office/drawing/2014/main" id="{3A446000-5DCA-4F3F-8706-CA8931C61489}"/>
              </a:ext>
            </a:extLst>
          </p:cNvPr>
          <p:cNvSpPr txBox="1"/>
          <p:nvPr/>
        </p:nvSpPr>
        <p:spPr>
          <a:xfrm>
            <a:off x="5797296" y="6401005"/>
            <a:ext cx="3614928" cy="430887"/>
          </a:xfrm>
          <a:prstGeom prst="rect">
            <a:avLst/>
          </a:prstGeom>
          <a:noFill/>
        </p:spPr>
        <p:txBody>
          <a:bodyPr wrap="square">
            <a:spAutoFit/>
          </a:bodyPr>
          <a:lstStyle/>
          <a:p>
            <a:r>
              <a:rPr lang="en-GB" sz="1100" i="1" dirty="0"/>
              <a:t>Ryan Heller, Studies of LGAD mortality using the Fermilab Test Beam 38</a:t>
            </a:r>
            <a:r>
              <a:rPr lang="en-GB" sz="1100" i="1" baseline="30000" dirty="0"/>
              <a:t>th</a:t>
            </a:r>
            <a:r>
              <a:rPr lang="en-GB" sz="1100" i="1" dirty="0"/>
              <a:t> RD50 Workshop</a:t>
            </a:r>
          </a:p>
        </p:txBody>
      </p:sp>
      <p:cxnSp>
        <p:nvCxnSpPr>
          <p:cNvPr id="18" name="Straight Connector 17">
            <a:extLst>
              <a:ext uri="{FF2B5EF4-FFF2-40B4-BE49-F238E27FC236}">
                <a16:creationId xmlns:a16="http://schemas.microsoft.com/office/drawing/2014/main" id="{D81B469E-D381-40BA-9CB8-C9FDA5C6E807}"/>
              </a:ext>
            </a:extLst>
          </p:cNvPr>
          <p:cNvCxnSpPr/>
          <p:nvPr/>
        </p:nvCxnSpPr>
        <p:spPr>
          <a:xfrm>
            <a:off x="5629656" y="4243435"/>
            <a:ext cx="76200" cy="221412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85FF1D9-B720-4BEA-A10B-886A0D7B1F9E}"/>
              </a:ext>
            </a:extLst>
          </p:cNvPr>
          <p:cNvSpPr txBox="1"/>
          <p:nvPr/>
        </p:nvSpPr>
        <p:spPr>
          <a:xfrm>
            <a:off x="5667756" y="4158296"/>
            <a:ext cx="4828032" cy="584775"/>
          </a:xfrm>
          <a:prstGeom prst="rect">
            <a:avLst/>
          </a:prstGeom>
          <a:noFill/>
        </p:spPr>
        <p:txBody>
          <a:bodyPr wrap="square">
            <a:spAutoFit/>
          </a:bodyPr>
          <a:lstStyle/>
          <a:p>
            <a:r>
              <a:rPr lang="en-GB" sz="1600" dirty="0"/>
              <a:t>For comparison:</a:t>
            </a:r>
            <a:br>
              <a:rPr lang="en-GB" sz="1600" dirty="0"/>
            </a:br>
            <a:r>
              <a:rPr lang="en-GB" sz="1600" dirty="0"/>
              <a:t>Fermilab/Example of death event</a:t>
            </a:r>
          </a:p>
        </p:txBody>
      </p:sp>
      <p:sp>
        <p:nvSpPr>
          <p:cNvPr id="21" name="Arrow: Left-Right 20">
            <a:extLst>
              <a:ext uri="{FF2B5EF4-FFF2-40B4-BE49-F238E27FC236}">
                <a16:creationId xmlns:a16="http://schemas.microsoft.com/office/drawing/2014/main" id="{813015EE-D55A-46B0-B1E4-67DCE07E03F2}"/>
              </a:ext>
            </a:extLst>
          </p:cNvPr>
          <p:cNvSpPr/>
          <p:nvPr/>
        </p:nvSpPr>
        <p:spPr>
          <a:xfrm>
            <a:off x="5431155" y="5204046"/>
            <a:ext cx="473202" cy="2329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263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7200" y="121995"/>
            <a:ext cx="6189130" cy="369332"/>
          </a:xfrm>
          <a:prstGeom prst="rect">
            <a:avLst/>
          </a:prstGeom>
          <a:noFill/>
        </p:spPr>
        <p:txBody>
          <a:bodyPr wrap="none" rtlCol="0">
            <a:spAutoFit/>
          </a:bodyPr>
          <a:lstStyle/>
          <a:p>
            <a:r>
              <a:rPr lang="en-US" b="1" dirty="0">
                <a:latin typeface="Arial Black" panose="020B0A04020102020204" pitchFamily="34" charset="0"/>
              </a:rPr>
              <a:t>Stable/Instable/and damage </a:t>
            </a:r>
            <a:r>
              <a:rPr lang="en-US" b="1" dirty="0" err="1">
                <a:latin typeface="Arial Black" panose="020B0A04020102020204" pitchFamily="34" charset="0"/>
              </a:rPr>
              <a:t>damage</a:t>
            </a:r>
            <a:r>
              <a:rPr lang="en-US" b="1" dirty="0">
                <a:latin typeface="Arial Black" panose="020B0A04020102020204" pitchFamily="34" charset="0"/>
              </a:rPr>
              <a:t> thresholds</a:t>
            </a:r>
          </a:p>
        </p:txBody>
      </p:sp>
      <p:sp>
        <p:nvSpPr>
          <p:cNvPr id="6" name="Rectangle 5"/>
          <p:cNvSpPr/>
          <p:nvPr/>
        </p:nvSpPr>
        <p:spPr>
          <a:xfrm>
            <a:off x="1641362" y="553043"/>
            <a:ext cx="1392817" cy="369332"/>
          </a:xfrm>
          <a:prstGeom prst="rect">
            <a:avLst/>
          </a:prstGeom>
        </p:spPr>
        <p:txBody>
          <a:bodyPr wrap="none">
            <a:spAutoFit/>
          </a:bodyPr>
          <a:lstStyle/>
          <a:p>
            <a:r>
              <a:rPr lang="en-US" dirty="0"/>
              <a:t>LGAD 1.5e15</a:t>
            </a:r>
          </a:p>
        </p:txBody>
      </p:sp>
      <p:sp>
        <p:nvSpPr>
          <p:cNvPr id="7" name="Rectangle 6"/>
          <p:cNvSpPr/>
          <p:nvPr/>
        </p:nvSpPr>
        <p:spPr>
          <a:xfrm>
            <a:off x="6187985" y="543181"/>
            <a:ext cx="1392817" cy="369332"/>
          </a:xfrm>
          <a:prstGeom prst="rect">
            <a:avLst/>
          </a:prstGeom>
        </p:spPr>
        <p:txBody>
          <a:bodyPr wrap="none">
            <a:spAutoFit/>
          </a:bodyPr>
          <a:lstStyle/>
          <a:p>
            <a:r>
              <a:rPr lang="en-US" dirty="0"/>
              <a:t>LGAD 2.5e15</a:t>
            </a:r>
          </a:p>
        </p:txBody>
      </p:sp>
      <p:sp>
        <p:nvSpPr>
          <p:cNvPr id="9" name="Rectangle 8"/>
          <p:cNvSpPr/>
          <p:nvPr/>
        </p:nvSpPr>
        <p:spPr>
          <a:xfrm>
            <a:off x="1673304" y="3306050"/>
            <a:ext cx="1204176" cy="369332"/>
          </a:xfrm>
          <a:prstGeom prst="rect">
            <a:avLst/>
          </a:prstGeom>
        </p:spPr>
        <p:txBody>
          <a:bodyPr wrap="none">
            <a:spAutoFit/>
          </a:bodyPr>
          <a:lstStyle/>
          <a:p>
            <a:r>
              <a:rPr lang="en-US" dirty="0"/>
              <a:t>PIN 1.5e15</a:t>
            </a:r>
          </a:p>
        </p:txBody>
      </p:sp>
      <p:sp>
        <p:nvSpPr>
          <p:cNvPr id="10" name="Rectangle 9"/>
          <p:cNvSpPr/>
          <p:nvPr/>
        </p:nvSpPr>
        <p:spPr>
          <a:xfrm>
            <a:off x="6187985" y="3332616"/>
            <a:ext cx="1204176" cy="369332"/>
          </a:xfrm>
          <a:prstGeom prst="rect">
            <a:avLst/>
          </a:prstGeom>
        </p:spPr>
        <p:txBody>
          <a:bodyPr wrap="none">
            <a:spAutoFit/>
          </a:bodyPr>
          <a:lstStyle/>
          <a:p>
            <a:r>
              <a:rPr lang="en-US" dirty="0"/>
              <a:t>PIN 2.5e15</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65486"/>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591" y="874194"/>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3024" y="3572331"/>
            <a:ext cx="3960000" cy="2420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4458" y="867349"/>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1011" y="5972945"/>
            <a:ext cx="1648755" cy="66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2CC2EAC1-46DE-4FEF-9004-3A590BA1C0AC}"/>
              </a:ext>
            </a:extLst>
          </p:cNvPr>
          <p:cNvSpPr>
            <a:spLocks noGrp="1"/>
          </p:cNvSpPr>
          <p:nvPr>
            <p:ph type="sldNum" sz="quarter" idx="12"/>
          </p:nvPr>
        </p:nvSpPr>
        <p:spPr>
          <a:xfrm>
            <a:off x="5359776" y="6048539"/>
            <a:ext cx="3584054" cy="365125"/>
          </a:xfrm>
        </p:spPr>
        <p:txBody>
          <a:bodyPr/>
          <a:lstStyle/>
          <a:p>
            <a:r>
              <a:rPr lang="en-GB" dirty="0">
                <a:solidFill>
                  <a:schemeClr val="tx1"/>
                </a:solidFill>
              </a:rPr>
              <a:t> Risk mitigation for 2</a:t>
            </a:r>
            <a:r>
              <a:rPr lang="en-GB" sz="1200" dirty="0">
                <a:solidFill>
                  <a:schemeClr val="tx1"/>
                </a:solidFill>
              </a:rPr>
              <a:t>.5e15 neq/cm2</a:t>
            </a:r>
          </a:p>
          <a:p>
            <a:fld id="{C8A25242-1DFD-45BB-89E8-D96AD62FA012}" type="slidenum">
              <a:rPr lang="en-US" smtClean="0"/>
              <a:t>16</a:t>
            </a:fld>
            <a:endParaRPr lang="en-US" dirty="0"/>
          </a:p>
        </p:txBody>
      </p:sp>
      <p:sp>
        <p:nvSpPr>
          <p:cNvPr id="3" name="TextBox 2">
            <a:extLst>
              <a:ext uri="{FF2B5EF4-FFF2-40B4-BE49-F238E27FC236}">
                <a16:creationId xmlns:a16="http://schemas.microsoft.com/office/drawing/2014/main" id="{729BC24A-3BA7-4493-A47A-ADC9E0946C65}"/>
              </a:ext>
            </a:extLst>
          </p:cNvPr>
          <p:cNvSpPr txBox="1"/>
          <p:nvPr/>
        </p:nvSpPr>
        <p:spPr>
          <a:xfrm>
            <a:off x="369424" y="6537455"/>
            <a:ext cx="8991599" cy="307777"/>
          </a:xfrm>
          <a:prstGeom prst="rect">
            <a:avLst/>
          </a:prstGeom>
          <a:noFill/>
        </p:spPr>
        <p:txBody>
          <a:bodyPr wrap="square" rtlCol="0">
            <a:spAutoFit/>
          </a:bodyPr>
          <a:lstStyle/>
          <a:p>
            <a:r>
              <a:rPr lang="en-GB" sz="1400" b="1" i="1" dirty="0"/>
              <a:t>Implication for proton beams: one proton can cause such huge deposition that  breakdown sensor irreversibly. </a:t>
            </a:r>
          </a:p>
        </p:txBody>
      </p:sp>
      <p:sp>
        <p:nvSpPr>
          <p:cNvPr id="4" name="TextBox 3">
            <a:extLst>
              <a:ext uri="{FF2B5EF4-FFF2-40B4-BE49-F238E27FC236}">
                <a16:creationId xmlns:a16="http://schemas.microsoft.com/office/drawing/2014/main" id="{31896BD7-34DE-4E0F-9352-A81ABF9E60F0}"/>
              </a:ext>
            </a:extLst>
          </p:cNvPr>
          <p:cNvSpPr txBox="1"/>
          <p:nvPr/>
        </p:nvSpPr>
        <p:spPr>
          <a:xfrm>
            <a:off x="190180" y="5979790"/>
            <a:ext cx="4355208" cy="307777"/>
          </a:xfrm>
          <a:prstGeom prst="rect">
            <a:avLst/>
          </a:prstGeom>
          <a:noFill/>
        </p:spPr>
        <p:txBody>
          <a:bodyPr wrap="square" rtlCol="0">
            <a:spAutoFit/>
          </a:bodyPr>
          <a:lstStyle/>
          <a:p>
            <a:r>
              <a:rPr lang="en-GB" sz="1400" dirty="0"/>
              <a:t>No mitigation needed for 1.5e15 neq/cm2</a:t>
            </a:r>
          </a:p>
        </p:txBody>
      </p:sp>
    </p:spTree>
    <p:extLst>
      <p:ext uri="{BB962C8B-B14F-4D97-AF65-F5344CB8AC3E}">
        <p14:creationId xmlns:p14="http://schemas.microsoft.com/office/powerpoint/2010/main" val="598300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8630" y="64727"/>
            <a:ext cx="8500469" cy="338554"/>
          </a:xfrm>
          <a:prstGeom prst="rect">
            <a:avLst/>
          </a:prstGeom>
          <a:noFill/>
        </p:spPr>
        <p:txBody>
          <a:bodyPr wrap="none" rtlCol="0">
            <a:spAutoFit/>
          </a:bodyPr>
          <a:lstStyle/>
          <a:p>
            <a:r>
              <a:rPr lang="en-US" sz="1600" b="1" dirty="0">
                <a:latin typeface="Arial Black" panose="020B0A04020102020204" pitchFamily="34" charset="0"/>
              </a:rPr>
              <a:t>Summery: Stability and damage thresholds for 1.5e15 and 2.5e15 samples</a:t>
            </a:r>
          </a:p>
        </p:txBody>
      </p:sp>
      <p:graphicFrame>
        <p:nvGraphicFramePr>
          <p:cNvPr id="2" name="Table 1"/>
          <p:cNvGraphicFramePr>
            <a:graphicFrameLocks noGrp="1"/>
          </p:cNvGraphicFramePr>
          <p:nvPr>
            <p:extLst>
              <p:ext uri="{D42A27DB-BD31-4B8C-83A1-F6EECF244321}">
                <p14:modId xmlns:p14="http://schemas.microsoft.com/office/powerpoint/2010/main" val="1898872883"/>
              </p:ext>
            </p:extLst>
          </p:nvPr>
        </p:nvGraphicFramePr>
        <p:xfrm>
          <a:off x="685800" y="685800"/>
          <a:ext cx="7696203" cy="4495801"/>
        </p:xfrm>
        <a:graphic>
          <a:graphicData uri="http://schemas.openxmlformats.org/drawingml/2006/table">
            <a:tbl>
              <a:tblPr firstRow="1" firstCol="1" bandRow="1">
                <a:tableStyleId>{5C22544A-7EE6-4342-B048-85BDC9FD1C3A}</a:tableStyleId>
              </a:tblPr>
              <a:tblGrid>
                <a:gridCol w="618442">
                  <a:extLst>
                    <a:ext uri="{9D8B030D-6E8A-4147-A177-3AD203B41FA5}">
                      <a16:colId xmlns:a16="http://schemas.microsoft.com/office/drawing/2014/main" val="20000"/>
                    </a:ext>
                  </a:extLst>
                </a:gridCol>
                <a:gridCol w="882213">
                  <a:extLst>
                    <a:ext uri="{9D8B030D-6E8A-4147-A177-3AD203B41FA5}">
                      <a16:colId xmlns:a16="http://schemas.microsoft.com/office/drawing/2014/main" val="20001"/>
                    </a:ext>
                  </a:extLst>
                </a:gridCol>
                <a:gridCol w="882213">
                  <a:extLst>
                    <a:ext uri="{9D8B030D-6E8A-4147-A177-3AD203B41FA5}">
                      <a16:colId xmlns:a16="http://schemas.microsoft.com/office/drawing/2014/main" val="20002"/>
                    </a:ext>
                  </a:extLst>
                </a:gridCol>
                <a:gridCol w="902270">
                  <a:extLst>
                    <a:ext uri="{9D8B030D-6E8A-4147-A177-3AD203B41FA5}">
                      <a16:colId xmlns:a16="http://schemas.microsoft.com/office/drawing/2014/main" val="20003"/>
                    </a:ext>
                  </a:extLst>
                </a:gridCol>
                <a:gridCol w="882213">
                  <a:extLst>
                    <a:ext uri="{9D8B030D-6E8A-4147-A177-3AD203B41FA5}">
                      <a16:colId xmlns:a16="http://schemas.microsoft.com/office/drawing/2014/main" val="20004"/>
                    </a:ext>
                  </a:extLst>
                </a:gridCol>
                <a:gridCol w="882213">
                  <a:extLst>
                    <a:ext uri="{9D8B030D-6E8A-4147-A177-3AD203B41FA5}">
                      <a16:colId xmlns:a16="http://schemas.microsoft.com/office/drawing/2014/main" val="20005"/>
                    </a:ext>
                  </a:extLst>
                </a:gridCol>
                <a:gridCol w="882213">
                  <a:extLst>
                    <a:ext uri="{9D8B030D-6E8A-4147-A177-3AD203B41FA5}">
                      <a16:colId xmlns:a16="http://schemas.microsoft.com/office/drawing/2014/main" val="20006"/>
                    </a:ext>
                  </a:extLst>
                </a:gridCol>
                <a:gridCol w="882213">
                  <a:extLst>
                    <a:ext uri="{9D8B030D-6E8A-4147-A177-3AD203B41FA5}">
                      <a16:colId xmlns:a16="http://schemas.microsoft.com/office/drawing/2014/main" val="20007"/>
                    </a:ext>
                  </a:extLst>
                </a:gridCol>
                <a:gridCol w="882213">
                  <a:extLst>
                    <a:ext uri="{9D8B030D-6E8A-4147-A177-3AD203B41FA5}">
                      <a16:colId xmlns:a16="http://schemas.microsoft.com/office/drawing/2014/main" val="20008"/>
                    </a:ext>
                  </a:extLst>
                </a:gridCol>
              </a:tblGrid>
              <a:tr h="314500">
                <a:tc>
                  <a:txBody>
                    <a:bodyPr/>
                    <a:lstStyle/>
                    <a:p>
                      <a:pPr>
                        <a:lnSpc>
                          <a:spcPct val="115000"/>
                        </a:lnSpc>
                        <a:spcAft>
                          <a:spcPts val="0"/>
                        </a:spcAft>
                      </a:pPr>
                      <a:r>
                        <a:rPr lang="en-US" sz="1400" dirty="0">
                          <a:effectLst/>
                        </a:rPr>
                        <a:t>E (</a:t>
                      </a:r>
                      <a:r>
                        <a:rPr lang="en-US" sz="1400" dirty="0" err="1">
                          <a:effectLst/>
                        </a:rPr>
                        <a:t>pJ</a:t>
                      </a:r>
                      <a:r>
                        <a:rPr lang="en-US" sz="1400" dirty="0">
                          <a:effectLst/>
                        </a:rPr>
                        <a:t>)</a:t>
                      </a:r>
                      <a:endParaRPr lang="en-US" sz="1400" dirty="0">
                        <a:effectLst/>
                        <a:latin typeface="Calibri"/>
                        <a:ea typeface="Calibri"/>
                        <a:cs typeface="Times New Roman"/>
                      </a:endParaRPr>
                    </a:p>
                  </a:txBody>
                  <a:tcPr marL="68580" marR="68580" marT="0" marB="0"/>
                </a:tc>
                <a:tc gridSpan="2">
                  <a:txBody>
                    <a:bodyPr/>
                    <a:lstStyle/>
                    <a:p>
                      <a:pPr>
                        <a:lnSpc>
                          <a:spcPct val="115000"/>
                        </a:lnSpc>
                        <a:spcAft>
                          <a:spcPts val="0"/>
                        </a:spcAft>
                      </a:pPr>
                      <a:r>
                        <a:rPr lang="en-US" sz="1400">
                          <a:effectLst/>
                        </a:rPr>
                        <a:t>W36 LGAD 1.5e15</a:t>
                      </a:r>
                      <a:endParaRPr lang="en-US" sz="1400">
                        <a:effectLst/>
                        <a:latin typeface="Calibri"/>
                        <a:ea typeface="Calibri"/>
                        <a:cs typeface="Times New Roman"/>
                      </a:endParaRPr>
                    </a:p>
                  </a:txBody>
                  <a:tcPr marL="68580" marR="68580" marT="0" marB="0"/>
                </a:tc>
                <a:tc hMerge="1">
                  <a:txBody>
                    <a:bodyPr/>
                    <a:lstStyle/>
                    <a:p>
                      <a:endParaRPr lang="en-US"/>
                    </a:p>
                  </a:txBody>
                  <a:tcPr/>
                </a:tc>
                <a:tc gridSpan="2">
                  <a:txBody>
                    <a:bodyPr/>
                    <a:lstStyle/>
                    <a:p>
                      <a:pPr>
                        <a:lnSpc>
                          <a:spcPct val="115000"/>
                        </a:lnSpc>
                        <a:spcAft>
                          <a:spcPts val="0"/>
                        </a:spcAft>
                      </a:pPr>
                      <a:r>
                        <a:rPr lang="en-US" sz="1400">
                          <a:effectLst/>
                        </a:rPr>
                        <a:t>W36 LGAD 2.5e15</a:t>
                      </a:r>
                      <a:endParaRPr lang="en-US" sz="1400">
                        <a:effectLst/>
                        <a:latin typeface="Calibri"/>
                        <a:ea typeface="Calibri"/>
                        <a:cs typeface="Times New Roman"/>
                      </a:endParaRPr>
                    </a:p>
                  </a:txBody>
                  <a:tcPr marL="68580" marR="68580" marT="0" marB="0"/>
                </a:tc>
                <a:tc hMerge="1">
                  <a:txBody>
                    <a:bodyPr/>
                    <a:lstStyle/>
                    <a:p>
                      <a:endParaRPr lang="en-US"/>
                    </a:p>
                  </a:txBody>
                  <a:tcPr/>
                </a:tc>
                <a:tc gridSpan="2">
                  <a:txBody>
                    <a:bodyPr/>
                    <a:lstStyle/>
                    <a:p>
                      <a:pPr>
                        <a:lnSpc>
                          <a:spcPct val="115000"/>
                        </a:lnSpc>
                        <a:spcAft>
                          <a:spcPts val="0"/>
                        </a:spcAft>
                      </a:pPr>
                      <a:r>
                        <a:rPr lang="en-US" sz="1400">
                          <a:effectLst/>
                        </a:rPr>
                        <a:t>W36 PIN 1.5e15</a:t>
                      </a:r>
                      <a:endParaRPr lang="en-US" sz="1400">
                        <a:effectLst/>
                        <a:latin typeface="Calibri"/>
                        <a:ea typeface="Calibri"/>
                        <a:cs typeface="Times New Roman"/>
                      </a:endParaRPr>
                    </a:p>
                  </a:txBody>
                  <a:tcPr marL="68580" marR="68580" marT="0" marB="0"/>
                </a:tc>
                <a:tc hMerge="1">
                  <a:txBody>
                    <a:bodyPr/>
                    <a:lstStyle/>
                    <a:p>
                      <a:endParaRPr lang="en-US"/>
                    </a:p>
                  </a:txBody>
                  <a:tcPr/>
                </a:tc>
                <a:tc gridSpan="2">
                  <a:txBody>
                    <a:bodyPr/>
                    <a:lstStyle/>
                    <a:p>
                      <a:pPr>
                        <a:lnSpc>
                          <a:spcPct val="115000"/>
                        </a:lnSpc>
                        <a:spcAft>
                          <a:spcPts val="0"/>
                        </a:spcAft>
                      </a:pPr>
                      <a:r>
                        <a:rPr lang="en-US" sz="1400" dirty="0">
                          <a:effectLst/>
                        </a:rPr>
                        <a:t>W36 PIN 2.5e15</a:t>
                      </a:r>
                      <a:endParaRPr lang="en-US" sz="1400" dirty="0">
                        <a:effectLst/>
                        <a:latin typeface="Calibri"/>
                        <a:ea typeface="Calibri"/>
                        <a:cs typeface="Times New Roman"/>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925026">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latin typeface="+mn-lt"/>
                          <a:ea typeface="+mn-ea"/>
                          <a:cs typeface="+mn-cs"/>
                        </a:rPr>
                        <a:t>Stability</a:t>
                      </a:r>
                    </a:p>
                    <a:p>
                      <a:pPr>
                        <a:lnSpc>
                          <a:spcPct val="115000"/>
                        </a:lnSpc>
                        <a:spcAft>
                          <a:spcPts val="0"/>
                        </a:spcAft>
                      </a:pPr>
                      <a:r>
                        <a:rPr lang="en-US" sz="1400" baseline="0" dirty="0">
                          <a:effectLst/>
                          <a:latin typeface="+mn-lt"/>
                          <a:ea typeface="+mn-ea"/>
                          <a:cs typeface="+mn-cs"/>
                        </a:rPr>
                        <a:t>threshold</a:t>
                      </a:r>
                    </a:p>
                    <a:p>
                      <a:pPr>
                        <a:lnSpc>
                          <a:spcPct val="115000"/>
                        </a:lnSpc>
                        <a:spcAft>
                          <a:spcPts val="0"/>
                        </a:spcAft>
                      </a:pPr>
                      <a:r>
                        <a:rPr lang="en-US" sz="1400" dirty="0">
                          <a:effectLst/>
                          <a:latin typeface="Calibri"/>
                          <a:ea typeface="Calibri"/>
                          <a:cs typeface="Times New Roman"/>
                        </a:rPr>
                        <a:t>(V)</a:t>
                      </a: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Damage</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threshold</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(V)</a:t>
                      </a:r>
                      <a:endParaRPr lang="en-US" sz="1400" dirty="0">
                        <a:effectLst/>
                        <a:latin typeface="+mn-lt"/>
                        <a:ea typeface="Calibri"/>
                        <a:cs typeface="Times New Roman"/>
                      </a:endParaRPr>
                    </a:p>
                  </a:txBody>
                  <a:tcPr marL="68580" marR="68580" marT="0" marB="0"/>
                </a:tc>
                <a:tc>
                  <a:txBody>
                    <a:bodyPr/>
                    <a:lstStyle/>
                    <a:p>
                      <a:pPr>
                        <a:lnSpc>
                          <a:spcPct val="115000"/>
                        </a:lnSpc>
                        <a:spcAft>
                          <a:spcPts val="0"/>
                        </a:spcAft>
                      </a:pPr>
                      <a:r>
                        <a:rPr lang="en-US" sz="1400" dirty="0">
                          <a:effectLst/>
                          <a:latin typeface="+mn-lt"/>
                          <a:ea typeface="+mn-ea"/>
                          <a:cs typeface="+mn-cs"/>
                        </a:rPr>
                        <a:t>Stability</a:t>
                      </a:r>
                    </a:p>
                    <a:p>
                      <a:pPr>
                        <a:lnSpc>
                          <a:spcPct val="115000"/>
                        </a:lnSpc>
                        <a:spcAft>
                          <a:spcPts val="0"/>
                        </a:spcAft>
                      </a:pPr>
                      <a:r>
                        <a:rPr lang="en-US" sz="1400" baseline="0" dirty="0">
                          <a:effectLst/>
                          <a:latin typeface="+mn-lt"/>
                          <a:ea typeface="+mn-ea"/>
                          <a:cs typeface="+mn-cs"/>
                        </a:rPr>
                        <a:t>threshold</a:t>
                      </a:r>
                    </a:p>
                    <a:p>
                      <a:pPr>
                        <a:lnSpc>
                          <a:spcPct val="115000"/>
                        </a:lnSpc>
                        <a:spcAft>
                          <a:spcPts val="0"/>
                        </a:spcAft>
                      </a:pPr>
                      <a:r>
                        <a:rPr lang="en-US" sz="1400" dirty="0">
                          <a:effectLst/>
                          <a:latin typeface="+mn-lt"/>
                          <a:ea typeface="Calibri"/>
                          <a:cs typeface="Times New Roman"/>
                        </a:rPr>
                        <a:t>(V)</a:t>
                      </a: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Damage</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threshold</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(V)</a:t>
                      </a:r>
                      <a:endParaRPr lang="en-US" sz="1400" dirty="0">
                        <a:effectLst/>
                        <a:latin typeface="+mn-lt"/>
                        <a:ea typeface="Calibri"/>
                        <a:cs typeface="Times New Roman"/>
                      </a:endParaRPr>
                    </a:p>
                  </a:txBody>
                  <a:tcPr marL="68580" marR="68580" marT="0" marB="0"/>
                </a:tc>
                <a:tc>
                  <a:txBody>
                    <a:bodyPr/>
                    <a:lstStyle/>
                    <a:p>
                      <a:pPr>
                        <a:lnSpc>
                          <a:spcPct val="115000"/>
                        </a:lnSpc>
                        <a:spcAft>
                          <a:spcPts val="0"/>
                        </a:spcAft>
                      </a:pPr>
                      <a:r>
                        <a:rPr lang="en-US" sz="1400" dirty="0">
                          <a:effectLst/>
                          <a:latin typeface="+mn-lt"/>
                          <a:ea typeface="+mn-ea"/>
                          <a:cs typeface="+mn-cs"/>
                        </a:rPr>
                        <a:t>Stability</a:t>
                      </a:r>
                    </a:p>
                    <a:p>
                      <a:pPr>
                        <a:lnSpc>
                          <a:spcPct val="115000"/>
                        </a:lnSpc>
                        <a:spcAft>
                          <a:spcPts val="0"/>
                        </a:spcAft>
                      </a:pPr>
                      <a:r>
                        <a:rPr lang="en-US" sz="1400" baseline="0" dirty="0">
                          <a:effectLst/>
                          <a:latin typeface="+mn-lt"/>
                          <a:ea typeface="+mn-ea"/>
                          <a:cs typeface="+mn-cs"/>
                        </a:rPr>
                        <a:t>threshold</a:t>
                      </a:r>
                    </a:p>
                    <a:p>
                      <a:pPr>
                        <a:lnSpc>
                          <a:spcPct val="115000"/>
                        </a:lnSpc>
                        <a:spcAft>
                          <a:spcPts val="0"/>
                        </a:spcAft>
                      </a:pPr>
                      <a:r>
                        <a:rPr lang="en-US" sz="1400" dirty="0">
                          <a:effectLst/>
                          <a:latin typeface="+mn-lt"/>
                          <a:ea typeface="Calibri"/>
                          <a:cs typeface="Times New Roman"/>
                        </a:rPr>
                        <a:t>(V)</a:t>
                      </a: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Damage</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threshold</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(V)</a:t>
                      </a:r>
                      <a:endParaRPr lang="en-US" sz="1400" dirty="0">
                        <a:effectLst/>
                        <a:latin typeface="+mn-lt"/>
                        <a:ea typeface="Calibri"/>
                        <a:cs typeface="Times New Roman"/>
                      </a:endParaRPr>
                    </a:p>
                  </a:txBody>
                  <a:tcPr marL="68580" marR="68580" marT="0" marB="0"/>
                </a:tc>
                <a:tc>
                  <a:txBody>
                    <a:bodyPr/>
                    <a:lstStyle/>
                    <a:p>
                      <a:pPr>
                        <a:lnSpc>
                          <a:spcPct val="115000"/>
                        </a:lnSpc>
                        <a:spcAft>
                          <a:spcPts val="0"/>
                        </a:spcAft>
                      </a:pPr>
                      <a:r>
                        <a:rPr lang="en-US" sz="1400" dirty="0">
                          <a:effectLst/>
                          <a:latin typeface="+mn-lt"/>
                          <a:ea typeface="+mn-ea"/>
                          <a:cs typeface="+mn-cs"/>
                        </a:rPr>
                        <a:t>Stability</a:t>
                      </a:r>
                    </a:p>
                    <a:p>
                      <a:pPr>
                        <a:lnSpc>
                          <a:spcPct val="115000"/>
                        </a:lnSpc>
                        <a:spcAft>
                          <a:spcPts val="0"/>
                        </a:spcAft>
                      </a:pPr>
                      <a:r>
                        <a:rPr lang="en-US" sz="1400" baseline="0" dirty="0">
                          <a:effectLst/>
                          <a:latin typeface="+mn-lt"/>
                          <a:ea typeface="+mn-ea"/>
                          <a:cs typeface="+mn-cs"/>
                        </a:rPr>
                        <a:t>threshold</a:t>
                      </a:r>
                    </a:p>
                    <a:p>
                      <a:pPr>
                        <a:lnSpc>
                          <a:spcPct val="115000"/>
                        </a:lnSpc>
                        <a:spcAft>
                          <a:spcPts val="0"/>
                        </a:spcAft>
                      </a:pPr>
                      <a:r>
                        <a:rPr lang="en-US" sz="1400" dirty="0">
                          <a:effectLst/>
                          <a:latin typeface="+mn-lt"/>
                          <a:ea typeface="Calibri"/>
                          <a:cs typeface="Times New Roman"/>
                        </a:rPr>
                        <a:t>(V)</a:t>
                      </a: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Damage</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threshold</a:t>
                      </a:r>
                    </a:p>
                    <a:p>
                      <a:pPr marL="0" marR="0" indent="0" algn="l" defTabSz="914400" rtl="0" eaLnBrk="1" fontAlgn="auto" latinLnBrk="0" hangingPunct="1">
                        <a:lnSpc>
                          <a:spcPct val="115000"/>
                        </a:lnSpc>
                        <a:spcBef>
                          <a:spcPts val="0"/>
                        </a:spcBef>
                        <a:spcAft>
                          <a:spcPts val="0"/>
                        </a:spcAft>
                        <a:buClrTx/>
                        <a:buSzTx/>
                        <a:buFontTx/>
                        <a:buNone/>
                        <a:tabLst/>
                        <a:defRPr/>
                      </a:pPr>
                      <a:r>
                        <a:rPr lang="en-US" sz="1400" baseline="0" dirty="0">
                          <a:effectLst/>
                          <a:latin typeface="+mn-lt"/>
                          <a:ea typeface="+mn-ea"/>
                          <a:cs typeface="+mn-cs"/>
                        </a:rPr>
                        <a:t>(V)</a:t>
                      </a:r>
                      <a:endParaRPr lang="en-US" sz="1400" dirty="0">
                        <a:effectLst/>
                        <a:latin typeface="+mn-lt"/>
                        <a:ea typeface="Calibri"/>
                        <a:cs typeface="Times New Roman"/>
                      </a:endParaRPr>
                    </a:p>
                  </a:txBody>
                  <a:tcPr marL="68580" marR="68580" marT="0" marB="0"/>
                </a:tc>
                <a:extLst>
                  <a:ext uri="{0D108BD9-81ED-4DB2-BD59-A6C34878D82A}">
                    <a16:rowId xmlns:a16="http://schemas.microsoft.com/office/drawing/2014/main" val="10001"/>
                  </a:ext>
                </a:extLst>
              </a:tr>
              <a:tr h="296025">
                <a:tc>
                  <a:txBody>
                    <a:bodyPr/>
                    <a:lstStyle/>
                    <a:p>
                      <a:pPr>
                        <a:lnSpc>
                          <a:spcPct val="115000"/>
                        </a:lnSpc>
                        <a:spcAft>
                          <a:spcPts val="0"/>
                        </a:spcAft>
                      </a:pPr>
                      <a:r>
                        <a:rPr lang="en-US" sz="1400">
                          <a:effectLst/>
                        </a:rPr>
                        <a:t>1</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296025">
                <a:tc>
                  <a:txBody>
                    <a:bodyPr/>
                    <a:lstStyle/>
                    <a:p>
                      <a:pPr>
                        <a:lnSpc>
                          <a:spcPct val="115000"/>
                        </a:lnSpc>
                        <a:spcAft>
                          <a:spcPts val="0"/>
                        </a:spcAft>
                      </a:pPr>
                      <a:r>
                        <a:rPr lang="en-US" sz="1400">
                          <a:effectLst/>
                        </a:rPr>
                        <a:t>5</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296025">
                <a:tc>
                  <a:txBody>
                    <a:bodyPr/>
                    <a:lstStyle/>
                    <a:p>
                      <a:pPr>
                        <a:lnSpc>
                          <a:spcPct val="115000"/>
                        </a:lnSpc>
                        <a:spcAft>
                          <a:spcPts val="0"/>
                        </a:spcAft>
                      </a:pPr>
                      <a:r>
                        <a:rPr lang="en-US" sz="1400">
                          <a:effectLst/>
                        </a:rPr>
                        <a:t>10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endParaRPr lang="en-US" sz="1400" b="1" dirty="0">
                        <a:solidFill>
                          <a:srgbClr val="FF0000"/>
                        </a:solidFill>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endParaRPr lang="en-US" sz="1400" b="1" dirty="0">
                        <a:solidFill>
                          <a:srgbClr val="FF0000"/>
                        </a:solidFill>
                        <a:effectLst/>
                        <a:latin typeface="Arial Black" panose="020B0A04020102020204" pitchFamily="34" charset="0"/>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296025">
                <a:tc>
                  <a:txBody>
                    <a:bodyPr/>
                    <a:lstStyle/>
                    <a:p>
                      <a:pPr>
                        <a:lnSpc>
                          <a:spcPct val="115000"/>
                        </a:lnSpc>
                        <a:spcAft>
                          <a:spcPts val="0"/>
                        </a:spcAft>
                      </a:pPr>
                      <a:r>
                        <a:rPr lang="en-US" sz="1400">
                          <a:effectLst/>
                        </a:rPr>
                        <a:t>15</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296025">
                <a:tc>
                  <a:txBody>
                    <a:bodyPr/>
                    <a:lstStyle/>
                    <a:p>
                      <a:pPr>
                        <a:lnSpc>
                          <a:spcPct val="115000"/>
                        </a:lnSpc>
                        <a:spcAft>
                          <a:spcPts val="0"/>
                        </a:spcAft>
                      </a:pPr>
                      <a:r>
                        <a:rPr lang="en-US" sz="1400">
                          <a:effectLst/>
                        </a:rPr>
                        <a:t>20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296025">
                <a:tc>
                  <a:txBody>
                    <a:bodyPr/>
                    <a:lstStyle/>
                    <a:p>
                      <a:pPr>
                        <a:lnSpc>
                          <a:spcPct val="115000"/>
                        </a:lnSpc>
                        <a:spcAft>
                          <a:spcPts val="0"/>
                        </a:spcAft>
                      </a:pPr>
                      <a:r>
                        <a:rPr lang="en-US" sz="1400">
                          <a:effectLst/>
                        </a:rPr>
                        <a:t>25</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&gt; 670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296025">
                <a:tc>
                  <a:txBody>
                    <a:bodyPr/>
                    <a:lstStyle/>
                    <a:p>
                      <a:pPr>
                        <a:lnSpc>
                          <a:spcPct val="115000"/>
                        </a:lnSpc>
                        <a:spcAft>
                          <a:spcPts val="0"/>
                        </a:spcAft>
                      </a:pPr>
                      <a:r>
                        <a:rPr lang="en-US" sz="1400">
                          <a:effectLst/>
                        </a:rPr>
                        <a:t>30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650</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644</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652</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645</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r h="296025">
                <a:tc>
                  <a:txBody>
                    <a:bodyPr/>
                    <a:lstStyle/>
                    <a:p>
                      <a:pPr>
                        <a:lnSpc>
                          <a:spcPct val="115000"/>
                        </a:lnSpc>
                        <a:spcAft>
                          <a:spcPts val="0"/>
                        </a:spcAft>
                      </a:pPr>
                      <a:r>
                        <a:rPr lang="en-US" sz="1400">
                          <a:effectLst/>
                        </a:rPr>
                        <a:t>35</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643</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635</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645</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639</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09"/>
                  </a:ext>
                </a:extLst>
              </a:tr>
              <a:tr h="296025">
                <a:tc>
                  <a:txBody>
                    <a:bodyPr/>
                    <a:lstStyle/>
                    <a:p>
                      <a:pPr>
                        <a:lnSpc>
                          <a:spcPct val="115000"/>
                        </a:lnSpc>
                        <a:spcAft>
                          <a:spcPts val="0"/>
                        </a:spcAft>
                      </a:pPr>
                      <a:r>
                        <a:rPr lang="en-US" sz="1400">
                          <a:effectLst/>
                        </a:rPr>
                        <a:t>40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635</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628</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640</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629</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10"/>
                  </a:ext>
                </a:extLst>
              </a:tr>
              <a:tr h="296025">
                <a:tc>
                  <a:txBody>
                    <a:bodyPr/>
                    <a:lstStyle/>
                    <a:p>
                      <a:pPr>
                        <a:lnSpc>
                          <a:spcPct val="115000"/>
                        </a:lnSpc>
                        <a:spcAft>
                          <a:spcPts val="0"/>
                        </a:spcAft>
                      </a:pPr>
                      <a:r>
                        <a:rPr lang="en-US" sz="1400">
                          <a:effectLst/>
                        </a:rPr>
                        <a:t>45</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625</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617</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631</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621</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a:effectLst/>
                        </a:rPr>
                        <a:t> </a:t>
                      </a:r>
                      <a:endParaRPr lang="en-US" sz="1400">
                        <a:effectLst/>
                        <a:latin typeface="Calibri"/>
                        <a:ea typeface="Calibri"/>
                        <a:cs typeface="Times New Roman"/>
                      </a:endParaRPr>
                    </a:p>
                  </a:txBody>
                  <a:tcPr marL="68580" marR="68580" marT="0" marB="0"/>
                </a:tc>
                <a:extLst>
                  <a:ext uri="{0D108BD9-81ED-4DB2-BD59-A6C34878D82A}">
                    <a16:rowId xmlns:a16="http://schemas.microsoft.com/office/drawing/2014/main" val="10011"/>
                  </a:ext>
                </a:extLst>
              </a:tr>
              <a:tr h="296025">
                <a:tc>
                  <a:txBody>
                    <a:bodyPr/>
                    <a:lstStyle/>
                    <a:p>
                      <a:pPr>
                        <a:lnSpc>
                          <a:spcPct val="115000"/>
                        </a:lnSpc>
                        <a:spcAft>
                          <a:spcPts val="0"/>
                        </a:spcAft>
                      </a:pPr>
                      <a:r>
                        <a:rPr lang="en-US" sz="1400">
                          <a:effectLst/>
                        </a:rPr>
                        <a:t>50</a:t>
                      </a:r>
                      <a:endParaRPr lang="en-US" sz="140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618</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r>
                        <a:rPr lang="en-US" sz="1400" b="1" dirty="0">
                          <a:solidFill>
                            <a:srgbClr val="FF0000"/>
                          </a:solidFill>
                          <a:effectLst/>
                          <a:latin typeface="Arial Black" panose="020B0A04020102020204" pitchFamily="34" charset="0"/>
                        </a:rPr>
                        <a:t>645</a:t>
                      </a:r>
                      <a:endParaRPr lang="en-US" sz="1400" b="1" dirty="0">
                        <a:solidFill>
                          <a:srgbClr val="FF0000"/>
                        </a:solidFill>
                        <a:effectLst/>
                        <a:latin typeface="Arial Black" panose="020B0A04020102020204" pitchFamily="34" charset="0"/>
                        <a:ea typeface="Calibri"/>
                        <a:cs typeface="Times New Roman"/>
                      </a:endParaRPr>
                    </a:p>
                  </a:txBody>
                  <a:tcPr marL="68580" marR="68580" marT="0" marB="0"/>
                </a:tc>
                <a:tc>
                  <a:txBody>
                    <a:bodyPr/>
                    <a:lstStyle/>
                    <a:p>
                      <a:pPr>
                        <a:lnSpc>
                          <a:spcPct val="115000"/>
                        </a:lnSpc>
                        <a:spcAft>
                          <a:spcPts val="0"/>
                        </a:spcAft>
                      </a:pPr>
                      <a:r>
                        <a:rPr lang="en-US" sz="1400" dirty="0">
                          <a:effectLst/>
                        </a:rPr>
                        <a:t>608</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r>
                        <a:rPr lang="en-US" sz="1400" b="1" dirty="0">
                          <a:solidFill>
                            <a:srgbClr val="FF0000"/>
                          </a:solidFill>
                          <a:effectLst/>
                          <a:latin typeface="Arial Black" panose="020B0A04020102020204" pitchFamily="34" charset="0"/>
                        </a:rPr>
                        <a:t>697</a:t>
                      </a:r>
                      <a:endParaRPr lang="en-US" sz="1400" b="1" dirty="0">
                        <a:solidFill>
                          <a:srgbClr val="FF0000"/>
                        </a:solidFill>
                        <a:effectLst/>
                        <a:latin typeface="Arial Black" panose="020B0A04020102020204" pitchFamily="34" charset="0"/>
                        <a:ea typeface="Calibri"/>
                        <a:cs typeface="Times New Roman"/>
                      </a:endParaRPr>
                    </a:p>
                  </a:txBody>
                  <a:tcPr marL="68580" marR="68580" marT="0" marB="0"/>
                </a:tc>
                <a:tc>
                  <a:txBody>
                    <a:bodyPr/>
                    <a:lstStyle/>
                    <a:p>
                      <a:pPr>
                        <a:lnSpc>
                          <a:spcPct val="115000"/>
                        </a:lnSpc>
                        <a:spcAft>
                          <a:spcPts val="0"/>
                        </a:spcAft>
                      </a:pPr>
                      <a:r>
                        <a:rPr lang="en-US" sz="1400" dirty="0">
                          <a:effectLst/>
                        </a:rPr>
                        <a:t>622</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b="1" dirty="0">
                          <a:solidFill>
                            <a:srgbClr val="FF0000"/>
                          </a:solidFill>
                          <a:effectLst/>
                          <a:latin typeface="Arial Black" panose="020B0A04020102020204" pitchFamily="34" charset="0"/>
                        </a:rPr>
                        <a:t>671</a:t>
                      </a:r>
                      <a:endParaRPr lang="en-US" sz="1400" b="1" dirty="0">
                        <a:solidFill>
                          <a:srgbClr val="FF0000"/>
                        </a:solidFill>
                        <a:effectLst/>
                        <a:latin typeface="Arial Black" panose="020B0A04020102020204" pitchFamily="34" charset="0"/>
                        <a:ea typeface="Calibri"/>
                        <a:cs typeface="Times New Roman"/>
                      </a:endParaRPr>
                    </a:p>
                  </a:txBody>
                  <a:tcPr marL="68580" marR="68580" marT="0" marB="0"/>
                </a:tc>
                <a:tc>
                  <a:txBody>
                    <a:bodyPr/>
                    <a:lstStyle/>
                    <a:p>
                      <a:pPr>
                        <a:lnSpc>
                          <a:spcPct val="115000"/>
                        </a:lnSpc>
                        <a:spcAft>
                          <a:spcPts val="0"/>
                        </a:spcAft>
                      </a:pPr>
                      <a:r>
                        <a:rPr lang="en-US" sz="1400" dirty="0">
                          <a:effectLst/>
                        </a:rPr>
                        <a:t>610</a:t>
                      </a:r>
                      <a:endParaRPr lang="en-US"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b="1" dirty="0">
                          <a:solidFill>
                            <a:srgbClr val="FF0000"/>
                          </a:solidFill>
                          <a:effectLst/>
                          <a:latin typeface="Arial Black" panose="020B0A04020102020204" pitchFamily="34" charset="0"/>
                        </a:rPr>
                        <a:t>730</a:t>
                      </a:r>
                      <a:endParaRPr lang="en-US" sz="1400" b="1" dirty="0">
                        <a:solidFill>
                          <a:srgbClr val="FF0000"/>
                        </a:solidFill>
                        <a:effectLst/>
                        <a:latin typeface="Arial Black" panose="020B0A04020102020204" pitchFamily="34" charset="0"/>
                        <a:ea typeface="Calibri"/>
                        <a:cs typeface="Times New Roman"/>
                      </a:endParaRPr>
                    </a:p>
                  </a:txBody>
                  <a:tcPr marL="68580" marR="68580" marT="0" marB="0"/>
                </a:tc>
                <a:extLst>
                  <a:ext uri="{0D108BD9-81ED-4DB2-BD59-A6C34878D82A}">
                    <a16:rowId xmlns:a16="http://schemas.microsoft.com/office/drawing/2014/main" val="10012"/>
                  </a:ext>
                </a:extLst>
              </a:tr>
            </a:tbl>
          </a:graphicData>
        </a:graphic>
      </p:graphicFrame>
      <p:sp>
        <p:nvSpPr>
          <p:cNvPr id="3" name="Slide Number Placeholder 2">
            <a:extLst>
              <a:ext uri="{FF2B5EF4-FFF2-40B4-BE49-F238E27FC236}">
                <a16:creationId xmlns:a16="http://schemas.microsoft.com/office/drawing/2014/main" id="{D0DD672F-79BF-4BDA-B5E6-C10F3A5ECD7D}"/>
              </a:ext>
            </a:extLst>
          </p:cNvPr>
          <p:cNvSpPr>
            <a:spLocks noGrp="1"/>
          </p:cNvSpPr>
          <p:nvPr>
            <p:ph type="sldNum" sz="quarter" idx="12"/>
          </p:nvPr>
        </p:nvSpPr>
        <p:spPr/>
        <p:txBody>
          <a:bodyPr/>
          <a:lstStyle/>
          <a:p>
            <a:fld id="{C8A25242-1DFD-45BB-89E8-D96AD62FA012}" type="slidenum">
              <a:rPr lang="en-US" smtClean="0"/>
              <a:t>17</a:t>
            </a:fld>
            <a:endParaRPr lang="en-US" dirty="0"/>
          </a:p>
        </p:txBody>
      </p:sp>
      <p:sp>
        <p:nvSpPr>
          <p:cNvPr id="10" name="TextBox 9">
            <a:extLst>
              <a:ext uri="{FF2B5EF4-FFF2-40B4-BE49-F238E27FC236}">
                <a16:creationId xmlns:a16="http://schemas.microsoft.com/office/drawing/2014/main" id="{3EC9B341-6DDB-4E7B-9330-66BE97E9C4D6}"/>
              </a:ext>
            </a:extLst>
          </p:cNvPr>
          <p:cNvSpPr txBox="1"/>
          <p:nvPr/>
        </p:nvSpPr>
        <p:spPr>
          <a:xfrm>
            <a:off x="762000" y="5453843"/>
            <a:ext cx="7467600" cy="369332"/>
          </a:xfrm>
          <a:prstGeom prst="rect">
            <a:avLst/>
          </a:prstGeom>
          <a:noFill/>
        </p:spPr>
        <p:txBody>
          <a:bodyPr wrap="square">
            <a:spAutoFit/>
          </a:bodyPr>
          <a:lstStyle/>
          <a:p>
            <a:r>
              <a:rPr lang="en-GB" b="1" dirty="0"/>
              <a:t>Bottom line: No death observed in 50 micron sensors with bias &lt; 645 V</a:t>
            </a:r>
          </a:p>
        </p:txBody>
      </p:sp>
    </p:spTree>
    <p:extLst>
      <p:ext uri="{BB962C8B-B14F-4D97-AF65-F5344CB8AC3E}">
        <p14:creationId xmlns:p14="http://schemas.microsoft.com/office/powerpoint/2010/main" val="1644147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4771E-3129-4075-BFF1-6E49A9432665}"/>
              </a:ext>
            </a:extLst>
          </p:cNvPr>
          <p:cNvSpPr>
            <a:spLocks noGrp="1"/>
          </p:cNvSpPr>
          <p:nvPr>
            <p:ph type="title"/>
          </p:nvPr>
        </p:nvSpPr>
        <p:spPr>
          <a:xfrm>
            <a:off x="0" y="990600"/>
            <a:ext cx="9144000" cy="1143000"/>
          </a:xfrm>
        </p:spPr>
        <p:txBody>
          <a:bodyPr>
            <a:normAutofit fontScale="90000"/>
          </a:bodyPr>
          <a:lstStyle/>
          <a:p>
            <a:r>
              <a:rPr lang="en-GB" sz="4000" dirty="0">
                <a:latin typeface="Arial Black" panose="020B0A04020102020204" pitchFamily="34" charset="0"/>
              </a:rPr>
              <a:t>2. Mortality study with fs-TCT-TPA</a:t>
            </a:r>
            <a:br>
              <a:rPr lang="en-GB" sz="4400" dirty="0">
                <a:latin typeface="Arial Black" panose="020B0A04020102020204" pitchFamily="34" charset="0"/>
              </a:rPr>
            </a:br>
            <a:r>
              <a:rPr lang="en-GB" sz="4400" dirty="0">
                <a:latin typeface="Arial Black" panose="020B0A04020102020204" pitchFamily="34" charset="0"/>
              </a:rPr>
              <a:t> </a:t>
            </a:r>
            <a:br>
              <a:rPr lang="en-GB" sz="4400" dirty="0">
                <a:latin typeface="Arial Black" panose="020B0A04020102020204" pitchFamily="34" charset="0"/>
              </a:rPr>
            </a:br>
            <a:br>
              <a:rPr lang="en-US" sz="4400" b="1" dirty="0">
                <a:latin typeface="Arial Black" panose="020B0A04020102020204" pitchFamily="34" charset="0"/>
              </a:rPr>
            </a:br>
            <a:endParaRPr lang="en-GB" dirty="0"/>
          </a:p>
        </p:txBody>
      </p:sp>
      <p:sp>
        <p:nvSpPr>
          <p:cNvPr id="3" name="Slide Number Placeholder 2">
            <a:extLst>
              <a:ext uri="{FF2B5EF4-FFF2-40B4-BE49-F238E27FC236}">
                <a16:creationId xmlns:a16="http://schemas.microsoft.com/office/drawing/2014/main" id="{E4A97984-2BED-4EBA-951B-B9FDC5B5541D}"/>
              </a:ext>
            </a:extLst>
          </p:cNvPr>
          <p:cNvSpPr>
            <a:spLocks noGrp="1"/>
          </p:cNvSpPr>
          <p:nvPr>
            <p:ph type="sldNum" sz="quarter" idx="12"/>
          </p:nvPr>
        </p:nvSpPr>
        <p:spPr/>
        <p:txBody>
          <a:bodyPr/>
          <a:lstStyle/>
          <a:p>
            <a:fld id="{C8A25242-1DFD-45BB-89E8-D96AD62FA012}" type="slidenum">
              <a:rPr lang="en-US" smtClean="0"/>
              <a:t>18</a:t>
            </a:fld>
            <a:endParaRPr lang="en-US" dirty="0"/>
          </a:p>
        </p:txBody>
      </p:sp>
      <p:sp>
        <p:nvSpPr>
          <p:cNvPr id="5" name="TextBox 4">
            <a:extLst>
              <a:ext uri="{FF2B5EF4-FFF2-40B4-BE49-F238E27FC236}">
                <a16:creationId xmlns:a16="http://schemas.microsoft.com/office/drawing/2014/main" id="{F8E3FA92-0718-41E9-84F3-472C5B28B23F}"/>
              </a:ext>
            </a:extLst>
          </p:cNvPr>
          <p:cNvSpPr txBox="1"/>
          <p:nvPr/>
        </p:nvSpPr>
        <p:spPr>
          <a:xfrm>
            <a:off x="457200" y="1219200"/>
            <a:ext cx="8458200" cy="6247864"/>
          </a:xfrm>
          <a:prstGeom prst="rect">
            <a:avLst/>
          </a:prstGeom>
          <a:noFill/>
        </p:spPr>
        <p:txBody>
          <a:bodyPr wrap="square">
            <a:spAutoFit/>
          </a:bodyPr>
          <a:lstStyle/>
          <a:p>
            <a:pPr algn="l">
              <a:spcAft>
                <a:spcPts val="0"/>
              </a:spcAft>
            </a:pPr>
            <a:r>
              <a:rPr lang="en-GB" sz="2000" dirty="0"/>
              <a:t>Accurate depth for triggering SEB - particularly the role of charge io determination of the SEB sensitive depth is important for guiding radiation hardness assurance methods. Many heavy-ion accelerator test facilities lack the high energy ions required for penetration deep into the substrate region.</a:t>
            </a:r>
          </a:p>
          <a:p>
            <a:pPr algn="l">
              <a:spcAft>
                <a:spcPts val="0"/>
              </a:spcAft>
            </a:pPr>
            <a:endParaRPr lang="en-GB" sz="2000" b="0" i="0" dirty="0">
              <a:solidFill>
                <a:srgbClr val="222222"/>
              </a:solidFill>
              <a:effectLst/>
            </a:endParaRPr>
          </a:p>
          <a:p>
            <a:pPr algn="l">
              <a:spcAft>
                <a:spcPts val="0"/>
              </a:spcAft>
            </a:pPr>
            <a:r>
              <a:rPr lang="en-GB" sz="2000" dirty="0">
                <a:solidFill>
                  <a:srgbClr val="222222"/>
                </a:solidFill>
              </a:rPr>
              <a:t>TCT-TPA seems to be promising tool for probing SEB depth in LGAD</a:t>
            </a:r>
            <a:endParaRPr lang="en-GB" sz="2000" b="0" i="0" dirty="0">
              <a:solidFill>
                <a:srgbClr val="222222"/>
              </a:solidFill>
              <a:effectLst/>
            </a:endParaRPr>
          </a:p>
          <a:p>
            <a:pPr algn="l">
              <a:spcAft>
                <a:spcPts val="0"/>
              </a:spcAft>
            </a:pPr>
            <a:endParaRPr lang="en-GB" sz="2000" dirty="0">
              <a:solidFill>
                <a:srgbClr val="222222"/>
              </a:solidFill>
            </a:endParaRPr>
          </a:p>
          <a:p>
            <a:pPr marL="285750" indent="-285750" algn="l">
              <a:spcAft>
                <a:spcPts val="0"/>
              </a:spcAft>
              <a:buFont typeface="Wingdings" panose="05000000000000000000" pitchFamily="2" charset="2"/>
              <a:buChar char="q"/>
            </a:pPr>
            <a:endParaRPr lang="en-GB" sz="2000" b="0" i="0" dirty="0">
              <a:effectLst/>
            </a:endParaRPr>
          </a:p>
          <a:p>
            <a:pPr algn="l">
              <a:spcAft>
                <a:spcPts val="0"/>
              </a:spcAft>
            </a:pPr>
            <a:r>
              <a:rPr lang="en-GB" sz="2000" dirty="0"/>
              <a:t>Open question:</a:t>
            </a:r>
          </a:p>
          <a:p>
            <a:pPr algn="l">
              <a:spcAft>
                <a:spcPts val="0"/>
              </a:spcAft>
            </a:pPr>
            <a:endParaRPr lang="en-GB" sz="2000" b="0" i="0" dirty="0">
              <a:effectLst/>
            </a:endParaRPr>
          </a:p>
          <a:p>
            <a:pPr marL="285750" indent="-285750" algn="l">
              <a:spcAft>
                <a:spcPts val="0"/>
              </a:spcAft>
              <a:buFont typeface="Wingdings" panose="05000000000000000000" pitchFamily="2" charset="2"/>
              <a:buChar char="q"/>
            </a:pPr>
            <a:endParaRPr lang="en-GB" sz="2000" b="0" i="0" dirty="0">
              <a:effectLst/>
            </a:endParaRPr>
          </a:p>
          <a:p>
            <a:pPr marL="285750" indent="-285750" algn="l">
              <a:spcAft>
                <a:spcPts val="0"/>
              </a:spcAft>
              <a:buFont typeface="Wingdings" panose="05000000000000000000" pitchFamily="2" charset="2"/>
              <a:buChar char="q"/>
            </a:pPr>
            <a:r>
              <a:rPr lang="en-GB" sz="2000" b="0" i="0" dirty="0">
                <a:effectLst/>
              </a:rPr>
              <a:t>Does the position of deposition inside LGAD matter? It can be that it is not the same if large amount of charge is released on top or on the bottom of the active layer (a clear case for TPA study, see the next talk)</a:t>
            </a:r>
          </a:p>
          <a:p>
            <a:pPr marL="285750" indent="-285750">
              <a:buFont typeface="Wingdings" panose="05000000000000000000" pitchFamily="2" charset="2"/>
              <a:buChar char="q"/>
            </a:pPr>
            <a:r>
              <a:rPr lang="en-GB" sz="2000" b="0" i="0" dirty="0">
                <a:effectLst/>
              </a:rPr>
              <a:t>What is the “threshold for charge deposition” at given HV bias, at different LGAD depths that leads to destruction of the sensor? </a:t>
            </a:r>
          </a:p>
          <a:p>
            <a:pPr marL="285750" indent="-285750" algn="l">
              <a:spcAft>
                <a:spcPts val="0"/>
              </a:spcAft>
              <a:buFont typeface="Wingdings" panose="05000000000000000000" pitchFamily="2" charset="2"/>
              <a:buChar char="q"/>
            </a:pPr>
            <a:endParaRPr lang="en-GB" sz="2000" b="0" i="0" dirty="0">
              <a:effectLst/>
            </a:endParaRPr>
          </a:p>
          <a:p>
            <a:pPr marL="285750" indent="-285750" algn="l">
              <a:spcAft>
                <a:spcPts val="0"/>
              </a:spcAft>
              <a:buFont typeface="Wingdings" panose="05000000000000000000" pitchFamily="2" charset="2"/>
              <a:buChar char="q"/>
            </a:pPr>
            <a:endParaRPr lang="en-GB" sz="2000" b="0" i="0" dirty="0">
              <a:effectLst/>
            </a:endParaRPr>
          </a:p>
          <a:p>
            <a:endParaRPr lang="en-GB" sz="2000" b="0" i="0" dirty="0">
              <a:effectLst/>
            </a:endParaRPr>
          </a:p>
          <a:p>
            <a:pPr algn="l">
              <a:spcAft>
                <a:spcPts val="0"/>
              </a:spcAft>
            </a:pPr>
            <a:endParaRPr lang="en-GB" sz="2000" b="0" i="0" dirty="0">
              <a:solidFill>
                <a:srgbClr val="222222"/>
              </a:solidFill>
              <a:effectLst/>
            </a:endParaRPr>
          </a:p>
        </p:txBody>
      </p:sp>
    </p:spTree>
    <p:extLst>
      <p:ext uri="{BB962C8B-B14F-4D97-AF65-F5344CB8AC3E}">
        <p14:creationId xmlns:p14="http://schemas.microsoft.com/office/powerpoint/2010/main" val="897519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761DDFE-071F-4200-B0AA-394476C2D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92608A-33F3-4AE3-8CF8-9D4B863D26DD}"/>
              </a:ext>
            </a:extLst>
          </p:cNvPr>
          <p:cNvSpPr>
            <a:spLocks noGrp="1"/>
          </p:cNvSpPr>
          <p:nvPr>
            <p:ph type="title"/>
          </p:nvPr>
        </p:nvSpPr>
        <p:spPr>
          <a:xfrm>
            <a:off x="4251797" y="490501"/>
            <a:ext cx="3875389" cy="1680519"/>
          </a:xfrm>
        </p:spPr>
        <p:txBody>
          <a:bodyPr vert="horz" lIns="91440" tIns="45720" rIns="91440" bIns="45720" rtlCol="0" anchor="ctr">
            <a:normAutofit/>
          </a:bodyPr>
          <a:lstStyle/>
          <a:p>
            <a:pPr algn="l">
              <a:lnSpc>
                <a:spcPct val="90000"/>
              </a:lnSpc>
            </a:pPr>
            <a:r>
              <a:rPr lang="en-US" sz="2400" dirty="0"/>
              <a:t>Configuration of TCT-TPA</a:t>
            </a:r>
          </a:p>
        </p:txBody>
      </p:sp>
      <p:sp>
        <p:nvSpPr>
          <p:cNvPr id="6" name="TextBox 5">
            <a:extLst>
              <a:ext uri="{FF2B5EF4-FFF2-40B4-BE49-F238E27FC236}">
                <a16:creationId xmlns:a16="http://schemas.microsoft.com/office/drawing/2014/main" id="{5274459F-56CE-4681-9FB7-D035ACE55315}"/>
              </a:ext>
            </a:extLst>
          </p:cNvPr>
          <p:cNvSpPr txBox="1"/>
          <p:nvPr/>
        </p:nvSpPr>
        <p:spPr>
          <a:xfrm>
            <a:off x="4754645" y="1093802"/>
            <a:ext cx="3884220" cy="1680519"/>
          </a:xfrm>
          <a:prstGeom prst="rect">
            <a:avLst/>
          </a:prstGeom>
        </p:spPr>
        <p:txBody>
          <a:bodyPr vert="horz" lIns="91440" tIns="45720" rIns="91440" bIns="45720" rtlCol="0" anchor="ctr">
            <a:normAutofit/>
          </a:bodyPr>
          <a:lstStyle/>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0" dirty="0">
                <a:ln>
                  <a:noFill/>
                </a:ln>
                <a:effectLst/>
                <a:uLnTx/>
                <a:uFillTx/>
              </a:rPr>
              <a:t>Final parameters </a:t>
            </a:r>
          </a:p>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0" dirty="0">
                <a:ln>
                  <a:noFill/>
                </a:ln>
                <a:effectLst/>
                <a:uLnTx/>
                <a:uFillTx/>
              </a:rPr>
              <a:t>w</a:t>
            </a:r>
            <a:r>
              <a:rPr kumimoji="0" lang="en-US" sz="1700" b="0" i="1" u="none" strike="noStrike" cap="none" spc="0" normalizeH="0" baseline="-25000" noProof="0" dirty="0">
                <a:ln>
                  <a:noFill/>
                </a:ln>
                <a:effectLst/>
                <a:uLnTx/>
                <a:uFillTx/>
              </a:rPr>
              <a:t>0</a:t>
            </a:r>
            <a:r>
              <a:rPr kumimoji="0" lang="en-US" sz="1700" b="0" i="1" u="none" strike="noStrike" cap="none" spc="0" normalizeH="0" baseline="0" noProof="0" dirty="0">
                <a:ln>
                  <a:noFill/>
                </a:ln>
                <a:effectLst/>
                <a:uLnTx/>
                <a:uFillTx/>
              </a:rPr>
              <a:t> = 1.52 </a:t>
            </a:r>
            <a:r>
              <a:rPr kumimoji="0" lang="en-US" sz="1700" b="0" i="1" u="none" strike="noStrike" cap="none" spc="0" normalizeH="0" baseline="0" noProof="0" dirty="0" err="1">
                <a:ln>
                  <a:noFill/>
                </a:ln>
                <a:effectLst/>
                <a:uLnTx/>
                <a:uFillTx/>
              </a:rPr>
              <a:t>μm</a:t>
            </a:r>
            <a:endParaRPr kumimoji="0" lang="en-US" sz="1700" b="0" i="1" u="none" strike="noStrike" cap="none" spc="0" normalizeH="0" baseline="0" noProof="0" dirty="0">
              <a:ln>
                <a:noFill/>
              </a:ln>
              <a:effectLst/>
              <a:uLnTx/>
              <a:uFillTx/>
            </a:endParaRPr>
          </a:p>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0" dirty="0">
                <a:ln>
                  <a:noFill/>
                </a:ln>
                <a:effectLst/>
                <a:uLnTx/>
                <a:uFillTx/>
              </a:rPr>
              <a:t>Z</a:t>
            </a:r>
            <a:r>
              <a:rPr kumimoji="0" lang="en-US" sz="1700" b="0" i="1" u="none" strike="noStrike" cap="none" spc="0" normalizeH="0" baseline="-25000" noProof="0" dirty="0">
                <a:ln>
                  <a:noFill/>
                </a:ln>
                <a:effectLst/>
                <a:uLnTx/>
                <a:uFillTx/>
              </a:rPr>
              <a:t>R</a:t>
            </a:r>
            <a:r>
              <a:rPr kumimoji="0" lang="en-US" sz="1700" b="0" i="1" u="none" strike="noStrike" cap="none" spc="0" normalizeH="0" baseline="0" noProof="0" dirty="0">
                <a:ln>
                  <a:noFill/>
                </a:ln>
                <a:effectLst/>
                <a:uLnTx/>
                <a:uFillTx/>
              </a:rPr>
              <a:t> = 7.74 </a:t>
            </a:r>
            <a:r>
              <a:rPr kumimoji="0" lang="en-US" sz="1700" b="0" i="1" u="none" strike="noStrike" cap="none" spc="0" normalizeH="0" baseline="0" noProof="0" dirty="0" err="1">
                <a:ln>
                  <a:noFill/>
                </a:ln>
                <a:effectLst/>
                <a:uLnTx/>
                <a:uFillTx/>
              </a:rPr>
              <a:t>μm</a:t>
            </a:r>
            <a:endParaRPr kumimoji="0" lang="en-US" sz="1700" b="0" i="1" u="none" strike="noStrike" cap="none" spc="0" normalizeH="0" baseline="0" noProof="0" dirty="0">
              <a:ln>
                <a:noFill/>
              </a:ln>
              <a:effectLst/>
              <a:uLnTx/>
              <a:uFillTx/>
            </a:endParaRPr>
          </a:p>
        </p:txBody>
      </p:sp>
      <p:pic>
        <p:nvPicPr>
          <p:cNvPr id="7" name="Picture 6">
            <a:extLst>
              <a:ext uri="{FF2B5EF4-FFF2-40B4-BE49-F238E27FC236}">
                <a16:creationId xmlns:a16="http://schemas.microsoft.com/office/drawing/2014/main" id="{5EA3C749-F47B-4648-ACBC-83EBFAD46BD8}"/>
              </a:ext>
            </a:extLst>
          </p:cNvPr>
          <p:cNvPicPr>
            <a:picLocks noChangeAspect="1"/>
          </p:cNvPicPr>
          <p:nvPr/>
        </p:nvPicPr>
        <p:blipFill>
          <a:blip r:embed="rId2"/>
          <a:stretch>
            <a:fillRect/>
          </a:stretch>
        </p:blipFill>
        <p:spPr>
          <a:xfrm>
            <a:off x="373981" y="3305467"/>
            <a:ext cx="2851148" cy="2648399"/>
          </a:xfrm>
          <a:prstGeom prst="rect">
            <a:avLst/>
          </a:prstGeom>
        </p:spPr>
      </p:pic>
      <p:pic>
        <p:nvPicPr>
          <p:cNvPr id="4" name="Picture 3">
            <a:extLst>
              <a:ext uri="{FF2B5EF4-FFF2-40B4-BE49-F238E27FC236}">
                <a16:creationId xmlns:a16="http://schemas.microsoft.com/office/drawing/2014/main" id="{E4D80170-770C-4C5B-9892-7E3B638E9F9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00813" y="2633788"/>
            <a:ext cx="4914273" cy="37225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a:extLst>
              <a:ext uri="{FF2B5EF4-FFF2-40B4-BE49-F238E27FC236}">
                <a16:creationId xmlns:a16="http://schemas.microsoft.com/office/drawing/2014/main" id="{5E4CED68-1A5A-41AC-9851-5FEE3B83A938}"/>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spcAft>
                <a:spcPts val="600"/>
              </a:spcAft>
            </a:pPr>
            <a:fld id="{C8A25242-1DFD-45BB-89E8-D96AD62FA012}" type="slidenum">
              <a:rPr lang="en-US" smtClean="0"/>
              <a:pPr>
                <a:spcAft>
                  <a:spcPts val="600"/>
                </a:spcAft>
              </a:pPr>
              <a:t>19</a:t>
            </a:fld>
            <a:endParaRPr lang="en-US"/>
          </a:p>
        </p:txBody>
      </p:sp>
      <p:sp>
        <p:nvSpPr>
          <p:cNvPr id="9" name="TextBox 8">
            <a:extLst>
              <a:ext uri="{FF2B5EF4-FFF2-40B4-BE49-F238E27FC236}">
                <a16:creationId xmlns:a16="http://schemas.microsoft.com/office/drawing/2014/main" id="{089A0215-A07E-4652-8DAB-DC2B7CF696F9}"/>
              </a:ext>
            </a:extLst>
          </p:cNvPr>
          <p:cNvSpPr txBox="1"/>
          <p:nvPr/>
        </p:nvSpPr>
        <p:spPr>
          <a:xfrm>
            <a:off x="228600" y="16584"/>
            <a:ext cx="8686486" cy="584775"/>
          </a:xfrm>
          <a:prstGeom prst="rect">
            <a:avLst/>
          </a:prstGeom>
          <a:noFill/>
        </p:spPr>
        <p:txBody>
          <a:bodyPr wrap="square">
            <a:spAutoFit/>
          </a:bodyPr>
          <a:lstStyle/>
          <a:p>
            <a:r>
              <a:rPr lang="en-GB" sz="3200" b="1" dirty="0"/>
              <a:t>Probing the SEB Sensitive Depth of LGAD: TCT-TPA</a:t>
            </a:r>
            <a:endParaRPr lang="en-GB" sz="3200" dirty="0"/>
          </a:p>
        </p:txBody>
      </p:sp>
      <p:sp>
        <p:nvSpPr>
          <p:cNvPr id="11" name="TextBox 10">
            <a:extLst>
              <a:ext uri="{FF2B5EF4-FFF2-40B4-BE49-F238E27FC236}">
                <a16:creationId xmlns:a16="http://schemas.microsoft.com/office/drawing/2014/main" id="{ECC4556F-EF2D-4A6B-9F86-7B197A31FB15}"/>
              </a:ext>
            </a:extLst>
          </p:cNvPr>
          <p:cNvSpPr txBox="1"/>
          <p:nvPr/>
        </p:nvSpPr>
        <p:spPr>
          <a:xfrm>
            <a:off x="88295" y="1457287"/>
            <a:ext cx="4303808" cy="2031325"/>
          </a:xfrm>
          <a:prstGeom prst="rect">
            <a:avLst/>
          </a:prstGeom>
          <a:noFill/>
        </p:spPr>
        <p:txBody>
          <a:bodyPr wrap="square">
            <a:spAutoFit/>
          </a:bodyPr>
          <a:lstStyle/>
          <a:p>
            <a:r>
              <a:rPr lang="en-GB" dirty="0"/>
              <a:t>Challenges: The charge density is proportional to the square of the intensity of the laser beam, but because intensity is proportional to 1/r</a:t>
            </a:r>
            <a:r>
              <a:rPr lang="en-GB" baseline="30000" dirty="0"/>
              <a:t>2</a:t>
            </a:r>
            <a:r>
              <a:rPr lang="en-GB" dirty="0"/>
              <a:t> (where r is the radial distance from the long axis of the ellipsoidal focal area), the ionized charge density falls off as l /r</a:t>
            </a:r>
            <a:r>
              <a:rPr lang="en-GB" baseline="30000" dirty="0"/>
              <a:t>4.</a:t>
            </a:r>
          </a:p>
        </p:txBody>
      </p:sp>
    </p:spTree>
    <p:extLst>
      <p:ext uri="{BB962C8B-B14F-4D97-AF65-F5344CB8AC3E}">
        <p14:creationId xmlns:p14="http://schemas.microsoft.com/office/powerpoint/2010/main" val="1922567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5DBE0-01AE-4F9A-B1A2-F145A7ECDE6B}"/>
              </a:ext>
            </a:extLst>
          </p:cNvPr>
          <p:cNvSpPr>
            <a:spLocks noGrp="1"/>
          </p:cNvSpPr>
          <p:nvPr>
            <p:ph type="title"/>
          </p:nvPr>
        </p:nvSpPr>
        <p:spPr/>
        <p:txBody>
          <a:bodyPr>
            <a:normAutofit/>
          </a:bodyPr>
          <a:lstStyle/>
          <a:p>
            <a:r>
              <a:rPr lang="en-GB" sz="3600" dirty="0">
                <a:latin typeface="Arial Black" panose="020B0A04020102020204" pitchFamily="34" charset="0"/>
              </a:rPr>
              <a:t>Outline</a:t>
            </a:r>
          </a:p>
        </p:txBody>
      </p:sp>
      <p:sp>
        <p:nvSpPr>
          <p:cNvPr id="3" name="TextBox 2">
            <a:extLst>
              <a:ext uri="{FF2B5EF4-FFF2-40B4-BE49-F238E27FC236}">
                <a16:creationId xmlns:a16="http://schemas.microsoft.com/office/drawing/2014/main" id="{F2BC24B3-48D0-48FC-9361-5D5A3D9E856D}"/>
              </a:ext>
            </a:extLst>
          </p:cNvPr>
          <p:cNvSpPr txBox="1"/>
          <p:nvPr/>
        </p:nvSpPr>
        <p:spPr>
          <a:xfrm>
            <a:off x="609600" y="1676400"/>
            <a:ext cx="9067800" cy="3785652"/>
          </a:xfrm>
          <a:prstGeom prst="rect">
            <a:avLst/>
          </a:prstGeom>
          <a:noFill/>
        </p:spPr>
        <p:txBody>
          <a:bodyPr wrap="square" rtlCol="0">
            <a:spAutoFit/>
          </a:bodyPr>
          <a:lstStyle/>
          <a:p>
            <a:pPr marL="285750" indent="-285750">
              <a:buFont typeface="Wingdings" panose="05000000000000000000" pitchFamily="2" charset="2"/>
              <a:buChar char="q"/>
            </a:pPr>
            <a:r>
              <a:rPr lang="en-GB" sz="2400" dirty="0"/>
              <a:t>Motivation </a:t>
            </a:r>
          </a:p>
          <a:p>
            <a:pPr marL="285750" indent="-285750">
              <a:buFont typeface="Wingdings" panose="05000000000000000000" pitchFamily="2" charset="2"/>
              <a:buChar char="q"/>
            </a:pPr>
            <a:r>
              <a:rPr lang="en-GB" sz="2400" dirty="0"/>
              <a:t>Mortality Hypotheses </a:t>
            </a:r>
          </a:p>
          <a:p>
            <a:pPr marL="285750" indent="-285750">
              <a:buFont typeface="Wingdings" panose="05000000000000000000" pitchFamily="2" charset="2"/>
              <a:buChar char="q"/>
            </a:pPr>
            <a:r>
              <a:rPr lang="en-GB" sz="2400" dirty="0"/>
              <a:t>Fs-Laser induced SEB  (motivation/benefits/opportunities)</a:t>
            </a:r>
          </a:p>
          <a:p>
            <a:pPr marL="285750" indent="-285750">
              <a:buFont typeface="Wingdings" panose="05000000000000000000" pitchFamily="2" charset="2"/>
              <a:buChar char="q"/>
            </a:pPr>
            <a:r>
              <a:rPr lang="en-GB" sz="2400" dirty="0"/>
              <a:t>Results from the Femtosecond Laser Studies of LGAD mortality at ELI Beamlines</a:t>
            </a:r>
          </a:p>
          <a:p>
            <a:pPr marL="800100" lvl="1" indent="-342900">
              <a:buFont typeface="Wingdings" panose="05000000000000000000" pitchFamily="2" charset="2"/>
              <a:buChar char="q"/>
            </a:pPr>
            <a:r>
              <a:rPr lang="en-GB" sz="2400" dirty="0"/>
              <a:t>Stability, Instability and irreversible breakdown (HV, Laser power) threshold (TCT-SPA)</a:t>
            </a:r>
          </a:p>
          <a:p>
            <a:pPr marL="800100" lvl="1" indent="-342900">
              <a:buFont typeface="Wingdings" panose="05000000000000000000" pitchFamily="2" charset="2"/>
              <a:buChar char="q"/>
            </a:pPr>
            <a:r>
              <a:rPr lang="en-GB" sz="2400" dirty="0"/>
              <a:t>Probing the SEB Sensitive Depth of LGAD (TCT-TPA)</a:t>
            </a:r>
          </a:p>
          <a:p>
            <a:pPr marL="285750" indent="-285750">
              <a:buFont typeface="Wingdings" panose="05000000000000000000" pitchFamily="2" charset="2"/>
              <a:buChar char="q"/>
            </a:pPr>
            <a:r>
              <a:rPr lang="en-GB" sz="2400" dirty="0"/>
              <a:t>Lessons learnt, steps forward/prospect/upgrades</a:t>
            </a:r>
          </a:p>
          <a:p>
            <a:pPr marL="285750" indent="-285750">
              <a:buFont typeface="Wingdings" panose="05000000000000000000" pitchFamily="2" charset="2"/>
              <a:buChar char="q"/>
            </a:pPr>
            <a:endParaRPr lang="en-GB" sz="2400" dirty="0"/>
          </a:p>
        </p:txBody>
      </p:sp>
      <p:sp>
        <p:nvSpPr>
          <p:cNvPr id="4" name="Slide Number Placeholder 3">
            <a:extLst>
              <a:ext uri="{FF2B5EF4-FFF2-40B4-BE49-F238E27FC236}">
                <a16:creationId xmlns:a16="http://schemas.microsoft.com/office/drawing/2014/main" id="{9FB11D2C-2656-4BA6-95B8-CBD83D4D304F}"/>
              </a:ext>
            </a:extLst>
          </p:cNvPr>
          <p:cNvSpPr>
            <a:spLocks noGrp="1"/>
          </p:cNvSpPr>
          <p:nvPr>
            <p:ph type="sldNum" sz="quarter" idx="12"/>
          </p:nvPr>
        </p:nvSpPr>
        <p:spPr/>
        <p:txBody>
          <a:bodyPr/>
          <a:lstStyle/>
          <a:p>
            <a:fld id="{C8A25242-1DFD-45BB-89E8-D96AD62FA012}" type="slidenum">
              <a:rPr lang="en-US" smtClean="0"/>
              <a:t>2</a:t>
            </a:fld>
            <a:endParaRPr lang="en-US" dirty="0"/>
          </a:p>
        </p:txBody>
      </p:sp>
    </p:spTree>
    <p:extLst>
      <p:ext uri="{BB962C8B-B14F-4D97-AF65-F5344CB8AC3E}">
        <p14:creationId xmlns:p14="http://schemas.microsoft.com/office/powerpoint/2010/main" val="3169927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59158" y="79496"/>
            <a:ext cx="2422651" cy="400110"/>
          </a:xfrm>
          <a:prstGeom prst="rect">
            <a:avLst/>
          </a:prstGeom>
          <a:noFill/>
        </p:spPr>
        <p:txBody>
          <a:bodyPr wrap="none" rtlCol="0">
            <a:spAutoFit/>
          </a:bodyPr>
          <a:lstStyle/>
          <a:p>
            <a:r>
              <a:rPr lang="en-US" sz="2000" b="1" dirty="0">
                <a:latin typeface="Arial Black" panose="020B0A04020102020204" pitchFamily="34" charset="0"/>
              </a:rPr>
              <a:t>Unstable region</a:t>
            </a:r>
          </a:p>
        </p:txBody>
      </p:sp>
      <p:sp>
        <p:nvSpPr>
          <p:cNvPr id="9" name="Rectangle 8"/>
          <p:cNvSpPr/>
          <p:nvPr/>
        </p:nvSpPr>
        <p:spPr>
          <a:xfrm>
            <a:off x="260293" y="479606"/>
            <a:ext cx="8305800" cy="369332"/>
          </a:xfrm>
          <a:prstGeom prst="rect">
            <a:avLst/>
          </a:prstGeom>
        </p:spPr>
        <p:txBody>
          <a:bodyPr wrap="square">
            <a:spAutoFit/>
          </a:bodyPr>
          <a:lstStyle/>
          <a:p>
            <a:r>
              <a:rPr lang="en-US" dirty="0"/>
              <a:t>Unstable region corresponds to the power giving significant changes in the signal.</a:t>
            </a:r>
          </a:p>
        </p:txBody>
      </p:sp>
      <p:sp>
        <p:nvSpPr>
          <p:cNvPr id="10" name="Rectangle 9"/>
          <p:cNvSpPr/>
          <p:nvPr/>
        </p:nvSpPr>
        <p:spPr>
          <a:xfrm>
            <a:off x="259158" y="1447800"/>
            <a:ext cx="4206083" cy="369332"/>
          </a:xfrm>
          <a:prstGeom prst="rect">
            <a:avLst/>
          </a:prstGeom>
        </p:spPr>
        <p:txBody>
          <a:bodyPr wrap="square">
            <a:spAutoFit/>
          </a:bodyPr>
          <a:lstStyle/>
          <a:p>
            <a:r>
              <a:rPr lang="en-US" dirty="0"/>
              <a:t>Example of waveforms for LGAD 1.5e15</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1035692"/>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7" y="2667000"/>
            <a:ext cx="4038594" cy="1200329"/>
          </a:xfrm>
          <a:prstGeom prst="rect">
            <a:avLst/>
          </a:prstGeom>
        </p:spPr>
        <p:txBody>
          <a:bodyPr wrap="square">
            <a:spAutoFit/>
          </a:bodyPr>
          <a:lstStyle/>
          <a:p>
            <a:r>
              <a:rPr lang="en-US" dirty="0"/>
              <a:t>Above certain threshold the signal is completely deformed and extended to microsecond range. Situation is very similar to SPA case.</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3985210"/>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949472"/>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a:extLst>
              <a:ext uri="{FF2B5EF4-FFF2-40B4-BE49-F238E27FC236}">
                <a16:creationId xmlns:a16="http://schemas.microsoft.com/office/drawing/2014/main" id="{6B9C83A3-DFBB-4472-871E-B30488FE9B34}"/>
              </a:ext>
            </a:extLst>
          </p:cNvPr>
          <p:cNvSpPr>
            <a:spLocks noGrp="1"/>
          </p:cNvSpPr>
          <p:nvPr>
            <p:ph type="sldNum" sz="quarter" idx="12"/>
          </p:nvPr>
        </p:nvSpPr>
        <p:spPr/>
        <p:txBody>
          <a:bodyPr/>
          <a:lstStyle/>
          <a:p>
            <a:fld id="{C8A25242-1DFD-45BB-89E8-D96AD62FA012}" type="slidenum">
              <a:rPr lang="en-US" smtClean="0"/>
              <a:t>20</a:t>
            </a:fld>
            <a:endParaRPr lang="en-US" dirty="0"/>
          </a:p>
        </p:txBody>
      </p:sp>
    </p:spTree>
    <p:extLst>
      <p:ext uri="{BB962C8B-B14F-4D97-AF65-F5344CB8AC3E}">
        <p14:creationId xmlns:p14="http://schemas.microsoft.com/office/powerpoint/2010/main" val="3749865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2016" y="457200"/>
            <a:ext cx="4310732" cy="461665"/>
          </a:xfrm>
          <a:prstGeom prst="rect">
            <a:avLst/>
          </a:prstGeom>
          <a:noFill/>
        </p:spPr>
        <p:txBody>
          <a:bodyPr wrap="none" rtlCol="0">
            <a:spAutoFit/>
          </a:bodyPr>
          <a:lstStyle/>
          <a:p>
            <a:r>
              <a:rPr lang="en-US" sz="2400" b="1" dirty="0">
                <a:latin typeface="Arial Black" panose="020B0A04020102020204" pitchFamily="34" charset="0"/>
              </a:rPr>
              <a:t>Stability threshold vs Z </a:t>
            </a:r>
          </a:p>
        </p:txBody>
      </p:sp>
      <p:sp>
        <p:nvSpPr>
          <p:cNvPr id="7" name="Rectangle 6"/>
          <p:cNvSpPr/>
          <p:nvPr/>
        </p:nvSpPr>
        <p:spPr>
          <a:xfrm>
            <a:off x="8206" y="1355467"/>
            <a:ext cx="5097194" cy="923330"/>
          </a:xfrm>
          <a:prstGeom prst="rect">
            <a:avLst/>
          </a:prstGeom>
        </p:spPr>
        <p:txBody>
          <a:bodyPr wrap="square">
            <a:spAutoFit/>
          </a:bodyPr>
          <a:lstStyle/>
          <a:p>
            <a:r>
              <a:rPr lang="en-US" dirty="0"/>
              <a:t>We managed to measure stability threshold for three different values of bias (650 V, 620 V, 600 V) in the most relevant Z range.</a:t>
            </a:r>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2352" y="3803696"/>
            <a:ext cx="3581400" cy="2889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A6A5EAD0-1D8F-4B68-8EDE-8DC6FF1936A9}"/>
              </a:ext>
            </a:extLst>
          </p:cNvPr>
          <p:cNvSpPr txBox="1"/>
          <p:nvPr/>
        </p:nvSpPr>
        <p:spPr>
          <a:xfrm>
            <a:off x="46141" y="2438400"/>
            <a:ext cx="4123084" cy="3139321"/>
          </a:xfrm>
          <a:prstGeom prst="rect">
            <a:avLst/>
          </a:prstGeom>
          <a:noFill/>
        </p:spPr>
        <p:txBody>
          <a:bodyPr wrap="square">
            <a:spAutoFit/>
          </a:bodyPr>
          <a:lstStyle/>
          <a:p>
            <a:endParaRPr lang="en-GB" dirty="0">
              <a:solidFill>
                <a:srgbClr val="000000"/>
              </a:solidFill>
              <a:latin typeface="Calibri" panose="020F0502020204030204" pitchFamily="34" charset="0"/>
            </a:endParaRPr>
          </a:p>
          <a:p>
            <a:r>
              <a:rPr lang="en-GB" b="1" dirty="0">
                <a:solidFill>
                  <a:schemeClr val="accent6">
                    <a:lumMod val="50000"/>
                  </a:schemeClr>
                </a:solidFill>
                <a:latin typeface="Calibri" panose="020F0502020204030204" pitchFamily="34" charset="0"/>
              </a:rPr>
              <a:t>F</a:t>
            </a:r>
            <a:r>
              <a:rPr lang="en-GB" b="1" i="0" dirty="0">
                <a:solidFill>
                  <a:schemeClr val="accent6">
                    <a:lumMod val="50000"/>
                  </a:schemeClr>
                </a:solidFill>
                <a:effectLst/>
                <a:latin typeface="Calibri" panose="020F0502020204030204" pitchFamily="34" charset="0"/>
              </a:rPr>
              <a:t>or every Z-position in relevant range the threshold was found. Idea was to see if mortality/stability limits of the device depends on the depth (position where the charge is generated). </a:t>
            </a:r>
          </a:p>
          <a:p>
            <a:endParaRPr lang="en-GB" dirty="0">
              <a:solidFill>
                <a:srgbClr val="000000"/>
              </a:solidFill>
              <a:latin typeface="Calibri" panose="020F0502020204030204" pitchFamily="34" charset="0"/>
            </a:endParaRPr>
          </a:p>
          <a:p>
            <a:r>
              <a:rPr lang="en-GB" b="0" i="0" dirty="0">
                <a:solidFill>
                  <a:srgbClr val="000000"/>
                </a:solidFill>
                <a:effectLst/>
                <a:latin typeface="Calibri" panose="020F0502020204030204" pitchFamily="34" charset="0"/>
              </a:rPr>
              <a:t>We can see that in the range considered as “inside device” </a:t>
            </a:r>
            <a:r>
              <a:rPr lang="en-GB" dirty="0">
                <a:solidFill>
                  <a:srgbClr val="000000"/>
                </a:solidFill>
                <a:latin typeface="Calibri" panose="020F0502020204030204" pitchFamily="34" charset="0"/>
              </a:rPr>
              <a:t> corresponding to </a:t>
            </a:r>
            <a:r>
              <a:rPr lang="en-GB" b="0" i="0" dirty="0">
                <a:solidFill>
                  <a:srgbClr val="000000"/>
                </a:solidFill>
                <a:effectLst/>
                <a:latin typeface="Calibri" panose="020F0502020204030204" pitchFamily="34" charset="0"/>
              </a:rPr>
              <a:t> 20-32 um. the stability is more or less constant</a:t>
            </a:r>
            <a:endParaRPr lang="en-GB" dirty="0"/>
          </a:p>
        </p:txBody>
      </p:sp>
      <p:sp>
        <p:nvSpPr>
          <p:cNvPr id="9" name="TextBox 8">
            <a:extLst>
              <a:ext uri="{FF2B5EF4-FFF2-40B4-BE49-F238E27FC236}">
                <a16:creationId xmlns:a16="http://schemas.microsoft.com/office/drawing/2014/main" id="{DC2F2B95-9DB0-49F4-B831-C4B85CB067CC}"/>
              </a:ext>
            </a:extLst>
          </p:cNvPr>
          <p:cNvSpPr txBox="1"/>
          <p:nvPr/>
        </p:nvSpPr>
        <p:spPr>
          <a:xfrm>
            <a:off x="24805" y="5651456"/>
            <a:ext cx="4579034" cy="1200329"/>
          </a:xfrm>
          <a:prstGeom prst="rect">
            <a:avLst/>
          </a:prstGeom>
          <a:noFill/>
        </p:spPr>
        <p:txBody>
          <a:bodyPr wrap="square">
            <a:spAutoFit/>
          </a:bodyPr>
          <a:lstStyle/>
          <a:p>
            <a:r>
              <a:rPr lang="en-GB" b="0" i="0" dirty="0">
                <a:solidFill>
                  <a:srgbClr val="000000"/>
                </a:solidFill>
                <a:effectLst/>
                <a:latin typeface="Calibri" panose="020F0502020204030204" pitchFamily="34" charset="0"/>
              </a:rPr>
              <a:t> </a:t>
            </a:r>
            <a:r>
              <a:rPr lang="en-GB" b="1" i="0" dirty="0">
                <a:solidFill>
                  <a:srgbClr val="FF0000"/>
                </a:solidFill>
                <a:effectLst/>
                <a:latin typeface="Calibri" panose="020F0502020204030204" pitchFamily="34" charset="0"/>
              </a:rPr>
              <a:t>Conclusion: It seems that stability (maybe also mortality) does not change if we generate the charge closer to the front or closer to the back of the device. </a:t>
            </a:r>
            <a:endParaRPr lang="en-GB" b="1" dirty="0">
              <a:solidFill>
                <a:srgbClr val="FF0000"/>
              </a:solidFill>
            </a:endParaRPr>
          </a:p>
        </p:txBody>
      </p:sp>
      <p:sp>
        <p:nvSpPr>
          <p:cNvPr id="5" name="Slide Number Placeholder 4">
            <a:extLst>
              <a:ext uri="{FF2B5EF4-FFF2-40B4-BE49-F238E27FC236}">
                <a16:creationId xmlns:a16="http://schemas.microsoft.com/office/drawing/2014/main" id="{39B2742E-4080-4867-BDD8-09FABE14ADEC}"/>
              </a:ext>
            </a:extLst>
          </p:cNvPr>
          <p:cNvSpPr>
            <a:spLocks noGrp="1"/>
          </p:cNvSpPr>
          <p:nvPr>
            <p:ph type="sldNum" sz="quarter" idx="12"/>
          </p:nvPr>
        </p:nvSpPr>
        <p:spPr/>
        <p:txBody>
          <a:bodyPr/>
          <a:lstStyle/>
          <a:p>
            <a:fld id="{C8A25242-1DFD-45BB-89E8-D96AD62FA012}" type="slidenum">
              <a:rPr lang="en-US" smtClean="0"/>
              <a:t>21</a:t>
            </a:fld>
            <a:endParaRPr lang="en-US" dirty="0"/>
          </a:p>
        </p:txBody>
      </p:sp>
      <p:pic>
        <p:nvPicPr>
          <p:cNvPr id="4" name="Picture 3">
            <a:extLst>
              <a:ext uri="{FF2B5EF4-FFF2-40B4-BE49-F238E27FC236}">
                <a16:creationId xmlns:a16="http://schemas.microsoft.com/office/drawing/2014/main" id="{1D6F2460-765C-41EF-9E06-7723BAD2C61E}"/>
              </a:ext>
            </a:extLst>
          </p:cNvPr>
          <p:cNvPicPr>
            <a:picLocks noChangeAspect="1"/>
          </p:cNvPicPr>
          <p:nvPr/>
        </p:nvPicPr>
        <p:blipFill>
          <a:blip r:embed="rId3"/>
          <a:stretch>
            <a:fillRect/>
          </a:stretch>
        </p:blipFill>
        <p:spPr>
          <a:xfrm>
            <a:off x="7922911" y="152381"/>
            <a:ext cx="985787" cy="1120213"/>
          </a:xfrm>
          <a:prstGeom prst="rect">
            <a:avLst/>
          </a:prstGeom>
        </p:spPr>
      </p:pic>
      <p:sp>
        <p:nvSpPr>
          <p:cNvPr id="11" name="TextBox 10">
            <a:extLst>
              <a:ext uri="{FF2B5EF4-FFF2-40B4-BE49-F238E27FC236}">
                <a16:creationId xmlns:a16="http://schemas.microsoft.com/office/drawing/2014/main" id="{298A8083-ED31-4F9C-9BC1-759DB296CFCF}"/>
              </a:ext>
            </a:extLst>
          </p:cNvPr>
          <p:cNvSpPr txBox="1"/>
          <p:nvPr/>
        </p:nvSpPr>
        <p:spPr>
          <a:xfrm>
            <a:off x="5572745" y="150924"/>
            <a:ext cx="2538984" cy="1384995"/>
          </a:xfrm>
          <a:prstGeom prst="rect">
            <a:avLst/>
          </a:prstGeom>
          <a:noFill/>
        </p:spPr>
        <p:txBody>
          <a:bodyPr wrap="square">
            <a:spAutoFit/>
          </a:bodyPr>
          <a:lstStyle/>
          <a:p>
            <a:r>
              <a:rPr lang="en-GB" sz="1400" dirty="0"/>
              <a:t>SPA:</a:t>
            </a:r>
          </a:p>
          <a:p>
            <a:r>
              <a:rPr lang="en-GB" sz="1400" dirty="0"/>
              <a:t> Light absorption anywhere along beam </a:t>
            </a:r>
          </a:p>
          <a:p>
            <a:r>
              <a:rPr lang="en-GB" sz="1400" dirty="0"/>
              <a:t>TPA:</a:t>
            </a:r>
          </a:p>
          <a:p>
            <a:r>
              <a:rPr lang="en-GB" sz="1400" dirty="0"/>
              <a:t> No signal, if focal point not inside detector</a:t>
            </a:r>
          </a:p>
        </p:txBody>
      </p:sp>
      <p:sp>
        <p:nvSpPr>
          <p:cNvPr id="13" name="TextBox 12">
            <a:extLst>
              <a:ext uri="{FF2B5EF4-FFF2-40B4-BE49-F238E27FC236}">
                <a16:creationId xmlns:a16="http://schemas.microsoft.com/office/drawing/2014/main" id="{F5BDEE6C-7E37-4587-9606-ACBE949A7A7E}"/>
              </a:ext>
            </a:extLst>
          </p:cNvPr>
          <p:cNvSpPr txBox="1"/>
          <p:nvPr/>
        </p:nvSpPr>
        <p:spPr>
          <a:xfrm>
            <a:off x="5597129" y="1596612"/>
            <a:ext cx="3457477" cy="1323439"/>
          </a:xfrm>
          <a:prstGeom prst="rect">
            <a:avLst/>
          </a:prstGeom>
          <a:noFill/>
        </p:spPr>
        <p:txBody>
          <a:bodyPr wrap="square">
            <a:spAutoFit/>
          </a:bodyPr>
          <a:lstStyle/>
          <a:p>
            <a:r>
              <a:rPr lang="en-GB" sz="1600" dirty="0"/>
              <a:t>Irradiation: </a:t>
            </a:r>
          </a:p>
          <a:p>
            <a:r>
              <a:rPr lang="en-GB" sz="1600" dirty="0"/>
              <a:t>defects in band gap </a:t>
            </a:r>
          </a:p>
          <a:p>
            <a:r>
              <a:rPr lang="en-GB" sz="1600" dirty="0"/>
              <a:t>→ single photon absorption possible</a:t>
            </a:r>
          </a:p>
          <a:p>
            <a:r>
              <a:rPr lang="en-GB" sz="1600" dirty="0"/>
              <a:t> → TPA measurements need to be corrected </a:t>
            </a:r>
          </a:p>
        </p:txBody>
      </p:sp>
    </p:spTree>
    <p:extLst>
      <p:ext uri="{BB962C8B-B14F-4D97-AF65-F5344CB8AC3E}">
        <p14:creationId xmlns:p14="http://schemas.microsoft.com/office/powerpoint/2010/main" val="895371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F73C1-27A6-4385-A43C-191F08B282F1}"/>
              </a:ext>
            </a:extLst>
          </p:cNvPr>
          <p:cNvSpPr>
            <a:spLocks noGrp="1"/>
          </p:cNvSpPr>
          <p:nvPr>
            <p:ph type="title"/>
          </p:nvPr>
        </p:nvSpPr>
        <p:spPr/>
        <p:txBody>
          <a:bodyPr>
            <a:normAutofit fontScale="90000"/>
          </a:bodyPr>
          <a:lstStyle/>
          <a:p>
            <a:r>
              <a:rPr lang="en-GB" dirty="0"/>
              <a:t>Sensor damage inspection under electronic microscope </a:t>
            </a:r>
            <a:br>
              <a:rPr lang="en-GB" dirty="0"/>
            </a:br>
            <a:endParaRPr lang="en-GB" dirty="0"/>
          </a:p>
        </p:txBody>
      </p:sp>
      <p:sp>
        <p:nvSpPr>
          <p:cNvPr id="3" name="Text Placeholder 2">
            <a:extLst>
              <a:ext uri="{FF2B5EF4-FFF2-40B4-BE49-F238E27FC236}">
                <a16:creationId xmlns:a16="http://schemas.microsoft.com/office/drawing/2014/main" id="{5EDDE748-30CF-44F0-9AFF-0DADC1C02A8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09A99AE-B3FE-4763-9694-DED6C0EAD441}"/>
              </a:ext>
            </a:extLst>
          </p:cNvPr>
          <p:cNvSpPr>
            <a:spLocks noGrp="1"/>
          </p:cNvSpPr>
          <p:nvPr>
            <p:ph type="sldNum" sz="quarter" idx="12"/>
          </p:nvPr>
        </p:nvSpPr>
        <p:spPr/>
        <p:txBody>
          <a:bodyPr/>
          <a:lstStyle/>
          <a:p>
            <a:fld id="{C8A25242-1DFD-45BB-89E8-D96AD62FA012}" type="slidenum">
              <a:rPr lang="en-US" smtClean="0"/>
              <a:t>22</a:t>
            </a:fld>
            <a:endParaRPr lang="en-US" dirty="0"/>
          </a:p>
        </p:txBody>
      </p:sp>
    </p:spTree>
    <p:extLst>
      <p:ext uri="{BB962C8B-B14F-4D97-AF65-F5344CB8AC3E}">
        <p14:creationId xmlns:p14="http://schemas.microsoft.com/office/powerpoint/2010/main" val="292346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AB34FB-E50C-4C16-BCF7-A969C981638A}"/>
              </a:ext>
            </a:extLst>
          </p:cNvPr>
          <p:cNvSpPr txBox="1"/>
          <p:nvPr/>
        </p:nvSpPr>
        <p:spPr>
          <a:xfrm>
            <a:off x="254383" y="430594"/>
            <a:ext cx="4162154" cy="3385542"/>
          </a:xfrm>
          <a:prstGeom prst="rect">
            <a:avLst/>
          </a:prstGeom>
          <a:noFill/>
        </p:spPr>
        <p:txBody>
          <a:bodyPr wrap="square">
            <a:spAutoFit/>
          </a:bodyPr>
          <a:lstStyle/>
          <a:p>
            <a:pPr marL="285750" indent="-285750">
              <a:buFont typeface="Wingdings" panose="05000000000000000000" pitchFamily="2" charset="2"/>
              <a:buChar char="q"/>
            </a:pPr>
            <a:r>
              <a:rPr lang="en-US" sz="1800" dirty="0"/>
              <a:t>It seems that all the fatalities occur at the metallization-opening interface!</a:t>
            </a:r>
          </a:p>
          <a:p>
            <a:pPr marL="285750" indent="-285750">
              <a:buFont typeface="Wingdings" panose="05000000000000000000" pitchFamily="2" charset="2"/>
              <a:buChar char="q"/>
            </a:pPr>
            <a:endParaRPr lang="en-GB" b="0" i="0" dirty="0">
              <a:solidFill>
                <a:srgbClr val="222222"/>
              </a:solidFill>
              <a:effectLst/>
            </a:endParaRPr>
          </a:p>
          <a:p>
            <a:pPr marL="285750" indent="-285750">
              <a:buFont typeface="Wingdings" panose="05000000000000000000" pitchFamily="2" charset="2"/>
              <a:buChar char="q"/>
            </a:pPr>
            <a:r>
              <a:rPr lang="en-GB" sz="1600" b="1" i="0" dirty="0">
                <a:solidFill>
                  <a:schemeClr val="bg1"/>
                </a:solidFill>
                <a:effectLst/>
              </a:rPr>
              <a:t>The “avalanche” seems to be triggered in the centre of opening where the laser hits the sensor, but the damage occurs at the point metal-Si interface</a:t>
            </a:r>
            <a:r>
              <a:rPr lang="en-GB" sz="1600" b="0" i="0" dirty="0">
                <a:solidFill>
                  <a:schemeClr val="bg1"/>
                </a:solidFill>
                <a:effectLst/>
              </a:rPr>
              <a:t>, as there is a resistive path at metal-</a:t>
            </a:r>
            <a:r>
              <a:rPr lang="en-GB" sz="1600" b="0" i="0" dirty="0" err="1">
                <a:solidFill>
                  <a:schemeClr val="bg1"/>
                </a:solidFill>
                <a:effectLst/>
              </a:rPr>
              <a:t>si</a:t>
            </a:r>
            <a:r>
              <a:rPr lang="en-GB" sz="1600" b="0" i="0" dirty="0">
                <a:solidFill>
                  <a:schemeClr val="bg1"/>
                </a:solidFill>
                <a:effectLst/>
              </a:rPr>
              <a:t> interface which causes the heating and melting away the silicon.   At lower bias voltages these sensors can take huge abuse with highly energetic laser pulses and that doesn’t hurt them. So it must be field related</a:t>
            </a:r>
            <a:r>
              <a:rPr lang="en-GB" sz="1600" b="0" i="0" dirty="0">
                <a:solidFill>
                  <a:srgbClr val="222222"/>
                </a:solidFill>
                <a:effectLst/>
                <a:latin typeface="Roboto" panose="02000000000000000000" pitchFamily="2" charset="0"/>
              </a:rPr>
              <a:t>.</a:t>
            </a:r>
            <a:endParaRPr lang="en-GB" sz="1600" dirty="0"/>
          </a:p>
        </p:txBody>
      </p:sp>
      <p:sp>
        <p:nvSpPr>
          <p:cNvPr id="7" name="TextBox 6">
            <a:extLst>
              <a:ext uri="{FF2B5EF4-FFF2-40B4-BE49-F238E27FC236}">
                <a16:creationId xmlns:a16="http://schemas.microsoft.com/office/drawing/2014/main" id="{6452E987-A36C-4DD3-922B-0CF2E1358278}"/>
              </a:ext>
            </a:extLst>
          </p:cNvPr>
          <p:cNvSpPr txBox="1"/>
          <p:nvPr/>
        </p:nvSpPr>
        <p:spPr>
          <a:xfrm>
            <a:off x="137834" y="614651"/>
            <a:ext cx="4876800" cy="369332"/>
          </a:xfrm>
          <a:prstGeom prst="rect">
            <a:avLst/>
          </a:prstGeom>
          <a:noFill/>
        </p:spPr>
        <p:txBody>
          <a:bodyPr wrap="square" rtlCol="0">
            <a:spAutoFit/>
          </a:bodyPr>
          <a:lstStyle/>
          <a:p>
            <a:r>
              <a:rPr lang="en-GB" b="0" i="0" dirty="0">
                <a:solidFill>
                  <a:schemeClr val="bg1"/>
                </a:solidFill>
                <a:effectLst/>
                <a:latin typeface="Arial Black" panose="020B0A04020102020204" pitchFamily="34" charset="0"/>
              </a:rPr>
              <a:t>The added  piece to the puzzle</a:t>
            </a:r>
            <a:endParaRPr lang="en-GB" dirty="0">
              <a:solidFill>
                <a:schemeClr val="bg1"/>
              </a:solidFill>
              <a:latin typeface="Arial Black" panose="020B0A04020102020204" pitchFamily="34" charset="0"/>
            </a:endParaRPr>
          </a:p>
        </p:txBody>
      </p:sp>
      <p:sp>
        <p:nvSpPr>
          <p:cNvPr id="8" name="TextBox 7">
            <a:extLst>
              <a:ext uri="{FF2B5EF4-FFF2-40B4-BE49-F238E27FC236}">
                <a16:creationId xmlns:a16="http://schemas.microsoft.com/office/drawing/2014/main" id="{73C6FCA9-9EC6-4DBF-A8A7-66D36609E789}"/>
              </a:ext>
            </a:extLst>
          </p:cNvPr>
          <p:cNvSpPr txBox="1"/>
          <p:nvPr/>
        </p:nvSpPr>
        <p:spPr>
          <a:xfrm>
            <a:off x="414660" y="4628594"/>
            <a:ext cx="6900540" cy="1354217"/>
          </a:xfrm>
          <a:prstGeom prst="rect">
            <a:avLst/>
          </a:prstGeom>
          <a:noFill/>
        </p:spPr>
        <p:txBody>
          <a:bodyPr wrap="square" rtlCol="0">
            <a:spAutoFit/>
          </a:bodyPr>
          <a:lstStyle/>
          <a:p>
            <a:pPr marL="285750" indent="-285750">
              <a:buFont typeface="Wingdings" panose="05000000000000000000" pitchFamily="2" charset="2"/>
              <a:buChar char="q"/>
            </a:pPr>
            <a:r>
              <a:rPr lang="en-GB" sz="1600" dirty="0">
                <a:solidFill>
                  <a:schemeClr val="bg1"/>
                </a:solidFill>
              </a:rPr>
              <a:t>No  crater fatality signature seen as it was the case in test-beams; this is the most probable because in ELI tests we did not used 10 </a:t>
            </a:r>
            <a:r>
              <a:rPr lang="en-GB" sz="1600" dirty="0" err="1">
                <a:solidFill>
                  <a:schemeClr val="bg1"/>
                </a:solidFill>
              </a:rPr>
              <a:t>nF</a:t>
            </a:r>
            <a:r>
              <a:rPr lang="en-GB" sz="1600" dirty="0">
                <a:solidFill>
                  <a:schemeClr val="bg1"/>
                </a:solidFill>
              </a:rPr>
              <a:t> capacitor (set on timing board) so damage happen later. </a:t>
            </a:r>
            <a:r>
              <a:rPr lang="en-GB" sz="1600" b="0" i="0" dirty="0">
                <a:solidFill>
                  <a:schemeClr val="bg1"/>
                </a:solidFill>
                <a:effectLst/>
              </a:rPr>
              <a:t> There is no discharge through sensor, </a:t>
            </a:r>
            <a:r>
              <a:rPr lang="en-GB" sz="1600" dirty="0">
                <a:solidFill>
                  <a:schemeClr val="bg1"/>
                </a:solidFill>
              </a:rPr>
              <a:t>and thus no crater rupture.</a:t>
            </a:r>
          </a:p>
          <a:p>
            <a:endParaRPr lang="en-GB" dirty="0"/>
          </a:p>
        </p:txBody>
      </p:sp>
      <p:sp>
        <p:nvSpPr>
          <p:cNvPr id="13" name="TextBox 12">
            <a:extLst>
              <a:ext uri="{FF2B5EF4-FFF2-40B4-BE49-F238E27FC236}">
                <a16:creationId xmlns:a16="http://schemas.microsoft.com/office/drawing/2014/main" id="{C31E4048-8FA0-4B37-80F1-CF71645E15CB}"/>
              </a:ext>
            </a:extLst>
          </p:cNvPr>
          <p:cNvSpPr txBox="1"/>
          <p:nvPr/>
        </p:nvSpPr>
        <p:spPr>
          <a:xfrm rot="20276759">
            <a:off x="692874" y="5556405"/>
            <a:ext cx="1501278" cy="369332"/>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GB" altLang="en-US"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a:t>
            </a:r>
            <a:endParaRPr lang="en-GB" dirty="0"/>
          </a:p>
        </p:txBody>
      </p:sp>
      <p:pic>
        <p:nvPicPr>
          <p:cNvPr id="15" name="Picture 14">
            <a:extLst>
              <a:ext uri="{FF2B5EF4-FFF2-40B4-BE49-F238E27FC236}">
                <a16:creationId xmlns:a16="http://schemas.microsoft.com/office/drawing/2014/main" id="{0629EA84-DD53-4F0F-B63F-A120DFCA6B3E}"/>
              </a:ext>
            </a:extLst>
          </p:cNvPr>
          <p:cNvPicPr>
            <a:picLocks noChangeAspect="1"/>
          </p:cNvPicPr>
          <p:nvPr/>
        </p:nvPicPr>
        <p:blipFill>
          <a:blip r:embed="rId3"/>
          <a:stretch>
            <a:fillRect/>
          </a:stretch>
        </p:blipFill>
        <p:spPr>
          <a:xfrm>
            <a:off x="5447173" y="342531"/>
            <a:ext cx="3390591" cy="2389761"/>
          </a:xfrm>
          <a:prstGeom prst="rect">
            <a:avLst/>
          </a:prstGeom>
          <a:ln w="53975">
            <a:solidFill>
              <a:schemeClr val="tx1">
                <a:lumMod val="75000"/>
                <a:lumOff val="25000"/>
              </a:schemeClr>
            </a:solidFill>
          </a:ln>
        </p:spPr>
      </p:pic>
      <p:sp>
        <p:nvSpPr>
          <p:cNvPr id="18" name="TextBox 17">
            <a:extLst>
              <a:ext uri="{FF2B5EF4-FFF2-40B4-BE49-F238E27FC236}">
                <a16:creationId xmlns:a16="http://schemas.microsoft.com/office/drawing/2014/main" id="{EA11DF24-5C18-488D-BD43-1BDD6C31940A}"/>
              </a:ext>
            </a:extLst>
          </p:cNvPr>
          <p:cNvSpPr txBox="1"/>
          <p:nvPr/>
        </p:nvSpPr>
        <p:spPr>
          <a:xfrm>
            <a:off x="5385878" y="3060519"/>
            <a:ext cx="3823131" cy="938719"/>
          </a:xfrm>
          <a:prstGeom prst="rect">
            <a:avLst/>
          </a:prstGeom>
          <a:noFill/>
        </p:spPr>
        <p:txBody>
          <a:bodyPr wrap="square">
            <a:spAutoFit/>
          </a:bodyPr>
          <a:lstStyle/>
          <a:p>
            <a:r>
              <a:rPr lang="en-US" sz="1100" b="1" dirty="0">
                <a:solidFill>
                  <a:schemeClr val="bg1"/>
                </a:solidFill>
              </a:rPr>
              <a:t>W36 LGAD 1.5e15 cm</a:t>
            </a:r>
            <a:r>
              <a:rPr lang="en-US" sz="1100" b="1" baseline="30000" dirty="0">
                <a:solidFill>
                  <a:schemeClr val="bg1"/>
                </a:solidFill>
              </a:rPr>
              <a:t>-2</a:t>
            </a:r>
            <a:r>
              <a:rPr lang="en-US" sz="1100" b="1" dirty="0">
                <a:solidFill>
                  <a:schemeClr val="bg1"/>
                </a:solidFill>
              </a:rPr>
              <a:t> (I ex</a:t>
            </a:r>
            <a:r>
              <a:rPr lang="en-US" sz="1100" b="1" dirty="0"/>
              <a:t>p)</a:t>
            </a:r>
          </a:p>
          <a:p>
            <a:pPr marL="285750" indent="-285750">
              <a:buFont typeface="Wingdings" panose="05000000000000000000" pitchFamily="2" charset="2"/>
              <a:buChar char="ü"/>
            </a:pPr>
            <a:r>
              <a:rPr lang="en-US" sz="1100" dirty="0">
                <a:solidFill>
                  <a:schemeClr val="bg2"/>
                </a:solidFill>
                <a:latin typeface="+mj-lt"/>
              </a:rPr>
              <a:t>The HV was set to 680 V</a:t>
            </a:r>
            <a:endParaRPr lang="en-US" sz="1100" dirty="0">
              <a:solidFill>
                <a:schemeClr val="bg2"/>
              </a:solidFill>
            </a:endParaRPr>
          </a:p>
          <a:p>
            <a:pPr marL="285750" indent="-285750">
              <a:buFont typeface="Wingdings" panose="05000000000000000000" pitchFamily="2" charset="2"/>
              <a:buChar char="ü"/>
            </a:pPr>
            <a:r>
              <a:rPr lang="en-US" sz="1100" dirty="0">
                <a:solidFill>
                  <a:schemeClr val="bg2"/>
                </a:solidFill>
              </a:rPr>
              <a:t>After 3 </a:t>
            </a:r>
            <a:r>
              <a:rPr lang="en-US" sz="1100" dirty="0" err="1">
                <a:solidFill>
                  <a:schemeClr val="bg2"/>
                </a:solidFill>
              </a:rPr>
              <a:t>nW</a:t>
            </a:r>
            <a:r>
              <a:rPr lang="en-US" sz="1100" dirty="0">
                <a:solidFill>
                  <a:schemeClr val="bg2"/>
                </a:solidFill>
              </a:rPr>
              <a:t> illumination at 680 V the sample broke down</a:t>
            </a:r>
          </a:p>
          <a:p>
            <a:r>
              <a:rPr lang="en-US" sz="1100" dirty="0">
                <a:solidFill>
                  <a:schemeClr val="bg2"/>
                </a:solidFill>
              </a:rPr>
              <a:t>    (~10 MeV od deposited energy). </a:t>
            </a:r>
            <a:endParaRPr lang="en-GB" sz="1100" dirty="0">
              <a:solidFill>
                <a:schemeClr val="bg2"/>
              </a:solidFill>
            </a:endParaRPr>
          </a:p>
          <a:p>
            <a:endParaRPr lang="en-US" sz="1100" b="1" dirty="0"/>
          </a:p>
        </p:txBody>
      </p:sp>
      <p:sp>
        <p:nvSpPr>
          <p:cNvPr id="22" name="Slide Number Placeholder 21">
            <a:extLst>
              <a:ext uri="{FF2B5EF4-FFF2-40B4-BE49-F238E27FC236}">
                <a16:creationId xmlns:a16="http://schemas.microsoft.com/office/drawing/2014/main" id="{E159F060-E232-4536-998B-DF6FEB0D5E0A}"/>
              </a:ext>
            </a:extLst>
          </p:cNvPr>
          <p:cNvSpPr>
            <a:spLocks noGrp="1"/>
          </p:cNvSpPr>
          <p:nvPr>
            <p:ph type="sldNum" sz="quarter" idx="12"/>
          </p:nvPr>
        </p:nvSpPr>
        <p:spPr/>
        <p:txBody>
          <a:bodyPr/>
          <a:lstStyle/>
          <a:p>
            <a:fld id="{C8A25242-1DFD-45BB-89E8-D96AD62FA012}" type="slidenum">
              <a:rPr lang="en-US" smtClean="0"/>
              <a:t>23</a:t>
            </a:fld>
            <a:endParaRPr lang="en-US" dirty="0"/>
          </a:p>
        </p:txBody>
      </p:sp>
      <p:sp>
        <p:nvSpPr>
          <p:cNvPr id="17" name="TextBox 16">
            <a:extLst>
              <a:ext uri="{FF2B5EF4-FFF2-40B4-BE49-F238E27FC236}">
                <a16:creationId xmlns:a16="http://schemas.microsoft.com/office/drawing/2014/main" id="{A4FBFAEC-3454-430E-A295-A20B30C8ED20}"/>
              </a:ext>
            </a:extLst>
          </p:cNvPr>
          <p:cNvSpPr txBox="1"/>
          <p:nvPr/>
        </p:nvSpPr>
        <p:spPr>
          <a:xfrm>
            <a:off x="306236" y="57781"/>
            <a:ext cx="1044345" cy="461665"/>
          </a:xfrm>
          <a:prstGeom prst="rect">
            <a:avLst/>
          </a:prstGeom>
          <a:noFill/>
        </p:spPr>
        <p:txBody>
          <a:bodyPr wrap="square" rtlCol="0">
            <a:spAutoFit/>
          </a:bodyPr>
          <a:lstStyle/>
          <a:p>
            <a:r>
              <a:rPr lang="en-US" sz="2400" b="1" dirty="0">
                <a:solidFill>
                  <a:schemeClr val="bg1"/>
                </a:solidFill>
                <a:latin typeface="Arial Black" panose="020B0A04020102020204" pitchFamily="34" charset="0"/>
              </a:rPr>
              <a:t>SPA</a:t>
            </a:r>
          </a:p>
        </p:txBody>
      </p:sp>
    </p:spTree>
    <p:extLst>
      <p:ext uri="{BB962C8B-B14F-4D97-AF65-F5344CB8AC3E}">
        <p14:creationId xmlns:p14="http://schemas.microsoft.com/office/powerpoint/2010/main" val="2309390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4662172" y="1230640"/>
            <a:ext cx="4024628" cy="392030"/>
          </a:xfrm>
          <a:prstGeom prst="rect">
            <a:avLst/>
          </a:prstGeom>
        </p:spPr>
        <p:txBody>
          <a:bodyPr wrap="none">
            <a:spAutoFit/>
          </a:bodyPr>
          <a:lstStyle/>
          <a:p>
            <a:pPr>
              <a:lnSpc>
                <a:spcPct val="115000"/>
              </a:lnSpc>
              <a:spcAft>
                <a:spcPts val="0"/>
              </a:spcAft>
            </a:pPr>
            <a:r>
              <a:rPr lang="en-US" dirty="0">
                <a:solidFill>
                  <a:schemeClr val="bg1"/>
                </a:solidFill>
                <a:latin typeface="Arial Black" panose="020B0A04020102020204" pitchFamily="34" charset="0"/>
              </a:rPr>
              <a:t>Damaged by SPA: 50 </a:t>
            </a:r>
            <a:r>
              <a:rPr lang="en-US" dirty="0" err="1">
                <a:solidFill>
                  <a:schemeClr val="bg1"/>
                </a:solidFill>
                <a:latin typeface="Arial Black" panose="020B0A04020102020204" pitchFamily="34" charset="0"/>
              </a:rPr>
              <a:t>pJ</a:t>
            </a:r>
            <a:r>
              <a:rPr lang="en-US" dirty="0">
                <a:solidFill>
                  <a:schemeClr val="bg1"/>
                </a:solidFill>
                <a:latin typeface="Arial Black" panose="020B0A04020102020204" pitchFamily="34" charset="0"/>
              </a:rPr>
              <a:t>, 692 V</a:t>
            </a:r>
            <a:endParaRPr lang="en-US" dirty="0">
              <a:solidFill>
                <a:schemeClr val="bg1"/>
              </a:solidFill>
              <a:latin typeface="Arial Black" panose="020B0A04020102020204" pitchFamily="34" charset="0"/>
              <a:ea typeface="Calibri"/>
              <a:cs typeface="Times New Roman"/>
            </a:endParaRPr>
          </a:p>
        </p:txBody>
      </p:sp>
      <p:sp>
        <p:nvSpPr>
          <p:cNvPr id="7" name="Rectangle 6"/>
          <p:cNvSpPr/>
          <p:nvPr/>
        </p:nvSpPr>
        <p:spPr>
          <a:xfrm>
            <a:off x="713716" y="1828800"/>
            <a:ext cx="1809341" cy="369332"/>
          </a:xfrm>
          <a:prstGeom prst="rect">
            <a:avLst/>
          </a:prstGeom>
        </p:spPr>
        <p:txBody>
          <a:bodyPr wrap="none">
            <a:spAutoFit/>
          </a:bodyPr>
          <a:lstStyle/>
          <a:p>
            <a:r>
              <a:rPr lang="en-US" dirty="0">
                <a:solidFill>
                  <a:schemeClr val="bg1"/>
                </a:solidFill>
                <a:latin typeface="Arial Black" panose="020B0A04020102020204" pitchFamily="34" charset="0"/>
              </a:rPr>
              <a:t>LGAD 2.5e15</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1" y="2667000"/>
            <a:ext cx="3214618" cy="2971800"/>
          </a:xfrm>
          <a:prstGeom prst="rect">
            <a:avLst/>
          </a:prstGeom>
          <a:noFill/>
          <a:ln w="571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960712"/>
            <a:ext cx="4086884" cy="4321377"/>
          </a:xfrm>
          <a:prstGeom prst="rect">
            <a:avLst/>
          </a:prstGeom>
          <a:noFill/>
          <a:ln w="63500">
            <a:solidFill>
              <a:schemeClr val="tx1">
                <a:alpha val="99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Slide Number Placeholder 3">
            <a:extLst>
              <a:ext uri="{FF2B5EF4-FFF2-40B4-BE49-F238E27FC236}">
                <a16:creationId xmlns:a16="http://schemas.microsoft.com/office/drawing/2014/main" id="{13D77932-4B61-45DB-8434-481F4CC3B382}"/>
              </a:ext>
            </a:extLst>
          </p:cNvPr>
          <p:cNvSpPr>
            <a:spLocks noGrp="1"/>
          </p:cNvSpPr>
          <p:nvPr>
            <p:ph type="sldNum" sz="quarter" idx="12"/>
          </p:nvPr>
        </p:nvSpPr>
        <p:spPr/>
        <p:txBody>
          <a:bodyPr/>
          <a:lstStyle/>
          <a:p>
            <a:fld id="{C8A25242-1DFD-45BB-89E8-D96AD62FA012}" type="slidenum">
              <a:rPr lang="en-US" smtClean="0"/>
              <a:t>24</a:t>
            </a:fld>
            <a:endParaRPr lang="en-US" dirty="0"/>
          </a:p>
        </p:txBody>
      </p:sp>
      <p:sp>
        <p:nvSpPr>
          <p:cNvPr id="8" name="TextBox 7">
            <a:extLst>
              <a:ext uri="{FF2B5EF4-FFF2-40B4-BE49-F238E27FC236}">
                <a16:creationId xmlns:a16="http://schemas.microsoft.com/office/drawing/2014/main" id="{49E9BCCC-6AAA-47AF-95CF-C3E7B048C2B9}"/>
              </a:ext>
            </a:extLst>
          </p:cNvPr>
          <p:cNvSpPr txBox="1"/>
          <p:nvPr/>
        </p:nvSpPr>
        <p:spPr>
          <a:xfrm>
            <a:off x="155231" y="267859"/>
            <a:ext cx="842988" cy="461665"/>
          </a:xfrm>
          <a:prstGeom prst="rect">
            <a:avLst/>
          </a:prstGeom>
          <a:noFill/>
        </p:spPr>
        <p:txBody>
          <a:bodyPr wrap="none" rtlCol="0">
            <a:spAutoFit/>
          </a:bodyPr>
          <a:lstStyle/>
          <a:p>
            <a:r>
              <a:rPr lang="en-US" sz="2400" b="1" dirty="0">
                <a:solidFill>
                  <a:schemeClr val="bg1"/>
                </a:solidFill>
                <a:latin typeface="Arial Black" panose="020B0A04020102020204" pitchFamily="34" charset="0"/>
              </a:rPr>
              <a:t>SPA</a:t>
            </a:r>
          </a:p>
        </p:txBody>
      </p:sp>
    </p:spTree>
    <p:extLst>
      <p:ext uri="{BB962C8B-B14F-4D97-AF65-F5344CB8AC3E}">
        <p14:creationId xmlns:p14="http://schemas.microsoft.com/office/powerpoint/2010/main" val="29678962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3000" y="830376"/>
            <a:ext cx="4024628" cy="392030"/>
          </a:xfrm>
          <a:prstGeom prst="rect">
            <a:avLst/>
          </a:prstGeom>
        </p:spPr>
        <p:txBody>
          <a:bodyPr wrap="none">
            <a:spAutoFit/>
          </a:bodyPr>
          <a:lstStyle/>
          <a:p>
            <a:pPr>
              <a:lnSpc>
                <a:spcPct val="115000"/>
              </a:lnSpc>
              <a:spcAft>
                <a:spcPts val="0"/>
              </a:spcAft>
            </a:pPr>
            <a:r>
              <a:rPr lang="en-US" dirty="0">
                <a:latin typeface="Arial Black" panose="020B0A04020102020204" pitchFamily="34" charset="0"/>
              </a:rPr>
              <a:t>Damaged by SPA: 50 </a:t>
            </a:r>
            <a:r>
              <a:rPr lang="en-US" dirty="0" err="1">
                <a:latin typeface="Arial Black" panose="020B0A04020102020204" pitchFamily="34" charset="0"/>
              </a:rPr>
              <a:t>pJ</a:t>
            </a:r>
            <a:r>
              <a:rPr lang="en-US" dirty="0">
                <a:latin typeface="Arial Black" panose="020B0A04020102020204" pitchFamily="34" charset="0"/>
              </a:rPr>
              <a:t>, 625 V</a:t>
            </a:r>
            <a:endParaRPr lang="en-US" dirty="0">
              <a:latin typeface="Arial Black" panose="020B0A04020102020204" pitchFamily="34" charset="0"/>
              <a:ea typeface="Calibri"/>
              <a:cs typeface="Times New Roman"/>
            </a:endParaRPr>
          </a:p>
        </p:txBody>
      </p:sp>
      <p:sp>
        <p:nvSpPr>
          <p:cNvPr id="7" name="Rectangle 6"/>
          <p:cNvSpPr/>
          <p:nvPr/>
        </p:nvSpPr>
        <p:spPr>
          <a:xfrm>
            <a:off x="609600" y="830376"/>
            <a:ext cx="1809341" cy="369332"/>
          </a:xfrm>
          <a:prstGeom prst="rect">
            <a:avLst/>
          </a:prstGeom>
        </p:spPr>
        <p:txBody>
          <a:bodyPr wrap="none">
            <a:spAutoFit/>
          </a:bodyPr>
          <a:lstStyle/>
          <a:p>
            <a:r>
              <a:rPr lang="en-US" b="1" dirty="0">
                <a:latin typeface="Arial Black" panose="020B0A04020102020204" pitchFamily="34" charset="0"/>
              </a:rPr>
              <a:t>LGAD 1.5e15</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887836"/>
            <a:ext cx="3276600" cy="2817165"/>
          </a:xfrm>
          <a:prstGeom prst="rect">
            <a:avLst/>
          </a:prstGeom>
          <a:noFill/>
          <a:ln w="412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2234" y="1752600"/>
            <a:ext cx="5017366" cy="342900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Slide Number Placeholder 2">
            <a:extLst>
              <a:ext uri="{FF2B5EF4-FFF2-40B4-BE49-F238E27FC236}">
                <a16:creationId xmlns:a16="http://schemas.microsoft.com/office/drawing/2014/main" id="{92380822-CB20-49CF-969F-BECF86B68F09}"/>
              </a:ext>
            </a:extLst>
          </p:cNvPr>
          <p:cNvSpPr>
            <a:spLocks noGrp="1"/>
          </p:cNvSpPr>
          <p:nvPr>
            <p:ph type="sldNum" sz="quarter" idx="12"/>
          </p:nvPr>
        </p:nvSpPr>
        <p:spPr/>
        <p:txBody>
          <a:bodyPr/>
          <a:lstStyle/>
          <a:p>
            <a:fld id="{C8A25242-1DFD-45BB-89E8-D96AD62FA012}" type="slidenum">
              <a:rPr lang="en-US" smtClean="0"/>
              <a:t>25</a:t>
            </a:fld>
            <a:endParaRPr lang="en-US" dirty="0"/>
          </a:p>
        </p:txBody>
      </p:sp>
      <p:sp>
        <p:nvSpPr>
          <p:cNvPr id="9" name="TextBox 8">
            <a:extLst>
              <a:ext uri="{FF2B5EF4-FFF2-40B4-BE49-F238E27FC236}">
                <a16:creationId xmlns:a16="http://schemas.microsoft.com/office/drawing/2014/main" id="{384392D7-DFDD-4106-8BEF-FEAE2CEB5527}"/>
              </a:ext>
            </a:extLst>
          </p:cNvPr>
          <p:cNvSpPr txBox="1"/>
          <p:nvPr/>
        </p:nvSpPr>
        <p:spPr>
          <a:xfrm>
            <a:off x="76200" y="267859"/>
            <a:ext cx="842988" cy="461665"/>
          </a:xfrm>
          <a:prstGeom prst="rect">
            <a:avLst/>
          </a:prstGeom>
          <a:noFill/>
        </p:spPr>
        <p:txBody>
          <a:bodyPr wrap="none" rtlCol="0">
            <a:spAutoFit/>
          </a:bodyPr>
          <a:lstStyle/>
          <a:p>
            <a:r>
              <a:rPr lang="en-US" sz="2400" b="1" dirty="0">
                <a:latin typeface="Arial Black" panose="020B0A04020102020204" pitchFamily="34" charset="0"/>
              </a:rPr>
              <a:t>SPA</a:t>
            </a:r>
          </a:p>
        </p:txBody>
      </p:sp>
    </p:spTree>
    <p:extLst>
      <p:ext uri="{BB962C8B-B14F-4D97-AF65-F5344CB8AC3E}">
        <p14:creationId xmlns:p14="http://schemas.microsoft.com/office/powerpoint/2010/main" val="2102112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7200" y="210844"/>
            <a:ext cx="261610" cy="369332"/>
          </a:xfrm>
          <a:prstGeom prst="rect">
            <a:avLst/>
          </a:prstGeom>
          <a:noFill/>
        </p:spPr>
        <p:txBody>
          <a:bodyPr wrap="none" rtlCol="0">
            <a:spAutoFit/>
          </a:bodyPr>
          <a:lstStyle/>
          <a:p>
            <a:r>
              <a:rPr lang="en-US" b="1" dirty="0">
                <a:latin typeface="Arial Black" panose="020B0A04020102020204" pitchFamily="34" charset="0"/>
              </a:rPr>
              <a:t> </a:t>
            </a:r>
          </a:p>
        </p:txBody>
      </p:sp>
      <p:sp>
        <p:nvSpPr>
          <p:cNvPr id="2" name="Rectangle 1"/>
          <p:cNvSpPr/>
          <p:nvPr/>
        </p:nvSpPr>
        <p:spPr>
          <a:xfrm>
            <a:off x="4953000" y="830376"/>
            <a:ext cx="4024628" cy="392030"/>
          </a:xfrm>
          <a:prstGeom prst="rect">
            <a:avLst/>
          </a:prstGeom>
        </p:spPr>
        <p:txBody>
          <a:bodyPr wrap="none">
            <a:spAutoFit/>
          </a:bodyPr>
          <a:lstStyle/>
          <a:p>
            <a:pPr>
              <a:lnSpc>
                <a:spcPct val="115000"/>
              </a:lnSpc>
              <a:spcAft>
                <a:spcPts val="0"/>
              </a:spcAft>
            </a:pPr>
            <a:r>
              <a:rPr lang="en-US" dirty="0">
                <a:latin typeface="Arial Black" panose="020B0A04020102020204" pitchFamily="34" charset="0"/>
              </a:rPr>
              <a:t>Damaged by SPA: 50 </a:t>
            </a:r>
            <a:r>
              <a:rPr lang="en-US" dirty="0" err="1">
                <a:latin typeface="Arial Black" panose="020B0A04020102020204" pitchFamily="34" charset="0"/>
              </a:rPr>
              <a:t>pJ</a:t>
            </a:r>
            <a:r>
              <a:rPr lang="en-US" dirty="0">
                <a:latin typeface="Arial Black" panose="020B0A04020102020204" pitchFamily="34" charset="0"/>
              </a:rPr>
              <a:t>, 730 V</a:t>
            </a:r>
            <a:endParaRPr lang="en-US" dirty="0">
              <a:latin typeface="Arial Black" panose="020B0A04020102020204" pitchFamily="34" charset="0"/>
              <a:ea typeface="Calibri"/>
              <a:cs typeface="Times New Roman"/>
            </a:endParaRPr>
          </a:p>
        </p:txBody>
      </p:sp>
      <p:sp>
        <p:nvSpPr>
          <p:cNvPr id="7" name="Rectangle 6"/>
          <p:cNvSpPr/>
          <p:nvPr/>
        </p:nvSpPr>
        <p:spPr>
          <a:xfrm>
            <a:off x="609600" y="830376"/>
            <a:ext cx="1556836" cy="369332"/>
          </a:xfrm>
          <a:prstGeom prst="rect">
            <a:avLst/>
          </a:prstGeom>
        </p:spPr>
        <p:txBody>
          <a:bodyPr wrap="none">
            <a:spAutoFit/>
          </a:bodyPr>
          <a:lstStyle/>
          <a:p>
            <a:r>
              <a:rPr lang="en-US" dirty="0">
                <a:latin typeface="Arial Black" panose="020B0A04020102020204" pitchFamily="34" charset="0"/>
              </a:rPr>
              <a:t>PIN 2.5e15</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1" y="2667000"/>
            <a:ext cx="4459022" cy="3253177"/>
          </a:xfrm>
          <a:prstGeom prst="rect">
            <a:avLst/>
          </a:prstGeom>
          <a:noFill/>
          <a:ln w="412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7389" y="1491458"/>
            <a:ext cx="4184210" cy="4069575"/>
          </a:xfrm>
          <a:prstGeom prst="rect">
            <a:avLst/>
          </a:prstGeom>
          <a:noFill/>
          <a:ln w="476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Box 8">
            <a:extLst>
              <a:ext uri="{FF2B5EF4-FFF2-40B4-BE49-F238E27FC236}">
                <a16:creationId xmlns:a16="http://schemas.microsoft.com/office/drawing/2014/main" id="{47247067-09DA-474A-A7BF-7352B6199D1A}"/>
              </a:ext>
            </a:extLst>
          </p:cNvPr>
          <p:cNvSpPr txBox="1"/>
          <p:nvPr/>
        </p:nvSpPr>
        <p:spPr>
          <a:xfrm>
            <a:off x="270094" y="5934670"/>
            <a:ext cx="9074589" cy="92333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500050"/>
                </a:solidFill>
                <a:effectLst/>
                <a:latin typeface="Arial" panose="020B0604020202020204" pitchFamily="34" charset="0"/>
                <a:cs typeface="Arial" panose="020B0604020202020204" pitchFamily="34" charset="0"/>
              </a:rPr>
              <a:t>Edge effect: metal-semiconductor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t>T</a:t>
            </a:r>
            <a:r>
              <a:rPr kumimoji="0" lang="en-US" altLang="en-US" sz="18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he energy for the crater (seen in proton-beam tests) comes from the filtering capacitors.  </a:t>
            </a:r>
            <a:endParaRPr lang="en-GB" dirty="0"/>
          </a:p>
        </p:txBody>
      </p:sp>
      <p:sp>
        <p:nvSpPr>
          <p:cNvPr id="4" name="Slide Number Placeholder 3">
            <a:extLst>
              <a:ext uri="{FF2B5EF4-FFF2-40B4-BE49-F238E27FC236}">
                <a16:creationId xmlns:a16="http://schemas.microsoft.com/office/drawing/2014/main" id="{3C93D05B-4F45-4635-844F-B82675F92F4C}"/>
              </a:ext>
            </a:extLst>
          </p:cNvPr>
          <p:cNvSpPr>
            <a:spLocks noGrp="1"/>
          </p:cNvSpPr>
          <p:nvPr>
            <p:ph type="sldNum" sz="quarter" idx="12"/>
          </p:nvPr>
        </p:nvSpPr>
        <p:spPr/>
        <p:txBody>
          <a:bodyPr/>
          <a:lstStyle/>
          <a:p>
            <a:fld id="{C8A25242-1DFD-45BB-89E8-D96AD62FA012}" type="slidenum">
              <a:rPr lang="en-US" smtClean="0"/>
              <a:t>26</a:t>
            </a:fld>
            <a:endParaRPr lang="en-US" dirty="0"/>
          </a:p>
        </p:txBody>
      </p:sp>
      <p:sp>
        <p:nvSpPr>
          <p:cNvPr id="10" name="TextBox 9">
            <a:extLst>
              <a:ext uri="{FF2B5EF4-FFF2-40B4-BE49-F238E27FC236}">
                <a16:creationId xmlns:a16="http://schemas.microsoft.com/office/drawing/2014/main" id="{77915863-B0CA-4B7F-AC62-08D0DE6357DF}"/>
              </a:ext>
            </a:extLst>
          </p:cNvPr>
          <p:cNvSpPr txBox="1"/>
          <p:nvPr/>
        </p:nvSpPr>
        <p:spPr>
          <a:xfrm>
            <a:off x="155231" y="267859"/>
            <a:ext cx="842988" cy="461665"/>
          </a:xfrm>
          <a:prstGeom prst="rect">
            <a:avLst/>
          </a:prstGeom>
          <a:noFill/>
        </p:spPr>
        <p:txBody>
          <a:bodyPr wrap="none" rtlCol="0">
            <a:spAutoFit/>
          </a:bodyPr>
          <a:lstStyle/>
          <a:p>
            <a:r>
              <a:rPr lang="en-US" sz="2400" b="1" dirty="0">
                <a:latin typeface="Arial Black" panose="020B0A04020102020204" pitchFamily="34" charset="0"/>
              </a:rPr>
              <a:t>SPA</a:t>
            </a:r>
          </a:p>
        </p:txBody>
      </p:sp>
    </p:spTree>
    <p:extLst>
      <p:ext uri="{BB962C8B-B14F-4D97-AF65-F5344CB8AC3E}">
        <p14:creationId xmlns:p14="http://schemas.microsoft.com/office/powerpoint/2010/main" val="189373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p:nvSpPr>
        <p:spPr>
          <a:xfrm>
            <a:off x="457200" y="212356"/>
            <a:ext cx="261610" cy="369332"/>
          </a:xfrm>
          <a:prstGeom prst="rect">
            <a:avLst/>
          </a:prstGeom>
          <a:noFill/>
        </p:spPr>
        <p:txBody>
          <a:bodyPr wrap="none" rtlCol="0">
            <a:spAutoFit/>
          </a:bodyPr>
          <a:lstStyle/>
          <a:p>
            <a:r>
              <a:rPr lang="en-US" b="1" dirty="0">
                <a:latin typeface="Arial Black" panose="020B0A04020102020204" pitchFamily="34" charset="0"/>
              </a:rPr>
              <a:t> </a:t>
            </a:r>
          </a:p>
        </p:txBody>
      </p:sp>
      <p:sp>
        <p:nvSpPr>
          <p:cNvPr id="2" name="Rectangle 1"/>
          <p:cNvSpPr/>
          <p:nvPr/>
        </p:nvSpPr>
        <p:spPr>
          <a:xfrm>
            <a:off x="4953000" y="830376"/>
            <a:ext cx="4024628" cy="392030"/>
          </a:xfrm>
          <a:prstGeom prst="rect">
            <a:avLst/>
          </a:prstGeom>
        </p:spPr>
        <p:txBody>
          <a:bodyPr wrap="none">
            <a:spAutoFit/>
          </a:bodyPr>
          <a:lstStyle/>
          <a:p>
            <a:pPr>
              <a:lnSpc>
                <a:spcPct val="115000"/>
              </a:lnSpc>
              <a:spcAft>
                <a:spcPts val="0"/>
              </a:spcAft>
            </a:pPr>
            <a:r>
              <a:rPr lang="en-US" dirty="0">
                <a:solidFill>
                  <a:schemeClr val="bg1"/>
                </a:solidFill>
                <a:latin typeface="Arial Black" panose="020B0A04020102020204" pitchFamily="34" charset="0"/>
              </a:rPr>
              <a:t>Damaged by SPA: 50 </a:t>
            </a:r>
            <a:r>
              <a:rPr lang="en-US" dirty="0" err="1">
                <a:solidFill>
                  <a:schemeClr val="bg1"/>
                </a:solidFill>
                <a:latin typeface="Arial Black" panose="020B0A04020102020204" pitchFamily="34" charset="0"/>
              </a:rPr>
              <a:t>pJ</a:t>
            </a:r>
            <a:r>
              <a:rPr lang="en-US" dirty="0">
                <a:solidFill>
                  <a:schemeClr val="bg1"/>
                </a:solidFill>
                <a:latin typeface="Arial Black" panose="020B0A04020102020204" pitchFamily="34" charset="0"/>
              </a:rPr>
              <a:t>, 671 V</a:t>
            </a:r>
            <a:endParaRPr lang="en-US" dirty="0">
              <a:solidFill>
                <a:schemeClr val="bg1"/>
              </a:solidFill>
              <a:latin typeface="Arial Black" panose="020B0A04020102020204" pitchFamily="34" charset="0"/>
              <a:ea typeface="Calibri"/>
              <a:cs typeface="Times New Roman"/>
            </a:endParaRPr>
          </a:p>
        </p:txBody>
      </p:sp>
      <p:sp>
        <p:nvSpPr>
          <p:cNvPr id="7" name="Rectangle 6"/>
          <p:cNvSpPr/>
          <p:nvPr/>
        </p:nvSpPr>
        <p:spPr>
          <a:xfrm>
            <a:off x="381000" y="838200"/>
            <a:ext cx="1556836" cy="369332"/>
          </a:xfrm>
          <a:prstGeom prst="rect">
            <a:avLst/>
          </a:prstGeom>
        </p:spPr>
        <p:txBody>
          <a:bodyPr wrap="none">
            <a:spAutoFit/>
          </a:bodyPr>
          <a:lstStyle/>
          <a:p>
            <a:r>
              <a:rPr lang="en-US" dirty="0">
                <a:solidFill>
                  <a:schemeClr val="bg1"/>
                </a:solidFill>
                <a:latin typeface="Arial Black" panose="020B0A04020102020204" pitchFamily="34" charset="0"/>
              </a:rPr>
              <a:t>PIN 1.5e15</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514600"/>
            <a:ext cx="3712042" cy="3389432"/>
          </a:xfrm>
          <a:prstGeom prst="rect">
            <a:avLst/>
          </a:prstGeom>
          <a:noFill/>
          <a:ln w="476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0240" y="1235222"/>
            <a:ext cx="4296560" cy="4503553"/>
          </a:xfrm>
          <a:prstGeom prst="rect">
            <a:avLst/>
          </a:prstGeom>
          <a:noFill/>
          <a:ln w="412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Slide Number Placeholder 2">
            <a:extLst>
              <a:ext uri="{FF2B5EF4-FFF2-40B4-BE49-F238E27FC236}">
                <a16:creationId xmlns:a16="http://schemas.microsoft.com/office/drawing/2014/main" id="{332194FB-7E12-4C0D-8F3B-E574E52AB5B2}"/>
              </a:ext>
            </a:extLst>
          </p:cNvPr>
          <p:cNvSpPr>
            <a:spLocks noGrp="1"/>
          </p:cNvSpPr>
          <p:nvPr>
            <p:ph type="sldNum" sz="quarter" idx="12"/>
          </p:nvPr>
        </p:nvSpPr>
        <p:spPr/>
        <p:txBody>
          <a:bodyPr/>
          <a:lstStyle/>
          <a:p>
            <a:fld id="{C8A25242-1DFD-45BB-89E8-D96AD62FA012}" type="slidenum">
              <a:rPr lang="en-US" smtClean="0"/>
              <a:t>27</a:t>
            </a:fld>
            <a:endParaRPr lang="en-US" dirty="0"/>
          </a:p>
        </p:txBody>
      </p:sp>
      <p:sp>
        <p:nvSpPr>
          <p:cNvPr id="9" name="TextBox 8">
            <a:extLst>
              <a:ext uri="{FF2B5EF4-FFF2-40B4-BE49-F238E27FC236}">
                <a16:creationId xmlns:a16="http://schemas.microsoft.com/office/drawing/2014/main" id="{86D5E6BF-CA10-4C63-92B4-E338AF3BE853}"/>
              </a:ext>
            </a:extLst>
          </p:cNvPr>
          <p:cNvSpPr txBox="1"/>
          <p:nvPr/>
        </p:nvSpPr>
        <p:spPr>
          <a:xfrm>
            <a:off x="76200" y="267859"/>
            <a:ext cx="842988" cy="461665"/>
          </a:xfrm>
          <a:prstGeom prst="rect">
            <a:avLst/>
          </a:prstGeom>
          <a:noFill/>
        </p:spPr>
        <p:txBody>
          <a:bodyPr wrap="none" rtlCol="0">
            <a:spAutoFit/>
          </a:bodyPr>
          <a:lstStyle/>
          <a:p>
            <a:r>
              <a:rPr lang="en-US" sz="2400" b="1" dirty="0">
                <a:solidFill>
                  <a:schemeClr val="bg1"/>
                </a:solidFill>
                <a:latin typeface="Arial Black" panose="020B0A04020102020204" pitchFamily="34" charset="0"/>
              </a:rPr>
              <a:t>SPA</a:t>
            </a:r>
          </a:p>
        </p:txBody>
      </p:sp>
      <p:pic>
        <p:nvPicPr>
          <p:cNvPr id="10" name="Picture 4">
            <a:extLst>
              <a:ext uri="{FF2B5EF4-FFF2-40B4-BE49-F238E27FC236}">
                <a16:creationId xmlns:a16="http://schemas.microsoft.com/office/drawing/2014/main" id="{B770C4D8-03BB-4FE8-9049-3788A006C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0240" y="1222406"/>
            <a:ext cx="4296560" cy="4503553"/>
          </a:xfrm>
          <a:prstGeom prst="rect">
            <a:avLst/>
          </a:prstGeom>
          <a:noFill/>
          <a:ln w="412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76617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p:nvSpPr>
        <p:spPr>
          <a:xfrm>
            <a:off x="155231" y="267859"/>
            <a:ext cx="842988" cy="461665"/>
          </a:xfrm>
          <a:prstGeom prst="rect">
            <a:avLst/>
          </a:prstGeom>
          <a:noFill/>
        </p:spPr>
        <p:txBody>
          <a:bodyPr wrap="none" rtlCol="0">
            <a:spAutoFit/>
          </a:bodyPr>
          <a:lstStyle/>
          <a:p>
            <a:r>
              <a:rPr lang="en-US" sz="2400" b="1" dirty="0">
                <a:solidFill>
                  <a:schemeClr val="bg1"/>
                </a:solidFill>
                <a:latin typeface="Arial Black" panose="020B0A04020102020204" pitchFamily="34" charset="0"/>
              </a:rPr>
              <a:t>TPA</a:t>
            </a:r>
          </a:p>
        </p:txBody>
      </p:sp>
      <p:sp>
        <p:nvSpPr>
          <p:cNvPr id="2" name="Rectangle 1"/>
          <p:cNvSpPr/>
          <p:nvPr/>
        </p:nvSpPr>
        <p:spPr>
          <a:xfrm>
            <a:off x="144680" y="645868"/>
            <a:ext cx="7322920" cy="710707"/>
          </a:xfrm>
          <a:prstGeom prst="rect">
            <a:avLst/>
          </a:prstGeom>
        </p:spPr>
        <p:txBody>
          <a:bodyPr wrap="square">
            <a:spAutoFit/>
          </a:bodyPr>
          <a:lstStyle/>
          <a:p>
            <a:pPr>
              <a:lnSpc>
                <a:spcPct val="115000"/>
              </a:lnSpc>
            </a:pPr>
            <a:r>
              <a:rPr lang="en-US" dirty="0"/>
              <a:t>F</a:t>
            </a:r>
            <a:r>
              <a:rPr lang="en-US" dirty="0">
                <a:solidFill>
                  <a:schemeClr val="bg1"/>
                </a:solidFill>
              </a:rPr>
              <a:t> LGAD 1.5e15  n</a:t>
            </a:r>
            <a:r>
              <a:rPr lang="en-US" baseline="-25000" dirty="0">
                <a:solidFill>
                  <a:schemeClr val="bg1"/>
                </a:solidFill>
              </a:rPr>
              <a:t>eq</a:t>
            </a:r>
            <a:r>
              <a:rPr lang="en-US" dirty="0">
                <a:solidFill>
                  <a:schemeClr val="bg1"/>
                </a:solidFill>
              </a:rPr>
              <a:t>/cm</a:t>
            </a:r>
            <a:r>
              <a:rPr lang="en-US" baseline="30000" dirty="0">
                <a:solidFill>
                  <a:schemeClr val="bg1"/>
                </a:solidFill>
              </a:rPr>
              <a:t>2</a:t>
            </a:r>
          </a:p>
          <a:p>
            <a:pPr>
              <a:lnSpc>
                <a:spcPct val="115000"/>
              </a:lnSpc>
            </a:pPr>
            <a:r>
              <a:rPr lang="en-US" dirty="0">
                <a:solidFill>
                  <a:schemeClr val="bg1"/>
                </a:solidFill>
              </a:rPr>
              <a:t>   completely damaged by TPA at 3.2 </a:t>
            </a:r>
            <a:r>
              <a:rPr lang="en-US" dirty="0" err="1">
                <a:solidFill>
                  <a:schemeClr val="bg1"/>
                </a:solidFill>
              </a:rPr>
              <a:t>nJ</a:t>
            </a:r>
            <a:r>
              <a:rPr lang="en-US" dirty="0">
                <a:solidFill>
                  <a:schemeClr val="bg1"/>
                </a:solidFill>
              </a:rPr>
              <a:t> and 600 V</a:t>
            </a:r>
            <a:endParaRPr lang="en-US" dirty="0">
              <a:solidFill>
                <a:schemeClr val="bg1"/>
              </a:solidFill>
              <a:ea typeface="Calibri"/>
              <a:cs typeface="Times New Roman"/>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964" y="2075805"/>
            <a:ext cx="3377176" cy="3065689"/>
          </a:xfrm>
          <a:prstGeom prst="rect">
            <a:avLst/>
          </a:prstGeom>
          <a:noFill/>
          <a:ln w="444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510158"/>
            <a:ext cx="4953000" cy="3923424"/>
          </a:xfrm>
          <a:prstGeom prst="rect">
            <a:avLst/>
          </a:prstGeom>
          <a:noFill/>
          <a:ln w="603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352865" y="5943600"/>
            <a:ext cx="8333935" cy="916854"/>
          </a:xfrm>
          <a:prstGeom prst="rect">
            <a:avLst/>
          </a:prstGeom>
        </p:spPr>
        <p:txBody>
          <a:bodyPr wrap="square">
            <a:spAutoFit/>
          </a:bodyPr>
          <a:lstStyle/>
          <a:p>
            <a:pPr>
              <a:lnSpc>
                <a:spcPct val="115000"/>
              </a:lnSpc>
              <a:spcAft>
                <a:spcPts val="0"/>
              </a:spcAft>
            </a:pPr>
            <a:r>
              <a:rPr lang="en-US" sz="2400" dirty="0">
                <a:solidFill>
                  <a:schemeClr val="bg1"/>
                </a:solidFill>
              </a:rPr>
              <a:t>Loca</a:t>
            </a:r>
            <a:r>
              <a:rPr lang="en-US" sz="2400" dirty="0">
                <a:solidFill>
                  <a:schemeClr val="bg1">
                    <a:lumMod val="95000"/>
                  </a:schemeClr>
                </a:solidFill>
              </a:rPr>
              <a:t>tion and character of damage </a:t>
            </a:r>
            <a:r>
              <a:rPr lang="en-US" sz="2400" dirty="0">
                <a:solidFill>
                  <a:schemeClr val="bg1"/>
                </a:solidFill>
              </a:rPr>
              <a:t>areas look quite similar to those obtained by SPA breakdowns</a:t>
            </a:r>
            <a:endParaRPr lang="en-US" sz="2400" dirty="0">
              <a:solidFill>
                <a:schemeClr val="bg1"/>
              </a:solidFill>
              <a:ea typeface="Calibri"/>
              <a:cs typeface="Times New Roman"/>
            </a:endParaRPr>
          </a:p>
        </p:txBody>
      </p:sp>
      <p:sp>
        <p:nvSpPr>
          <p:cNvPr id="4" name="Slide Number Placeholder 3">
            <a:extLst>
              <a:ext uri="{FF2B5EF4-FFF2-40B4-BE49-F238E27FC236}">
                <a16:creationId xmlns:a16="http://schemas.microsoft.com/office/drawing/2014/main" id="{986BC020-2740-4DF9-8360-2190E8285F02}"/>
              </a:ext>
            </a:extLst>
          </p:cNvPr>
          <p:cNvSpPr>
            <a:spLocks noGrp="1"/>
          </p:cNvSpPr>
          <p:nvPr>
            <p:ph type="sldNum" sz="quarter" idx="12"/>
          </p:nvPr>
        </p:nvSpPr>
        <p:spPr/>
        <p:txBody>
          <a:bodyPr/>
          <a:lstStyle/>
          <a:p>
            <a:fld id="{C8A25242-1DFD-45BB-89E8-D96AD62FA012}" type="slidenum">
              <a:rPr lang="en-US" smtClean="0"/>
              <a:t>28</a:t>
            </a:fld>
            <a:endParaRPr lang="en-US" dirty="0"/>
          </a:p>
        </p:txBody>
      </p:sp>
    </p:spTree>
    <p:extLst>
      <p:ext uri="{BB962C8B-B14F-4D97-AF65-F5344CB8AC3E}">
        <p14:creationId xmlns:p14="http://schemas.microsoft.com/office/powerpoint/2010/main" val="19758380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79ADA-54F8-4CCD-B705-66525D6248B8}"/>
              </a:ext>
            </a:extLst>
          </p:cNvPr>
          <p:cNvSpPr>
            <a:spLocks noGrp="1"/>
          </p:cNvSpPr>
          <p:nvPr>
            <p:ph type="title"/>
          </p:nvPr>
        </p:nvSpPr>
        <p:spPr/>
        <p:txBody>
          <a:bodyPr/>
          <a:lstStyle/>
          <a:p>
            <a:r>
              <a:rPr lang="en-GB" dirty="0">
                <a:latin typeface="Arial Black" panose="020B0A04020102020204" pitchFamily="34" charset="0"/>
              </a:rPr>
              <a:t>Summery: Steps we made</a:t>
            </a:r>
            <a:endParaRPr lang="en-GB" dirty="0"/>
          </a:p>
        </p:txBody>
      </p:sp>
      <p:sp>
        <p:nvSpPr>
          <p:cNvPr id="3" name="Slide Number Placeholder 2">
            <a:extLst>
              <a:ext uri="{FF2B5EF4-FFF2-40B4-BE49-F238E27FC236}">
                <a16:creationId xmlns:a16="http://schemas.microsoft.com/office/drawing/2014/main" id="{EB090014-F9E1-4641-89C4-C926B9F08CDC}"/>
              </a:ext>
            </a:extLst>
          </p:cNvPr>
          <p:cNvSpPr>
            <a:spLocks noGrp="1"/>
          </p:cNvSpPr>
          <p:nvPr>
            <p:ph type="sldNum" sz="quarter" idx="12"/>
          </p:nvPr>
        </p:nvSpPr>
        <p:spPr/>
        <p:txBody>
          <a:bodyPr/>
          <a:lstStyle/>
          <a:p>
            <a:fld id="{C8A25242-1DFD-45BB-89E8-D96AD62FA012}" type="slidenum">
              <a:rPr lang="en-US" smtClean="0"/>
              <a:t>29</a:t>
            </a:fld>
            <a:endParaRPr lang="en-US" dirty="0"/>
          </a:p>
        </p:txBody>
      </p:sp>
      <p:sp>
        <p:nvSpPr>
          <p:cNvPr id="5" name="TextBox 4">
            <a:extLst>
              <a:ext uri="{FF2B5EF4-FFF2-40B4-BE49-F238E27FC236}">
                <a16:creationId xmlns:a16="http://schemas.microsoft.com/office/drawing/2014/main" id="{71A625E5-714B-42EE-8501-B56A6D5F5EFA}"/>
              </a:ext>
            </a:extLst>
          </p:cNvPr>
          <p:cNvSpPr txBox="1"/>
          <p:nvPr/>
        </p:nvSpPr>
        <p:spPr>
          <a:xfrm>
            <a:off x="457200" y="1417638"/>
            <a:ext cx="8610600" cy="5457904"/>
          </a:xfrm>
          <a:prstGeom prst="rect">
            <a:avLst/>
          </a:prstGeom>
          <a:noFill/>
        </p:spPr>
        <p:txBody>
          <a:bodyPr wrap="square">
            <a:spAutoFit/>
          </a:bodyPr>
          <a:lstStyle/>
          <a:p>
            <a:pPr marL="285750" indent="-285750">
              <a:spcAft>
                <a:spcPts val="800"/>
              </a:spcAft>
              <a:buFont typeface="Wingdings" panose="05000000000000000000" pitchFamily="2" charset="2"/>
              <a:buChar char="Ø"/>
            </a:pPr>
            <a:r>
              <a:rPr lang="en-GB" sz="1800" dirty="0">
                <a:latin typeface="Calibri" panose="020F0502020204030204" pitchFamily="34" charset="0"/>
                <a:ea typeface="Calibri" panose="020F0502020204030204" pitchFamily="34" charset="0"/>
                <a:cs typeface="Times New Roman" panose="02020603050405020304" pitchFamily="18" charset="0"/>
              </a:rPr>
              <a:t>A</a:t>
            </a:r>
            <a:r>
              <a:rPr lang="en-GB" sz="1800" dirty="0">
                <a:effectLst/>
                <a:latin typeface="Calibri" panose="020F0502020204030204" pitchFamily="34" charset="0"/>
                <a:ea typeface="Calibri" panose="020F0502020204030204" pitchFamily="34" charset="0"/>
                <a:cs typeface="Times New Roman" panose="02020603050405020304" pitchFamily="18" charset="0"/>
              </a:rPr>
              <a:t> feasibility study conducted at the laser facility ELI Beamlines confirms  that highly energetic fs-laser pulses can produce Single Event Effect and Single Event Burnout (SEB) conditions in irradiated Low Gain Avalanche Detectors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LGADs) and corresponding PIN diodes</a:t>
            </a:r>
          </a:p>
          <a:p>
            <a:pPr marL="285750" indent="-285750">
              <a:buFont typeface="Wingdings" panose="05000000000000000000" pitchFamily="2" charset="2"/>
              <a:buChar char="ü"/>
            </a:pPr>
            <a:r>
              <a:rPr lang="en-GB" sz="1800" dirty="0">
                <a:latin typeface="Calibri" panose="020F0502020204030204" pitchFamily="34" charset="0"/>
                <a:ea typeface="Calibri" panose="020F0502020204030204" pitchFamily="34" charset="0"/>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omprehensive and systematic mortality study on  LGADs and PINs has been conducted to experimentally set  stability, instability, and irreversible damage thresholds (HV bias, laser power)  for LGADs and PINs exploiting fs-laser</a:t>
            </a:r>
            <a:endParaRPr lang="en-GB" sz="1800" dirty="0"/>
          </a:p>
          <a:p>
            <a:pPr marL="285750" indent="-285750">
              <a:buFont typeface="Wingdings" panose="05000000000000000000" pitchFamily="2" charset="2"/>
              <a:buChar char="ü"/>
            </a:pPr>
            <a:r>
              <a:rPr lang="en-GB" sz="1800" dirty="0"/>
              <a:t>Destructive and non-destructive measurements using fs-laser have been used to investigate the burnout process. Non-destructive measurements are only able to indicate the onset of avalanche multiplication. On the other hand, destructive measurements are able to provide more detail about the burnout process. </a:t>
            </a:r>
          </a:p>
          <a:p>
            <a:pPr marL="285750" indent="-285750">
              <a:buFont typeface="Wingdings" panose="05000000000000000000" pitchFamily="2" charset="2"/>
              <a:buChar char="ü"/>
            </a:pPr>
            <a:r>
              <a:rPr lang="en-GB" sz="1800" dirty="0">
                <a:effectLst/>
                <a:latin typeface="Calibri" panose="020F0502020204030204" pitchFamily="34" charset="0"/>
                <a:ea typeface="Calibri" panose="020F0502020204030204" pitchFamily="34" charset="0"/>
                <a:cs typeface="Times New Roman" panose="02020603050405020304" pitchFamily="18" charset="0"/>
              </a:rPr>
              <a:t>Using TCT-Two Photon Absorption (TPA)  to study the mechanism that triggers SEU/SEB condition in LGADs as function of illumination position establishes this technique as a promising tool for the more advanced exploration of SEE not only in LGADs but also in other Si-based sensors.</a:t>
            </a:r>
          </a:p>
          <a:p>
            <a:pPr marL="285750" indent="-285750">
              <a:buFont typeface="Wingdings" panose="05000000000000000000" pitchFamily="2" charset="2"/>
              <a:buChar char="ü"/>
            </a:pPr>
            <a:r>
              <a:rPr lang="en-GB" sz="1800" dirty="0">
                <a:effectLst/>
                <a:latin typeface="Calibri" panose="020F0502020204030204" pitchFamily="34" charset="0"/>
                <a:ea typeface="Calibri" panose="020F0502020204030204" pitchFamily="34" charset="0"/>
                <a:cs typeface="Times New Roman" panose="02020603050405020304" pitchFamily="18" charset="0"/>
              </a:rPr>
              <a:t>To achieve these results, a highly flexible, and versatile fs-laser-based TCT experimental setup has been developed at ELI Beamlines, allowing two TCT modalities at the same setup: SPA at 800 nm and TPA at 1550 nm laser wavelength</a:t>
            </a:r>
            <a:r>
              <a:rPr lang="en-GB" sz="1800" dirty="0">
                <a:effectLst/>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buFont typeface="Wingdings" panose="05000000000000000000" pitchFamily="2" charset="2"/>
              <a:buChar char="ü"/>
            </a:pPr>
            <a:endParaRPr lang="en-GB" sz="1800" dirty="0"/>
          </a:p>
        </p:txBody>
      </p:sp>
    </p:spTree>
    <p:extLst>
      <p:ext uri="{BB962C8B-B14F-4D97-AF65-F5344CB8AC3E}">
        <p14:creationId xmlns:p14="http://schemas.microsoft.com/office/powerpoint/2010/main" val="2924009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8A7D7-1F64-406B-9C52-47859FBE50F6}"/>
              </a:ext>
            </a:extLst>
          </p:cNvPr>
          <p:cNvSpPr>
            <a:spLocks noGrp="1"/>
          </p:cNvSpPr>
          <p:nvPr>
            <p:ph type="title"/>
          </p:nvPr>
        </p:nvSpPr>
        <p:spPr>
          <a:xfrm>
            <a:off x="-152400" y="12957"/>
            <a:ext cx="9448800" cy="715962"/>
          </a:xfrm>
        </p:spPr>
        <p:txBody>
          <a:bodyPr>
            <a:noAutofit/>
          </a:bodyPr>
          <a:lstStyle/>
          <a:p>
            <a:r>
              <a:rPr lang="en-GB" sz="2400" dirty="0">
                <a:latin typeface="Arial Black" panose="020B0A04020102020204" pitchFamily="34" charset="0"/>
              </a:rPr>
              <a:t>Quick introduction: LGADs breaking down at high </a:t>
            </a:r>
            <a:r>
              <a:rPr lang="en-GB" sz="2400" dirty="0" err="1">
                <a:latin typeface="Arial Black" panose="020B0A04020102020204" pitchFamily="34" charset="0"/>
              </a:rPr>
              <a:t>V</a:t>
            </a:r>
            <a:r>
              <a:rPr lang="en-GB" sz="2400" baseline="-25000" dirty="0" err="1">
                <a:latin typeface="Arial Black" panose="020B0A04020102020204" pitchFamily="34" charset="0"/>
              </a:rPr>
              <a:t>bias</a:t>
            </a:r>
            <a:endParaRPr lang="en-GB" sz="2400" baseline="-25000" dirty="0"/>
          </a:p>
        </p:txBody>
      </p:sp>
      <p:sp>
        <p:nvSpPr>
          <p:cNvPr id="5" name="TextBox 4">
            <a:extLst>
              <a:ext uri="{FF2B5EF4-FFF2-40B4-BE49-F238E27FC236}">
                <a16:creationId xmlns:a16="http://schemas.microsoft.com/office/drawing/2014/main" id="{73C9C92A-604D-46BD-BF0B-50EE05364B4B}"/>
              </a:ext>
            </a:extLst>
          </p:cNvPr>
          <p:cNvSpPr txBox="1"/>
          <p:nvPr/>
        </p:nvSpPr>
        <p:spPr>
          <a:xfrm>
            <a:off x="0" y="728919"/>
            <a:ext cx="8839200" cy="6186309"/>
          </a:xfrm>
          <a:prstGeom prst="rect">
            <a:avLst/>
          </a:prstGeom>
          <a:noFill/>
        </p:spPr>
        <p:txBody>
          <a:bodyPr wrap="square">
            <a:spAutoFit/>
          </a:bodyPr>
          <a:lstStyle/>
          <a:p>
            <a:pPr marL="285750" indent="-285750" algn="l">
              <a:buFont typeface="Wingdings" panose="05000000000000000000" pitchFamily="2" charset="2"/>
              <a:buChar char="q"/>
            </a:pPr>
            <a:r>
              <a:rPr lang="en-GB" b="0" i="0" dirty="0">
                <a:solidFill>
                  <a:srgbClr val="000000"/>
                </a:solidFill>
                <a:effectLst/>
                <a:latin typeface="Arial" panose="020B0604020202020204" pitchFamily="34" charset="0"/>
              </a:rPr>
              <a:t>Destructive breakdowns appear mostly in the  test beams (TB) – </a:t>
            </a:r>
            <a:r>
              <a:rPr lang="en-GB" dirty="0">
                <a:solidFill>
                  <a:srgbClr val="000000"/>
                </a:solidFill>
                <a:latin typeface="Arial" panose="020B0604020202020204" pitchFamily="34" charset="0"/>
              </a:rPr>
              <a:t>not observed</a:t>
            </a:r>
            <a:r>
              <a:rPr lang="en-GB" b="0" i="0" dirty="0">
                <a:solidFill>
                  <a:srgbClr val="000000"/>
                </a:solidFill>
                <a:effectLst/>
                <a:latin typeface="Arial" panose="020B0604020202020204" pitchFamily="34" charset="0"/>
              </a:rPr>
              <a:t> in the laboratory setups (Sr90, probe stations)</a:t>
            </a:r>
          </a:p>
          <a:p>
            <a:pPr marL="285750" indent="-285750" algn="l">
              <a:buFont typeface="Wingdings" panose="05000000000000000000" pitchFamily="2" charset="2"/>
              <a:buChar char="q"/>
            </a:pPr>
            <a:r>
              <a:rPr lang="en-GB" dirty="0">
                <a:solidFill>
                  <a:srgbClr val="000000"/>
                </a:solidFill>
                <a:latin typeface="Arial" panose="020B0604020202020204" pitchFamily="34" charset="0"/>
              </a:rPr>
              <a:t>Destructive breakdowns (f</a:t>
            </a:r>
            <a:r>
              <a:rPr lang="en-GB" b="0" i="0" dirty="0">
                <a:solidFill>
                  <a:srgbClr val="000000"/>
                </a:solidFill>
                <a:effectLst/>
                <a:latin typeface="Arial" panose="020B0604020202020204" pitchFamily="34" charset="0"/>
              </a:rPr>
              <a:t>atalities) appear at bias voltages that are significantly (50 -100V) lower than those in the lab. </a:t>
            </a:r>
          </a:p>
          <a:p>
            <a:pPr marL="285750" indent="-285750">
              <a:buFont typeface="Wingdings" panose="05000000000000000000" pitchFamily="2" charset="2"/>
              <a:buChar char="q"/>
            </a:pPr>
            <a:r>
              <a:rPr lang="en-GB" dirty="0">
                <a:solidFill>
                  <a:srgbClr val="000000"/>
                </a:solidFill>
                <a:latin typeface="Arial" panose="020B0604020202020204" pitchFamily="34" charset="0"/>
              </a:rPr>
              <a:t>They appear suddenly without a clear warning  (increase of leakage current, instability in leakage  current, changes in gain.</a:t>
            </a:r>
            <a:endParaRPr lang="en-GB" b="0" i="0" dirty="0">
              <a:solidFill>
                <a:srgbClr val="000000"/>
              </a:solidFill>
              <a:effectLst/>
              <a:latin typeface="Arial" panose="020B0604020202020204" pitchFamily="34" charset="0"/>
            </a:endParaRPr>
          </a:p>
          <a:p>
            <a:pPr marL="285750" indent="-285750">
              <a:buFont typeface="Wingdings" panose="05000000000000000000" pitchFamily="2" charset="2"/>
              <a:buChar char="q"/>
            </a:pPr>
            <a:r>
              <a:rPr lang="en-GB" dirty="0">
                <a:solidFill>
                  <a:srgbClr val="000000"/>
                </a:solidFill>
                <a:latin typeface="Arial" panose="020B0604020202020204" pitchFamily="34" charset="0"/>
              </a:rPr>
              <a:t>There are indications that fatalities are beam related and not linked to the environmental conditions; </a:t>
            </a:r>
          </a:p>
          <a:p>
            <a:pPr marL="285750" indent="-285750" algn="l">
              <a:buFont typeface="Wingdings" panose="05000000000000000000" pitchFamily="2" charset="2"/>
              <a:buChar char="q"/>
            </a:pPr>
            <a:r>
              <a:rPr lang="en-GB" dirty="0">
                <a:solidFill>
                  <a:srgbClr val="000000"/>
                </a:solidFill>
                <a:latin typeface="Arial" panose="020B0604020202020204" pitchFamily="34" charset="0"/>
              </a:rPr>
              <a:t>T</a:t>
            </a:r>
            <a:r>
              <a:rPr lang="en-GB" b="0" i="0" dirty="0">
                <a:solidFill>
                  <a:srgbClr val="000000"/>
                </a:solidFill>
                <a:effectLst/>
                <a:latin typeface="Arial" panose="020B0604020202020204" pitchFamily="34" charset="0"/>
              </a:rPr>
              <a:t>he tested reasons/hypotheses for these breakdowns:</a:t>
            </a:r>
          </a:p>
          <a:p>
            <a:pPr marL="742950" lvl="1" indent="-285750">
              <a:buFont typeface="Wingdings" panose="05000000000000000000" pitchFamily="2" charset="2"/>
              <a:buChar char="q"/>
            </a:pPr>
            <a:r>
              <a:rPr lang="en-GB" dirty="0">
                <a:solidFill>
                  <a:srgbClr val="000000"/>
                </a:solidFill>
                <a:latin typeface="Arial" panose="020B0604020202020204" pitchFamily="34" charset="0"/>
              </a:rPr>
              <a:t>Is it the high electrics field in highly irradiated sensors that is the problem?</a:t>
            </a:r>
          </a:p>
          <a:p>
            <a:pPr marL="742950" lvl="1" indent="-285750">
              <a:buFont typeface="Wingdings" panose="05000000000000000000" pitchFamily="2" charset="2"/>
              <a:buChar char="q"/>
            </a:pPr>
            <a:r>
              <a:rPr lang="en-GB" b="0" i="0" dirty="0">
                <a:solidFill>
                  <a:srgbClr val="000000"/>
                </a:solidFill>
                <a:effectLst/>
                <a:latin typeface="Arial" panose="020B0604020202020204" pitchFamily="34" charset="0"/>
              </a:rPr>
              <a:t>Is it the gain of the devices that plays a role? Thickness?</a:t>
            </a:r>
          </a:p>
          <a:p>
            <a:pPr marL="742950" lvl="1" indent="-285750">
              <a:buFont typeface="Wingdings" panose="05000000000000000000" pitchFamily="2" charset="2"/>
              <a:buChar char="q"/>
            </a:pPr>
            <a:r>
              <a:rPr lang="en-GB" dirty="0">
                <a:solidFill>
                  <a:srgbClr val="000000"/>
                </a:solidFill>
                <a:latin typeface="Arial" panose="020B0604020202020204" pitchFamily="34" charset="0"/>
              </a:rPr>
              <a:t>Is it the irradiations that are the reason, or they merely facilitate the conditions where high bias voltages can be applied?</a:t>
            </a:r>
            <a:endParaRPr lang="en-GB" b="0" i="0" dirty="0">
              <a:solidFill>
                <a:srgbClr val="000000"/>
              </a:solidFill>
              <a:effectLst/>
              <a:latin typeface="Arial" panose="020B0604020202020204" pitchFamily="34" charset="0"/>
            </a:endParaRPr>
          </a:p>
          <a:p>
            <a:pPr marL="285750" indent="-285750" algn="l">
              <a:buFont typeface="Wingdings" panose="05000000000000000000" pitchFamily="2" charset="2"/>
              <a:buChar char="q"/>
            </a:pPr>
            <a:r>
              <a:rPr lang="en-GB" dirty="0">
                <a:latin typeface="Arial" panose="020B0604020202020204" pitchFamily="34" charset="0"/>
              </a:rPr>
              <a:t>The main difference between lab  (Sr-90 with E</a:t>
            </a:r>
            <a:r>
              <a:rPr lang="en-GB" baseline="-25000" dirty="0">
                <a:latin typeface="Arial" panose="020B0604020202020204" pitchFamily="34" charset="0"/>
              </a:rPr>
              <a:t>max</a:t>
            </a:r>
            <a:r>
              <a:rPr lang="en-GB" dirty="0">
                <a:latin typeface="Arial" panose="020B0604020202020204" pitchFamily="34" charset="0"/>
              </a:rPr>
              <a:t>=2.3 MeV) and TB (up to several tens MeV deposits – CMS paper) is the energy of the particles:</a:t>
            </a:r>
            <a:endParaRPr lang="en-GB" b="0" i="0" dirty="0">
              <a:effectLst/>
              <a:latin typeface="Arial" panose="020B0604020202020204" pitchFamily="34" charset="0"/>
            </a:endParaRPr>
          </a:p>
          <a:p>
            <a:pPr lvl="1"/>
            <a:endParaRPr lang="en-GB" b="1" dirty="0">
              <a:solidFill>
                <a:srgbClr val="FF0000"/>
              </a:solidFill>
              <a:latin typeface="Arial" panose="020B0604020202020204" pitchFamily="34" charset="0"/>
            </a:endParaRPr>
          </a:p>
          <a:p>
            <a:pPr lvl="1"/>
            <a:r>
              <a:rPr lang="en-GB" b="1" dirty="0">
                <a:solidFill>
                  <a:srgbClr val="FF0000"/>
                </a:solidFill>
                <a:latin typeface="Arial" panose="020B0604020202020204" pitchFamily="34" charset="0"/>
              </a:rPr>
              <a:t>Can h</a:t>
            </a:r>
            <a:r>
              <a:rPr lang="en-GB" b="1" i="0" dirty="0">
                <a:solidFill>
                  <a:srgbClr val="FF0000"/>
                </a:solidFill>
                <a:effectLst/>
                <a:latin typeface="Arial" panose="020B0604020202020204" pitchFamily="34" charset="0"/>
              </a:rPr>
              <a:t>uge amount of charge in a single collision cause a conditions that lead to a destructive breakdown? </a:t>
            </a:r>
            <a:endParaRPr lang="en-GB" b="1" dirty="0">
              <a:solidFill>
                <a:srgbClr val="FF0000"/>
              </a:solidFill>
              <a:latin typeface="Arial" panose="020B0604020202020204" pitchFamily="34" charset="0"/>
            </a:endParaRPr>
          </a:p>
          <a:p>
            <a:pPr lvl="1"/>
            <a:r>
              <a:rPr lang="en-GB" sz="1600" i="1" dirty="0"/>
              <a:t>Ref/CMS paper: Mika </a:t>
            </a:r>
            <a:r>
              <a:rPr lang="en-GB" sz="1600" i="1" dirty="0" err="1"/>
              <a:t>Huhtinen</a:t>
            </a:r>
            <a:r>
              <a:rPr lang="en-GB" sz="1600" i="1" dirty="0"/>
              <a:t>, Highly ionising events in silicon detectors, CMS Note, March 2002</a:t>
            </a:r>
            <a:r>
              <a:rPr lang="en-GB" i="1" dirty="0"/>
              <a:t>  </a:t>
            </a:r>
            <a:endParaRPr lang="en-GB" b="0" i="1" dirty="0">
              <a:effectLst/>
              <a:latin typeface="Arial" panose="020B0604020202020204" pitchFamily="34" charset="0"/>
            </a:endParaRPr>
          </a:p>
          <a:p>
            <a:pPr marL="742950" lvl="1" indent="-285750">
              <a:buFont typeface="Wingdings" panose="05000000000000000000" pitchFamily="2" charset="2"/>
              <a:buChar char="q"/>
            </a:pPr>
            <a:endParaRPr lang="en-GB" b="0" i="0" dirty="0">
              <a:effectLst/>
              <a:latin typeface="Arial" panose="020B0604020202020204" pitchFamily="34" charset="0"/>
            </a:endParaRPr>
          </a:p>
          <a:p>
            <a:pPr marL="285750" indent="-285750" algn="l">
              <a:buFont typeface="Wingdings" panose="05000000000000000000" pitchFamily="2" charset="2"/>
              <a:buChar char="q"/>
            </a:pPr>
            <a:endParaRPr lang="en-GB" b="0" i="0" dirty="0">
              <a:solidFill>
                <a:srgbClr val="000000"/>
              </a:solidFill>
              <a:effectLst/>
              <a:latin typeface="Arial" panose="020B0604020202020204" pitchFamily="34" charset="0"/>
            </a:endParaRPr>
          </a:p>
          <a:p>
            <a:pPr algn="l"/>
            <a:endParaRPr lang="en-GB"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E0CB39CC-5DB5-4A93-94CC-EA38A37A8102}"/>
              </a:ext>
            </a:extLst>
          </p:cNvPr>
          <p:cNvSpPr>
            <a:spLocks noGrp="1"/>
          </p:cNvSpPr>
          <p:nvPr>
            <p:ph type="sldNum" sz="quarter" idx="12"/>
          </p:nvPr>
        </p:nvSpPr>
        <p:spPr>
          <a:xfrm>
            <a:off x="6553200" y="6139378"/>
            <a:ext cx="2133600" cy="365125"/>
          </a:xfrm>
        </p:spPr>
        <p:txBody>
          <a:bodyPr/>
          <a:lstStyle/>
          <a:p>
            <a:fld id="{C8A25242-1DFD-45BB-89E8-D96AD62FA012}" type="slidenum">
              <a:rPr lang="en-US" smtClean="0"/>
              <a:t>3</a:t>
            </a:fld>
            <a:endParaRPr lang="en-US" dirty="0"/>
          </a:p>
        </p:txBody>
      </p:sp>
    </p:spTree>
    <p:extLst>
      <p:ext uri="{BB962C8B-B14F-4D97-AF65-F5344CB8AC3E}">
        <p14:creationId xmlns:p14="http://schemas.microsoft.com/office/powerpoint/2010/main" val="1979654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A233A-763F-4470-BEC7-3D724B2C7F16}"/>
              </a:ext>
            </a:extLst>
          </p:cNvPr>
          <p:cNvSpPr>
            <a:spLocks noGrp="1"/>
          </p:cNvSpPr>
          <p:nvPr>
            <p:ph type="title"/>
          </p:nvPr>
        </p:nvSpPr>
        <p:spPr>
          <a:xfrm>
            <a:off x="457200" y="274638"/>
            <a:ext cx="8534400" cy="1143000"/>
          </a:xfrm>
        </p:spPr>
        <p:txBody>
          <a:bodyPr>
            <a:noAutofit/>
          </a:bodyPr>
          <a:lstStyle/>
          <a:p>
            <a:r>
              <a:rPr lang="en-GB" sz="3600" b="1" dirty="0">
                <a:latin typeface="Arial Black" panose="020B0A04020102020204" pitchFamily="34" charset="0"/>
              </a:rPr>
              <a:t>Advantages: fs- laser tests vs beam tests</a:t>
            </a:r>
          </a:p>
        </p:txBody>
      </p:sp>
      <p:sp>
        <p:nvSpPr>
          <p:cNvPr id="3" name="Slide Number Placeholder 2">
            <a:extLst>
              <a:ext uri="{FF2B5EF4-FFF2-40B4-BE49-F238E27FC236}">
                <a16:creationId xmlns:a16="http://schemas.microsoft.com/office/drawing/2014/main" id="{68ABC0F9-F75B-4976-A7FE-CA93ECF8A89B}"/>
              </a:ext>
            </a:extLst>
          </p:cNvPr>
          <p:cNvSpPr>
            <a:spLocks noGrp="1"/>
          </p:cNvSpPr>
          <p:nvPr>
            <p:ph type="sldNum" sz="quarter" idx="12"/>
          </p:nvPr>
        </p:nvSpPr>
        <p:spPr/>
        <p:txBody>
          <a:bodyPr/>
          <a:lstStyle/>
          <a:p>
            <a:fld id="{C8A25242-1DFD-45BB-89E8-D96AD62FA012}" type="slidenum">
              <a:rPr lang="en-US" smtClean="0"/>
              <a:t>30</a:t>
            </a:fld>
            <a:endParaRPr lang="en-US" dirty="0"/>
          </a:p>
        </p:txBody>
      </p:sp>
      <p:sp>
        <p:nvSpPr>
          <p:cNvPr id="5" name="TextBox 4">
            <a:extLst>
              <a:ext uri="{FF2B5EF4-FFF2-40B4-BE49-F238E27FC236}">
                <a16:creationId xmlns:a16="http://schemas.microsoft.com/office/drawing/2014/main" id="{429D44D5-837D-4DAD-B2DB-BEB2818EBB29}"/>
              </a:ext>
            </a:extLst>
          </p:cNvPr>
          <p:cNvSpPr txBox="1"/>
          <p:nvPr/>
        </p:nvSpPr>
        <p:spPr>
          <a:xfrm>
            <a:off x="1600200" y="1752600"/>
            <a:ext cx="7543800" cy="4638642"/>
          </a:xfrm>
          <a:prstGeom prst="rect">
            <a:avLst/>
          </a:prstGeom>
          <a:noFill/>
        </p:spPr>
        <p:txBody>
          <a:bodyPr wrap="square">
            <a:spAutoFit/>
          </a:bodyPr>
          <a:lstStyle/>
          <a:p>
            <a:pPr algn="just">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Presented work </a:t>
            </a:r>
            <a:r>
              <a:rPr lang="en-GB" sz="1800" dirty="0">
                <a:effectLst/>
                <a:latin typeface="Calibri" panose="020F0502020204030204" pitchFamily="34" charset="0"/>
                <a:ea typeface="Calibri" panose="020F0502020204030204" pitchFamily="34" charset="0"/>
                <a:cs typeface="Times New Roman" panose="02020603050405020304" pitchFamily="18" charset="0"/>
              </a:rPr>
              <a:t> demonstrates that Single Event Burnout event can be systematically studied using fs-laser in a such controlled way that LGAD once brought to the instable condition that is next to the irreversible breakdown but not yet broken, could be returned to the stable operable condition by decreasing HV by a few volts; </a:t>
            </a:r>
          </a:p>
          <a:p>
            <a:pPr algn="just">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excellent control over the very unstable but not yet irreversible breakdown conditions of LGADs is unique for the presented fs-laser beam tests since such control is not possible to be achieved in proton beams-tests. </a:t>
            </a:r>
          </a:p>
          <a:p>
            <a:pPr algn="just">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As the primary outcome, the presented study sets the reference values for stability, instability, and damaged thresholds mapping this way the safety region and defining the turning point after which irreversible breakdown is unavoidable.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5788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47B0E-6F61-4C5C-A009-FBFEDE708760}"/>
              </a:ext>
            </a:extLst>
          </p:cNvPr>
          <p:cNvSpPr>
            <a:spLocks noGrp="1"/>
          </p:cNvSpPr>
          <p:nvPr>
            <p:ph type="title"/>
          </p:nvPr>
        </p:nvSpPr>
        <p:spPr>
          <a:xfrm>
            <a:off x="423672" y="136525"/>
            <a:ext cx="8229600" cy="929574"/>
          </a:xfrm>
        </p:spPr>
        <p:txBody>
          <a:bodyPr/>
          <a:lstStyle/>
          <a:p>
            <a:r>
              <a:rPr lang="en-GB" dirty="0">
                <a:latin typeface="Arial Black" panose="020B0A04020102020204" pitchFamily="34" charset="0"/>
              </a:rPr>
              <a:t>Lessons learnt </a:t>
            </a:r>
          </a:p>
        </p:txBody>
      </p:sp>
      <p:sp>
        <p:nvSpPr>
          <p:cNvPr id="3" name="Slide Number Placeholder 2">
            <a:extLst>
              <a:ext uri="{FF2B5EF4-FFF2-40B4-BE49-F238E27FC236}">
                <a16:creationId xmlns:a16="http://schemas.microsoft.com/office/drawing/2014/main" id="{2D2879B1-386A-4153-AF1B-E781E56E08BF}"/>
              </a:ext>
            </a:extLst>
          </p:cNvPr>
          <p:cNvSpPr>
            <a:spLocks noGrp="1"/>
          </p:cNvSpPr>
          <p:nvPr>
            <p:ph type="sldNum" sz="quarter" idx="12"/>
          </p:nvPr>
        </p:nvSpPr>
        <p:spPr/>
        <p:txBody>
          <a:bodyPr/>
          <a:lstStyle/>
          <a:p>
            <a:fld id="{C8A25242-1DFD-45BB-89E8-D96AD62FA012}" type="slidenum">
              <a:rPr lang="en-US" smtClean="0"/>
              <a:t>31</a:t>
            </a:fld>
            <a:endParaRPr lang="en-US" dirty="0"/>
          </a:p>
        </p:txBody>
      </p:sp>
      <p:sp>
        <p:nvSpPr>
          <p:cNvPr id="5" name="TextBox 4">
            <a:extLst>
              <a:ext uri="{FF2B5EF4-FFF2-40B4-BE49-F238E27FC236}">
                <a16:creationId xmlns:a16="http://schemas.microsoft.com/office/drawing/2014/main" id="{38458DE5-0E2D-4535-868B-E45D06B4B164}"/>
              </a:ext>
            </a:extLst>
          </p:cNvPr>
          <p:cNvSpPr txBox="1"/>
          <p:nvPr/>
        </p:nvSpPr>
        <p:spPr>
          <a:xfrm>
            <a:off x="190500" y="914400"/>
            <a:ext cx="8763000" cy="6119624"/>
          </a:xfrm>
          <a:prstGeom prst="rect">
            <a:avLst/>
          </a:prstGeom>
          <a:noFill/>
        </p:spPr>
        <p:txBody>
          <a:bodyPr wrap="square">
            <a:spAutoFit/>
          </a:bodyPr>
          <a:lstStyle/>
          <a:p>
            <a:pPr marL="57150">
              <a:lnSpc>
                <a:spcPct val="90000"/>
              </a:lnSpc>
              <a:spcAft>
                <a:spcPts val="600"/>
              </a:spcAft>
            </a:pPr>
            <a:r>
              <a:rPr lang="en-US" sz="1600" dirty="0"/>
              <a:t>ELI Mortality campaigns significantly improved understanding of LGAD’s death mechanism </a:t>
            </a:r>
          </a:p>
          <a:p>
            <a:pPr marL="285750" indent="-228600">
              <a:lnSpc>
                <a:spcPct val="90000"/>
              </a:lnSpc>
              <a:spcAft>
                <a:spcPts val="600"/>
              </a:spcAft>
              <a:buFont typeface="Arial" panose="020B0604020202020204" pitchFamily="34" charset="0"/>
              <a:buChar char="•"/>
            </a:pPr>
            <a:r>
              <a:rPr lang="en-GB" sz="1600" dirty="0"/>
              <a:t>- it is almost certain that this is not LGAD feature. It is property if silicon at high fields. </a:t>
            </a:r>
            <a:endParaRPr lang="en-US" sz="1600" dirty="0"/>
          </a:p>
          <a:p>
            <a:pPr marL="742950" lvl="1" indent="-228600">
              <a:lnSpc>
                <a:spcPct val="90000"/>
              </a:lnSpc>
              <a:spcAft>
                <a:spcPts val="600"/>
              </a:spcAft>
              <a:buFont typeface="Arial" panose="020B0604020202020204" pitchFamily="34" charset="0"/>
              <a:buChar char="•"/>
            </a:pPr>
            <a:r>
              <a:rPr lang="en-US" sz="1600" dirty="0"/>
              <a:t> Irreversible breakdowns are unrelated to gain;  </a:t>
            </a:r>
            <a:r>
              <a:rPr lang="en-GB" sz="1600" b="0" i="0" dirty="0">
                <a:solidFill>
                  <a:srgbClr val="222222"/>
                </a:solidFill>
                <a:effectLst/>
                <a:latin typeface="Arial" panose="020B0604020202020204" pitchFamily="34" charset="0"/>
              </a:rPr>
              <a:t>LGADs and PINs suffer the same. </a:t>
            </a:r>
            <a:endParaRPr lang="en-US" sz="1600" dirty="0"/>
          </a:p>
          <a:p>
            <a:pPr marL="742950" lvl="1" indent="-228600">
              <a:lnSpc>
                <a:spcPct val="90000"/>
              </a:lnSpc>
              <a:spcAft>
                <a:spcPts val="600"/>
              </a:spcAft>
              <a:buFont typeface="Arial" panose="020B0604020202020204" pitchFamily="34" charset="0"/>
              <a:buChar char="•"/>
            </a:pPr>
            <a:r>
              <a:rPr lang="en-US" sz="1600" dirty="0"/>
              <a:t>Irreversible breakdowns are also  radiation damage unrelated and not fluency dependent; there is  HV and laser power dependance.  </a:t>
            </a:r>
          </a:p>
          <a:p>
            <a:pPr marL="742950" lvl="1" indent="-228600">
              <a:lnSpc>
                <a:spcPct val="90000"/>
              </a:lnSpc>
              <a:spcAft>
                <a:spcPts val="600"/>
              </a:spcAft>
              <a:buFont typeface="Arial" panose="020B0604020202020204" pitchFamily="34" charset="0"/>
              <a:buChar char="•"/>
            </a:pPr>
            <a:r>
              <a:rPr lang="en-US" sz="1600" dirty="0"/>
              <a:t>link  to the fluences is only  because irradiations enables sensors to be biased at higher HV; (HV  &gt;580 V); this leads to the higher </a:t>
            </a:r>
            <a:r>
              <a:rPr lang="en-US" sz="1600" dirty="0" err="1"/>
              <a:t>el</a:t>
            </a:r>
            <a:r>
              <a:rPr lang="en-US" sz="1600" dirty="0"/>
              <a:t> field that  LGAD can not sustain.</a:t>
            </a:r>
          </a:p>
          <a:p>
            <a:pPr marL="742950" lvl="1" indent="-228600">
              <a:lnSpc>
                <a:spcPct val="90000"/>
              </a:lnSpc>
              <a:spcAft>
                <a:spcPts val="600"/>
              </a:spcAft>
              <a:buFont typeface="Arial" panose="020B0604020202020204" pitchFamily="34" charset="0"/>
              <a:buChar char="•"/>
            </a:pPr>
            <a:r>
              <a:rPr lang="en-GB" sz="1600" b="0" i="0" dirty="0">
                <a:solidFill>
                  <a:srgbClr val="222222"/>
                </a:solidFill>
                <a:effectLst/>
                <a:latin typeface="Arial" panose="020B0604020202020204" pitchFamily="34" charset="0"/>
              </a:rPr>
              <a:t>the reason for fatalities is the high field (voltage) </a:t>
            </a:r>
          </a:p>
          <a:p>
            <a:pPr marL="742950" lvl="1" indent="-228600">
              <a:lnSpc>
                <a:spcPct val="90000"/>
              </a:lnSpc>
              <a:spcAft>
                <a:spcPts val="600"/>
              </a:spcAft>
              <a:buFont typeface="Arial" panose="020B0604020202020204" pitchFamily="34" charset="0"/>
              <a:buChar char="•"/>
            </a:pPr>
            <a:r>
              <a:rPr lang="en-US" sz="1600" dirty="0"/>
              <a:t>Crater signature not observed in ELI mortality study since capacitor was not mounted to sensors' household (housings provided by IJS). </a:t>
            </a:r>
          </a:p>
          <a:p>
            <a:pPr marL="742950" lvl="1" indent="-228600">
              <a:lnSpc>
                <a:spcPct val="90000"/>
              </a:lnSpc>
              <a:spcAft>
                <a:spcPts val="600"/>
              </a:spcAft>
              <a:buFont typeface="Arial" panose="020B0604020202020204" pitchFamily="34" charset="0"/>
              <a:buChar char="•"/>
            </a:pPr>
            <a:r>
              <a:rPr lang="en-US" sz="1600" dirty="0"/>
              <a:t>Damage appearance preference:  at pad edge</a:t>
            </a:r>
            <a:endParaRPr lang="en-US" sz="1600" b="0" i="0" dirty="0">
              <a:effectLst/>
            </a:endParaRPr>
          </a:p>
          <a:p>
            <a:pPr marL="742950" lvl="1" indent="-228600">
              <a:lnSpc>
                <a:spcPct val="90000"/>
              </a:lnSpc>
              <a:spcAft>
                <a:spcPts val="600"/>
              </a:spcAft>
              <a:buFont typeface="Arial" panose="020B0604020202020204" pitchFamily="34" charset="0"/>
              <a:buChar char="•"/>
            </a:pPr>
            <a:endParaRPr lang="en-US" sz="1600" dirty="0"/>
          </a:p>
          <a:p>
            <a:pPr marL="57150">
              <a:lnSpc>
                <a:spcPct val="90000"/>
              </a:lnSpc>
              <a:spcAft>
                <a:spcPts val="600"/>
              </a:spcAft>
            </a:pPr>
            <a:r>
              <a:rPr lang="en-US" sz="1600" dirty="0"/>
              <a:t>We manage successfully to define the stability and damage thresholds for 1.5e15 and 2.5e15n</a:t>
            </a:r>
            <a:r>
              <a:rPr lang="en-US" sz="1600" baseline="-25000" dirty="0"/>
              <a:t>eq</a:t>
            </a:r>
            <a:r>
              <a:rPr lang="en-US" sz="1600" dirty="0"/>
              <a:t>/cm</a:t>
            </a:r>
            <a:r>
              <a:rPr lang="en-US" sz="1600" baseline="30000" dirty="0"/>
              <a:t>2</a:t>
            </a:r>
            <a:r>
              <a:rPr lang="en-US" sz="1600" dirty="0"/>
              <a:t> HPK (WF36)  samples; </a:t>
            </a:r>
          </a:p>
          <a:p>
            <a:pPr marL="285750" indent="-228600">
              <a:lnSpc>
                <a:spcPct val="90000"/>
              </a:lnSpc>
              <a:spcAft>
                <a:spcPts val="6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destructive breakdown observed at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bais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votlages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around 650 V at laser energies of 50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pJ</a:t>
            </a:r>
            <a:r>
              <a:rPr lang="en-GB" sz="1800" dirty="0">
                <a:effectLst/>
                <a:latin typeface="Calibri" panose="020F0502020204030204" pitchFamily="34" charset="0"/>
                <a:ea typeface="Calibri" panose="020F0502020204030204" pitchFamily="34" charset="0"/>
                <a:cs typeface="Times New Roman" panose="02020603050405020304" pitchFamily="18" charset="0"/>
              </a:rPr>
              <a:t>; this is in agreement with SEB</a:t>
            </a:r>
          </a:p>
          <a:p>
            <a:pPr marL="285750" indent="-228600">
              <a:lnSpc>
                <a:spcPct val="90000"/>
              </a:lnSpc>
              <a:spcAft>
                <a:spcPts val="600"/>
              </a:spcAft>
              <a:buFont typeface="Arial" panose="020B0604020202020204" pitchFamily="34" charset="0"/>
              <a:buChar char="•"/>
            </a:pPr>
            <a:r>
              <a:rPr lang="en-US" sz="1800" dirty="0"/>
              <a:t>Bottom line: 50-micron HPK-WF35 sensors seem quite safe with HV bias &lt; 645 V.</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28600">
              <a:lnSpc>
                <a:spcPct val="90000"/>
              </a:lnSpc>
              <a:spcAft>
                <a:spcPts val="6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is no difference between PIN and LGAD and 1.5e15 and 2.5e15. </a:t>
            </a:r>
          </a:p>
          <a:p>
            <a:pPr marL="285750" indent="-228600">
              <a:lnSpc>
                <a:spcPct val="90000"/>
              </a:lnSpc>
              <a:spcAft>
                <a:spcPts val="6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are three regions stable – instable – destroyed</a:t>
            </a:r>
          </a:p>
          <a:p>
            <a:pPr>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90000"/>
              </a:lnSpc>
              <a:spcAft>
                <a:spcPts val="600"/>
              </a:spcAft>
            </a:pPr>
            <a:r>
              <a:rPr lang="en-US" sz="1600" dirty="0"/>
              <a:t> </a:t>
            </a:r>
            <a:endParaRPr lang="en-GB" sz="1600" dirty="0"/>
          </a:p>
        </p:txBody>
      </p:sp>
    </p:spTree>
    <p:extLst>
      <p:ext uri="{BB962C8B-B14F-4D97-AF65-F5344CB8AC3E}">
        <p14:creationId xmlns:p14="http://schemas.microsoft.com/office/powerpoint/2010/main" val="3556794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99E00-86E4-4B78-A3B6-DBF76D309898}"/>
              </a:ext>
            </a:extLst>
          </p:cNvPr>
          <p:cNvSpPr>
            <a:spLocks noGrp="1"/>
          </p:cNvSpPr>
          <p:nvPr>
            <p:ph type="title"/>
          </p:nvPr>
        </p:nvSpPr>
        <p:spPr>
          <a:xfrm>
            <a:off x="445008" y="148717"/>
            <a:ext cx="8229600" cy="669925"/>
          </a:xfrm>
        </p:spPr>
        <p:txBody>
          <a:bodyPr>
            <a:normAutofit fontScale="90000"/>
          </a:bodyPr>
          <a:lstStyle/>
          <a:p>
            <a:r>
              <a:rPr lang="en-GB" dirty="0">
                <a:latin typeface="Arial Black" panose="020B0A04020102020204" pitchFamily="34" charset="0"/>
              </a:rPr>
              <a:t>Open questions and steps forward</a:t>
            </a:r>
          </a:p>
        </p:txBody>
      </p:sp>
      <p:sp>
        <p:nvSpPr>
          <p:cNvPr id="3" name="Slide Number Placeholder 2">
            <a:extLst>
              <a:ext uri="{FF2B5EF4-FFF2-40B4-BE49-F238E27FC236}">
                <a16:creationId xmlns:a16="http://schemas.microsoft.com/office/drawing/2014/main" id="{E2F88A4C-71DF-4928-9EAD-6C01BDC7FE7E}"/>
              </a:ext>
            </a:extLst>
          </p:cNvPr>
          <p:cNvSpPr>
            <a:spLocks noGrp="1"/>
          </p:cNvSpPr>
          <p:nvPr>
            <p:ph type="sldNum" sz="quarter" idx="12"/>
          </p:nvPr>
        </p:nvSpPr>
        <p:spPr/>
        <p:txBody>
          <a:bodyPr/>
          <a:lstStyle/>
          <a:p>
            <a:fld id="{C8A25242-1DFD-45BB-89E8-D96AD62FA012}" type="slidenum">
              <a:rPr lang="en-US" smtClean="0"/>
              <a:t>32</a:t>
            </a:fld>
            <a:endParaRPr lang="en-US" dirty="0"/>
          </a:p>
        </p:txBody>
      </p:sp>
      <p:sp>
        <p:nvSpPr>
          <p:cNvPr id="4" name="TextBox 3">
            <a:extLst>
              <a:ext uri="{FF2B5EF4-FFF2-40B4-BE49-F238E27FC236}">
                <a16:creationId xmlns:a16="http://schemas.microsoft.com/office/drawing/2014/main" id="{9CF5FBAC-A344-4594-9A02-B2736765DBAC}"/>
              </a:ext>
            </a:extLst>
          </p:cNvPr>
          <p:cNvSpPr txBox="1"/>
          <p:nvPr/>
        </p:nvSpPr>
        <p:spPr>
          <a:xfrm>
            <a:off x="64008" y="762000"/>
            <a:ext cx="8991600" cy="5324535"/>
          </a:xfrm>
          <a:prstGeom prst="rect">
            <a:avLst/>
          </a:prstGeom>
          <a:noFill/>
        </p:spPr>
        <p:txBody>
          <a:bodyPr wrap="square" rtlCol="0">
            <a:spAutoFit/>
          </a:bodyPr>
          <a:lstStyle/>
          <a:p>
            <a:endParaRPr lang="en-GB" dirty="0"/>
          </a:p>
          <a:p>
            <a:r>
              <a:rPr lang="en-GB" sz="1600" dirty="0"/>
              <a:t>Correlation of the mortality rate with the electric field and deposited energy.</a:t>
            </a:r>
          </a:p>
          <a:p>
            <a:r>
              <a:rPr lang="en-GB" sz="1600" dirty="0"/>
              <a:t>Safe voltage for a given thickness</a:t>
            </a:r>
          </a:p>
          <a:p>
            <a:pPr marL="742950" lvl="1" indent="-285750">
              <a:buFont typeface="Wingdings" panose="05000000000000000000" pitchFamily="2" charset="2"/>
              <a:buChar char="Ø"/>
            </a:pPr>
            <a:r>
              <a:rPr lang="en-GB" sz="1600" dirty="0"/>
              <a:t>Thick sensor vs. thin sensor; maybe thin sensor are more resistant to SEB </a:t>
            </a:r>
          </a:p>
          <a:p>
            <a:r>
              <a:rPr lang="en-GB" sz="1600" dirty="0"/>
              <a:t>Understanding the process</a:t>
            </a:r>
          </a:p>
          <a:p>
            <a:pPr marL="742950" lvl="1" indent="-285750">
              <a:buFont typeface="Wingdings" panose="05000000000000000000" pitchFamily="2" charset="2"/>
              <a:buChar char="Ø"/>
            </a:pPr>
            <a:r>
              <a:rPr lang="en-GB" sz="1600" dirty="0"/>
              <a:t> Is the damage mechanism the same for particles and light (same photos as at observed at ELI observed also at UCSC); HV threshold for irreversible breakdown  is lower in beam tests then in laser tests at ELI; Should we compare the total ionization in MeV, or instead the rate of ionization in MeV / fs ?</a:t>
            </a:r>
          </a:p>
          <a:p>
            <a:pPr marL="742950" lvl="1" indent="-285750">
              <a:buFont typeface="Wingdings" panose="05000000000000000000" pitchFamily="2" charset="2"/>
              <a:buChar char="Ø"/>
            </a:pPr>
            <a:r>
              <a:rPr lang="en-GB" sz="1600" dirty="0"/>
              <a:t>The question is it really impossible to break a sensor at 550V, or does the ionization threshold just raise to a huge value like 500 or 1000 MeV? This is hard to answer at the test beam but maybe can be addressed with a scan of the laser power at lower bias (some hint on the next page)..</a:t>
            </a:r>
          </a:p>
          <a:p>
            <a:pPr marL="742950" lvl="1" indent="-285750">
              <a:buFont typeface="Wingdings" panose="05000000000000000000" pitchFamily="2" charset="2"/>
              <a:buChar char="Ø"/>
            </a:pPr>
            <a:endParaRPr lang="en-GB" sz="1600" dirty="0"/>
          </a:p>
          <a:p>
            <a:r>
              <a:rPr lang="en-GB" sz="1600" dirty="0"/>
              <a:t>Mitigation techniques</a:t>
            </a:r>
          </a:p>
          <a:p>
            <a:pPr marL="742950" lvl="1" indent="-285750">
              <a:buFont typeface="Wingdings" panose="05000000000000000000" pitchFamily="2" charset="2"/>
              <a:buChar char="Ø"/>
            </a:pPr>
            <a:r>
              <a:rPr lang="en-GB" sz="1600" dirty="0"/>
              <a:t>Carbon enrichment  seems most advanced solution so far</a:t>
            </a:r>
          </a:p>
          <a:p>
            <a:pPr marL="742950" lvl="1" indent="-285750">
              <a:buFont typeface="Wingdings" panose="05000000000000000000" pitchFamily="2" charset="2"/>
              <a:buChar char="Ø"/>
            </a:pPr>
            <a:r>
              <a:rPr lang="en-GB" sz="1600" dirty="0"/>
              <a:t>Is there a room for improvement in the design</a:t>
            </a:r>
          </a:p>
          <a:p>
            <a:pPr marL="1200150" lvl="2" indent="-285750">
              <a:buFont typeface="Wingdings" panose="05000000000000000000" pitchFamily="2" charset="2"/>
              <a:buChar char="Ø"/>
            </a:pPr>
            <a:r>
              <a:rPr lang="en-GB" sz="1600" dirty="0"/>
              <a:t>An active quenching strategy is way more evolved, it needs a deep understanding of power microelectronics because the power bursts are too fast (that is the main reason of the fast discharge of any HV capacitor around the detector diode).</a:t>
            </a:r>
          </a:p>
          <a:p>
            <a:pPr marL="1200150" lvl="2" indent="-285750">
              <a:buFont typeface="Wingdings" panose="05000000000000000000" pitchFamily="2" charset="2"/>
              <a:buChar char="Ø"/>
            </a:pPr>
            <a:r>
              <a:rPr lang="en-GB" sz="1600" dirty="0" err="1"/>
              <a:t>Engeeneing</a:t>
            </a:r>
            <a:r>
              <a:rPr lang="en-GB" sz="1600" dirty="0"/>
              <a:t>: Low resistivity bulk might act as quenching resistor</a:t>
            </a:r>
          </a:p>
          <a:p>
            <a:endParaRPr lang="en-GB" dirty="0"/>
          </a:p>
        </p:txBody>
      </p:sp>
    </p:spTree>
    <p:extLst>
      <p:ext uri="{BB962C8B-B14F-4D97-AF65-F5344CB8AC3E}">
        <p14:creationId xmlns:p14="http://schemas.microsoft.com/office/powerpoint/2010/main" val="3092288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9752AF-1149-4013-BC6C-0FE82FAA7138}"/>
              </a:ext>
            </a:extLst>
          </p:cNvPr>
          <p:cNvPicPr>
            <a:picLocks noChangeAspect="1"/>
          </p:cNvPicPr>
          <p:nvPr/>
        </p:nvPicPr>
        <p:blipFill rotWithShape="1">
          <a:blip r:embed="rId2"/>
          <a:srcRect t="2312" r="1" b="1"/>
          <a:stretch/>
        </p:blipFill>
        <p:spPr>
          <a:xfrm>
            <a:off x="4572000" y="1801002"/>
            <a:ext cx="4407819" cy="2605087"/>
          </a:xfrm>
          <a:prstGeom prst="rect">
            <a:avLst/>
          </a:prstGeom>
          <a:ln w="19050">
            <a:solidFill>
              <a:schemeClr val="tx1"/>
            </a:solidFill>
            <a:miter lim="800000"/>
          </a:ln>
        </p:spPr>
      </p:pic>
      <p:sp>
        <p:nvSpPr>
          <p:cNvPr id="3" name="Slide Number Placeholder 2">
            <a:extLst>
              <a:ext uri="{FF2B5EF4-FFF2-40B4-BE49-F238E27FC236}">
                <a16:creationId xmlns:a16="http://schemas.microsoft.com/office/drawing/2014/main" id="{E80E5F4B-EAF0-431D-AD97-68ABA2FB2E1C}"/>
              </a:ext>
            </a:extLst>
          </p:cNvPr>
          <p:cNvSpPr>
            <a:spLocks noGrp="1"/>
          </p:cNvSpPr>
          <p:nvPr>
            <p:ph type="sldNum" sz="quarter" idx="12"/>
          </p:nvPr>
        </p:nvSpPr>
        <p:spPr>
          <a:xfrm>
            <a:off x="6457950" y="6356350"/>
            <a:ext cx="2057400" cy="365125"/>
          </a:xfrm>
        </p:spPr>
        <p:txBody>
          <a:bodyPr>
            <a:normAutofit/>
          </a:bodyPr>
          <a:lstStyle/>
          <a:p>
            <a:pPr>
              <a:spcAft>
                <a:spcPts val="600"/>
              </a:spcAft>
            </a:pPr>
            <a:fld id="{C8A25242-1DFD-45BB-89E8-D96AD62FA012}" type="slidenum">
              <a:rPr lang="en-US">
                <a:solidFill>
                  <a:schemeClr val="tx1">
                    <a:alpha val="80000"/>
                  </a:schemeClr>
                </a:solidFill>
              </a:rPr>
              <a:pPr>
                <a:spcAft>
                  <a:spcPts val="600"/>
                </a:spcAft>
              </a:pPr>
              <a:t>33</a:t>
            </a:fld>
            <a:endParaRPr lang="en-US">
              <a:solidFill>
                <a:schemeClr val="tx1">
                  <a:alpha val="80000"/>
                </a:schemeClr>
              </a:solidFill>
            </a:endParaRPr>
          </a:p>
        </p:txBody>
      </p:sp>
      <p:sp>
        <p:nvSpPr>
          <p:cNvPr id="6" name="TextBox 5">
            <a:extLst>
              <a:ext uri="{FF2B5EF4-FFF2-40B4-BE49-F238E27FC236}">
                <a16:creationId xmlns:a16="http://schemas.microsoft.com/office/drawing/2014/main" id="{506E0C9F-93C0-4472-857E-B1B76E4CA4C3}"/>
              </a:ext>
            </a:extLst>
          </p:cNvPr>
          <p:cNvSpPr txBox="1"/>
          <p:nvPr/>
        </p:nvSpPr>
        <p:spPr>
          <a:xfrm>
            <a:off x="315053" y="1018401"/>
            <a:ext cx="2667000" cy="2308324"/>
          </a:xfrm>
          <a:prstGeom prst="rect">
            <a:avLst/>
          </a:prstGeom>
          <a:noFill/>
        </p:spPr>
        <p:txBody>
          <a:bodyPr wrap="square">
            <a:spAutoFit/>
          </a:bodyPr>
          <a:lstStyle/>
          <a:p>
            <a:endParaRPr lang="en-US" sz="1800" dirty="0"/>
          </a:p>
          <a:p>
            <a:pPr marL="285750" indent="-285750">
              <a:buFont typeface="Wingdings" panose="05000000000000000000" pitchFamily="2" charset="2"/>
              <a:buChar char="ü"/>
            </a:pPr>
            <a:r>
              <a:rPr lang="en-US" sz="1800" dirty="0"/>
              <a:t>The HV was increased in steps, and survival of sensor at each step (chosen HV) was tested  by increase </a:t>
            </a:r>
            <a:r>
              <a:rPr lang="en-US" dirty="0"/>
              <a:t>of</a:t>
            </a:r>
            <a:r>
              <a:rPr lang="en-US" sz="1800" dirty="0"/>
              <a:t> laser power till sensor brake down. </a:t>
            </a:r>
          </a:p>
        </p:txBody>
      </p:sp>
      <p:sp>
        <p:nvSpPr>
          <p:cNvPr id="8" name="TextBox 7">
            <a:extLst>
              <a:ext uri="{FF2B5EF4-FFF2-40B4-BE49-F238E27FC236}">
                <a16:creationId xmlns:a16="http://schemas.microsoft.com/office/drawing/2014/main" id="{1EF8B067-D9FA-4BC9-ACD7-FA890FC735C5}"/>
              </a:ext>
            </a:extLst>
          </p:cNvPr>
          <p:cNvSpPr txBox="1"/>
          <p:nvPr/>
        </p:nvSpPr>
        <p:spPr>
          <a:xfrm>
            <a:off x="152400" y="162580"/>
            <a:ext cx="8668926" cy="707886"/>
          </a:xfrm>
          <a:prstGeom prst="rect">
            <a:avLst/>
          </a:prstGeom>
          <a:noFill/>
        </p:spPr>
        <p:txBody>
          <a:bodyPr wrap="square">
            <a:spAutoFit/>
          </a:bodyPr>
          <a:lstStyle/>
          <a:p>
            <a:r>
              <a:rPr lang="en-GB" sz="2000" b="1" dirty="0"/>
              <a:t>Open question raised:  Is it really impossible to break a sensor at 550V, or does the ionization threshold just raise to a huge value like 500 or 1000 MeV? </a:t>
            </a:r>
          </a:p>
        </p:txBody>
      </p:sp>
      <p:sp>
        <p:nvSpPr>
          <p:cNvPr id="9" name="TextBox 8">
            <a:extLst>
              <a:ext uri="{FF2B5EF4-FFF2-40B4-BE49-F238E27FC236}">
                <a16:creationId xmlns:a16="http://schemas.microsoft.com/office/drawing/2014/main" id="{99752936-9355-4339-96FD-F720449DD442}"/>
              </a:ext>
            </a:extLst>
          </p:cNvPr>
          <p:cNvSpPr txBox="1"/>
          <p:nvPr/>
        </p:nvSpPr>
        <p:spPr>
          <a:xfrm>
            <a:off x="4952999" y="1018401"/>
            <a:ext cx="3868327" cy="369332"/>
          </a:xfrm>
          <a:prstGeom prst="rect">
            <a:avLst/>
          </a:prstGeom>
          <a:noFill/>
        </p:spPr>
        <p:txBody>
          <a:bodyPr wrap="square" rtlCol="0">
            <a:spAutoFit/>
          </a:bodyPr>
          <a:lstStyle/>
          <a:p>
            <a:r>
              <a:rPr lang="en-GB" i="1" dirty="0"/>
              <a:t>TREDI2021 Workshop; </a:t>
            </a:r>
            <a:r>
              <a:rPr lang="en-GB" i="1" dirty="0" err="1"/>
              <a:t>G.Medin</a:t>
            </a:r>
            <a:r>
              <a:rPr lang="en-GB" i="1" dirty="0"/>
              <a:t> et al</a:t>
            </a:r>
          </a:p>
        </p:txBody>
      </p:sp>
      <p:pic>
        <p:nvPicPr>
          <p:cNvPr id="10" name="Picture 9">
            <a:extLst>
              <a:ext uri="{FF2B5EF4-FFF2-40B4-BE49-F238E27FC236}">
                <a16:creationId xmlns:a16="http://schemas.microsoft.com/office/drawing/2014/main" id="{06C1F2A4-0D4C-45CA-B305-38F4E7584884}"/>
              </a:ext>
            </a:extLst>
          </p:cNvPr>
          <p:cNvPicPr>
            <a:picLocks noChangeAspect="1"/>
          </p:cNvPicPr>
          <p:nvPr/>
        </p:nvPicPr>
        <p:blipFill rotWithShape="1">
          <a:blip r:embed="rId3"/>
          <a:srcRect t="5722"/>
          <a:stretch/>
        </p:blipFill>
        <p:spPr>
          <a:xfrm>
            <a:off x="5155819" y="4747079"/>
            <a:ext cx="2860329" cy="1948341"/>
          </a:xfrm>
          <a:prstGeom prst="rect">
            <a:avLst/>
          </a:prstGeom>
        </p:spPr>
      </p:pic>
      <p:sp>
        <p:nvSpPr>
          <p:cNvPr id="16" name="TextBox 15">
            <a:extLst>
              <a:ext uri="{FF2B5EF4-FFF2-40B4-BE49-F238E27FC236}">
                <a16:creationId xmlns:a16="http://schemas.microsoft.com/office/drawing/2014/main" id="{7A25FAE1-B63E-44DB-BCE1-2FD49268EE6D}"/>
              </a:ext>
            </a:extLst>
          </p:cNvPr>
          <p:cNvSpPr txBox="1"/>
          <p:nvPr/>
        </p:nvSpPr>
        <p:spPr>
          <a:xfrm>
            <a:off x="1254124" y="3312212"/>
            <a:ext cx="3708019" cy="923330"/>
          </a:xfrm>
          <a:prstGeom prst="rect">
            <a:avLst/>
          </a:prstGeom>
          <a:noFill/>
        </p:spPr>
        <p:txBody>
          <a:bodyPr wrap="square">
            <a:spAutoFit/>
          </a:bodyPr>
          <a:lstStyle/>
          <a:p>
            <a:r>
              <a:rPr lang="en-GB" b="1" dirty="0">
                <a:latin typeface="Arial Black" panose="020B0A04020102020204" pitchFamily="34" charset="0"/>
              </a:rPr>
              <a:t>L</a:t>
            </a:r>
            <a:r>
              <a:rPr lang="en-GB" sz="1800" b="1" dirty="0">
                <a:latin typeface="Arial Black" panose="020B0A04020102020204" pitchFamily="34" charset="0"/>
              </a:rPr>
              <a:t>GAD WF36</a:t>
            </a:r>
          </a:p>
          <a:p>
            <a:r>
              <a:rPr lang="en-US" sz="1800" b="1" dirty="0">
                <a:latin typeface="Arial Black" panose="020B0A04020102020204" pitchFamily="34" charset="0"/>
              </a:rPr>
              <a:t>2.5e15 n</a:t>
            </a:r>
            <a:r>
              <a:rPr lang="en-US" sz="1800" b="1" baseline="-25000" dirty="0">
                <a:latin typeface="Arial Black" panose="020B0A04020102020204" pitchFamily="34" charset="0"/>
              </a:rPr>
              <a:t>eq</a:t>
            </a:r>
            <a:r>
              <a:rPr lang="en-US" sz="1800" b="1" dirty="0">
                <a:latin typeface="Arial Black" panose="020B0A04020102020204" pitchFamily="34" charset="0"/>
              </a:rPr>
              <a:t>cm</a:t>
            </a:r>
            <a:r>
              <a:rPr lang="en-US" sz="1800" b="1" baseline="30000" dirty="0">
                <a:latin typeface="Arial Black" panose="020B0A04020102020204" pitchFamily="34" charset="0"/>
              </a:rPr>
              <a:t>-2</a:t>
            </a:r>
            <a:r>
              <a:rPr lang="en-GB" sz="1800" b="1" dirty="0">
                <a:latin typeface="Arial Black" panose="020B0A04020102020204" pitchFamily="34" charset="0"/>
              </a:rPr>
              <a:t> </a:t>
            </a:r>
          </a:p>
          <a:p>
            <a:r>
              <a:rPr lang="en-GB" sz="1800" b="1" dirty="0">
                <a:latin typeface="Arial Black" panose="020B0A04020102020204" pitchFamily="34" charset="0"/>
              </a:rPr>
              <a:t>HV =  450 V, </a:t>
            </a:r>
            <a:r>
              <a:rPr lang="en-GB" sz="1800" b="1" dirty="0" err="1">
                <a:latin typeface="Arial Black" panose="020B0A04020102020204" pitchFamily="34" charset="0"/>
              </a:rPr>
              <a:t>P</a:t>
            </a:r>
            <a:r>
              <a:rPr lang="en-GB" sz="1800" b="1" baseline="-25000" dirty="0" err="1">
                <a:latin typeface="Arial Black" panose="020B0A04020102020204" pitchFamily="34" charset="0"/>
              </a:rPr>
              <a:t>laser</a:t>
            </a:r>
            <a:r>
              <a:rPr lang="en-GB" sz="1800" b="1" dirty="0">
                <a:latin typeface="Arial Black" panose="020B0A04020102020204" pitchFamily="34" charset="0"/>
              </a:rPr>
              <a:t> = 6 </a:t>
            </a:r>
            <a:r>
              <a:rPr lang="el-GR" sz="1800" b="1" dirty="0">
                <a:latin typeface="Arial Black" panose="020B0A04020102020204" pitchFamily="34" charset="0"/>
              </a:rPr>
              <a:t>μ</a:t>
            </a:r>
            <a:r>
              <a:rPr lang="en-GB" sz="1800" b="1" dirty="0">
                <a:latin typeface="Arial Black" panose="020B0A04020102020204" pitchFamily="34" charset="0"/>
              </a:rPr>
              <a:t>W</a:t>
            </a:r>
          </a:p>
        </p:txBody>
      </p:sp>
      <p:sp>
        <p:nvSpPr>
          <p:cNvPr id="17" name="TextBox 16">
            <a:extLst>
              <a:ext uri="{FF2B5EF4-FFF2-40B4-BE49-F238E27FC236}">
                <a16:creationId xmlns:a16="http://schemas.microsoft.com/office/drawing/2014/main" id="{CB39AC03-068B-4661-9143-C1CE2A206DF4}"/>
              </a:ext>
            </a:extLst>
          </p:cNvPr>
          <p:cNvSpPr txBox="1"/>
          <p:nvPr/>
        </p:nvSpPr>
        <p:spPr>
          <a:xfrm>
            <a:off x="1579546" y="5300392"/>
            <a:ext cx="4572000" cy="923330"/>
          </a:xfrm>
          <a:prstGeom prst="rect">
            <a:avLst/>
          </a:prstGeom>
          <a:noFill/>
        </p:spPr>
        <p:txBody>
          <a:bodyPr wrap="square">
            <a:spAutoFit/>
          </a:bodyPr>
          <a:lstStyle/>
          <a:p>
            <a:r>
              <a:rPr lang="en-GB" sz="1800" dirty="0">
                <a:latin typeface="Arial Black" panose="020B0A04020102020204" pitchFamily="34" charset="0"/>
              </a:rPr>
              <a:t>PIN</a:t>
            </a:r>
          </a:p>
          <a:p>
            <a:r>
              <a:rPr lang="en-GB" sz="1800" dirty="0">
                <a:latin typeface="Arial Black" panose="020B0A04020102020204" pitchFamily="34" charset="0"/>
              </a:rPr>
              <a:t>1.5e15 n</a:t>
            </a:r>
            <a:r>
              <a:rPr lang="en-GB" sz="1800" baseline="-25000" dirty="0">
                <a:latin typeface="Arial Black" panose="020B0A04020102020204" pitchFamily="34" charset="0"/>
              </a:rPr>
              <a:t>eq</a:t>
            </a:r>
            <a:r>
              <a:rPr lang="en-GB" sz="1800" dirty="0">
                <a:latin typeface="Arial Black" panose="020B0A04020102020204" pitchFamily="34" charset="0"/>
              </a:rPr>
              <a:t>cm</a:t>
            </a:r>
            <a:r>
              <a:rPr lang="en-GB" sz="1800" baseline="30000" dirty="0">
                <a:latin typeface="Arial Black" panose="020B0A04020102020204" pitchFamily="34" charset="0"/>
              </a:rPr>
              <a:t>-2</a:t>
            </a:r>
            <a:r>
              <a:rPr lang="en-GB" sz="1800" dirty="0">
                <a:latin typeface="Arial Black" panose="020B0A04020102020204" pitchFamily="34" charset="0"/>
              </a:rPr>
              <a:t> </a:t>
            </a:r>
          </a:p>
          <a:p>
            <a:r>
              <a:rPr lang="en-GB" sz="1800" b="1" dirty="0">
                <a:latin typeface="Arial Black" panose="020B0A04020102020204" pitchFamily="34" charset="0"/>
              </a:rPr>
              <a:t>HV =  400 V, </a:t>
            </a:r>
            <a:r>
              <a:rPr lang="en-GB" sz="1800" b="1" dirty="0" err="1">
                <a:latin typeface="Arial Black" panose="020B0A04020102020204" pitchFamily="34" charset="0"/>
              </a:rPr>
              <a:t>P</a:t>
            </a:r>
            <a:r>
              <a:rPr lang="en-GB" sz="1800" b="1" baseline="-25000" dirty="0" err="1">
                <a:latin typeface="Arial Black" panose="020B0A04020102020204" pitchFamily="34" charset="0"/>
              </a:rPr>
              <a:t>laser</a:t>
            </a:r>
            <a:r>
              <a:rPr lang="en-GB" sz="1800" b="1" dirty="0">
                <a:latin typeface="Arial Black" panose="020B0A04020102020204" pitchFamily="34" charset="0"/>
              </a:rPr>
              <a:t> = 6 </a:t>
            </a:r>
            <a:r>
              <a:rPr lang="el-GR" sz="1800" b="1" dirty="0">
                <a:latin typeface="Arial Black" panose="020B0A04020102020204" pitchFamily="34" charset="0"/>
              </a:rPr>
              <a:t>μ</a:t>
            </a:r>
            <a:r>
              <a:rPr lang="en-GB" sz="1800" b="1" dirty="0">
                <a:latin typeface="Arial Black" panose="020B0A04020102020204" pitchFamily="34" charset="0"/>
              </a:rPr>
              <a:t>W</a:t>
            </a:r>
          </a:p>
        </p:txBody>
      </p:sp>
    </p:spTree>
    <p:extLst>
      <p:ext uri="{BB962C8B-B14F-4D97-AF65-F5344CB8AC3E}">
        <p14:creationId xmlns:p14="http://schemas.microsoft.com/office/powerpoint/2010/main" val="2269980234"/>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54DBC-0D6F-4F87-B1EA-F88B31F124FD}"/>
              </a:ext>
            </a:extLst>
          </p:cNvPr>
          <p:cNvSpPr>
            <a:spLocks noGrp="1"/>
          </p:cNvSpPr>
          <p:nvPr>
            <p:ph type="title"/>
          </p:nvPr>
        </p:nvSpPr>
        <p:spPr>
          <a:xfrm>
            <a:off x="228600" y="411338"/>
            <a:ext cx="8229600" cy="561841"/>
          </a:xfrm>
        </p:spPr>
        <p:txBody>
          <a:bodyPr>
            <a:normAutofit fontScale="90000"/>
          </a:bodyPr>
          <a:lstStyle/>
          <a:p>
            <a:r>
              <a:rPr lang="en-GB" dirty="0"/>
              <a:t>Context for ETL </a:t>
            </a:r>
            <a:br>
              <a:rPr lang="en-GB" dirty="0"/>
            </a:br>
            <a:endParaRPr lang="en-GB" dirty="0"/>
          </a:p>
        </p:txBody>
      </p:sp>
      <p:sp>
        <p:nvSpPr>
          <p:cNvPr id="3" name="Slide Number Placeholder 2">
            <a:extLst>
              <a:ext uri="{FF2B5EF4-FFF2-40B4-BE49-F238E27FC236}">
                <a16:creationId xmlns:a16="http://schemas.microsoft.com/office/drawing/2014/main" id="{5585D3E7-179E-4213-8F05-F4F8558BC8BA}"/>
              </a:ext>
            </a:extLst>
          </p:cNvPr>
          <p:cNvSpPr>
            <a:spLocks noGrp="1"/>
          </p:cNvSpPr>
          <p:nvPr>
            <p:ph type="sldNum" sz="quarter" idx="12"/>
          </p:nvPr>
        </p:nvSpPr>
        <p:spPr/>
        <p:txBody>
          <a:bodyPr/>
          <a:lstStyle/>
          <a:p>
            <a:fld id="{C8A25242-1DFD-45BB-89E8-D96AD62FA012}" type="slidenum">
              <a:rPr lang="en-US" smtClean="0"/>
              <a:t>34</a:t>
            </a:fld>
            <a:endParaRPr lang="en-US" dirty="0"/>
          </a:p>
        </p:txBody>
      </p:sp>
      <p:pic>
        <p:nvPicPr>
          <p:cNvPr id="5" name="Picture 4">
            <a:extLst>
              <a:ext uri="{FF2B5EF4-FFF2-40B4-BE49-F238E27FC236}">
                <a16:creationId xmlns:a16="http://schemas.microsoft.com/office/drawing/2014/main" id="{05749492-E83F-4556-A21A-93FA659505AB}"/>
              </a:ext>
            </a:extLst>
          </p:cNvPr>
          <p:cNvPicPr>
            <a:picLocks noChangeAspect="1"/>
          </p:cNvPicPr>
          <p:nvPr/>
        </p:nvPicPr>
        <p:blipFill>
          <a:blip r:embed="rId2"/>
          <a:stretch>
            <a:fillRect/>
          </a:stretch>
        </p:blipFill>
        <p:spPr>
          <a:xfrm>
            <a:off x="495300" y="1799811"/>
            <a:ext cx="7848600" cy="2541916"/>
          </a:xfrm>
          <a:prstGeom prst="rect">
            <a:avLst/>
          </a:prstGeom>
        </p:spPr>
      </p:pic>
      <p:sp>
        <p:nvSpPr>
          <p:cNvPr id="7" name="TextBox 6">
            <a:extLst>
              <a:ext uri="{FF2B5EF4-FFF2-40B4-BE49-F238E27FC236}">
                <a16:creationId xmlns:a16="http://schemas.microsoft.com/office/drawing/2014/main" id="{8B6DEFFE-D134-455A-86BC-95E00A1C2F19}"/>
              </a:ext>
            </a:extLst>
          </p:cNvPr>
          <p:cNvSpPr txBox="1"/>
          <p:nvPr/>
        </p:nvSpPr>
        <p:spPr>
          <a:xfrm>
            <a:off x="38100" y="776463"/>
            <a:ext cx="8763000" cy="923330"/>
          </a:xfrm>
          <a:prstGeom prst="rect">
            <a:avLst/>
          </a:prstGeom>
          <a:noFill/>
        </p:spPr>
        <p:txBody>
          <a:bodyPr wrap="square">
            <a:spAutoFit/>
          </a:bodyPr>
          <a:lstStyle/>
          <a:p>
            <a:r>
              <a:rPr lang="en-GB" dirty="0"/>
              <a:t>. </a:t>
            </a:r>
          </a:p>
          <a:p>
            <a:pPr marL="285750" indent="-285750">
              <a:buFont typeface="Wingdings" panose="05000000000000000000" pitchFamily="2" charset="2"/>
              <a:buChar char="ü"/>
            </a:pPr>
            <a:r>
              <a:rPr lang="en-GB" dirty="0"/>
              <a:t> </a:t>
            </a:r>
            <a:r>
              <a:rPr lang="en-GB" b="1" dirty="0">
                <a:solidFill>
                  <a:srgbClr val="FF0000"/>
                </a:solidFill>
              </a:rPr>
              <a:t>Some FBK wafers deliver required performance &lt; 550V at all ETL fluences</a:t>
            </a:r>
            <a:r>
              <a:rPr lang="en-GB" dirty="0"/>
              <a:t>.</a:t>
            </a:r>
          </a:p>
          <a:p>
            <a:pPr marL="742950" lvl="1" indent="-285750">
              <a:buFont typeface="Wingdings" panose="05000000000000000000" pitchFamily="2" charset="2"/>
              <a:buChar char="Ø"/>
            </a:pPr>
            <a:r>
              <a:rPr lang="en-GB" dirty="0"/>
              <a:t>      Next tests at ELI</a:t>
            </a:r>
          </a:p>
        </p:txBody>
      </p:sp>
      <p:pic>
        <p:nvPicPr>
          <p:cNvPr id="13" name="Picture 12">
            <a:extLst>
              <a:ext uri="{FF2B5EF4-FFF2-40B4-BE49-F238E27FC236}">
                <a16:creationId xmlns:a16="http://schemas.microsoft.com/office/drawing/2014/main" id="{CE497958-CEE1-4775-BC19-A2270FE6163A}"/>
              </a:ext>
            </a:extLst>
          </p:cNvPr>
          <p:cNvPicPr>
            <a:picLocks noChangeAspect="1"/>
          </p:cNvPicPr>
          <p:nvPr/>
        </p:nvPicPr>
        <p:blipFill>
          <a:blip r:embed="rId3"/>
          <a:stretch>
            <a:fillRect/>
          </a:stretch>
        </p:blipFill>
        <p:spPr>
          <a:xfrm>
            <a:off x="1447800" y="4467318"/>
            <a:ext cx="6667500" cy="1889032"/>
          </a:xfrm>
          <a:prstGeom prst="rect">
            <a:avLst/>
          </a:prstGeom>
        </p:spPr>
      </p:pic>
      <p:sp>
        <p:nvSpPr>
          <p:cNvPr id="8" name="TextBox 7">
            <a:extLst>
              <a:ext uri="{FF2B5EF4-FFF2-40B4-BE49-F238E27FC236}">
                <a16:creationId xmlns:a16="http://schemas.microsoft.com/office/drawing/2014/main" id="{4AE4FF62-4EDE-4163-BA6D-CC2223574972}"/>
              </a:ext>
            </a:extLst>
          </p:cNvPr>
          <p:cNvSpPr txBox="1"/>
          <p:nvPr/>
        </p:nvSpPr>
        <p:spPr>
          <a:xfrm>
            <a:off x="495300" y="5712205"/>
            <a:ext cx="4578096" cy="369332"/>
          </a:xfrm>
          <a:prstGeom prst="rect">
            <a:avLst/>
          </a:prstGeom>
          <a:noFill/>
        </p:spPr>
        <p:txBody>
          <a:bodyPr wrap="square">
            <a:spAutoFit/>
          </a:bodyPr>
          <a:lstStyle/>
          <a:p>
            <a:r>
              <a:rPr lang="en-GB" dirty="0"/>
              <a:t>(courtesy of Ryan Heller)</a:t>
            </a:r>
          </a:p>
        </p:txBody>
      </p:sp>
    </p:spTree>
    <p:extLst>
      <p:ext uri="{BB962C8B-B14F-4D97-AF65-F5344CB8AC3E}">
        <p14:creationId xmlns:p14="http://schemas.microsoft.com/office/powerpoint/2010/main" val="3676575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68B5A-1CB3-46BA-A91C-0C172A8AEE71}"/>
              </a:ext>
            </a:extLst>
          </p:cNvPr>
          <p:cNvSpPr>
            <a:spLocks noGrp="1"/>
          </p:cNvSpPr>
          <p:nvPr>
            <p:ph type="title"/>
          </p:nvPr>
        </p:nvSpPr>
        <p:spPr>
          <a:xfrm>
            <a:off x="446532" y="118435"/>
            <a:ext cx="8229600" cy="672219"/>
          </a:xfrm>
        </p:spPr>
        <p:txBody>
          <a:bodyPr>
            <a:normAutofit fontScale="90000"/>
          </a:bodyPr>
          <a:lstStyle/>
          <a:p>
            <a:r>
              <a:rPr lang="en-GB" dirty="0"/>
              <a:t>Future steps at ELI</a:t>
            </a:r>
          </a:p>
        </p:txBody>
      </p:sp>
      <p:sp>
        <p:nvSpPr>
          <p:cNvPr id="3" name="Slide Number Placeholder 2">
            <a:extLst>
              <a:ext uri="{FF2B5EF4-FFF2-40B4-BE49-F238E27FC236}">
                <a16:creationId xmlns:a16="http://schemas.microsoft.com/office/drawing/2014/main" id="{C4837FB5-0AD0-4ED8-BFFE-D7AE20D7A284}"/>
              </a:ext>
            </a:extLst>
          </p:cNvPr>
          <p:cNvSpPr>
            <a:spLocks noGrp="1"/>
          </p:cNvSpPr>
          <p:nvPr>
            <p:ph type="sldNum" sz="quarter" idx="12"/>
          </p:nvPr>
        </p:nvSpPr>
        <p:spPr>
          <a:xfrm>
            <a:off x="6542532" y="6367060"/>
            <a:ext cx="2133600" cy="365125"/>
          </a:xfrm>
        </p:spPr>
        <p:txBody>
          <a:bodyPr/>
          <a:lstStyle/>
          <a:p>
            <a:fld id="{C8A25242-1DFD-45BB-89E8-D96AD62FA012}" type="slidenum">
              <a:rPr lang="en-US" smtClean="0"/>
              <a:t>35</a:t>
            </a:fld>
            <a:endParaRPr lang="en-US" dirty="0"/>
          </a:p>
        </p:txBody>
      </p:sp>
      <p:graphicFrame>
        <p:nvGraphicFramePr>
          <p:cNvPr id="4" name="Table 3">
            <a:extLst>
              <a:ext uri="{FF2B5EF4-FFF2-40B4-BE49-F238E27FC236}">
                <a16:creationId xmlns:a16="http://schemas.microsoft.com/office/drawing/2014/main" id="{482F117D-F150-48E1-8D46-58DD5C33552F}"/>
              </a:ext>
            </a:extLst>
          </p:cNvPr>
          <p:cNvGraphicFramePr>
            <a:graphicFrameLocks noGrp="1"/>
          </p:cNvGraphicFramePr>
          <p:nvPr>
            <p:extLst>
              <p:ext uri="{D42A27DB-BD31-4B8C-83A1-F6EECF244321}">
                <p14:modId xmlns:p14="http://schemas.microsoft.com/office/powerpoint/2010/main" val="1252851888"/>
              </p:ext>
            </p:extLst>
          </p:nvPr>
        </p:nvGraphicFramePr>
        <p:xfrm>
          <a:off x="5241504" y="765940"/>
          <a:ext cx="3552440" cy="4829968"/>
        </p:xfrm>
        <a:graphic>
          <a:graphicData uri="http://schemas.openxmlformats.org/drawingml/2006/table">
            <a:tbl>
              <a:tblPr/>
              <a:tblGrid>
                <a:gridCol w="392359">
                  <a:extLst>
                    <a:ext uri="{9D8B030D-6E8A-4147-A177-3AD203B41FA5}">
                      <a16:colId xmlns:a16="http://schemas.microsoft.com/office/drawing/2014/main" val="2830566685"/>
                    </a:ext>
                  </a:extLst>
                </a:gridCol>
                <a:gridCol w="460226">
                  <a:extLst>
                    <a:ext uri="{9D8B030D-6E8A-4147-A177-3AD203B41FA5}">
                      <a16:colId xmlns:a16="http://schemas.microsoft.com/office/drawing/2014/main" val="1065836387"/>
                    </a:ext>
                  </a:extLst>
                </a:gridCol>
                <a:gridCol w="426293">
                  <a:extLst>
                    <a:ext uri="{9D8B030D-6E8A-4147-A177-3AD203B41FA5}">
                      <a16:colId xmlns:a16="http://schemas.microsoft.com/office/drawing/2014/main" val="3449199268"/>
                    </a:ext>
                  </a:extLst>
                </a:gridCol>
                <a:gridCol w="426293">
                  <a:extLst>
                    <a:ext uri="{9D8B030D-6E8A-4147-A177-3AD203B41FA5}">
                      <a16:colId xmlns:a16="http://schemas.microsoft.com/office/drawing/2014/main" val="1307687638"/>
                    </a:ext>
                  </a:extLst>
                </a:gridCol>
                <a:gridCol w="568390">
                  <a:extLst>
                    <a:ext uri="{9D8B030D-6E8A-4147-A177-3AD203B41FA5}">
                      <a16:colId xmlns:a16="http://schemas.microsoft.com/office/drawing/2014/main" val="1173866915"/>
                    </a:ext>
                  </a:extLst>
                </a:gridCol>
                <a:gridCol w="426293">
                  <a:extLst>
                    <a:ext uri="{9D8B030D-6E8A-4147-A177-3AD203B41FA5}">
                      <a16:colId xmlns:a16="http://schemas.microsoft.com/office/drawing/2014/main" val="1852831507"/>
                    </a:ext>
                  </a:extLst>
                </a:gridCol>
                <a:gridCol w="426293">
                  <a:extLst>
                    <a:ext uri="{9D8B030D-6E8A-4147-A177-3AD203B41FA5}">
                      <a16:colId xmlns:a16="http://schemas.microsoft.com/office/drawing/2014/main" val="104458405"/>
                    </a:ext>
                  </a:extLst>
                </a:gridCol>
                <a:gridCol w="426293">
                  <a:extLst>
                    <a:ext uri="{9D8B030D-6E8A-4147-A177-3AD203B41FA5}">
                      <a16:colId xmlns:a16="http://schemas.microsoft.com/office/drawing/2014/main" val="1775019027"/>
                    </a:ext>
                  </a:extLst>
                </a:gridCol>
              </a:tblGrid>
              <a:tr h="175053">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a:noFill/>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a:noFill/>
                    </a:lnR>
                    <a:lnT>
                      <a:noFill/>
                    </a:lnT>
                    <a:lnB>
                      <a:noFill/>
                    </a:lnB>
                  </a:tcPr>
                </a:tc>
                <a:extLst>
                  <a:ext uri="{0D108BD9-81ED-4DB2-BD59-A6C34878D82A}">
                    <a16:rowId xmlns:a16="http://schemas.microsoft.com/office/drawing/2014/main" val="2257388704"/>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FF0000"/>
                          </a:solidFill>
                          <a:effectLst/>
                          <a:latin typeface="Calibri" panose="020F0502020204030204" pitchFamily="34" charset="0"/>
                        </a:rPr>
                        <a:t>Wafer #</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rgbClr val="FF0000"/>
                          </a:solidFill>
                          <a:effectLst/>
                          <a:latin typeface="Calibri" panose="020F0502020204030204" pitchFamily="34" charset="0"/>
                        </a:rPr>
                        <a:t>thickness</a:t>
                      </a:r>
                    </a:p>
                  </a:txBody>
                  <a:tcPr marL="7141" marR="7141" marT="7141"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rgbClr val="FF0000"/>
                          </a:solidFill>
                          <a:effectLst/>
                          <a:latin typeface="Calibri" panose="020F0502020204030204" pitchFamily="34" charset="0"/>
                        </a:rPr>
                        <a:t>GL DEPTH</a:t>
                      </a:r>
                    </a:p>
                  </a:txBody>
                  <a:tcPr marL="7141" marR="7141" marT="7141"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a:solidFill>
                            <a:srgbClr val="FF0000"/>
                          </a:solidFill>
                          <a:effectLst/>
                          <a:latin typeface="Calibri" panose="020F0502020204030204" pitchFamily="34" charset="0"/>
                        </a:rPr>
                        <a:t>Dose Pgain</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a:solidFill>
                            <a:srgbClr val="FF0000"/>
                          </a:solidFill>
                          <a:effectLst/>
                          <a:latin typeface="Calibri" panose="020F0502020204030204" pitchFamily="34" charset="0"/>
                        </a:rPr>
                        <a:t>Carbon</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rgbClr val="FF0000"/>
                          </a:solidFill>
                          <a:effectLst/>
                          <a:latin typeface="Calibri" panose="020F0502020204030204" pitchFamily="34" charset="0"/>
                        </a:rPr>
                        <a:t>Diffusion</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12334150"/>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1</a:t>
                      </a:r>
                    </a:p>
                  </a:txBody>
                  <a:tcPr marL="7141" marR="7141" marT="7141" marB="0" anchor="ctr">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45 </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549721649"/>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2</a:t>
                      </a:r>
                    </a:p>
                  </a:txBody>
                  <a:tcPr marL="7141" marR="7141" marT="7141" marB="0" anchor="ctr">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44</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1*A - Spray</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88660654"/>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3</a:t>
                      </a:r>
                    </a:p>
                  </a:txBody>
                  <a:tcPr marL="7141" marR="7141" marT="7141" marB="0" anchor="ctr">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0.8*A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310226634"/>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4</a:t>
                      </a:r>
                    </a:p>
                  </a:txBody>
                  <a:tcPr marL="7141" marR="7141" marT="7141" marB="0" anchor="ctr">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0.6*A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966258031"/>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5</a:t>
                      </a:r>
                    </a:p>
                  </a:txBody>
                  <a:tcPr marL="7141" marR="7141" marT="7141" marB="0" anchor="ctr">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0.4*A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99873023"/>
                  </a:ext>
                </a:extLst>
              </a:tr>
              <a:tr h="311636">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tx1"/>
                          </a:solidFill>
                          <a:effectLst/>
                          <a:latin typeface="Calibri" panose="020F0502020204030204" pitchFamily="34" charset="0"/>
                        </a:rPr>
                        <a:t>6</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rgbClr val="00B050"/>
                          </a:solidFill>
                          <a:effectLst/>
                          <a:latin typeface="Calibri" panose="020F0502020204030204" pitchFamily="34" charset="0"/>
                        </a:rPr>
                        <a:t>25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Standard</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1" i="0" u="none" strike="noStrike" dirty="0">
                          <a:solidFill>
                            <a:schemeClr val="tx1"/>
                          </a:solidFill>
                          <a:effectLst/>
                          <a:latin typeface="Calibri" panose="020F0502020204030204" pitchFamily="34" charset="0"/>
                        </a:rPr>
                        <a:t>VVL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000" b="1" i="0" u="none" strike="noStrike" dirty="0">
                          <a:solidFill>
                            <a:schemeClr val="tx1"/>
                          </a:solidFill>
                          <a:effectLst/>
                          <a:latin typeface="Calibri" panose="020F0502020204030204" pitchFamily="34" charset="0"/>
                        </a:rPr>
                        <a:t>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chemeClr val="tx1"/>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276807523"/>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7</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20702114"/>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8</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a:t>
                      </a:r>
                      <a:r>
                        <a:rPr lang="en-US" sz="1000" b="1" i="0" u="none" strike="noStrike" dirty="0">
                          <a:solidFill>
                            <a:srgbClr val="FF0000"/>
                          </a:solidFill>
                          <a:effectLst/>
                          <a:latin typeface="Calibri" panose="020F0502020204030204" pitchFamily="34" charset="0"/>
                        </a:rPr>
                        <a:t>55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000" b="1" i="0" u="none" strike="noStrike" dirty="0">
                          <a:solidFill>
                            <a:srgbClr val="000000"/>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773912712"/>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9</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000" b="1" i="0" u="none" strike="noStrike" dirty="0">
                          <a:solidFill>
                            <a:srgbClr val="000000"/>
                          </a:solidFill>
                          <a:effectLst/>
                          <a:latin typeface="Calibri" panose="020F0502020204030204" pitchFamily="34" charset="0"/>
                        </a:rPr>
                        <a:t>0.6*A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34035622"/>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10</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 </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384220641"/>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11</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743800938"/>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12</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0.6*A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L</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65588384"/>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13</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504734712"/>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14</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a:t>
                      </a:r>
                      <a:r>
                        <a:rPr lang="en-US" sz="1000" b="1" i="0" u="none" strike="noStrike" dirty="0">
                          <a:solidFill>
                            <a:srgbClr val="FF0000"/>
                          </a:solidFill>
                          <a:effectLst/>
                          <a:latin typeface="Calibri" panose="020F0502020204030204" pitchFamily="34" charset="0"/>
                        </a:rPr>
                        <a:t>55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1*A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63334110"/>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M’</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0.6*A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97595373"/>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16</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75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 </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579718733"/>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17</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75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0.8*A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85792046"/>
                  </a:ext>
                </a:extLst>
              </a:tr>
              <a:tr h="205944">
                <a:tc>
                  <a:txBody>
                    <a:bodyPr/>
                    <a:lstStyle/>
                    <a:p>
                      <a:pPr algn="l" fontAlgn="b"/>
                      <a:endParaRPr lang="en-US" sz="900" b="0" i="0" u="none" strike="noStrike">
                        <a:solidFill>
                          <a:srgbClr val="000000"/>
                        </a:solidFill>
                        <a:effectLst/>
                        <a:latin typeface="Calibri" panose="020F0502020204030204" pitchFamily="34" charset="0"/>
                      </a:endParaRPr>
                    </a:p>
                  </a:txBody>
                  <a:tcPr marL="7141" marR="7141" marT="7141"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chemeClr val="accent1"/>
                          </a:solidFill>
                          <a:effectLst/>
                          <a:latin typeface="Calibri" panose="020F0502020204030204" pitchFamily="34" charset="0"/>
                        </a:rPr>
                        <a:t>18</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 45</a:t>
                      </a:r>
                    </a:p>
                  </a:txBody>
                  <a:tcPr marL="7141" marR="7141" marT="714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2 um</a:t>
                      </a:r>
                    </a:p>
                  </a:txBody>
                  <a:tcPr marL="7141" marR="7141" marT="714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4">
                        <a:lumMod val="75000"/>
                      </a:schemeClr>
                    </a:solidFill>
                  </a:tcPr>
                </a:tc>
                <a:tc>
                  <a:txBody>
                    <a:bodyPr/>
                    <a:lstStyle/>
                    <a:p>
                      <a:pPr algn="ctr" fontAlgn="ctr"/>
                      <a:r>
                        <a:rPr lang="en-US" sz="1000" b="1" i="0" u="none" strike="noStrike" dirty="0">
                          <a:solidFill>
                            <a:srgbClr val="000000"/>
                          </a:solidFill>
                          <a:effectLst/>
                          <a:latin typeface="Calibri" panose="020F0502020204030204" pitchFamily="34" charset="0"/>
                        </a:rPr>
                        <a:t>0.6*A</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Calibri" panose="020F0502020204030204" pitchFamily="34" charset="0"/>
                        </a:rPr>
                        <a:t>H</a:t>
                      </a:r>
                    </a:p>
                  </a:txBody>
                  <a:tcPr marL="7141" marR="7141" marT="7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9300"/>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7141" marR="7141" marT="7141"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214212703"/>
                  </a:ext>
                </a:extLst>
              </a:tr>
            </a:tbl>
          </a:graphicData>
        </a:graphic>
      </p:graphicFrame>
      <p:sp>
        <p:nvSpPr>
          <p:cNvPr id="6" name="TextBox 5">
            <a:extLst>
              <a:ext uri="{FF2B5EF4-FFF2-40B4-BE49-F238E27FC236}">
                <a16:creationId xmlns:a16="http://schemas.microsoft.com/office/drawing/2014/main" id="{3AA59834-DDAC-4060-AEAB-123CF6C79C72}"/>
              </a:ext>
            </a:extLst>
          </p:cNvPr>
          <p:cNvSpPr txBox="1"/>
          <p:nvPr/>
        </p:nvSpPr>
        <p:spPr>
          <a:xfrm>
            <a:off x="457200" y="1662797"/>
            <a:ext cx="5181600" cy="1190006"/>
          </a:xfrm>
          <a:prstGeom prst="rect">
            <a:avLst/>
          </a:prstGeom>
          <a:noFill/>
        </p:spPr>
        <p:txBody>
          <a:bodyPr wrap="square">
            <a:spAutoFit/>
          </a:bodyPr>
          <a:lstStyle/>
          <a:p>
            <a:pPr marL="285750" indent="-285750">
              <a:lnSpc>
                <a:spcPct val="130000"/>
              </a:lnSpc>
              <a:buFont typeface="Arial" panose="020B0604020202020204" pitchFamily="34" charset="0"/>
              <a:buChar char="•"/>
            </a:pPr>
            <a:r>
              <a:rPr lang="en-US" sz="1400" dirty="0"/>
              <a:t>First production of UFSD 45 um, Investigate the Carbon dose range 0.1 – 1.2</a:t>
            </a:r>
          </a:p>
          <a:p>
            <a:pPr marL="285750" indent="-285750">
              <a:lnSpc>
                <a:spcPct val="130000"/>
              </a:lnSpc>
              <a:buFont typeface="Arial" panose="020B0604020202020204" pitchFamily="34" charset="0"/>
              <a:buChar char="•"/>
            </a:pPr>
            <a:r>
              <a:rPr lang="en-US" sz="1400" dirty="0"/>
              <a:t>Deep implant:</a:t>
            </a:r>
          </a:p>
          <a:p>
            <a:pPr marL="285750" indent="-285750">
              <a:lnSpc>
                <a:spcPct val="130000"/>
              </a:lnSpc>
              <a:buFont typeface="Arial" panose="020B0604020202020204" pitchFamily="34" charset="0"/>
              <a:buChar char="•"/>
            </a:pPr>
            <a:r>
              <a:rPr lang="en-US" sz="1400" dirty="0"/>
              <a:t>Investigate the feasibility of deep implant B+C, Investigate</a:t>
            </a:r>
          </a:p>
        </p:txBody>
      </p:sp>
      <p:sp>
        <p:nvSpPr>
          <p:cNvPr id="8" name="TextBox 7">
            <a:extLst>
              <a:ext uri="{FF2B5EF4-FFF2-40B4-BE49-F238E27FC236}">
                <a16:creationId xmlns:a16="http://schemas.microsoft.com/office/drawing/2014/main" id="{112B51C0-0276-4A33-AD25-7533E73708A3}"/>
              </a:ext>
            </a:extLst>
          </p:cNvPr>
          <p:cNvSpPr txBox="1"/>
          <p:nvPr/>
        </p:nvSpPr>
        <p:spPr>
          <a:xfrm>
            <a:off x="4543972" y="5623426"/>
            <a:ext cx="4249972" cy="461665"/>
          </a:xfrm>
          <a:prstGeom prst="rect">
            <a:avLst/>
          </a:prstGeom>
          <a:noFill/>
        </p:spPr>
        <p:txBody>
          <a:bodyPr wrap="square">
            <a:spAutoFit/>
          </a:bodyPr>
          <a:lstStyle/>
          <a:p>
            <a:r>
              <a:rPr lang="en-GB" sz="1200" dirty="0"/>
              <a:t>https://www.sciencedirect.com/science/article/pii/S0168900218317741</a:t>
            </a:r>
          </a:p>
        </p:txBody>
      </p:sp>
      <p:pic>
        <p:nvPicPr>
          <p:cNvPr id="10" name="Picture 9">
            <a:extLst>
              <a:ext uri="{FF2B5EF4-FFF2-40B4-BE49-F238E27FC236}">
                <a16:creationId xmlns:a16="http://schemas.microsoft.com/office/drawing/2014/main" id="{C72E4890-BF7C-4239-98AF-1EC00AC2ADE2}"/>
              </a:ext>
            </a:extLst>
          </p:cNvPr>
          <p:cNvPicPr>
            <a:picLocks noChangeAspect="1"/>
          </p:cNvPicPr>
          <p:nvPr/>
        </p:nvPicPr>
        <p:blipFill>
          <a:blip r:embed="rId2"/>
          <a:stretch>
            <a:fillRect/>
          </a:stretch>
        </p:blipFill>
        <p:spPr>
          <a:xfrm>
            <a:off x="838200" y="3318579"/>
            <a:ext cx="3267931" cy="2075803"/>
          </a:xfrm>
          <a:prstGeom prst="rect">
            <a:avLst/>
          </a:prstGeom>
          <a:noFill/>
          <a:ln w="19050">
            <a:solidFill>
              <a:schemeClr val="tx1"/>
            </a:solidFill>
          </a:ln>
        </p:spPr>
      </p:pic>
      <p:sp>
        <p:nvSpPr>
          <p:cNvPr id="12" name="TextBox 11">
            <a:extLst>
              <a:ext uri="{FF2B5EF4-FFF2-40B4-BE49-F238E27FC236}">
                <a16:creationId xmlns:a16="http://schemas.microsoft.com/office/drawing/2014/main" id="{AAD52332-6ADC-4248-A1FE-635D95B21E14}"/>
              </a:ext>
            </a:extLst>
          </p:cNvPr>
          <p:cNvSpPr txBox="1"/>
          <p:nvPr/>
        </p:nvSpPr>
        <p:spPr>
          <a:xfrm>
            <a:off x="350056" y="1088525"/>
            <a:ext cx="4654296" cy="533672"/>
          </a:xfrm>
          <a:prstGeom prst="rect">
            <a:avLst/>
          </a:prstGeom>
          <a:noFill/>
        </p:spPr>
        <p:txBody>
          <a:bodyPr wrap="square">
            <a:spAutoFit/>
          </a:bodyPr>
          <a:lstStyle/>
          <a:p>
            <a:pPr marL="285750" indent="-285750">
              <a:lnSpc>
                <a:spcPct val="130000"/>
              </a:lnSpc>
              <a:buFont typeface="Wingdings" panose="05000000000000000000" pitchFamily="2" charset="2"/>
              <a:buChar char="ü"/>
            </a:pPr>
            <a:r>
              <a:rPr lang="en-US" sz="2400" b="1" dirty="0"/>
              <a:t>To exploit UFSD3.2 sample </a:t>
            </a:r>
          </a:p>
        </p:txBody>
      </p:sp>
      <p:sp>
        <p:nvSpPr>
          <p:cNvPr id="14" name="TextBox 13">
            <a:extLst>
              <a:ext uri="{FF2B5EF4-FFF2-40B4-BE49-F238E27FC236}">
                <a16:creationId xmlns:a16="http://schemas.microsoft.com/office/drawing/2014/main" id="{D905E974-3FE8-456D-AC8A-9A133971981F}"/>
              </a:ext>
            </a:extLst>
          </p:cNvPr>
          <p:cNvSpPr txBox="1"/>
          <p:nvPr/>
        </p:nvSpPr>
        <p:spPr>
          <a:xfrm>
            <a:off x="0" y="5860158"/>
            <a:ext cx="10900708" cy="1013804"/>
          </a:xfrm>
          <a:prstGeom prst="rect">
            <a:avLst/>
          </a:prstGeom>
          <a:noFill/>
        </p:spPr>
        <p:txBody>
          <a:bodyPr wrap="square">
            <a:spAutoFit/>
          </a:bodyPr>
          <a:lstStyle/>
          <a:p>
            <a:pPr marL="285750" indent="-285750">
              <a:lnSpc>
                <a:spcPct val="130000"/>
              </a:lnSpc>
              <a:buFont typeface="Wingdings" panose="05000000000000000000" pitchFamily="2" charset="2"/>
              <a:buChar char="ü"/>
            </a:pPr>
            <a:r>
              <a:rPr lang="en-US" sz="2400" b="1" dirty="0"/>
              <a:t>To exploit  LGAD’s irreversible breakdown vs.  thickness</a:t>
            </a:r>
          </a:p>
          <a:p>
            <a:pPr marL="285750" indent="-285750">
              <a:lnSpc>
                <a:spcPct val="130000"/>
              </a:lnSpc>
              <a:buFont typeface="Wingdings" panose="05000000000000000000" pitchFamily="2" charset="2"/>
              <a:buChar char="ü"/>
            </a:pPr>
            <a:r>
              <a:rPr lang="en-US" sz="2400" b="1" dirty="0"/>
              <a:t>Performing laser illumination (SPA &amp; TPA) from the LGAD’s back side  </a:t>
            </a:r>
          </a:p>
        </p:txBody>
      </p:sp>
    </p:spTree>
    <p:extLst>
      <p:ext uri="{BB962C8B-B14F-4D97-AF65-F5344CB8AC3E}">
        <p14:creationId xmlns:p14="http://schemas.microsoft.com/office/powerpoint/2010/main" val="35074697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8C50D-71EA-4FF4-8C04-E35634EB4C2B}"/>
              </a:ext>
            </a:extLst>
          </p:cNvPr>
          <p:cNvSpPr>
            <a:spLocks noGrp="1"/>
          </p:cNvSpPr>
          <p:nvPr>
            <p:ph type="title"/>
          </p:nvPr>
        </p:nvSpPr>
        <p:spPr>
          <a:xfrm>
            <a:off x="457200" y="22557"/>
            <a:ext cx="8229600" cy="1143000"/>
          </a:xfrm>
        </p:spPr>
        <p:txBody>
          <a:bodyPr/>
          <a:lstStyle/>
          <a:p>
            <a:r>
              <a:rPr lang="en-GB" dirty="0"/>
              <a:t>Thank you</a:t>
            </a:r>
          </a:p>
        </p:txBody>
      </p:sp>
      <p:sp>
        <p:nvSpPr>
          <p:cNvPr id="3" name="Slide Number Placeholder 2">
            <a:extLst>
              <a:ext uri="{FF2B5EF4-FFF2-40B4-BE49-F238E27FC236}">
                <a16:creationId xmlns:a16="http://schemas.microsoft.com/office/drawing/2014/main" id="{66C08366-6FF1-4AC8-ACFE-43392DD943BF}"/>
              </a:ext>
            </a:extLst>
          </p:cNvPr>
          <p:cNvSpPr>
            <a:spLocks noGrp="1"/>
          </p:cNvSpPr>
          <p:nvPr>
            <p:ph type="sldNum" sz="quarter" idx="12"/>
          </p:nvPr>
        </p:nvSpPr>
        <p:spPr/>
        <p:txBody>
          <a:bodyPr/>
          <a:lstStyle/>
          <a:p>
            <a:fld id="{C8A25242-1DFD-45BB-89E8-D96AD62FA012}" type="slidenum">
              <a:rPr lang="en-US" smtClean="0"/>
              <a:t>36</a:t>
            </a:fld>
            <a:endParaRPr lang="en-US" dirty="0"/>
          </a:p>
        </p:txBody>
      </p:sp>
      <p:sp>
        <p:nvSpPr>
          <p:cNvPr id="7" name="TextBox 6">
            <a:extLst>
              <a:ext uri="{FF2B5EF4-FFF2-40B4-BE49-F238E27FC236}">
                <a16:creationId xmlns:a16="http://schemas.microsoft.com/office/drawing/2014/main" id="{98E451E2-D342-4FAF-AFDD-5E8E6BE55984}"/>
              </a:ext>
            </a:extLst>
          </p:cNvPr>
          <p:cNvSpPr txBox="1"/>
          <p:nvPr/>
        </p:nvSpPr>
        <p:spPr>
          <a:xfrm>
            <a:off x="1066800" y="1671756"/>
            <a:ext cx="6553200" cy="3514488"/>
          </a:xfrm>
          <a:prstGeom prst="rect">
            <a:avLst/>
          </a:prstGeom>
          <a:noFill/>
        </p:spPr>
        <p:txBody>
          <a:bodyPr wrap="square">
            <a:spAutoFit/>
          </a:bodyPr>
          <a:lstStyle/>
          <a:p>
            <a:pPr algn="just">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This work has been  performed within the framework of RD50 and partially supported by Ministry of Science in Montenegro within the project “ Improving research infrastructure and measuring techniques for testing of fast "state-of-the-art" LHC-HL time detectors", Contract No. 03/1- 062/20-500/3.</a:t>
            </a:r>
          </a:p>
          <a:p>
            <a:pPr algn="just">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The authors acknowledge the financial support from the Slovenian Research Agency (ARRS J1-6199).</a:t>
            </a:r>
          </a:p>
          <a:p>
            <a:pPr algn="just">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We acknowledge ELI Beamlines in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Dolní</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Břežany</a:t>
            </a:r>
            <a:r>
              <a:rPr lang="en-GB" sz="1400" dirty="0">
                <a:effectLst/>
                <a:latin typeface="Calibri" panose="020F0502020204030204" pitchFamily="34" charset="0"/>
                <a:ea typeface="Calibri" panose="020F0502020204030204" pitchFamily="34" charset="0"/>
                <a:cs typeface="Times New Roman" panose="02020603050405020304" pitchFamily="18" charset="0"/>
              </a:rPr>
              <a:t>, Czech Republic, for providing beamtime and thank the instrument group and facility staff for their assistance. LM2018141, MEYS – Large research infrastructure project ELI Beamlines. This work was supported by the projects Advanced research using high-intensity laser-produced photons and particles (ADONIS) (CZ.02.1.01/0.0/0.0/16_019/0000789),Structural dynamics of biomolecular systems (ELIBIO) (CZ.02.1.01/0.0/0.0/15_003/ 0000447) (both from the European Regional Development Fund and the Ministry of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Education,Youth</a:t>
            </a:r>
            <a:r>
              <a:rPr lang="en-GB" sz="1400" dirty="0">
                <a:effectLst/>
                <a:latin typeface="Calibri" panose="020F0502020204030204" pitchFamily="34" charset="0"/>
                <a:ea typeface="Calibri" panose="020F0502020204030204" pitchFamily="34" charset="0"/>
                <a:cs typeface="Times New Roman" panose="02020603050405020304" pitchFamily="18" charset="0"/>
              </a:rPr>
              <a:t> and Sport)</a:t>
            </a:r>
          </a:p>
        </p:txBody>
      </p:sp>
    </p:spTree>
    <p:extLst>
      <p:ext uri="{BB962C8B-B14F-4D97-AF65-F5344CB8AC3E}">
        <p14:creationId xmlns:p14="http://schemas.microsoft.com/office/powerpoint/2010/main" val="2283080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BFED-A4EF-4336-8DED-3352B9C9084A}"/>
              </a:ext>
            </a:extLst>
          </p:cNvPr>
          <p:cNvSpPr>
            <a:spLocks noGrp="1"/>
          </p:cNvSpPr>
          <p:nvPr>
            <p:ph type="title"/>
          </p:nvPr>
        </p:nvSpPr>
        <p:spPr/>
        <p:txBody>
          <a:bodyPr/>
          <a:lstStyle/>
          <a:p>
            <a:r>
              <a:rPr lang="en-GB" dirty="0"/>
              <a:t>Backup Slides</a:t>
            </a:r>
          </a:p>
        </p:txBody>
      </p:sp>
      <p:sp>
        <p:nvSpPr>
          <p:cNvPr id="3" name="Text Placeholder 2">
            <a:extLst>
              <a:ext uri="{FF2B5EF4-FFF2-40B4-BE49-F238E27FC236}">
                <a16:creationId xmlns:a16="http://schemas.microsoft.com/office/drawing/2014/main" id="{C3265652-276A-47FA-A706-83E54AE0473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841FA71-FA91-462E-882C-FE5D3B2EDD92}"/>
              </a:ext>
            </a:extLst>
          </p:cNvPr>
          <p:cNvSpPr>
            <a:spLocks noGrp="1"/>
          </p:cNvSpPr>
          <p:nvPr>
            <p:ph type="sldNum" sz="quarter" idx="12"/>
          </p:nvPr>
        </p:nvSpPr>
        <p:spPr/>
        <p:txBody>
          <a:bodyPr/>
          <a:lstStyle/>
          <a:p>
            <a:fld id="{C8A25242-1DFD-45BB-89E8-D96AD62FA012}" type="slidenum">
              <a:rPr lang="en-US" smtClean="0"/>
              <a:t>37</a:t>
            </a:fld>
            <a:endParaRPr lang="en-US" dirty="0"/>
          </a:p>
        </p:txBody>
      </p:sp>
    </p:spTree>
    <p:extLst>
      <p:ext uri="{BB962C8B-B14F-4D97-AF65-F5344CB8AC3E}">
        <p14:creationId xmlns:p14="http://schemas.microsoft.com/office/powerpoint/2010/main" val="3735015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75D65-244E-49A5-BA83-E5CC7411105B}"/>
              </a:ext>
            </a:extLst>
          </p:cNvPr>
          <p:cNvSpPr>
            <a:spLocks noGrp="1"/>
          </p:cNvSpPr>
          <p:nvPr>
            <p:ph type="title"/>
          </p:nvPr>
        </p:nvSpPr>
        <p:spPr>
          <a:xfrm>
            <a:off x="423672" y="-9144"/>
            <a:ext cx="8229600" cy="1143000"/>
          </a:xfrm>
        </p:spPr>
        <p:txBody>
          <a:bodyPr>
            <a:normAutofit fontScale="90000"/>
          </a:bodyPr>
          <a:lstStyle/>
          <a:p>
            <a:r>
              <a:rPr lang="en-GB" dirty="0"/>
              <a:t>Correlation between pulse energy and energy deposit</a:t>
            </a:r>
          </a:p>
        </p:txBody>
      </p:sp>
      <p:sp>
        <p:nvSpPr>
          <p:cNvPr id="3" name="Slide Number Placeholder 2">
            <a:extLst>
              <a:ext uri="{FF2B5EF4-FFF2-40B4-BE49-F238E27FC236}">
                <a16:creationId xmlns:a16="http://schemas.microsoft.com/office/drawing/2014/main" id="{DDF00B55-8696-42D3-B89C-3A19199E045F}"/>
              </a:ext>
            </a:extLst>
          </p:cNvPr>
          <p:cNvSpPr>
            <a:spLocks noGrp="1"/>
          </p:cNvSpPr>
          <p:nvPr>
            <p:ph type="sldNum" sz="quarter" idx="12"/>
          </p:nvPr>
        </p:nvSpPr>
        <p:spPr/>
        <p:txBody>
          <a:bodyPr/>
          <a:lstStyle/>
          <a:p>
            <a:fld id="{C8A25242-1DFD-45BB-89E8-D96AD62FA012}" type="slidenum">
              <a:rPr lang="en-US" smtClean="0"/>
              <a:t>38</a:t>
            </a:fld>
            <a:endParaRPr lang="en-US" dirty="0"/>
          </a:p>
        </p:txBody>
      </p:sp>
      <p:pic>
        <p:nvPicPr>
          <p:cNvPr id="4" name="Picture 3">
            <a:extLst>
              <a:ext uri="{FF2B5EF4-FFF2-40B4-BE49-F238E27FC236}">
                <a16:creationId xmlns:a16="http://schemas.microsoft.com/office/drawing/2014/main" id="{30038F31-99B8-4AE1-B702-629AF2B4EE7C}"/>
              </a:ext>
            </a:extLst>
          </p:cNvPr>
          <p:cNvPicPr>
            <a:picLocks noChangeAspect="1"/>
          </p:cNvPicPr>
          <p:nvPr/>
        </p:nvPicPr>
        <p:blipFill>
          <a:blip r:embed="rId2"/>
          <a:stretch>
            <a:fillRect/>
          </a:stretch>
        </p:blipFill>
        <p:spPr>
          <a:xfrm>
            <a:off x="228600" y="1156146"/>
            <a:ext cx="8915400" cy="5683566"/>
          </a:xfrm>
          <a:prstGeom prst="rect">
            <a:avLst/>
          </a:prstGeom>
          <a:effectLst/>
        </p:spPr>
      </p:pic>
    </p:spTree>
    <p:extLst>
      <p:ext uri="{BB962C8B-B14F-4D97-AF65-F5344CB8AC3E}">
        <p14:creationId xmlns:p14="http://schemas.microsoft.com/office/powerpoint/2010/main" val="36516262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3401" y="96494"/>
            <a:ext cx="8305800" cy="646331"/>
          </a:xfrm>
          <a:prstGeom prst="rect">
            <a:avLst/>
          </a:prstGeom>
          <a:noFill/>
        </p:spPr>
        <p:txBody>
          <a:bodyPr wrap="square" rtlCol="0">
            <a:spAutoFit/>
          </a:bodyPr>
          <a:lstStyle/>
          <a:p>
            <a:r>
              <a:rPr lang="en-US" b="1" dirty="0">
                <a:latin typeface="Arial Black" panose="020B0A04020102020204" pitchFamily="34" charset="0"/>
              </a:rPr>
              <a:t> Pulse energy vs. Bias mapping</a:t>
            </a:r>
          </a:p>
          <a:p>
            <a:r>
              <a:rPr lang="en-US" b="1" dirty="0">
                <a:latin typeface="Arial Black" panose="020B0A04020102020204" pitchFamily="34" charset="0"/>
              </a:rPr>
              <a:t> </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010679"/>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371600" y="729245"/>
            <a:ext cx="1392817" cy="369332"/>
          </a:xfrm>
          <a:prstGeom prst="rect">
            <a:avLst/>
          </a:prstGeom>
        </p:spPr>
        <p:txBody>
          <a:bodyPr wrap="none">
            <a:spAutoFit/>
          </a:bodyPr>
          <a:lstStyle/>
          <a:p>
            <a:r>
              <a:rPr lang="en-US" dirty="0"/>
              <a:t>LGAD 1.5e15</a:t>
            </a:r>
          </a:p>
        </p:txBody>
      </p:sp>
      <p:sp>
        <p:nvSpPr>
          <p:cNvPr id="7" name="Rectangle 6"/>
          <p:cNvSpPr/>
          <p:nvPr/>
        </p:nvSpPr>
        <p:spPr>
          <a:xfrm>
            <a:off x="6266520" y="729245"/>
            <a:ext cx="1392817" cy="369332"/>
          </a:xfrm>
          <a:prstGeom prst="rect">
            <a:avLst/>
          </a:prstGeom>
        </p:spPr>
        <p:txBody>
          <a:bodyPr wrap="none">
            <a:spAutoFit/>
          </a:bodyPr>
          <a:lstStyle/>
          <a:p>
            <a:r>
              <a:rPr lang="en-US" dirty="0"/>
              <a:t>LGAD 2.5e15</a:t>
            </a:r>
          </a:p>
        </p:txBody>
      </p:sp>
      <p:sp>
        <p:nvSpPr>
          <p:cNvPr id="9" name="Rectangle 8"/>
          <p:cNvSpPr/>
          <p:nvPr/>
        </p:nvSpPr>
        <p:spPr>
          <a:xfrm>
            <a:off x="1749503" y="3429000"/>
            <a:ext cx="1204176" cy="369332"/>
          </a:xfrm>
          <a:prstGeom prst="rect">
            <a:avLst/>
          </a:prstGeom>
        </p:spPr>
        <p:txBody>
          <a:bodyPr wrap="none">
            <a:spAutoFit/>
          </a:bodyPr>
          <a:lstStyle/>
          <a:p>
            <a:r>
              <a:rPr lang="en-US" dirty="0"/>
              <a:t>PIN 1.5e15</a:t>
            </a:r>
          </a:p>
        </p:txBody>
      </p:sp>
      <p:sp>
        <p:nvSpPr>
          <p:cNvPr id="10" name="Rectangle 9"/>
          <p:cNvSpPr/>
          <p:nvPr/>
        </p:nvSpPr>
        <p:spPr>
          <a:xfrm>
            <a:off x="6266520" y="3429000"/>
            <a:ext cx="1204176" cy="369332"/>
          </a:xfrm>
          <a:prstGeom prst="rect">
            <a:avLst/>
          </a:prstGeom>
        </p:spPr>
        <p:txBody>
          <a:bodyPr wrap="none">
            <a:spAutoFit/>
          </a:bodyPr>
          <a:lstStyle/>
          <a:p>
            <a:r>
              <a:rPr lang="en-US" dirty="0"/>
              <a:t>PIN 2.5e15</a:t>
            </a:r>
          </a:p>
        </p:txBody>
      </p:sp>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5838" y="3798332"/>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591" y="3798332"/>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879" y="990731"/>
            <a:ext cx="3960000" cy="2418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4181" y="6169866"/>
            <a:ext cx="1648755" cy="66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87889397-D5EE-4EF1-839B-F4C10057F6C8}"/>
              </a:ext>
            </a:extLst>
          </p:cNvPr>
          <p:cNvSpPr>
            <a:spLocks noGrp="1"/>
          </p:cNvSpPr>
          <p:nvPr>
            <p:ph type="sldNum" sz="quarter" idx="12"/>
          </p:nvPr>
        </p:nvSpPr>
        <p:spPr/>
        <p:txBody>
          <a:bodyPr/>
          <a:lstStyle/>
          <a:p>
            <a:fld id="{C8A25242-1DFD-45BB-89E8-D96AD62FA012}" type="slidenum">
              <a:rPr lang="en-US" smtClean="0"/>
              <a:t>39</a:t>
            </a:fld>
            <a:endParaRPr lang="en-US" dirty="0"/>
          </a:p>
        </p:txBody>
      </p:sp>
      <p:sp>
        <p:nvSpPr>
          <p:cNvPr id="14" name="TextBox 13">
            <a:extLst>
              <a:ext uri="{FF2B5EF4-FFF2-40B4-BE49-F238E27FC236}">
                <a16:creationId xmlns:a16="http://schemas.microsoft.com/office/drawing/2014/main" id="{AB94EEBC-1D9E-44E8-B95E-E9CF0B594F9D}"/>
              </a:ext>
            </a:extLst>
          </p:cNvPr>
          <p:cNvSpPr txBox="1"/>
          <p:nvPr/>
        </p:nvSpPr>
        <p:spPr>
          <a:xfrm>
            <a:off x="671848" y="478589"/>
            <a:ext cx="6934200" cy="338554"/>
          </a:xfrm>
          <a:prstGeom prst="rect">
            <a:avLst/>
          </a:prstGeom>
          <a:noFill/>
        </p:spPr>
        <p:txBody>
          <a:bodyPr wrap="square">
            <a:spAutoFit/>
          </a:bodyPr>
          <a:lstStyle/>
          <a:p>
            <a:pPr marL="285750" indent="-285750">
              <a:buFont typeface="Wingdings" panose="05000000000000000000" pitchFamily="2" charset="2"/>
              <a:buChar char="ü"/>
            </a:pPr>
            <a:r>
              <a:rPr lang="en-US" sz="1600" b="1" dirty="0">
                <a:latin typeface="Arial Black" panose="020B0A04020102020204" pitchFamily="34" charset="0"/>
              </a:rPr>
              <a:t>"</a:t>
            </a:r>
            <a:r>
              <a:rPr lang="en-US" sz="1600" b="1" dirty="0">
                <a:solidFill>
                  <a:srgbClr val="FF0000"/>
                </a:solidFill>
                <a:latin typeface="Arial Black" panose="020B0A04020102020204" pitchFamily="34" charset="0"/>
              </a:rPr>
              <a:t>safe operation“ region  below 50 </a:t>
            </a:r>
            <a:r>
              <a:rPr lang="en-US" sz="1600" b="1" dirty="0" err="1">
                <a:solidFill>
                  <a:srgbClr val="FF0000"/>
                </a:solidFill>
                <a:latin typeface="Arial Black" panose="020B0A04020102020204" pitchFamily="34" charset="0"/>
              </a:rPr>
              <a:t>pJ</a:t>
            </a:r>
            <a:r>
              <a:rPr lang="en-US" sz="1600" b="1" dirty="0">
                <a:solidFill>
                  <a:srgbClr val="FF0000"/>
                </a:solidFill>
                <a:latin typeface="Arial Black" panose="020B0A04020102020204" pitchFamily="34" charset="0"/>
              </a:rPr>
              <a:t> and 645 V</a:t>
            </a:r>
            <a:endParaRPr lang="en-GB" sz="1600" dirty="0">
              <a:solidFill>
                <a:srgbClr val="FF0000"/>
              </a:solidFill>
            </a:endParaRPr>
          </a:p>
        </p:txBody>
      </p:sp>
    </p:spTree>
    <p:extLst>
      <p:ext uri="{BB962C8B-B14F-4D97-AF65-F5344CB8AC3E}">
        <p14:creationId xmlns:p14="http://schemas.microsoft.com/office/powerpoint/2010/main" val="3671354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C0F8D-1110-48B7-AADD-C7B3C15088C5}"/>
              </a:ext>
            </a:extLst>
          </p:cNvPr>
          <p:cNvSpPr>
            <a:spLocks noGrp="1"/>
          </p:cNvSpPr>
          <p:nvPr>
            <p:ph type="title"/>
          </p:nvPr>
        </p:nvSpPr>
        <p:spPr>
          <a:xfrm>
            <a:off x="457200" y="76200"/>
            <a:ext cx="8229600" cy="1143000"/>
          </a:xfrm>
        </p:spPr>
        <p:txBody>
          <a:bodyPr>
            <a:normAutofit/>
          </a:bodyPr>
          <a:lstStyle/>
          <a:p>
            <a:r>
              <a:rPr lang="en-GB" sz="4400" dirty="0">
                <a:latin typeface="Arial Black" panose="020B0A04020102020204" pitchFamily="34" charset="0"/>
              </a:rPr>
              <a:t> </a:t>
            </a:r>
            <a:r>
              <a:rPr lang="en-GB" sz="2800" dirty="0">
                <a:latin typeface="Arial Black" panose="020B0A04020102020204" pitchFamily="34" charset="0"/>
              </a:rPr>
              <a:t>A possible explanation</a:t>
            </a:r>
            <a:endParaRPr lang="en-GB" sz="2800" dirty="0"/>
          </a:p>
        </p:txBody>
      </p:sp>
      <p:pic>
        <p:nvPicPr>
          <p:cNvPr id="6" name="Picture 5">
            <a:extLst>
              <a:ext uri="{FF2B5EF4-FFF2-40B4-BE49-F238E27FC236}">
                <a16:creationId xmlns:a16="http://schemas.microsoft.com/office/drawing/2014/main" id="{51167D31-C870-40EB-9B24-68DD323630C6}"/>
              </a:ext>
            </a:extLst>
          </p:cNvPr>
          <p:cNvPicPr>
            <a:picLocks noChangeAspect="1"/>
          </p:cNvPicPr>
          <p:nvPr/>
        </p:nvPicPr>
        <p:blipFill>
          <a:blip r:embed="rId2"/>
          <a:stretch>
            <a:fillRect/>
          </a:stretch>
        </p:blipFill>
        <p:spPr>
          <a:xfrm>
            <a:off x="150328" y="1371600"/>
            <a:ext cx="6384584" cy="4011418"/>
          </a:xfrm>
          <a:prstGeom prst="rect">
            <a:avLst/>
          </a:prstGeom>
        </p:spPr>
      </p:pic>
      <p:sp>
        <p:nvSpPr>
          <p:cNvPr id="8" name="TextBox 7">
            <a:extLst>
              <a:ext uri="{FF2B5EF4-FFF2-40B4-BE49-F238E27FC236}">
                <a16:creationId xmlns:a16="http://schemas.microsoft.com/office/drawing/2014/main" id="{4B7FA77D-7A3A-4357-AF8F-D58DCCA78DA9}"/>
              </a:ext>
            </a:extLst>
          </p:cNvPr>
          <p:cNvSpPr txBox="1"/>
          <p:nvPr/>
        </p:nvSpPr>
        <p:spPr>
          <a:xfrm>
            <a:off x="6553200" y="1037592"/>
            <a:ext cx="2590800" cy="5047536"/>
          </a:xfrm>
          <a:prstGeom prst="rect">
            <a:avLst/>
          </a:prstGeom>
          <a:noFill/>
        </p:spPr>
        <p:txBody>
          <a:bodyPr wrap="square">
            <a:spAutoFit/>
          </a:bodyPr>
          <a:lstStyle/>
          <a:p>
            <a:pPr rtl="0"/>
            <a:r>
              <a:rPr lang="en-GB" sz="1400" dirty="0">
                <a:effectLst/>
                <a:latin typeface="Arial" panose="020B0604020202020204" pitchFamily="34" charset="0"/>
              </a:rPr>
              <a:t>1.) larger deposition of the charge  (fragments producing deposition in few </a:t>
            </a:r>
          </a:p>
          <a:p>
            <a:pPr rtl="0"/>
            <a:r>
              <a:rPr lang="en-GB" sz="1400" dirty="0">
                <a:effectLst/>
                <a:latin typeface="Arial" panose="020B0604020202020204" pitchFamily="34" charset="0"/>
              </a:rPr>
              <a:t>um as large as 1000  </a:t>
            </a:r>
            <a:r>
              <a:rPr lang="en-GB" sz="1400" dirty="0" err="1">
                <a:effectLst/>
                <a:latin typeface="Arial" panose="020B0604020202020204" pitchFamily="34" charset="0"/>
              </a:rPr>
              <a:t>mips</a:t>
            </a:r>
            <a:r>
              <a:rPr lang="en-GB" sz="1400" dirty="0">
                <a:latin typeface="Arial" panose="020B0604020202020204" pitchFamily="34" charset="0"/>
              </a:rPr>
              <a:t>- (</a:t>
            </a:r>
            <a:r>
              <a:rPr lang="en-GB" sz="1400" dirty="0">
                <a:effectLst/>
                <a:latin typeface="Arial" panose="020B0604020202020204" pitchFamily="34" charset="0"/>
              </a:rPr>
              <a:t>CMS tracker paper ) in few um  (not possible with lab  sources)</a:t>
            </a:r>
          </a:p>
          <a:p>
            <a:pPr rtl="0"/>
            <a:endParaRPr lang="en-GB" sz="1400" dirty="0">
              <a:effectLst/>
              <a:latin typeface="Arial" panose="020B0604020202020204" pitchFamily="34" charset="0"/>
            </a:endParaRPr>
          </a:p>
          <a:p>
            <a:pPr rtl="0"/>
            <a:r>
              <a:rPr lang="en-GB" sz="1400" dirty="0">
                <a:effectLst/>
                <a:latin typeface="Arial" panose="020B0604020202020204" pitchFamily="34" charset="0"/>
              </a:rPr>
              <a:t>2.)larger density of carriers leading to  collapse of the field (screening prevents </a:t>
            </a:r>
          </a:p>
          <a:p>
            <a:pPr rtl="0"/>
            <a:r>
              <a:rPr lang="en-GB" sz="1400" dirty="0">
                <a:effectLst/>
                <a:latin typeface="Arial" panose="020B0604020202020204" pitchFamily="34" charset="0"/>
              </a:rPr>
              <a:t>the carriers from being swept away)</a:t>
            </a:r>
          </a:p>
          <a:p>
            <a:pPr rtl="0"/>
            <a:endParaRPr lang="en-GB" sz="1400" dirty="0">
              <a:effectLst/>
              <a:latin typeface="Arial" panose="020B0604020202020204" pitchFamily="34" charset="0"/>
            </a:endParaRPr>
          </a:p>
          <a:p>
            <a:pPr rtl="0"/>
            <a:r>
              <a:rPr lang="en-GB" sz="1400" dirty="0">
                <a:effectLst/>
                <a:latin typeface="Arial" panose="020B0604020202020204" pitchFamily="34" charset="0"/>
              </a:rPr>
              <a:t>3.) once the field collapses the HV is  brought closer to the pad which leads to </a:t>
            </a:r>
          </a:p>
          <a:p>
            <a:pPr rtl="0"/>
            <a:r>
              <a:rPr lang="en-GB" sz="1400" dirty="0">
                <a:effectLst/>
                <a:latin typeface="Arial" panose="020B0604020202020204" pitchFamily="34" charset="0"/>
              </a:rPr>
              <a:t>very high field strength  leading to  avalanche breakdown and full discharge  of sensors and bias capacitor</a:t>
            </a:r>
          </a:p>
          <a:p>
            <a:pPr rtl="0"/>
            <a:endParaRPr lang="en-GB" sz="1400" dirty="0">
              <a:effectLst/>
              <a:latin typeface="Arial" panose="020B0604020202020204" pitchFamily="34" charset="0"/>
            </a:endParaRPr>
          </a:p>
          <a:p>
            <a:pPr rtl="0"/>
            <a:endParaRPr lang="en-GB" sz="1400" dirty="0">
              <a:effectLst/>
              <a:latin typeface="Arial" panose="020B0604020202020204" pitchFamily="34" charset="0"/>
            </a:endParaRPr>
          </a:p>
        </p:txBody>
      </p:sp>
      <p:sp>
        <p:nvSpPr>
          <p:cNvPr id="9" name="Slide Number Placeholder 8">
            <a:extLst>
              <a:ext uri="{FF2B5EF4-FFF2-40B4-BE49-F238E27FC236}">
                <a16:creationId xmlns:a16="http://schemas.microsoft.com/office/drawing/2014/main" id="{07536C93-EF2E-46F7-A740-E856FC5569AB}"/>
              </a:ext>
            </a:extLst>
          </p:cNvPr>
          <p:cNvSpPr>
            <a:spLocks noGrp="1"/>
          </p:cNvSpPr>
          <p:nvPr>
            <p:ph type="sldNum" sz="quarter" idx="12"/>
          </p:nvPr>
        </p:nvSpPr>
        <p:spPr/>
        <p:txBody>
          <a:bodyPr/>
          <a:lstStyle/>
          <a:p>
            <a:fld id="{C8A25242-1DFD-45BB-89E8-D96AD62FA012}" type="slidenum">
              <a:rPr lang="en-US" smtClean="0"/>
              <a:t>4</a:t>
            </a:fld>
            <a:endParaRPr lang="en-US" dirty="0"/>
          </a:p>
        </p:txBody>
      </p:sp>
    </p:spTree>
    <p:extLst>
      <p:ext uri="{BB962C8B-B14F-4D97-AF65-F5344CB8AC3E}">
        <p14:creationId xmlns:p14="http://schemas.microsoft.com/office/powerpoint/2010/main" val="886875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783D3-0D9F-4703-9055-66216BC16274}"/>
              </a:ext>
            </a:extLst>
          </p:cNvPr>
          <p:cNvSpPr>
            <a:spLocks noGrp="1"/>
          </p:cNvSpPr>
          <p:nvPr>
            <p:ph type="title"/>
          </p:nvPr>
        </p:nvSpPr>
        <p:spPr/>
        <p:txBody>
          <a:bodyPr>
            <a:normAutofit fontScale="90000"/>
          </a:bodyPr>
          <a:lstStyle/>
          <a:p>
            <a:r>
              <a:rPr lang="en-GB" dirty="0">
                <a:solidFill>
                  <a:schemeClr val="bg1"/>
                </a:solidFill>
              </a:rPr>
              <a:t>Fatality signature at the beam-tests: CNM LGAD burnout study (2019)</a:t>
            </a:r>
          </a:p>
        </p:txBody>
      </p:sp>
      <p:sp>
        <p:nvSpPr>
          <p:cNvPr id="3" name="Slide Number Placeholder 2">
            <a:extLst>
              <a:ext uri="{FF2B5EF4-FFF2-40B4-BE49-F238E27FC236}">
                <a16:creationId xmlns:a16="http://schemas.microsoft.com/office/drawing/2014/main" id="{8320193C-E516-4D28-9965-80C0B852A4D5}"/>
              </a:ext>
            </a:extLst>
          </p:cNvPr>
          <p:cNvSpPr>
            <a:spLocks noGrp="1"/>
          </p:cNvSpPr>
          <p:nvPr>
            <p:ph type="sldNum" sz="quarter" idx="12"/>
          </p:nvPr>
        </p:nvSpPr>
        <p:spPr/>
        <p:txBody>
          <a:bodyPr/>
          <a:lstStyle/>
          <a:p>
            <a:fld id="{C8A25242-1DFD-45BB-89E8-D96AD62FA012}" type="slidenum">
              <a:rPr lang="en-US" smtClean="0"/>
              <a:t>5</a:t>
            </a:fld>
            <a:endParaRPr lang="en-US" dirty="0"/>
          </a:p>
        </p:txBody>
      </p:sp>
      <p:pic>
        <p:nvPicPr>
          <p:cNvPr id="4" name="Picture 3">
            <a:extLst>
              <a:ext uri="{FF2B5EF4-FFF2-40B4-BE49-F238E27FC236}">
                <a16:creationId xmlns:a16="http://schemas.microsoft.com/office/drawing/2014/main" id="{5CB65AAB-14F9-4581-9B83-C9F89BA1231D}"/>
              </a:ext>
            </a:extLst>
          </p:cNvPr>
          <p:cNvPicPr>
            <a:picLocks noChangeAspect="1"/>
          </p:cNvPicPr>
          <p:nvPr/>
        </p:nvPicPr>
        <p:blipFill>
          <a:blip r:embed="rId2"/>
          <a:stretch>
            <a:fillRect/>
          </a:stretch>
        </p:blipFill>
        <p:spPr>
          <a:xfrm>
            <a:off x="2133600" y="1545995"/>
            <a:ext cx="6324600" cy="3495799"/>
          </a:xfrm>
          <a:prstGeom prst="rect">
            <a:avLst/>
          </a:prstGeom>
        </p:spPr>
      </p:pic>
      <p:sp>
        <p:nvSpPr>
          <p:cNvPr id="6" name="TextBox 5">
            <a:extLst>
              <a:ext uri="{FF2B5EF4-FFF2-40B4-BE49-F238E27FC236}">
                <a16:creationId xmlns:a16="http://schemas.microsoft.com/office/drawing/2014/main" id="{AEFC25A0-4B47-4EEE-93E5-8798DC9AB28F}"/>
              </a:ext>
            </a:extLst>
          </p:cNvPr>
          <p:cNvSpPr txBox="1"/>
          <p:nvPr/>
        </p:nvSpPr>
        <p:spPr>
          <a:xfrm>
            <a:off x="2133600" y="5263315"/>
            <a:ext cx="3962400" cy="369332"/>
          </a:xfrm>
          <a:prstGeom prst="rect">
            <a:avLst/>
          </a:prstGeom>
          <a:noFill/>
        </p:spPr>
        <p:txBody>
          <a:bodyPr wrap="square">
            <a:spAutoFit/>
          </a:bodyPr>
          <a:lstStyle/>
          <a:p>
            <a:r>
              <a:rPr lang="en-GB" sz="1800" b="0" i="0" dirty="0">
                <a:solidFill>
                  <a:schemeClr val="bg1"/>
                </a:solidFill>
                <a:effectLst/>
                <a:latin typeface="Arial" panose="020B0604020202020204" pitchFamily="34" charset="0"/>
              </a:rPr>
              <a:t>courtesy of CNM (ATLAS TB sensor)</a:t>
            </a:r>
            <a:endParaRPr lang="en-GB" dirty="0">
              <a:solidFill>
                <a:schemeClr val="bg1"/>
              </a:solidFill>
            </a:endParaRPr>
          </a:p>
        </p:txBody>
      </p:sp>
      <p:sp>
        <p:nvSpPr>
          <p:cNvPr id="8" name="TextBox 7">
            <a:extLst>
              <a:ext uri="{FF2B5EF4-FFF2-40B4-BE49-F238E27FC236}">
                <a16:creationId xmlns:a16="http://schemas.microsoft.com/office/drawing/2014/main" id="{C75A72FD-1CB9-4D50-8D4D-DBFC7CA14AF4}"/>
              </a:ext>
            </a:extLst>
          </p:cNvPr>
          <p:cNvSpPr txBox="1"/>
          <p:nvPr/>
        </p:nvSpPr>
        <p:spPr>
          <a:xfrm>
            <a:off x="658368" y="5854168"/>
            <a:ext cx="8028432" cy="276999"/>
          </a:xfrm>
          <a:prstGeom prst="rect">
            <a:avLst/>
          </a:prstGeom>
          <a:noFill/>
        </p:spPr>
        <p:txBody>
          <a:bodyPr wrap="square">
            <a:spAutoFit/>
          </a:bodyPr>
          <a:lstStyle/>
          <a:p>
            <a:r>
              <a:rPr lang="en-GB" sz="1200" dirty="0">
                <a:solidFill>
                  <a:schemeClr val="bg1"/>
                </a:solidFill>
              </a:rPr>
              <a:t>https//agenda.infn.it/event/25712/contributions/129401/attachments/78738/101896/20210203_Lgad_Burn_Issues_v1.pdf</a:t>
            </a:r>
          </a:p>
        </p:txBody>
      </p:sp>
    </p:spTree>
    <p:extLst>
      <p:ext uri="{BB962C8B-B14F-4D97-AF65-F5344CB8AC3E}">
        <p14:creationId xmlns:p14="http://schemas.microsoft.com/office/powerpoint/2010/main" val="2100452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3F465-7CB8-42E9-9627-FC9C0953BAF7}"/>
              </a:ext>
            </a:extLst>
          </p:cNvPr>
          <p:cNvSpPr>
            <a:spLocks noGrp="1"/>
          </p:cNvSpPr>
          <p:nvPr>
            <p:ph type="title"/>
          </p:nvPr>
        </p:nvSpPr>
        <p:spPr/>
        <p:txBody>
          <a:bodyPr>
            <a:normAutofit fontScale="90000"/>
          </a:bodyPr>
          <a:lstStyle/>
          <a:p>
            <a:r>
              <a:rPr lang="en-GB" dirty="0">
                <a:latin typeface="Arial Black" panose="020B0A04020102020204" pitchFamily="34" charset="0"/>
              </a:rPr>
              <a:t>Proposed death mechanism</a:t>
            </a:r>
            <a:br>
              <a:rPr lang="en-GB" dirty="0"/>
            </a:br>
            <a:r>
              <a:rPr lang="en-GB" dirty="0"/>
              <a:t>slide courtesy of Ryan Heller</a:t>
            </a:r>
          </a:p>
        </p:txBody>
      </p:sp>
      <p:sp>
        <p:nvSpPr>
          <p:cNvPr id="3" name="Slide Number Placeholder 2">
            <a:extLst>
              <a:ext uri="{FF2B5EF4-FFF2-40B4-BE49-F238E27FC236}">
                <a16:creationId xmlns:a16="http://schemas.microsoft.com/office/drawing/2014/main" id="{D84E87ED-DD46-4BB8-89C6-070E4820292F}"/>
              </a:ext>
            </a:extLst>
          </p:cNvPr>
          <p:cNvSpPr>
            <a:spLocks noGrp="1"/>
          </p:cNvSpPr>
          <p:nvPr>
            <p:ph type="sldNum" sz="quarter" idx="12"/>
          </p:nvPr>
        </p:nvSpPr>
        <p:spPr/>
        <p:txBody>
          <a:bodyPr/>
          <a:lstStyle/>
          <a:p>
            <a:fld id="{C8A25242-1DFD-45BB-89E8-D96AD62FA012}" type="slidenum">
              <a:rPr lang="en-US" smtClean="0"/>
              <a:t>6</a:t>
            </a:fld>
            <a:endParaRPr lang="en-US" dirty="0"/>
          </a:p>
        </p:txBody>
      </p:sp>
      <p:sp>
        <p:nvSpPr>
          <p:cNvPr id="9" name="TextBox 8">
            <a:extLst>
              <a:ext uri="{FF2B5EF4-FFF2-40B4-BE49-F238E27FC236}">
                <a16:creationId xmlns:a16="http://schemas.microsoft.com/office/drawing/2014/main" id="{7B5C0651-A1BA-4399-BEB2-B5344E7214FC}"/>
              </a:ext>
            </a:extLst>
          </p:cNvPr>
          <p:cNvSpPr txBox="1"/>
          <p:nvPr/>
        </p:nvSpPr>
        <p:spPr>
          <a:xfrm>
            <a:off x="304800" y="6204244"/>
            <a:ext cx="8610600" cy="646331"/>
          </a:xfrm>
          <a:prstGeom prst="rect">
            <a:avLst/>
          </a:prstGeom>
          <a:noFill/>
        </p:spPr>
        <p:txBody>
          <a:bodyPr wrap="square">
            <a:spAutoFit/>
          </a:bodyPr>
          <a:lstStyle/>
          <a:p>
            <a:r>
              <a:rPr lang="en-GB" i="1"/>
              <a:t>Rayen Hellr (on behalf of CMS) , Studies of LGAD mortality using the Fermilab Test Beam, 48</a:t>
            </a:r>
            <a:r>
              <a:rPr lang="en-GB" i="1" baseline="30000"/>
              <a:t>th</a:t>
            </a:r>
            <a:r>
              <a:rPr lang="en-GB" i="1"/>
              <a:t> CERN RD50 Workshop, June 2021 </a:t>
            </a:r>
            <a:endParaRPr lang="en-GB" i="1" dirty="0"/>
          </a:p>
        </p:txBody>
      </p:sp>
      <p:pic>
        <p:nvPicPr>
          <p:cNvPr id="11" name="Picture 10">
            <a:extLst>
              <a:ext uri="{FF2B5EF4-FFF2-40B4-BE49-F238E27FC236}">
                <a16:creationId xmlns:a16="http://schemas.microsoft.com/office/drawing/2014/main" id="{D7A671D4-91BF-446F-BCEB-EED16C81BCF0}"/>
              </a:ext>
            </a:extLst>
          </p:cNvPr>
          <p:cNvPicPr>
            <a:picLocks noChangeAspect="1"/>
          </p:cNvPicPr>
          <p:nvPr/>
        </p:nvPicPr>
        <p:blipFill>
          <a:blip r:embed="rId2"/>
          <a:stretch>
            <a:fillRect/>
          </a:stretch>
        </p:blipFill>
        <p:spPr>
          <a:xfrm>
            <a:off x="228599" y="1870948"/>
            <a:ext cx="4630113" cy="3691652"/>
          </a:xfrm>
          <a:prstGeom prst="rect">
            <a:avLst/>
          </a:prstGeom>
        </p:spPr>
      </p:pic>
      <p:sp>
        <p:nvSpPr>
          <p:cNvPr id="15" name="TextBox 14">
            <a:extLst>
              <a:ext uri="{FF2B5EF4-FFF2-40B4-BE49-F238E27FC236}">
                <a16:creationId xmlns:a16="http://schemas.microsoft.com/office/drawing/2014/main" id="{45BFF322-64D3-441D-B244-29B86A6ED163}"/>
              </a:ext>
            </a:extLst>
          </p:cNvPr>
          <p:cNvSpPr txBox="1"/>
          <p:nvPr/>
        </p:nvSpPr>
        <p:spPr>
          <a:xfrm>
            <a:off x="5029200" y="1790645"/>
            <a:ext cx="3657600" cy="4247317"/>
          </a:xfrm>
          <a:prstGeom prst="rect">
            <a:avLst/>
          </a:prstGeom>
          <a:noFill/>
        </p:spPr>
        <p:txBody>
          <a:bodyPr wrap="square">
            <a:spAutoFit/>
          </a:bodyPr>
          <a:lstStyle/>
          <a:p>
            <a:pPr marL="285750" indent="-285750">
              <a:buFont typeface="Wingdings" panose="05000000000000000000" pitchFamily="2" charset="2"/>
              <a:buChar char="q"/>
            </a:pPr>
            <a:r>
              <a:rPr lang="en-GB" dirty="0"/>
              <a:t>Rare, large ionization event “Highly Ionizing Particle” </a:t>
            </a:r>
          </a:p>
          <a:p>
            <a:pPr marL="742950" lvl="1" indent="-285750">
              <a:buFont typeface="Wingdings" panose="05000000000000000000" pitchFamily="2" charset="2"/>
              <a:buChar char="Ø"/>
            </a:pPr>
            <a:r>
              <a:rPr lang="en-GB" dirty="0"/>
              <a:t>Excess charge leads to highly localized conductive path</a:t>
            </a:r>
          </a:p>
          <a:p>
            <a:pPr marL="742950" lvl="1" indent="-285750">
              <a:buFont typeface="Wingdings" panose="05000000000000000000" pitchFamily="2" charset="2"/>
              <a:buChar char="Ø"/>
            </a:pPr>
            <a:r>
              <a:rPr lang="en-GB" dirty="0"/>
              <a:t>Large current in narrow path→ “Single Event Burnout” </a:t>
            </a:r>
          </a:p>
          <a:p>
            <a:pPr marL="285750" indent="-285750">
              <a:buFont typeface="Wingdings" panose="05000000000000000000" pitchFamily="2" charset="2"/>
              <a:buChar char="q"/>
            </a:pPr>
            <a:r>
              <a:rPr lang="en-GB" dirty="0"/>
              <a:t>Estimate 40-50 MeV deposit needed  </a:t>
            </a:r>
          </a:p>
          <a:p>
            <a:pPr marL="742950" lvl="1" indent="-285750">
              <a:buFont typeface="Wingdings" panose="05000000000000000000" pitchFamily="2" charset="2"/>
              <a:buChar char="Ø"/>
            </a:pPr>
            <a:r>
              <a:rPr lang="en-GB" dirty="0"/>
              <a:t>Rare, but possible in DESY 6 GeV electron beam (has been observed) </a:t>
            </a:r>
          </a:p>
          <a:p>
            <a:pPr marL="742950" lvl="1" indent="-285750">
              <a:buFont typeface="Wingdings" panose="05000000000000000000" pitchFamily="2" charset="2"/>
              <a:buChar char="Ø"/>
            </a:pPr>
            <a:r>
              <a:rPr lang="en-GB" dirty="0"/>
              <a:t>Common at LHC </a:t>
            </a:r>
          </a:p>
          <a:p>
            <a:pPr marL="285750" indent="-285750">
              <a:buFont typeface="Wingdings" panose="05000000000000000000" pitchFamily="2" charset="2"/>
              <a:buChar char="q"/>
            </a:pPr>
            <a:r>
              <a:rPr lang="en-GB" dirty="0"/>
              <a:t>Some ability to model in TCAD, but not really “predictive” so far</a:t>
            </a:r>
          </a:p>
        </p:txBody>
      </p:sp>
    </p:spTree>
    <p:extLst>
      <p:ext uri="{BB962C8B-B14F-4D97-AF65-F5344CB8AC3E}">
        <p14:creationId xmlns:p14="http://schemas.microsoft.com/office/powerpoint/2010/main" val="2957842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554BB8C-D816-4CE0-80CE-6653A5560CE6}"/>
              </a:ext>
            </a:extLst>
          </p:cNvPr>
          <p:cNvSpPr>
            <a:spLocks noGrp="1"/>
          </p:cNvSpPr>
          <p:nvPr>
            <p:ph type="sldNum" sz="quarter" idx="12"/>
          </p:nvPr>
        </p:nvSpPr>
        <p:spPr/>
        <p:txBody>
          <a:bodyPr/>
          <a:lstStyle/>
          <a:p>
            <a:fld id="{C8A25242-1DFD-45BB-89E8-D96AD62FA012}" type="slidenum">
              <a:rPr lang="en-US" smtClean="0"/>
              <a:t>7</a:t>
            </a:fld>
            <a:endParaRPr lang="en-US" dirty="0"/>
          </a:p>
        </p:txBody>
      </p:sp>
      <p:sp>
        <p:nvSpPr>
          <p:cNvPr id="4" name="Title 3">
            <a:extLst>
              <a:ext uri="{FF2B5EF4-FFF2-40B4-BE49-F238E27FC236}">
                <a16:creationId xmlns:a16="http://schemas.microsoft.com/office/drawing/2014/main" id="{9096219C-4B9C-4003-94E4-3317DB089F1C}"/>
              </a:ext>
            </a:extLst>
          </p:cNvPr>
          <p:cNvSpPr txBox="1">
            <a:spLocks noGrp="1"/>
          </p:cNvSpPr>
          <p:nvPr>
            <p:ph type="title"/>
          </p:nvPr>
        </p:nvSpPr>
        <p:spPr>
          <a:xfrm>
            <a:off x="457200" y="245974"/>
            <a:ext cx="8229600" cy="1200329"/>
          </a:xfrm>
          <a:prstGeom prst="rect">
            <a:avLst/>
          </a:prstGeom>
          <a:noFill/>
        </p:spPr>
        <p:txBody>
          <a:bodyPr wrap="square" rtlCol="0">
            <a:spAutoFit/>
          </a:bodyPr>
          <a:lstStyle/>
          <a:p>
            <a:r>
              <a:rPr lang="en-GB" sz="3600" dirty="0">
                <a:latin typeface="Arial Black" panose="020B0A04020102020204" pitchFamily="34" charset="0"/>
              </a:rPr>
              <a:t>Femtosecond laser induced  SEE/SEB event</a:t>
            </a:r>
          </a:p>
        </p:txBody>
      </p:sp>
      <p:sp>
        <p:nvSpPr>
          <p:cNvPr id="5" name="TextBox 4">
            <a:extLst>
              <a:ext uri="{FF2B5EF4-FFF2-40B4-BE49-F238E27FC236}">
                <a16:creationId xmlns:a16="http://schemas.microsoft.com/office/drawing/2014/main" id="{B5F94890-076D-4EFC-A69F-56F58719CC7A}"/>
              </a:ext>
            </a:extLst>
          </p:cNvPr>
          <p:cNvSpPr txBox="1"/>
          <p:nvPr/>
        </p:nvSpPr>
        <p:spPr>
          <a:xfrm>
            <a:off x="541610" y="1446303"/>
            <a:ext cx="8229600" cy="923330"/>
          </a:xfrm>
          <a:prstGeom prst="rect">
            <a:avLst/>
          </a:prstGeom>
          <a:noFill/>
        </p:spPr>
        <p:txBody>
          <a:bodyPr wrap="square" rtlCol="0">
            <a:spAutoFit/>
          </a:bodyPr>
          <a:lstStyle/>
          <a:p>
            <a:r>
              <a:rPr lang="en-GB" dirty="0">
                <a:latin typeface="Arial" panose="020B0604020202020204" pitchFamily="34" charset="0"/>
              </a:rPr>
              <a:t>Hypotheses: If the speed of deposition is similar to  MIP then  the laser test with extremely short and high laser energy per pulse should lead to LGAD fatalities. </a:t>
            </a:r>
          </a:p>
          <a:p>
            <a:endParaRPr lang="en-GB" dirty="0">
              <a:latin typeface="Arial" panose="020B0604020202020204" pitchFamily="34" charset="0"/>
            </a:endParaRPr>
          </a:p>
        </p:txBody>
      </p:sp>
      <p:sp>
        <p:nvSpPr>
          <p:cNvPr id="6" name="TextBox 5">
            <a:extLst>
              <a:ext uri="{FF2B5EF4-FFF2-40B4-BE49-F238E27FC236}">
                <a16:creationId xmlns:a16="http://schemas.microsoft.com/office/drawing/2014/main" id="{42D56F5C-CE28-4284-A711-02098E2E37BD}"/>
              </a:ext>
            </a:extLst>
          </p:cNvPr>
          <p:cNvSpPr txBox="1"/>
          <p:nvPr/>
        </p:nvSpPr>
        <p:spPr>
          <a:xfrm>
            <a:off x="914400" y="2537668"/>
            <a:ext cx="8060780" cy="3693319"/>
          </a:xfrm>
          <a:prstGeom prst="rect">
            <a:avLst/>
          </a:prstGeom>
          <a:noFill/>
        </p:spPr>
        <p:txBody>
          <a:bodyPr wrap="square">
            <a:spAutoFit/>
          </a:bodyPr>
          <a:lstStyle/>
          <a:p>
            <a:endParaRPr lang="en-GB" b="0" i="0" dirty="0">
              <a:effectLst/>
              <a:latin typeface="Arial" panose="020B0604020202020204" pitchFamily="34" charset="0"/>
            </a:endParaRPr>
          </a:p>
          <a:p>
            <a:pPr marL="285750" indent="-285750">
              <a:buFont typeface="Wingdings" panose="05000000000000000000" pitchFamily="2" charset="2"/>
              <a:buChar char="Ø"/>
            </a:pPr>
            <a:r>
              <a:rPr lang="en-GB" b="0" i="0" dirty="0">
                <a:effectLst/>
                <a:latin typeface="Arial" panose="020B0604020202020204" pitchFamily="34" charset="0"/>
              </a:rPr>
              <a:t>Laser excitation of diodes is always a controlled way to excite those</a:t>
            </a:r>
            <a:br>
              <a:rPr lang="en-GB" dirty="0"/>
            </a:br>
            <a:r>
              <a:rPr lang="en-GB" b="0" i="0" dirty="0">
                <a:effectLst/>
                <a:latin typeface="Arial" panose="020B0604020202020204" pitchFamily="34" charset="0"/>
              </a:rPr>
              <a:t>devices (biased as detectors). </a:t>
            </a:r>
            <a:endParaRPr lang="en-GB" dirty="0">
              <a:latin typeface="Arial" panose="020B0604020202020204" pitchFamily="34" charset="0"/>
            </a:endParaRPr>
          </a:p>
          <a:p>
            <a:pPr marL="285750" indent="-285750">
              <a:buFont typeface="Wingdings" panose="05000000000000000000" pitchFamily="2" charset="2"/>
              <a:buChar char="Ø"/>
            </a:pPr>
            <a:r>
              <a:rPr lang="en-GB" b="0" i="0" dirty="0">
                <a:effectLst/>
                <a:latin typeface="Arial" panose="020B0604020202020204" pitchFamily="34" charset="0"/>
              </a:rPr>
              <a:t>Electrical excitation is not appropriate because the non-intentional avalanches, in short, </a:t>
            </a:r>
            <a:r>
              <a:rPr lang="en-GB" dirty="0">
                <a:latin typeface="Arial" panose="020B0604020202020204" pitchFamily="34" charset="0"/>
              </a:rPr>
              <a:t>t</a:t>
            </a:r>
            <a:r>
              <a:rPr lang="en-GB" b="0" i="0" dirty="0">
                <a:effectLst/>
                <a:latin typeface="Arial" panose="020B0604020202020204" pitchFamily="34" charset="0"/>
              </a:rPr>
              <a:t>he</a:t>
            </a:r>
            <a:r>
              <a:rPr lang="en-GB" b="1" i="0" dirty="0">
                <a:effectLst/>
                <a:latin typeface="Arial" panose="020B0604020202020204" pitchFamily="34" charset="0"/>
              </a:rPr>
              <a:t> single event burnout phenomenology, has to be excited from the bulk if we want to research the mechanisms</a:t>
            </a:r>
            <a:r>
              <a:rPr lang="en-GB" b="0" i="0" dirty="0">
                <a:effectLst/>
                <a:latin typeface="Arial" panose="020B0604020202020204" pitchFamily="34" charset="0"/>
              </a:rPr>
              <a:t>. </a:t>
            </a:r>
            <a:endParaRPr lang="en-GB" dirty="0">
              <a:latin typeface="Arial" panose="020B0604020202020204" pitchFamily="34" charset="0"/>
            </a:endParaRPr>
          </a:p>
          <a:p>
            <a:pPr marL="285750" indent="-285750">
              <a:buFont typeface="Wingdings" panose="05000000000000000000" pitchFamily="2" charset="2"/>
              <a:buChar char="Ø"/>
            </a:pPr>
            <a:r>
              <a:rPr lang="en-GB" b="0" i="0" dirty="0">
                <a:effectLst/>
                <a:latin typeface="Arial" panose="020B0604020202020204" pitchFamily="34" charset="0"/>
              </a:rPr>
              <a:t>Field edge effects are always important but mainly because the internal electric field is always bigger around edges. Those field edge effects are contemplated during the device design phase or the device would never be biased.</a:t>
            </a:r>
          </a:p>
          <a:p>
            <a:pPr marL="285750" indent="-285750">
              <a:buFont typeface="Wingdings" panose="05000000000000000000" pitchFamily="2" charset="2"/>
              <a:buChar char="Ø"/>
            </a:pPr>
            <a:r>
              <a:rPr lang="en-GB" b="1" dirty="0">
                <a:latin typeface="Arial" panose="020B0604020202020204" pitchFamily="34" charset="0"/>
                <a:sym typeface="Wingdings" panose="05000000000000000000" pitchFamily="2" charset="2"/>
              </a:rPr>
              <a:t>SEB induced by fs-laser using front and backside illumination and  probing the SEB sensitive depth in LGAD would bring a new insight, not possible by beam tests.</a:t>
            </a:r>
            <a:endParaRPr lang="en-GB" b="1" dirty="0"/>
          </a:p>
        </p:txBody>
      </p:sp>
    </p:spTree>
    <p:extLst>
      <p:ext uri="{BB962C8B-B14F-4D97-AF65-F5344CB8AC3E}">
        <p14:creationId xmlns:p14="http://schemas.microsoft.com/office/powerpoint/2010/main" val="305891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nalezione obrazy dla zapytania eli beamlin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479" y="2015096"/>
            <a:ext cx="3023060" cy="228560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28600" y="1169913"/>
            <a:ext cx="3867469" cy="338554"/>
          </a:xfrm>
          <a:prstGeom prst="rect">
            <a:avLst/>
          </a:prstGeom>
        </p:spPr>
        <p:txBody>
          <a:bodyPr wrap="none">
            <a:spAutoFit/>
          </a:bodyPr>
          <a:lstStyle/>
          <a:p>
            <a:r>
              <a:rPr lang="en-US" sz="1600" dirty="0" err="1">
                <a:latin typeface="Bodoni MT" panose="02070603080606020203" pitchFamily="18" charset="0"/>
              </a:rPr>
              <a:t>Dolní</a:t>
            </a:r>
            <a:r>
              <a:rPr lang="en-US" sz="1600" dirty="0">
                <a:latin typeface="Bodoni MT" panose="02070603080606020203" pitchFamily="18" charset="0"/>
              </a:rPr>
              <a:t> </a:t>
            </a:r>
            <a:r>
              <a:rPr lang="en-US" sz="1600" dirty="0" err="1">
                <a:latin typeface="Bodoni MT" panose="02070603080606020203" pitchFamily="18" charset="0"/>
              </a:rPr>
              <a:t>Břežany</a:t>
            </a:r>
            <a:r>
              <a:rPr lang="en-US" sz="1600" dirty="0">
                <a:latin typeface="Bodoni MT" panose="02070603080606020203" pitchFamily="18" charset="0"/>
              </a:rPr>
              <a:t> (on the outskirts of Prague)</a:t>
            </a:r>
          </a:p>
        </p:txBody>
      </p:sp>
      <p:sp>
        <p:nvSpPr>
          <p:cNvPr id="9" name="Rectangle 8"/>
          <p:cNvSpPr/>
          <p:nvPr/>
        </p:nvSpPr>
        <p:spPr>
          <a:xfrm>
            <a:off x="1295400" y="914400"/>
            <a:ext cx="1665071" cy="369332"/>
          </a:xfrm>
          <a:prstGeom prst="rect">
            <a:avLst/>
          </a:prstGeom>
        </p:spPr>
        <p:txBody>
          <a:bodyPr wrap="none">
            <a:spAutoFit/>
          </a:bodyPr>
          <a:lstStyle/>
          <a:p>
            <a:r>
              <a:rPr lang="en-US" dirty="0">
                <a:latin typeface="Bodoni MT" panose="02070603080606020203" pitchFamily="18" charset="0"/>
              </a:rPr>
              <a:t>Czech Republic</a:t>
            </a:r>
          </a:p>
        </p:txBody>
      </p:sp>
      <p:sp>
        <p:nvSpPr>
          <p:cNvPr id="4" name="Rectangle 3"/>
          <p:cNvSpPr/>
          <p:nvPr/>
        </p:nvSpPr>
        <p:spPr>
          <a:xfrm>
            <a:off x="446635" y="1473202"/>
            <a:ext cx="2990947" cy="523220"/>
          </a:xfrm>
          <a:prstGeom prst="rect">
            <a:avLst/>
          </a:prstGeom>
        </p:spPr>
        <p:txBody>
          <a:bodyPr wrap="none">
            <a:spAutoFit/>
          </a:bodyPr>
          <a:lstStyle/>
          <a:p>
            <a:r>
              <a:rPr lang="en-US" sz="2800" b="1" dirty="0">
                <a:solidFill>
                  <a:srgbClr val="FF6633"/>
                </a:solidFill>
              </a:rPr>
              <a:t>www.eli-beams.eu</a:t>
            </a:r>
          </a:p>
        </p:txBody>
      </p:sp>
      <p:pic>
        <p:nvPicPr>
          <p:cNvPr id="14"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283" y="234081"/>
            <a:ext cx="125095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C:\Users\dong-du.mai\Documents\Laboratory\Hall E1\Photos\20180207_Clean Room Day\IMG_925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 t="102" r="11" b="33780"/>
          <a:stretch/>
        </p:blipFill>
        <p:spPr bwMode="auto">
          <a:xfrm>
            <a:off x="5264792" y="4076566"/>
            <a:ext cx="3023061" cy="1998577"/>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5225512" y="3425770"/>
            <a:ext cx="2270173" cy="369332"/>
          </a:xfrm>
          <a:prstGeom prst="rect">
            <a:avLst/>
          </a:prstGeom>
        </p:spPr>
        <p:txBody>
          <a:bodyPr wrap="none">
            <a:spAutoFit/>
          </a:bodyPr>
          <a:lstStyle/>
          <a:p>
            <a:r>
              <a:rPr lang="en-US" dirty="0">
                <a:latin typeface="Bodoni MT" panose="02070603080606020203" pitchFamily="18" charset="0"/>
              </a:rPr>
              <a:t>Experimental hall E1</a:t>
            </a:r>
          </a:p>
        </p:txBody>
      </p:sp>
      <p:sp>
        <p:nvSpPr>
          <p:cNvPr id="17" name="Rectangle 16"/>
          <p:cNvSpPr/>
          <p:nvPr/>
        </p:nvSpPr>
        <p:spPr>
          <a:xfrm>
            <a:off x="4157029" y="3707234"/>
            <a:ext cx="4968540" cy="369332"/>
          </a:xfrm>
          <a:prstGeom prst="rect">
            <a:avLst/>
          </a:prstGeom>
        </p:spPr>
        <p:txBody>
          <a:bodyPr wrap="none">
            <a:spAutoFit/>
          </a:bodyPr>
          <a:lstStyle/>
          <a:p>
            <a:r>
              <a:rPr lang="en-US" dirty="0">
                <a:latin typeface="Bodoni MT" panose="02070603080606020203" pitchFamily="18" charset="0"/>
              </a:rPr>
              <a:t>Research program: Bio and Material Applications</a:t>
            </a:r>
          </a:p>
        </p:txBody>
      </p:sp>
      <p:sp>
        <p:nvSpPr>
          <p:cNvPr id="12" name="Rectangle 11"/>
          <p:cNvSpPr/>
          <p:nvPr/>
        </p:nvSpPr>
        <p:spPr>
          <a:xfrm>
            <a:off x="1468233" y="229819"/>
            <a:ext cx="8576077" cy="523220"/>
          </a:xfrm>
          <a:prstGeom prst="rect">
            <a:avLst/>
          </a:prstGeom>
        </p:spPr>
        <p:txBody>
          <a:bodyPr wrap="square">
            <a:spAutoFit/>
          </a:bodyPr>
          <a:lstStyle/>
          <a:p>
            <a:r>
              <a:rPr lang="en-US" sz="2800" dirty="0">
                <a:latin typeface="Arial Black" panose="020B0A04020102020204" pitchFamily="34" charset="0"/>
              </a:rPr>
              <a:t> Laser Facility: ELI Beamlines</a:t>
            </a:r>
            <a:endParaRPr lang="en-US" dirty="0">
              <a:latin typeface="Arial Black" panose="020B0A04020102020204" pitchFamily="34" charset="0"/>
            </a:endParaRPr>
          </a:p>
        </p:txBody>
      </p:sp>
      <p:sp>
        <p:nvSpPr>
          <p:cNvPr id="18" name="Rectangle 17"/>
          <p:cNvSpPr/>
          <p:nvPr/>
        </p:nvSpPr>
        <p:spPr>
          <a:xfrm>
            <a:off x="303245" y="6172200"/>
            <a:ext cx="8640960" cy="646331"/>
          </a:xfrm>
          <a:prstGeom prst="rect">
            <a:avLst/>
          </a:prstGeom>
        </p:spPr>
        <p:txBody>
          <a:bodyPr wrap="square">
            <a:spAutoFit/>
          </a:bodyPr>
          <a:lstStyle/>
          <a:p>
            <a:r>
              <a:rPr lang="en-US" dirty="0"/>
              <a:t>Project supported by:  Advanced research using high intensity laser produced photons and particles (ADONIS)   Reg. n.: CZ.02.1.01/0.0/0.0/16_019/0000789</a:t>
            </a:r>
          </a:p>
        </p:txBody>
      </p:sp>
      <p:sp>
        <p:nvSpPr>
          <p:cNvPr id="7" name="Rectangle 6"/>
          <p:cNvSpPr/>
          <p:nvPr/>
        </p:nvSpPr>
        <p:spPr>
          <a:xfrm>
            <a:off x="7365391" y="4116039"/>
            <a:ext cx="585417" cy="369332"/>
          </a:xfrm>
          <a:prstGeom prst="rect">
            <a:avLst/>
          </a:prstGeom>
        </p:spPr>
        <p:txBody>
          <a:bodyPr wrap="none">
            <a:spAutoFit/>
          </a:bodyPr>
          <a:lstStyle/>
          <a:p>
            <a:r>
              <a:rPr lang="en-US" b="1" dirty="0">
                <a:solidFill>
                  <a:srgbClr val="FF0000"/>
                </a:solidFill>
                <a:latin typeface="Bodoni MT" panose="02070603080606020203" pitchFamily="18" charset="0"/>
              </a:rPr>
              <a:t>TCT</a:t>
            </a:r>
            <a:endParaRPr lang="en-US" b="1" dirty="0">
              <a:solidFill>
                <a:srgbClr val="FF0000"/>
              </a:solidFill>
            </a:endParaRPr>
          </a:p>
        </p:txBody>
      </p:sp>
      <p:cxnSp>
        <p:nvCxnSpPr>
          <p:cNvPr id="10" name="Straight Arrow Connector 9"/>
          <p:cNvCxnSpPr/>
          <p:nvPr/>
        </p:nvCxnSpPr>
        <p:spPr>
          <a:xfrm flipH="1">
            <a:off x="7581900" y="4258759"/>
            <a:ext cx="76200" cy="40929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FE255995-ADBC-4F0E-8BF3-10401BD48051}"/>
              </a:ext>
            </a:extLst>
          </p:cNvPr>
          <p:cNvSpPr>
            <a:spLocks noGrp="1"/>
          </p:cNvSpPr>
          <p:nvPr>
            <p:ph type="sldNum" sz="quarter" idx="12"/>
          </p:nvPr>
        </p:nvSpPr>
        <p:spPr/>
        <p:txBody>
          <a:bodyPr/>
          <a:lstStyle/>
          <a:p>
            <a:fld id="{C8A25242-1DFD-45BB-89E8-D96AD62FA012}" type="slidenum">
              <a:rPr lang="en-US" smtClean="0"/>
              <a:t>8</a:t>
            </a:fld>
            <a:endParaRPr lang="en-US" dirty="0"/>
          </a:p>
        </p:txBody>
      </p:sp>
      <p:pic>
        <p:nvPicPr>
          <p:cNvPr id="8" name="Picture 7">
            <a:extLst>
              <a:ext uri="{FF2B5EF4-FFF2-40B4-BE49-F238E27FC236}">
                <a16:creationId xmlns:a16="http://schemas.microsoft.com/office/drawing/2014/main" id="{438772CD-02F4-4D4A-907E-839E9FE29E6E}"/>
              </a:ext>
            </a:extLst>
          </p:cNvPr>
          <p:cNvPicPr>
            <a:picLocks noChangeAspect="1"/>
          </p:cNvPicPr>
          <p:nvPr/>
        </p:nvPicPr>
        <p:blipFill>
          <a:blip r:embed="rId6"/>
          <a:stretch>
            <a:fillRect/>
          </a:stretch>
        </p:blipFill>
        <p:spPr>
          <a:xfrm>
            <a:off x="786054" y="4563260"/>
            <a:ext cx="3310015" cy="1504149"/>
          </a:xfrm>
          <a:prstGeom prst="rect">
            <a:avLst/>
          </a:prstGeom>
        </p:spPr>
      </p:pic>
      <p:pic>
        <p:nvPicPr>
          <p:cNvPr id="13" name="Picture 12">
            <a:extLst>
              <a:ext uri="{FF2B5EF4-FFF2-40B4-BE49-F238E27FC236}">
                <a16:creationId xmlns:a16="http://schemas.microsoft.com/office/drawing/2014/main" id="{E5E9EDAC-1CFC-4127-ADAD-61F49B0C8EA2}"/>
              </a:ext>
            </a:extLst>
          </p:cNvPr>
          <p:cNvPicPr>
            <a:picLocks noChangeAspect="1"/>
          </p:cNvPicPr>
          <p:nvPr/>
        </p:nvPicPr>
        <p:blipFill>
          <a:blip r:embed="rId7"/>
          <a:stretch>
            <a:fillRect/>
          </a:stretch>
        </p:blipFill>
        <p:spPr>
          <a:xfrm>
            <a:off x="4964445" y="1109052"/>
            <a:ext cx="3177509" cy="2457450"/>
          </a:xfrm>
          <a:prstGeom prst="rect">
            <a:avLst/>
          </a:prstGeom>
        </p:spPr>
      </p:pic>
    </p:spTree>
    <p:extLst>
      <p:ext uri="{BB962C8B-B14F-4D97-AF65-F5344CB8AC3E}">
        <p14:creationId xmlns:p14="http://schemas.microsoft.com/office/powerpoint/2010/main" val="1174770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5084" y="67734"/>
            <a:ext cx="9088916" cy="523220"/>
          </a:xfrm>
          <a:prstGeom prst="rect">
            <a:avLst/>
          </a:prstGeom>
          <a:noFill/>
        </p:spPr>
        <p:txBody>
          <a:bodyPr wrap="square" rtlCol="0">
            <a:spAutoFit/>
          </a:bodyPr>
          <a:lstStyle/>
          <a:p>
            <a:r>
              <a:rPr lang="en-GB" sz="2400" dirty="0">
                <a:latin typeface="Arial Black" panose="020B0A04020102020204" pitchFamily="34" charset="0"/>
              </a:rPr>
              <a:t>1. </a:t>
            </a:r>
            <a:r>
              <a:rPr lang="en-GB" sz="2800" dirty="0">
                <a:latin typeface="Arial Black" panose="020B0A04020102020204" pitchFamily="34" charset="0"/>
              </a:rPr>
              <a:t>LGAD Mortality study with fs- TCT-SPA </a:t>
            </a:r>
            <a:endParaRPr lang="en-US" sz="2800" b="1" dirty="0">
              <a:latin typeface="Arial Black" panose="020B0A04020102020204" pitchFamily="34" charset="0"/>
            </a:endParaRPr>
          </a:p>
        </p:txBody>
      </p:sp>
      <p:sp>
        <p:nvSpPr>
          <p:cNvPr id="9" name="TextBox 8">
            <a:extLst>
              <a:ext uri="{FF2B5EF4-FFF2-40B4-BE49-F238E27FC236}">
                <a16:creationId xmlns:a16="http://schemas.microsoft.com/office/drawing/2014/main" id="{4BAA2E04-8C52-473C-8BBE-773CD411780C}"/>
              </a:ext>
            </a:extLst>
          </p:cNvPr>
          <p:cNvSpPr txBox="1"/>
          <p:nvPr/>
        </p:nvSpPr>
        <p:spPr>
          <a:xfrm>
            <a:off x="234050" y="698698"/>
            <a:ext cx="2737750" cy="2339102"/>
          </a:xfrm>
          <a:prstGeom prst="rect">
            <a:avLst/>
          </a:prstGeom>
          <a:noFill/>
        </p:spPr>
        <p:txBody>
          <a:bodyPr wrap="square" rtlCol="0">
            <a:spAutoFit/>
          </a:bodyPr>
          <a:lstStyle/>
          <a:p>
            <a:r>
              <a:rPr lang="en-US" sz="1600" dirty="0">
                <a:cs typeface="Arial" panose="020B0604020202020204" pitchFamily="34" charset="0"/>
              </a:rPr>
              <a:t>Laser conditions:</a:t>
            </a:r>
          </a:p>
          <a:p>
            <a:r>
              <a:rPr lang="en-US" sz="1600" dirty="0">
                <a:cs typeface="Arial" panose="020B0604020202020204" pitchFamily="34" charset="0"/>
              </a:rPr>
              <a:t>λ = 800 nm (beam focused in the center of pad)</a:t>
            </a:r>
          </a:p>
          <a:p>
            <a:r>
              <a:rPr lang="en-US" sz="1600" dirty="0">
                <a:cs typeface="Arial" panose="020B0604020202020204" pitchFamily="34" charset="0"/>
              </a:rPr>
              <a:t>d = 1.7 </a:t>
            </a:r>
            <a:r>
              <a:rPr lang="el-GR" sz="1600" dirty="0">
                <a:cs typeface="Arial" panose="020B0604020202020204" pitchFamily="34" charset="0"/>
              </a:rPr>
              <a:t>μ</a:t>
            </a:r>
            <a:r>
              <a:rPr lang="en-US" sz="1600" dirty="0">
                <a:cs typeface="Arial" panose="020B0604020202020204" pitchFamily="34" charset="0"/>
              </a:rPr>
              <a:t>m</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w</a:t>
            </a:r>
            <a:r>
              <a:rPr lang="en-GB" sz="1800" baseline="-25000" dirty="0">
                <a:effectLst/>
                <a:latin typeface="Calibri" panose="020F0502020204030204" pitchFamily="34" charset="0"/>
                <a:ea typeface="Calibri" panose="020F0502020204030204" pitchFamily="34" charset="0"/>
                <a:cs typeface="Times New Roman" panose="02020603050405020304" pitchFamily="18" charset="0"/>
              </a:rPr>
              <a:t>0</a:t>
            </a:r>
            <a:r>
              <a:rPr lang="en-GB" sz="1800" dirty="0">
                <a:effectLst/>
                <a:latin typeface="Calibri" panose="020F0502020204030204" pitchFamily="34" charset="0"/>
                <a:ea typeface="Calibri" panose="020F0502020204030204" pitchFamily="34" charset="0"/>
                <a:cs typeface="Times New Roman" panose="02020603050405020304" pitchFamily="18" charset="0"/>
              </a:rPr>
              <a:t>= 0.85 um, Z</a:t>
            </a:r>
            <a:r>
              <a:rPr lang="en-GB" sz="1800" baseline="-25000" dirty="0">
                <a:effectLst/>
                <a:latin typeface="Calibri" panose="020F0502020204030204" pitchFamily="34" charset="0"/>
                <a:ea typeface="Calibri" panose="020F0502020204030204" pitchFamily="34" charset="0"/>
                <a:cs typeface="Times New Roman" panose="02020603050405020304" pitchFamily="18" charset="0"/>
              </a:rPr>
              <a:t>R </a:t>
            </a:r>
            <a:r>
              <a:rPr lang="en-GB" sz="1800" dirty="0">
                <a:effectLst/>
                <a:latin typeface="Calibri" panose="020F0502020204030204" pitchFamily="34" charset="0"/>
                <a:ea typeface="Calibri" panose="020F0502020204030204" pitchFamily="34" charset="0"/>
                <a:cs typeface="Times New Roman" panose="02020603050405020304" pitchFamily="18" charset="0"/>
              </a:rPr>
              <a:t>= 3.31 um</a:t>
            </a:r>
            <a:endParaRPr lang="en-US" sz="1600" dirty="0">
              <a:cs typeface="Arial" panose="020B0604020202020204" pitchFamily="34" charset="0"/>
            </a:endParaRPr>
          </a:p>
          <a:p>
            <a:r>
              <a:rPr lang="en-US" sz="1600" dirty="0">
                <a:cs typeface="Arial" panose="020B0604020202020204" pitchFamily="34" charset="0"/>
              </a:rPr>
              <a:t>Cooling temperature: -25 °C</a:t>
            </a:r>
          </a:p>
          <a:p>
            <a:r>
              <a:rPr lang="en-US" sz="1600" dirty="0">
                <a:cs typeface="Arial" panose="020B0604020202020204" pitchFamily="34" charset="0"/>
              </a:rPr>
              <a:t>Laser power/energy range </a:t>
            </a:r>
          </a:p>
          <a:p>
            <a:r>
              <a:rPr lang="en-US" sz="1600" dirty="0">
                <a:cs typeface="Arial" panose="020B0604020202020204" pitchFamily="34" charset="0"/>
              </a:rPr>
              <a:t>1-50</a:t>
            </a:r>
            <a:r>
              <a:rPr lang="en-US" sz="1600" dirty="0"/>
              <a:t> </a:t>
            </a:r>
            <a:r>
              <a:rPr lang="en-US" sz="1600" dirty="0" err="1"/>
              <a:t>nW</a:t>
            </a:r>
            <a:r>
              <a:rPr lang="en-US" sz="1600" dirty="0"/>
              <a:t> (1-50 </a:t>
            </a:r>
            <a:r>
              <a:rPr lang="en-US" sz="1600" dirty="0" err="1"/>
              <a:t>pJ</a:t>
            </a:r>
            <a:r>
              <a:rPr lang="en-US" sz="1600" dirty="0"/>
              <a:t>)</a:t>
            </a:r>
            <a:r>
              <a:rPr kumimoji="0" lang="en-GB" altLang="en-US" sz="16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a:t>
            </a:r>
            <a:endParaRPr lang="en-US" sz="1600" dirty="0"/>
          </a:p>
          <a:p>
            <a:endParaRPr lang="en-US" sz="1600" dirty="0"/>
          </a:p>
        </p:txBody>
      </p:sp>
      <p:pic>
        <p:nvPicPr>
          <p:cNvPr id="10" name="Picture 9">
            <a:extLst>
              <a:ext uri="{FF2B5EF4-FFF2-40B4-BE49-F238E27FC236}">
                <a16:creationId xmlns:a16="http://schemas.microsoft.com/office/drawing/2014/main" id="{47DC5FA5-0027-463D-BF74-B68E86FCD8A3}"/>
              </a:ext>
            </a:extLst>
          </p:cNvPr>
          <p:cNvPicPr>
            <a:picLocks noChangeAspect="1"/>
          </p:cNvPicPr>
          <p:nvPr/>
        </p:nvPicPr>
        <p:blipFill>
          <a:blip r:embed="rId3"/>
          <a:stretch>
            <a:fillRect/>
          </a:stretch>
        </p:blipFill>
        <p:spPr>
          <a:xfrm>
            <a:off x="3048000" y="1314785"/>
            <a:ext cx="6476061" cy="5071303"/>
          </a:xfrm>
          <a:prstGeom prst="rect">
            <a:avLst/>
          </a:prstGeom>
        </p:spPr>
      </p:pic>
      <p:sp>
        <p:nvSpPr>
          <p:cNvPr id="19" name="Slide Number Placeholder 18">
            <a:extLst>
              <a:ext uri="{FF2B5EF4-FFF2-40B4-BE49-F238E27FC236}">
                <a16:creationId xmlns:a16="http://schemas.microsoft.com/office/drawing/2014/main" id="{43C4EFAC-A4E5-4774-8BFF-36CAB35ACDBC}"/>
              </a:ext>
            </a:extLst>
          </p:cNvPr>
          <p:cNvSpPr>
            <a:spLocks noGrp="1"/>
          </p:cNvSpPr>
          <p:nvPr>
            <p:ph type="sldNum" sz="quarter" idx="12"/>
          </p:nvPr>
        </p:nvSpPr>
        <p:spPr/>
        <p:txBody>
          <a:bodyPr/>
          <a:lstStyle/>
          <a:p>
            <a:fld id="{C8A25242-1DFD-45BB-89E8-D96AD62FA012}" type="slidenum">
              <a:rPr lang="en-US" smtClean="0"/>
              <a:t>9</a:t>
            </a:fld>
            <a:endParaRPr lang="en-US" dirty="0"/>
          </a:p>
        </p:txBody>
      </p:sp>
      <p:pic>
        <p:nvPicPr>
          <p:cNvPr id="3" name="Picture 2">
            <a:extLst>
              <a:ext uri="{FF2B5EF4-FFF2-40B4-BE49-F238E27FC236}">
                <a16:creationId xmlns:a16="http://schemas.microsoft.com/office/drawing/2014/main" id="{0D2948C7-D83F-4620-AF60-D396518E75E3}"/>
              </a:ext>
            </a:extLst>
          </p:cNvPr>
          <p:cNvPicPr>
            <a:picLocks noChangeAspect="1"/>
          </p:cNvPicPr>
          <p:nvPr/>
        </p:nvPicPr>
        <p:blipFill>
          <a:blip r:embed="rId4"/>
          <a:stretch>
            <a:fillRect/>
          </a:stretch>
        </p:blipFill>
        <p:spPr>
          <a:xfrm>
            <a:off x="175408" y="3021400"/>
            <a:ext cx="2872591" cy="2487525"/>
          </a:xfrm>
          <a:prstGeom prst="rect">
            <a:avLst/>
          </a:prstGeom>
        </p:spPr>
      </p:pic>
      <p:sp>
        <p:nvSpPr>
          <p:cNvPr id="11" name="TextBox 10">
            <a:extLst>
              <a:ext uri="{FF2B5EF4-FFF2-40B4-BE49-F238E27FC236}">
                <a16:creationId xmlns:a16="http://schemas.microsoft.com/office/drawing/2014/main" id="{08FA0925-3353-471E-96B9-AF3C20425FDC}"/>
              </a:ext>
            </a:extLst>
          </p:cNvPr>
          <p:cNvSpPr txBox="1"/>
          <p:nvPr/>
        </p:nvSpPr>
        <p:spPr>
          <a:xfrm>
            <a:off x="55084" y="5508925"/>
            <a:ext cx="2287833" cy="877163"/>
          </a:xfrm>
          <a:prstGeom prst="rect">
            <a:avLst/>
          </a:prstGeom>
          <a:noFill/>
        </p:spPr>
        <p:txBody>
          <a:bodyPr wrap="square">
            <a:spAutoFit/>
          </a:bodyPr>
          <a:lstStyle/>
          <a:p>
            <a:r>
              <a:rPr lang="en-GB" dirty="0"/>
              <a:t> </a:t>
            </a:r>
            <a:r>
              <a:rPr lang="en-GB" sz="1100" dirty="0"/>
              <a:t>Schematic working principle of front/back TCT illumination of a silicon sensor and the charge carrier generation</a:t>
            </a:r>
          </a:p>
        </p:txBody>
      </p:sp>
      <p:sp>
        <p:nvSpPr>
          <p:cNvPr id="12" name="TextBox 11">
            <a:extLst>
              <a:ext uri="{FF2B5EF4-FFF2-40B4-BE49-F238E27FC236}">
                <a16:creationId xmlns:a16="http://schemas.microsoft.com/office/drawing/2014/main" id="{57CA4AE0-4872-4DED-ADA0-E2C9300FEDE6}"/>
              </a:ext>
            </a:extLst>
          </p:cNvPr>
          <p:cNvSpPr txBox="1"/>
          <p:nvPr/>
        </p:nvSpPr>
        <p:spPr>
          <a:xfrm>
            <a:off x="2567791" y="584858"/>
            <a:ext cx="6684262" cy="923330"/>
          </a:xfrm>
          <a:prstGeom prst="rect">
            <a:avLst/>
          </a:prstGeom>
          <a:noFill/>
        </p:spPr>
        <p:txBody>
          <a:bodyPr wrap="square">
            <a:spAutoFit/>
          </a:bodyPr>
          <a:lstStyle/>
          <a:p>
            <a:pPr marL="285750" indent="-285750">
              <a:buFont typeface="Wingdings" panose="05000000000000000000" pitchFamily="2" charset="2"/>
              <a:buChar char="q"/>
            </a:pPr>
            <a:r>
              <a:rPr lang="en-GB" dirty="0">
                <a:latin typeface="Arial" panose="020B0604020202020204" pitchFamily="34" charset="0"/>
              </a:rPr>
              <a:t>Tests uses  800 nm (27 </a:t>
            </a:r>
            <a:r>
              <a:rPr lang="en-GB" dirty="0" err="1">
                <a:latin typeface="Arial" panose="020B0604020202020204" pitchFamily="34" charset="0"/>
              </a:rPr>
              <a:t>μm</a:t>
            </a:r>
            <a:r>
              <a:rPr lang="en-GB" dirty="0">
                <a:latin typeface="Arial" panose="020B0604020202020204" pitchFamily="34" charset="0"/>
              </a:rPr>
              <a:t> penetration) of 50 fs pulses with pulse of  up to a 1  </a:t>
            </a:r>
            <a:r>
              <a:rPr lang="en-GB" dirty="0" err="1">
                <a:latin typeface="Arial" panose="020B0604020202020204" pitchFamily="34" charset="0"/>
              </a:rPr>
              <a:t>mJ</a:t>
            </a:r>
            <a:r>
              <a:rPr lang="en-GB" dirty="0">
                <a:latin typeface="Arial" panose="020B0604020202020204" pitchFamily="34" charset="0"/>
              </a:rPr>
              <a:t>. Pulses are focused to dimensions similar  that of  </a:t>
            </a:r>
            <a:r>
              <a:rPr lang="en-GB" dirty="0" err="1">
                <a:latin typeface="Arial" panose="020B0604020202020204" pitchFamily="34" charset="0"/>
              </a:rPr>
              <a:t>mip</a:t>
            </a:r>
            <a:r>
              <a:rPr lang="en-GB" dirty="0">
                <a:latin typeface="Arial" panose="020B0604020202020204" pitchFamily="34" charset="0"/>
              </a:rPr>
              <a:t> deposition (1-2 </a:t>
            </a:r>
            <a:r>
              <a:rPr lang="en-GB" dirty="0" err="1">
                <a:latin typeface="Arial" panose="020B0604020202020204" pitchFamily="34" charset="0"/>
              </a:rPr>
              <a:t>μm</a:t>
            </a:r>
            <a:r>
              <a:rPr lang="en-GB" dirty="0">
                <a:latin typeface="Arial" panose="020B0604020202020204" pitchFamily="34" charset="0"/>
              </a:rPr>
              <a:t> cone)</a:t>
            </a:r>
          </a:p>
        </p:txBody>
      </p:sp>
    </p:spTree>
    <p:extLst>
      <p:ext uri="{BB962C8B-B14F-4D97-AF65-F5344CB8AC3E}">
        <p14:creationId xmlns:p14="http://schemas.microsoft.com/office/powerpoint/2010/main" val="4035152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20935</TotalTime>
  <Words>3872</Words>
  <Application>Microsoft Office PowerPoint</Application>
  <PresentationFormat>On-screen Show (4:3)</PresentationFormat>
  <Paragraphs>597</Paragraphs>
  <Slides>39</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Arial Black</vt:lpstr>
      <vt:lpstr>Bodoni MT</vt:lpstr>
      <vt:lpstr>Calibri</vt:lpstr>
      <vt:lpstr>Liberation Sans</vt:lpstr>
      <vt:lpstr>Roboto</vt:lpstr>
      <vt:lpstr>Wingdings</vt:lpstr>
      <vt:lpstr>Office Theme</vt:lpstr>
      <vt:lpstr>PowerPoint Presentation</vt:lpstr>
      <vt:lpstr>Outline</vt:lpstr>
      <vt:lpstr>Quick introduction: LGADs breaking down at high Vbias</vt:lpstr>
      <vt:lpstr> A possible explanation</vt:lpstr>
      <vt:lpstr>Fatality signature at the beam-tests: CNM LGAD burnout study (2019)</vt:lpstr>
      <vt:lpstr>Proposed death mechanism slide courtesy of Ryan Heller</vt:lpstr>
      <vt:lpstr>Femtosecond laser induced  SEE/SEB event</vt:lpstr>
      <vt:lpstr>PowerPoint Presentation</vt:lpstr>
      <vt:lpstr>PowerPoint Presentation</vt:lpstr>
      <vt:lpstr>TCT set-up</vt:lpstr>
      <vt:lpstr>Samples and readout</vt:lpstr>
      <vt:lpstr>Procedure Explained</vt:lpstr>
      <vt:lpstr>PowerPoint Presentation</vt:lpstr>
      <vt:lpstr>PowerPoint Presentation</vt:lpstr>
      <vt:lpstr>Stable/unstable and irreversible breakdown behaviour: Examples of waveforms</vt:lpstr>
      <vt:lpstr>PowerPoint Presentation</vt:lpstr>
      <vt:lpstr>PowerPoint Presentation</vt:lpstr>
      <vt:lpstr>2. Mortality study with fs-TCT-TPA    </vt:lpstr>
      <vt:lpstr>Configuration of TCT-TPA</vt:lpstr>
      <vt:lpstr>PowerPoint Presentation</vt:lpstr>
      <vt:lpstr>PowerPoint Presentation</vt:lpstr>
      <vt:lpstr>Sensor damage inspection under electronic microscope  </vt:lpstr>
      <vt:lpstr>PowerPoint Presentation</vt:lpstr>
      <vt:lpstr>PowerPoint Presentation</vt:lpstr>
      <vt:lpstr>PowerPoint Presentation</vt:lpstr>
      <vt:lpstr>PowerPoint Presentation</vt:lpstr>
      <vt:lpstr>PowerPoint Presentation</vt:lpstr>
      <vt:lpstr>PowerPoint Presentation</vt:lpstr>
      <vt:lpstr>Summery: Steps we made</vt:lpstr>
      <vt:lpstr>Advantages: fs- laser tests vs beam tests</vt:lpstr>
      <vt:lpstr>Lessons learnt </vt:lpstr>
      <vt:lpstr>Open questions and steps forward</vt:lpstr>
      <vt:lpstr>PowerPoint Presentation</vt:lpstr>
      <vt:lpstr>Context for ETL  </vt:lpstr>
      <vt:lpstr>Future steps at ELI</vt:lpstr>
      <vt:lpstr>Thank you</vt:lpstr>
      <vt:lpstr>Backup Slides</vt:lpstr>
      <vt:lpstr>Correlation between pulse energy and energy deposit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Rebarz Mateusz</dc:creator>
  <cp:lastModifiedBy>Gordana Medin</cp:lastModifiedBy>
  <cp:revision>240</cp:revision>
  <dcterms:created xsi:type="dcterms:W3CDTF">2021-02-06T15:20:12Z</dcterms:created>
  <dcterms:modified xsi:type="dcterms:W3CDTF">2021-09-17T09:10:18Z</dcterms:modified>
</cp:coreProperties>
</file>