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tiff" ContentType="image/tiff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681" r:id="rId4"/>
    <p:sldId id="633" r:id="rId5"/>
    <p:sldId id="283" r:id="rId6"/>
    <p:sldId id="261" r:id="rId7"/>
    <p:sldId id="264" r:id="rId8"/>
    <p:sldId id="269" r:id="rId9"/>
    <p:sldId id="677" r:id="rId10"/>
    <p:sldId id="679" r:id="rId11"/>
    <p:sldId id="285" r:id="rId12"/>
    <p:sldId id="664" r:id="rId13"/>
    <p:sldId id="665" r:id="rId14"/>
    <p:sldId id="642" r:id="rId15"/>
    <p:sldId id="284" r:id="rId16"/>
    <p:sldId id="680" r:id="rId17"/>
    <p:sldId id="645" r:id="rId18"/>
    <p:sldId id="265" r:id="rId19"/>
    <p:sldId id="644" r:id="rId20"/>
    <p:sldId id="634" r:id="rId21"/>
    <p:sldId id="682" r:id="rId22"/>
    <p:sldId id="31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C1A"/>
    <a:srgbClr val="D34817"/>
    <a:srgbClr val="67BA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D68A51-D187-4246-9114-83508C07DC09}" v="1" dt="2021-09-14T14:04:56.429"/>
    <p1510:client id="{6B3252DA-9D20-441B-9680-0FA63D54CA19}" v="10" dt="2021-09-14T15:34:50.9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457" autoAdjust="0"/>
  </p:normalViewPr>
  <p:slideViewPr>
    <p:cSldViewPr snapToGrid="0">
      <p:cViewPr varScale="1">
        <p:scale>
          <a:sx n="102" d="100"/>
          <a:sy n="102" d="100"/>
        </p:scale>
        <p:origin x="198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y Alexandrov" userId="cbbb117e-4c69-4fab-b8dd-33b76ae6e081" providerId="ADAL" clId="{6B3252DA-9D20-441B-9680-0FA63D54CA19}"/>
    <pc:docChg chg="undo custSel addSld modSld">
      <pc:chgData name="Andrey Alexandrov" userId="cbbb117e-4c69-4fab-b8dd-33b76ae6e081" providerId="ADAL" clId="{6B3252DA-9D20-441B-9680-0FA63D54CA19}" dt="2021-09-14T15:34:50.986" v="25"/>
      <pc:docMkLst>
        <pc:docMk/>
      </pc:docMkLst>
      <pc:sldChg chg="modSp mod">
        <pc:chgData name="Andrey Alexandrov" userId="cbbb117e-4c69-4fab-b8dd-33b76ae6e081" providerId="ADAL" clId="{6B3252DA-9D20-441B-9680-0FA63D54CA19}" dt="2021-09-14T14:58:18.278" v="21" actId="20577"/>
        <pc:sldMkLst>
          <pc:docMk/>
          <pc:sldMk cId="848908465" sldId="256"/>
        </pc:sldMkLst>
        <pc:spChg chg="mod">
          <ac:chgData name="Andrey Alexandrov" userId="cbbb117e-4c69-4fab-b8dd-33b76ae6e081" providerId="ADAL" clId="{6B3252DA-9D20-441B-9680-0FA63D54CA19}" dt="2021-09-14T14:58:18.278" v="21" actId="20577"/>
          <ac:spMkLst>
            <pc:docMk/>
            <pc:sldMk cId="848908465" sldId="256"/>
            <ac:spMk id="3" creationId="{80BD8197-604A-408B-9049-A74E98528905}"/>
          </ac:spMkLst>
        </pc:spChg>
        <pc:spChg chg="mod">
          <ac:chgData name="Andrey Alexandrov" userId="cbbb117e-4c69-4fab-b8dd-33b76ae6e081" providerId="ADAL" clId="{6B3252DA-9D20-441B-9680-0FA63D54CA19}" dt="2021-09-14T14:52:01.944" v="17" actId="20577"/>
          <ac:spMkLst>
            <pc:docMk/>
            <pc:sldMk cId="848908465" sldId="256"/>
            <ac:spMk id="9" creationId="{98EED46D-E5B4-4719-817B-6D03CB75BD2D}"/>
          </ac:spMkLst>
        </pc:spChg>
      </pc:sldChg>
      <pc:sldChg chg="addSp delSp modSp add mod">
        <pc:chgData name="Andrey Alexandrov" userId="cbbb117e-4c69-4fab-b8dd-33b76ae6e081" providerId="ADAL" clId="{6B3252DA-9D20-441B-9680-0FA63D54CA19}" dt="2021-09-14T15:34:50.986" v="25"/>
        <pc:sldMkLst>
          <pc:docMk/>
          <pc:sldMk cId="3905546096" sldId="681"/>
        </pc:sldMkLst>
        <pc:spChg chg="del">
          <ac:chgData name="Andrey Alexandrov" userId="cbbb117e-4c69-4fab-b8dd-33b76ae6e081" providerId="ADAL" clId="{6B3252DA-9D20-441B-9680-0FA63D54CA19}" dt="2021-09-14T15:34:45.920" v="24" actId="478"/>
          <ac:spMkLst>
            <pc:docMk/>
            <pc:sldMk cId="3905546096" sldId="681"/>
            <ac:spMk id="9" creationId="{EE6BF5F8-836E-4659-956F-5E61532426CD}"/>
          </ac:spMkLst>
        </pc:spChg>
        <pc:spChg chg="del">
          <ac:chgData name="Andrey Alexandrov" userId="cbbb117e-4c69-4fab-b8dd-33b76ae6e081" providerId="ADAL" clId="{6B3252DA-9D20-441B-9680-0FA63D54CA19}" dt="2021-09-14T15:34:35.236" v="23" actId="478"/>
          <ac:spMkLst>
            <pc:docMk/>
            <pc:sldMk cId="3905546096" sldId="681"/>
            <ac:spMk id="11" creationId="{B4DB5971-7709-4499-9A35-08722D08DCEA}"/>
          </ac:spMkLst>
        </pc:spChg>
        <pc:spChg chg="add mod">
          <ac:chgData name="Andrey Alexandrov" userId="cbbb117e-4c69-4fab-b8dd-33b76ae6e081" providerId="ADAL" clId="{6B3252DA-9D20-441B-9680-0FA63D54CA19}" dt="2021-09-14T15:34:50.986" v="25"/>
          <ac:spMkLst>
            <pc:docMk/>
            <pc:sldMk cId="3905546096" sldId="681"/>
            <ac:spMk id="12" creationId="{65567B40-22DC-44EE-BF62-6622E5F4493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9008F1-BD6B-4970-85B1-EA8B34C2F21F}" type="datetimeFigureOut">
              <a:rPr lang="en-GB" smtClean="0"/>
              <a:t>15/09/2021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422920-E237-425B-A07D-590326C7D1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906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BFFDF7-2E7C-4000-8254-8A930685A80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86229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BA998-1798-4510-9D4A-FE15C62D4CC1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8914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BA998-1798-4510-9D4A-FE15C62D4CC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794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41BCF7-DA7D-49D9-B446-00F444D9548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1257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F056F-7840-4C61-97E2-EFE710C6AB47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72919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BA998-1798-4510-9D4A-FE15C62D4CC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6565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22920-E237-425B-A07D-590326C7D14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0299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7287E8-2F9A-47CB-9B90-8C22A433319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16747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BFFDF7-2E7C-4000-8254-8A930685A80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46573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BFFDF7-2E7C-4000-8254-8A930685A80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273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15/09/2021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GB"/>
              <a:t>20th Lomonosov Conference on Elementary Particle Physics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8555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15/09/2021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20th Lomonosov Conference on Elementary Particle Physics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682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15/09/2021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20th Lomonosov Conference on Elementary Particle Physics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57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page Text +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6452940" y="1669215"/>
            <a:ext cx="5137379" cy="37056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Picture</a:t>
            </a:r>
            <a:endParaRPr lang="ru-RU" dirty="0"/>
          </a:p>
        </p:txBody>
      </p:sp>
      <p:sp>
        <p:nvSpPr>
          <p:cNvPr id="11" name="Объект 2"/>
          <p:cNvSpPr>
            <a:spLocks noGrp="1"/>
          </p:cNvSpPr>
          <p:nvPr>
            <p:ph idx="10" hasCustomPrompt="1"/>
          </p:nvPr>
        </p:nvSpPr>
        <p:spPr>
          <a:xfrm>
            <a:off x="962526" y="2133603"/>
            <a:ext cx="4836695" cy="32412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Text (Arial font, 16 </a:t>
            </a:r>
            <a:r>
              <a:rPr lang="en-US" dirty="0" err="1"/>
              <a:t>pt</a:t>
            </a:r>
            <a:r>
              <a:rPr lang="en-US" dirty="0"/>
              <a:t>)</a:t>
            </a:r>
            <a:endParaRPr lang="ru-RU" dirty="0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448800" y="637564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0CA2B475-E880-474D-8B58-60BB2C74100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Объект 2"/>
          <p:cNvSpPr>
            <a:spLocks noGrp="1"/>
          </p:cNvSpPr>
          <p:nvPr>
            <p:ph idx="13" hasCustomPrompt="1"/>
          </p:nvPr>
        </p:nvSpPr>
        <p:spPr>
          <a:xfrm>
            <a:off x="962526" y="1068476"/>
            <a:ext cx="4836695" cy="60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anchor="ctr"/>
          <a:lstStyle>
            <a:lvl1pPr marL="0" indent="0">
              <a:buNone/>
              <a:defRPr sz="2400" b="1" baseline="0">
                <a:solidFill>
                  <a:srgbClr val="00B0F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/>
              <a:t>Slide title (Arial bold font, 24 </a:t>
            </a:r>
            <a:r>
              <a:rPr lang="en-US" dirty="0" err="1"/>
              <a:t>pt</a:t>
            </a:r>
            <a:r>
              <a:rPr lang="en-US" dirty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3279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15/09/2021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20th Lomonosov Conference on Elementary Particle Physics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749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15/09/2021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20th Lomonosov Conference on Elementary Particle Physics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9415399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15/09/2021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20th Lomonosov Conference on Elementary Particle Physics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124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15/09/2021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20th Lomonosov Conference on Elementary Particle Physics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998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15/09/2021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20th Lomonosov Conference on Elementary Particle Physics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810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15/09/2021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20th Lomonosov Conference on Elementary Particle Physics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230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15/09/2021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20th Lomonosov Conference on Elementary Particle Physics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84140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15/09/2021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20th Lomonosov Conference on Elementary Particle Physics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53005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15/09/2021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en-GB"/>
              <a:t>20th Lomonosov Conference on Elementary Particle Physics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0842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5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andrey.alexandrov@na.infn.it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tiff"/><Relationship Id="rId2" Type="http://schemas.openxmlformats.org/officeDocument/2006/relationships/image" Target="../media/image58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://news-dm.lngs.infn.it/" TargetMode="External"/><Relationship Id="rId7" Type="http://schemas.openxmlformats.org/officeDocument/2006/relationships/image" Target="../media/image6.png"/><Relationship Id="rId2" Type="http://schemas.openxmlformats.org/officeDocument/2006/relationships/hyperlink" Target="https://arxiv.org/pdf/1604.04199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gif"/><Relationship Id="rId4" Type="http://schemas.openxmlformats.org/officeDocument/2006/relationships/image" Target="../media/image3.png"/><Relationship Id="rId9" Type="http://schemas.openxmlformats.org/officeDocument/2006/relationships/image" Target="../media/image8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ppec.org/wp-content/uploads/2021/04/appec_dm_report_2020_ga_approved.pdf" TargetMode="External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1.gif"/><Relationship Id="rId7" Type="http://schemas.microsoft.com/office/2007/relationships/hdphoto" Target="../media/hdphoto1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png"/><Relationship Id="rId5" Type="http://schemas.openxmlformats.org/officeDocument/2006/relationships/image" Target="../media/image63.gif"/><Relationship Id="rId4" Type="http://schemas.openxmlformats.org/officeDocument/2006/relationships/image" Target="../media/image62.gi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13" Type="http://schemas.openxmlformats.org/officeDocument/2006/relationships/image" Target="../media/image72.gif"/><Relationship Id="rId3" Type="http://schemas.openxmlformats.org/officeDocument/2006/relationships/video" Target="NULL" TargetMode="External"/><Relationship Id="rId7" Type="http://schemas.openxmlformats.org/officeDocument/2006/relationships/image" Target="../media/image67.png"/><Relationship Id="rId12" Type="http://schemas.openxmlformats.org/officeDocument/2006/relationships/image" Target="../media/image71.emf"/><Relationship Id="rId17" Type="http://schemas.openxmlformats.org/officeDocument/2006/relationships/image" Target="../media/image76.emf"/><Relationship Id="rId2" Type="http://schemas.openxmlformats.org/officeDocument/2006/relationships/video" Target="../media/media1.wmv"/><Relationship Id="rId16" Type="http://schemas.openxmlformats.org/officeDocument/2006/relationships/image" Target="../media/image75.emf"/><Relationship Id="rId1" Type="http://schemas.microsoft.com/office/2007/relationships/media" Target="../media/media1.wmv"/><Relationship Id="rId6" Type="http://schemas.openxmlformats.org/officeDocument/2006/relationships/image" Target="../media/image66.png"/><Relationship Id="rId11" Type="http://schemas.openxmlformats.org/officeDocument/2006/relationships/image" Target="../media/image70.emf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74.emf"/><Relationship Id="rId10" Type="http://schemas.openxmlformats.org/officeDocument/2006/relationships/image" Target="../media/image63.gif"/><Relationship Id="rId4" Type="http://schemas.microsoft.com/office/2007/relationships/media" Target="../media/media2.wmv"/><Relationship Id="rId9" Type="http://schemas.openxmlformats.org/officeDocument/2006/relationships/image" Target="../media/image69.png"/><Relationship Id="rId14" Type="http://schemas.openxmlformats.org/officeDocument/2006/relationships/image" Target="../media/image7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gif"/><Relationship Id="rId3" Type="http://schemas.openxmlformats.org/officeDocument/2006/relationships/image" Target="../media/image31.gif"/><Relationship Id="rId7" Type="http://schemas.openxmlformats.org/officeDocument/2006/relationships/image" Target="../media/image33.png"/><Relationship Id="rId12" Type="http://schemas.openxmlformats.org/officeDocument/2006/relationships/image" Target="../media/image4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gif"/><Relationship Id="rId11" Type="http://schemas.openxmlformats.org/officeDocument/2006/relationships/image" Target="../media/image42.png"/><Relationship Id="rId5" Type="http://schemas.openxmlformats.org/officeDocument/2006/relationships/image" Target="../media/image32.gif"/><Relationship Id="rId10" Type="http://schemas.openxmlformats.org/officeDocument/2006/relationships/image" Target="../media/image41.png"/><Relationship Id="rId4" Type="http://schemas.openxmlformats.org/officeDocument/2006/relationships/image" Target="../media/image120.png"/><Relationship Id="rId9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53">
            <a:extLst>
              <a:ext uri="{FF2B5EF4-FFF2-40B4-BE49-F238E27FC236}">
                <a16:creationId xmlns:a16="http://schemas.microsoft.com/office/drawing/2014/main" xmlns="" id="{0671A8AE-40A1-4631-A6B8-581AFF06548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14" name="Picture 3">
            <a:extLst>
              <a:ext uri="{FF2B5EF4-FFF2-40B4-BE49-F238E27FC236}">
                <a16:creationId xmlns:a16="http://schemas.microsoft.com/office/drawing/2014/main" xmlns="" id="{B9AC6C24-8495-48E7-96BD-7CED1642A8D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171" r="23298" b="292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73" name="Rectangle 55">
            <a:extLst>
              <a:ext uri="{FF2B5EF4-FFF2-40B4-BE49-F238E27FC236}">
                <a16:creationId xmlns:a16="http://schemas.microsoft.com/office/drawing/2014/main" xmlns="" id="{AB58EF07-17C2-48CF-ABB0-EEF1F17CB8F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xmlns="" id="{F495FC13-3697-4057-94B4-FD17F34CB0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0" y="1619525"/>
            <a:ext cx="5107158" cy="2706971"/>
          </a:xfrm>
        </p:spPr>
        <p:txBody>
          <a:bodyPr anchor="b">
            <a:normAutofit/>
          </a:bodyPr>
          <a:lstStyle/>
          <a:p>
            <a:pPr algn="l"/>
            <a:r>
              <a:rPr lang="en-GB" sz="3600" dirty="0"/>
              <a:t/>
            </a:r>
            <a:br>
              <a:rPr lang="en-GB" sz="3600" dirty="0"/>
            </a:br>
            <a:r>
              <a:rPr lang="en-GB" sz="3200" dirty="0"/>
              <a:t>Directional Dark Matter Search with </a:t>
            </a:r>
            <a:r>
              <a:rPr lang="en-GB" sz="3200" dirty="0" err="1"/>
              <a:t>NEWS</a:t>
            </a:r>
            <a:r>
              <a:rPr lang="en-GB" sz="2000" dirty="0" err="1"/>
              <a:t>dm</a:t>
            </a:r>
            <a:endParaRPr lang="en-GB" sz="3200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80BD8197-604A-408B-9049-A74E985289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3"/>
            <a:ext cx="10340274" cy="1324677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2000" dirty="0"/>
              <a:t>Andrey ALEXANDROV </a:t>
            </a:r>
            <a:r>
              <a:rPr lang="en-US" sz="2000" dirty="0" smtClean="0"/>
              <a:t>(on </a:t>
            </a:r>
            <a:r>
              <a:rPr lang="en-US" sz="2000" dirty="0"/>
              <a:t>behalf of the </a:t>
            </a:r>
            <a:r>
              <a:rPr lang="en-US" sz="2000" dirty="0" err="1"/>
              <a:t>NEWSdm</a:t>
            </a:r>
            <a:r>
              <a:rPr lang="en-US" sz="2000" dirty="0"/>
              <a:t> collaboration)</a:t>
            </a:r>
          </a:p>
          <a:p>
            <a:pPr algn="l"/>
            <a:r>
              <a:rPr lang="en-US" sz="2000" dirty="0"/>
              <a:t/>
            </a:r>
            <a:br>
              <a:rPr lang="en-US" sz="2000" dirty="0"/>
            </a:br>
            <a:r>
              <a:rPr lang="en-US" sz="1700" dirty="0"/>
              <a:t>I.N.F.N. and University of Naples, Italy</a:t>
            </a:r>
            <a:br>
              <a:rPr lang="en-US" sz="1700" dirty="0"/>
            </a:br>
            <a:r>
              <a:rPr lang="en-GB" sz="1700" dirty="0"/>
              <a:t>National University of Science and Technology '</a:t>
            </a:r>
            <a:r>
              <a:rPr lang="en-GB" sz="1700" dirty="0" err="1"/>
              <a:t>MISiS</a:t>
            </a:r>
            <a:r>
              <a:rPr lang="en-GB" sz="1700" dirty="0"/>
              <a:t>', Moscow, Russia</a:t>
            </a:r>
            <a:r>
              <a:rPr lang="en-US" sz="1700" dirty="0"/>
              <a:t/>
            </a:r>
            <a:br>
              <a:rPr lang="en-US" sz="1700" dirty="0"/>
            </a:br>
            <a:r>
              <a:rPr lang="en-GB" sz="1700" dirty="0"/>
              <a:t>Lebedev Physical Institute (LPI RAS), Moscow, Russia</a:t>
            </a:r>
            <a:endParaRPr lang="en-GB" sz="2000" dirty="0"/>
          </a:p>
        </p:txBody>
      </p:sp>
      <p:sp>
        <p:nvSpPr>
          <p:cNvPr id="75" name="Rectangle 59">
            <a:extLst>
              <a:ext uri="{FF2B5EF4-FFF2-40B4-BE49-F238E27FC236}">
                <a16:creationId xmlns:a16="http://schemas.microsoft.com/office/drawing/2014/main" xmlns="" id="{08C9B587-E65E-4B52-B37C-ABEBB6E8792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478" y="689076"/>
            <a:ext cx="2752742" cy="1842840"/>
          </a:xfrm>
          <a:prstGeom prst="roundRect">
            <a:avLst>
              <a:gd name="adj" fmla="val 13268"/>
            </a:avLst>
          </a:prstGeom>
          <a:ln>
            <a:noFill/>
          </a:ln>
          <a:effectLst/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Segnaposto data 9">
            <a:extLst>
              <a:ext uri="{FF2B5EF4-FFF2-40B4-BE49-F238E27FC236}">
                <a16:creationId xmlns:a16="http://schemas.microsoft.com/office/drawing/2014/main" xmlns="" id="{505D99A5-8A4C-4294-8529-F2F12D2D3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15/09/2021</a:t>
            </a:r>
            <a:endParaRPr lang="en-US" dirty="0"/>
          </a:p>
        </p:txBody>
      </p:sp>
      <p:sp>
        <p:nvSpPr>
          <p:cNvPr id="11" name="Segnaposto piè di pagina 10">
            <a:extLst>
              <a:ext uri="{FF2B5EF4-FFF2-40B4-BE49-F238E27FC236}">
                <a16:creationId xmlns:a16="http://schemas.microsoft.com/office/drawing/2014/main" xmlns="" id="{AD3F750D-642D-473B-B1CC-6D960DE2C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PSD12 - 12th International Conference on Position Sensitive Detectors - Birmingham, UK</a:t>
            </a:r>
            <a:endParaRPr lang="en-US" dirty="0"/>
          </a:p>
        </p:txBody>
      </p:sp>
      <p:sp>
        <p:nvSpPr>
          <p:cNvPr id="12" name="Segnaposto numero diapositiva 11">
            <a:extLst>
              <a:ext uri="{FF2B5EF4-FFF2-40B4-BE49-F238E27FC236}">
                <a16:creationId xmlns:a16="http://schemas.microsoft.com/office/drawing/2014/main" xmlns="" id="{F5E9CBB6-4150-48D8-813F-5A635BF67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9084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0156" y="925980"/>
            <a:ext cx="5470236" cy="54702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61410" y="925980"/>
            <a:ext cx="5470236" cy="54702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306"/>
          <a:stretch/>
        </p:blipFill>
        <p:spPr>
          <a:xfrm>
            <a:off x="6361411" y="5716542"/>
            <a:ext cx="5470236" cy="679674"/>
          </a:xfrm>
          <a:prstGeom prst="rect">
            <a:avLst/>
          </a:prstGeom>
        </p:spPr>
      </p:pic>
      <p:pic>
        <p:nvPicPr>
          <p:cNvPr id="8" name="Immagine 7" descr="Immagine che contiene stella, cielo&#10;&#10;Descrizione generata automaticamente">
            <a:extLst>
              <a:ext uri="{FF2B5EF4-FFF2-40B4-BE49-F238E27FC236}">
                <a16:creationId xmlns:a16="http://schemas.microsoft.com/office/drawing/2014/main" xmlns="" id="{29B27781-A673-42BB-924C-2B621D1D3F7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87" t="23252" r="36883" b="25643"/>
          <a:stretch/>
        </p:blipFill>
        <p:spPr>
          <a:xfrm>
            <a:off x="9847518" y="2260682"/>
            <a:ext cx="1665026" cy="2797791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xmlns="" id="{1246FE58-6BC6-4183-9BCF-91C5CBC21455}"/>
              </a:ext>
            </a:extLst>
          </p:cNvPr>
          <p:cNvSpPr txBox="1"/>
          <p:nvPr/>
        </p:nvSpPr>
        <p:spPr>
          <a:xfrm>
            <a:off x="544293" y="942115"/>
            <a:ext cx="3623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Microscopic image (8 polarizations)</a:t>
            </a:r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0544144" y="1116491"/>
            <a:ext cx="968400" cy="389912"/>
            <a:chOff x="10491170" y="993421"/>
            <a:chExt cx="968400" cy="389912"/>
          </a:xfrm>
        </p:grpSpPr>
        <p:cxnSp>
          <p:nvCxnSpPr>
            <p:cNvPr id="16" name="Connettore 2 15">
              <a:extLst>
                <a:ext uri="{FF2B5EF4-FFF2-40B4-BE49-F238E27FC236}">
                  <a16:creationId xmlns:a16="http://schemas.microsoft.com/office/drawing/2014/main" xmlns="" id="{DE5A9941-3896-47C4-A4A0-9C4C75E45915}"/>
                </a:ext>
              </a:extLst>
            </p:cNvPr>
            <p:cNvCxnSpPr>
              <a:cxnSpLocks/>
            </p:cNvCxnSpPr>
            <p:nvPr/>
          </p:nvCxnSpPr>
          <p:spPr>
            <a:xfrm>
              <a:off x="10491170" y="1383333"/>
              <a:ext cx="968400" cy="0"/>
            </a:xfrm>
            <a:prstGeom prst="straightConnector1">
              <a:avLst/>
            </a:prstGeom>
            <a:ln w="114300">
              <a:solidFill>
                <a:schemeClr val="bg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xmlns="" id="{B765D129-54B4-43B9-854B-B4281851C053}"/>
                </a:ext>
              </a:extLst>
            </p:cNvPr>
            <p:cNvSpPr txBox="1"/>
            <p:nvPr/>
          </p:nvSpPr>
          <p:spPr>
            <a:xfrm>
              <a:off x="10527971" y="993421"/>
              <a:ext cx="8947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200 nm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CasellaDiTesto 11">
            <a:extLst>
              <a:ext uri="{FF2B5EF4-FFF2-40B4-BE49-F238E27FC236}">
                <a16:creationId xmlns:a16="http://schemas.microsoft.com/office/drawing/2014/main" xmlns="" id="{008E8ACF-C114-42A1-8A95-364027675FF2}"/>
              </a:ext>
            </a:extLst>
          </p:cNvPr>
          <p:cNvSpPr txBox="1"/>
          <p:nvPr/>
        </p:nvSpPr>
        <p:spPr>
          <a:xfrm>
            <a:off x="6550584" y="942268"/>
            <a:ext cx="2159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Reconstructed image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CasellaDiTesto 11">
            <a:extLst>
              <a:ext uri="{FF2B5EF4-FFF2-40B4-BE49-F238E27FC236}">
                <a16:creationId xmlns:a16="http://schemas.microsoft.com/office/drawing/2014/main" xmlns="" id="{008E8ACF-C114-42A1-8A95-364027675FF2}"/>
              </a:ext>
            </a:extLst>
          </p:cNvPr>
          <p:cNvSpPr txBox="1"/>
          <p:nvPr/>
        </p:nvSpPr>
        <p:spPr>
          <a:xfrm>
            <a:off x="10386123" y="1931445"/>
            <a:ext cx="1381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SEM image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10785630" y="2240101"/>
            <a:ext cx="110835" cy="19796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olo 8">
            <a:extLst>
              <a:ext uri="{FF2B5EF4-FFF2-40B4-BE49-F238E27FC236}">
                <a16:creationId xmlns:a16="http://schemas.microsoft.com/office/drawing/2014/main" xmlns="" id="{9B893E92-724F-4806-A5D7-4D9A36824128}"/>
              </a:ext>
            </a:extLst>
          </p:cNvPr>
          <p:cNvSpPr txBox="1">
            <a:spLocks/>
          </p:cNvSpPr>
          <p:nvPr/>
        </p:nvSpPr>
        <p:spPr>
          <a:xfrm>
            <a:off x="1371600" y="20800"/>
            <a:ext cx="9601200" cy="727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D34817"/>
                </a:solidFill>
              </a:rPr>
              <a:t>Joint image deconvolution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xmlns="" id="{7CD622A1-E77C-458B-87F4-AF1C296A9EC2}"/>
              </a:ext>
            </a:extLst>
          </p:cNvPr>
          <p:cNvSpPr txBox="1"/>
          <p:nvPr/>
        </p:nvSpPr>
        <p:spPr>
          <a:xfrm>
            <a:off x="9096528" y="491835"/>
            <a:ext cx="2797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Sci. Rep. </a:t>
            </a:r>
            <a:r>
              <a:rPr lang="en-GB" b="1" dirty="0"/>
              <a:t>10</a:t>
            </a:r>
            <a:r>
              <a:rPr lang="en-GB" dirty="0"/>
              <a:t> (2020) 18773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4695117" y="1095911"/>
            <a:ext cx="968400" cy="389912"/>
            <a:chOff x="10491170" y="993421"/>
            <a:chExt cx="968400" cy="389912"/>
          </a:xfrm>
        </p:grpSpPr>
        <p:cxnSp>
          <p:nvCxnSpPr>
            <p:cNvPr id="23" name="Connettore 2 15">
              <a:extLst>
                <a:ext uri="{FF2B5EF4-FFF2-40B4-BE49-F238E27FC236}">
                  <a16:creationId xmlns:a16="http://schemas.microsoft.com/office/drawing/2014/main" xmlns="" id="{DE5A9941-3896-47C4-A4A0-9C4C75E45915}"/>
                </a:ext>
              </a:extLst>
            </p:cNvPr>
            <p:cNvCxnSpPr>
              <a:cxnSpLocks/>
            </p:cNvCxnSpPr>
            <p:nvPr/>
          </p:nvCxnSpPr>
          <p:spPr>
            <a:xfrm>
              <a:off x="10491170" y="1383333"/>
              <a:ext cx="968400" cy="0"/>
            </a:xfrm>
            <a:prstGeom prst="straightConnector1">
              <a:avLst/>
            </a:prstGeom>
            <a:ln w="114300">
              <a:solidFill>
                <a:schemeClr val="bg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CasellaDiTesto 17">
              <a:extLst>
                <a:ext uri="{FF2B5EF4-FFF2-40B4-BE49-F238E27FC236}">
                  <a16:creationId xmlns:a16="http://schemas.microsoft.com/office/drawing/2014/main" xmlns="" id="{B765D129-54B4-43B9-854B-B4281851C053}"/>
                </a:ext>
              </a:extLst>
            </p:cNvPr>
            <p:cNvSpPr txBox="1"/>
            <p:nvPr/>
          </p:nvSpPr>
          <p:spPr>
            <a:xfrm>
              <a:off x="10527971" y="993421"/>
              <a:ext cx="8947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200 nm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Segnaposto numero diapositiva 3">
            <a:extLst>
              <a:ext uri="{FF2B5EF4-FFF2-40B4-BE49-F238E27FC236}">
                <a16:creationId xmlns:a16="http://schemas.microsoft.com/office/drawing/2014/main" xmlns="" id="{B62E5CE0-00AD-4DD0-89FE-9774CD369710}"/>
              </a:ext>
            </a:extLst>
          </p:cNvPr>
          <p:cNvSpPr txBox="1">
            <a:spLocks/>
          </p:cNvSpPr>
          <p:nvPr/>
        </p:nvSpPr>
        <p:spPr>
          <a:xfrm>
            <a:off x="0" y="6359601"/>
            <a:ext cx="480156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367AAE-EC9A-45A7-95E4-91C697F17526}" type="slidenum">
              <a:rPr lang="en-US" smtClean="0">
                <a:solidFill>
                  <a:srgbClr val="191B0E"/>
                </a:solidFill>
              </a:rPr>
              <a:t>10</a:t>
            </a:fld>
            <a:endParaRPr lang="en-US" dirty="0">
              <a:solidFill>
                <a:srgbClr val="191B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2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0156" y="926099"/>
            <a:ext cx="5470236" cy="54702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61410" y="926099"/>
            <a:ext cx="5470236" cy="54702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306"/>
          <a:stretch/>
        </p:blipFill>
        <p:spPr>
          <a:xfrm>
            <a:off x="6361411" y="5716661"/>
            <a:ext cx="5470236" cy="679674"/>
          </a:xfrm>
          <a:prstGeom prst="rect">
            <a:avLst/>
          </a:prstGeom>
        </p:spPr>
      </p:pic>
      <p:pic>
        <p:nvPicPr>
          <p:cNvPr id="8" name="Immagine 7" descr="Immagine che contiene stella&#10;&#10;Descrizione generata automaticamente">
            <a:extLst>
              <a:ext uri="{FF2B5EF4-FFF2-40B4-BE49-F238E27FC236}">
                <a16:creationId xmlns:a16="http://schemas.microsoft.com/office/drawing/2014/main" xmlns="" id="{83921691-C95A-4383-A416-A7C09E6C058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67" t="39159" r="40288" b="39881"/>
          <a:stretch/>
        </p:blipFill>
        <p:spPr>
          <a:xfrm>
            <a:off x="9861165" y="2910206"/>
            <a:ext cx="1364776" cy="1146413"/>
          </a:xfrm>
          <a:prstGeom prst="rect">
            <a:avLst/>
          </a:prstGeom>
        </p:spPr>
      </p:pic>
      <p:cxnSp>
        <p:nvCxnSpPr>
          <p:cNvPr id="10" name="Connettore 2 9">
            <a:extLst>
              <a:ext uri="{FF2B5EF4-FFF2-40B4-BE49-F238E27FC236}">
                <a16:creationId xmlns:a16="http://schemas.microsoft.com/office/drawing/2014/main" xmlns="" id="{4278599C-D637-4C2C-A1AA-6B5E37948E02}"/>
              </a:ext>
            </a:extLst>
          </p:cNvPr>
          <p:cNvCxnSpPr>
            <a:cxnSpLocks/>
          </p:cNvCxnSpPr>
          <p:nvPr/>
        </p:nvCxnSpPr>
        <p:spPr>
          <a:xfrm rot="1860000">
            <a:off x="3529683" y="3204991"/>
            <a:ext cx="234000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xmlns="" id="{EBE83A57-FE80-4344-8358-3CC8F6629883}"/>
              </a:ext>
            </a:extLst>
          </p:cNvPr>
          <p:cNvSpPr txBox="1"/>
          <p:nvPr/>
        </p:nvSpPr>
        <p:spPr>
          <a:xfrm>
            <a:off x="3746972" y="2553942"/>
            <a:ext cx="15872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Barycenter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Shift </a:t>
            </a:r>
            <a:r>
              <a:rPr lang="en-US" dirty="0">
                <a:solidFill>
                  <a:schemeClr val="bg1"/>
                </a:solidFill>
              </a:rPr>
              <a:t>= 48 nm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xmlns="" id="{D0B06736-D127-401B-94FB-0BFDB6EE5AED}"/>
              </a:ext>
            </a:extLst>
          </p:cNvPr>
          <p:cNvSpPr txBox="1"/>
          <p:nvPr/>
        </p:nvSpPr>
        <p:spPr>
          <a:xfrm>
            <a:off x="544293" y="942234"/>
            <a:ext cx="3623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Microscopic image (8 polarizations)</a:t>
            </a:r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0544144" y="1116610"/>
            <a:ext cx="968400" cy="389912"/>
            <a:chOff x="10491170" y="993421"/>
            <a:chExt cx="968400" cy="389912"/>
          </a:xfrm>
        </p:grpSpPr>
        <p:cxnSp>
          <p:nvCxnSpPr>
            <p:cNvPr id="14" name="Connettore 2 15">
              <a:extLst>
                <a:ext uri="{FF2B5EF4-FFF2-40B4-BE49-F238E27FC236}">
                  <a16:creationId xmlns:a16="http://schemas.microsoft.com/office/drawing/2014/main" xmlns="" id="{DE5A9941-3896-47C4-A4A0-9C4C75E45915}"/>
                </a:ext>
              </a:extLst>
            </p:cNvPr>
            <p:cNvCxnSpPr>
              <a:cxnSpLocks/>
            </p:cNvCxnSpPr>
            <p:nvPr/>
          </p:nvCxnSpPr>
          <p:spPr>
            <a:xfrm>
              <a:off x="10491170" y="1383333"/>
              <a:ext cx="968400" cy="0"/>
            </a:xfrm>
            <a:prstGeom prst="straightConnector1">
              <a:avLst/>
            </a:prstGeom>
            <a:ln w="114300">
              <a:solidFill>
                <a:schemeClr val="bg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CasellaDiTesto 17">
              <a:extLst>
                <a:ext uri="{FF2B5EF4-FFF2-40B4-BE49-F238E27FC236}">
                  <a16:creationId xmlns:a16="http://schemas.microsoft.com/office/drawing/2014/main" xmlns="" id="{B765D129-54B4-43B9-854B-B4281851C053}"/>
                </a:ext>
              </a:extLst>
            </p:cNvPr>
            <p:cNvSpPr txBox="1"/>
            <p:nvPr/>
          </p:nvSpPr>
          <p:spPr>
            <a:xfrm>
              <a:off x="10527971" y="993421"/>
              <a:ext cx="8947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200 nm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CasellaDiTesto 11">
            <a:extLst>
              <a:ext uri="{FF2B5EF4-FFF2-40B4-BE49-F238E27FC236}">
                <a16:creationId xmlns:a16="http://schemas.microsoft.com/office/drawing/2014/main" xmlns="" id="{008E8ACF-C114-42A1-8A95-364027675FF2}"/>
              </a:ext>
            </a:extLst>
          </p:cNvPr>
          <p:cNvSpPr txBox="1"/>
          <p:nvPr/>
        </p:nvSpPr>
        <p:spPr>
          <a:xfrm>
            <a:off x="6550584" y="942387"/>
            <a:ext cx="2159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Reconstructed image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CasellaDiTesto 11">
            <a:extLst>
              <a:ext uri="{FF2B5EF4-FFF2-40B4-BE49-F238E27FC236}">
                <a16:creationId xmlns:a16="http://schemas.microsoft.com/office/drawing/2014/main" xmlns="" id="{008E8ACF-C114-42A1-8A95-364027675FF2}"/>
              </a:ext>
            </a:extLst>
          </p:cNvPr>
          <p:cNvSpPr txBox="1"/>
          <p:nvPr/>
        </p:nvSpPr>
        <p:spPr>
          <a:xfrm>
            <a:off x="10496688" y="2462737"/>
            <a:ext cx="1223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SEM image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10580945" y="2832069"/>
            <a:ext cx="149265" cy="21570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olo 8">
            <a:extLst>
              <a:ext uri="{FF2B5EF4-FFF2-40B4-BE49-F238E27FC236}">
                <a16:creationId xmlns:a16="http://schemas.microsoft.com/office/drawing/2014/main" xmlns="" id="{88F5A8EA-E063-814D-A55A-8131A813A240}"/>
              </a:ext>
            </a:extLst>
          </p:cNvPr>
          <p:cNvSpPr txBox="1">
            <a:spLocks/>
          </p:cNvSpPr>
          <p:nvPr/>
        </p:nvSpPr>
        <p:spPr>
          <a:xfrm>
            <a:off x="1371600" y="20800"/>
            <a:ext cx="9601200" cy="727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D34817"/>
                </a:solidFill>
              </a:rPr>
              <a:t>Joint image deconvolution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xmlns="" id="{35594511-3DF7-7245-A4D5-B8F5659303C4}"/>
              </a:ext>
            </a:extLst>
          </p:cNvPr>
          <p:cNvSpPr txBox="1"/>
          <p:nvPr/>
        </p:nvSpPr>
        <p:spPr>
          <a:xfrm>
            <a:off x="9096528" y="491835"/>
            <a:ext cx="2797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Sci. Rep. </a:t>
            </a:r>
            <a:r>
              <a:rPr lang="en-GB" b="1" dirty="0"/>
              <a:t>10</a:t>
            </a:r>
            <a:r>
              <a:rPr lang="en-GB" dirty="0"/>
              <a:t> (2020) 18773</a:t>
            </a:r>
          </a:p>
        </p:txBody>
      </p:sp>
      <p:sp>
        <p:nvSpPr>
          <p:cNvPr id="21" name="Segnaposto numero diapositiva 3">
            <a:extLst>
              <a:ext uri="{FF2B5EF4-FFF2-40B4-BE49-F238E27FC236}">
                <a16:creationId xmlns:a16="http://schemas.microsoft.com/office/drawing/2014/main" xmlns="" id="{B62E5CE0-00AD-4DD0-89FE-9774CD369710}"/>
              </a:ext>
            </a:extLst>
          </p:cNvPr>
          <p:cNvSpPr txBox="1">
            <a:spLocks/>
          </p:cNvSpPr>
          <p:nvPr/>
        </p:nvSpPr>
        <p:spPr>
          <a:xfrm>
            <a:off x="0" y="6359601"/>
            <a:ext cx="480156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mtClean="0">
                <a:solidFill>
                  <a:srgbClr val="191B0E"/>
                </a:solidFill>
              </a:rPr>
              <a:pPr/>
              <a:t>11</a:t>
            </a:fld>
            <a:endParaRPr lang="en-US" dirty="0">
              <a:solidFill>
                <a:srgbClr val="191B0E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4695117" y="1095911"/>
            <a:ext cx="968400" cy="389912"/>
            <a:chOff x="10491170" y="993421"/>
            <a:chExt cx="968400" cy="389912"/>
          </a:xfrm>
        </p:grpSpPr>
        <p:cxnSp>
          <p:nvCxnSpPr>
            <p:cNvPr id="24" name="Connettore 2 15">
              <a:extLst>
                <a:ext uri="{FF2B5EF4-FFF2-40B4-BE49-F238E27FC236}">
                  <a16:creationId xmlns:a16="http://schemas.microsoft.com/office/drawing/2014/main" xmlns="" id="{DE5A9941-3896-47C4-A4A0-9C4C75E45915}"/>
                </a:ext>
              </a:extLst>
            </p:cNvPr>
            <p:cNvCxnSpPr>
              <a:cxnSpLocks/>
            </p:cNvCxnSpPr>
            <p:nvPr/>
          </p:nvCxnSpPr>
          <p:spPr>
            <a:xfrm>
              <a:off x="10491170" y="1383333"/>
              <a:ext cx="968400" cy="0"/>
            </a:xfrm>
            <a:prstGeom prst="straightConnector1">
              <a:avLst/>
            </a:prstGeom>
            <a:ln w="114300">
              <a:solidFill>
                <a:schemeClr val="bg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CasellaDiTesto 17">
              <a:extLst>
                <a:ext uri="{FF2B5EF4-FFF2-40B4-BE49-F238E27FC236}">
                  <a16:creationId xmlns:a16="http://schemas.microsoft.com/office/drawing/2014/main" xmlns="" id="{B765D129-54B4-43B9-854B-B4281851C053}"/>
                </a:ext>
              </a:extLst>
            </p:cNvPr>
            <p:cNvSpPr txBox="1"/>
            <p:nvPr/>
          </p:nvSpPr>
          <p:spPr>
            <a:xfrm>
              <a:off x="10527971" y="993421"/>
              <a:ext cx="8947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200 nm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776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8079502"/>
              </p:ext>
            </p:extLst>
          </p:nvPr>
        </p:nvGraphicFramePr>
        <p:xfrm>
          <a:off x="7154521" y="5380355"/>
          <a:ext cx="466992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01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6056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9921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Pearson</a:t>
                      </a:r>
                      <a:r>
                        <a:rPr lang="en-US" baseline="0" dirty="0"/>
                        <a:t> Coefficient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Matched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Unmatched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0.912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-0.009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Width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0.713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-0.007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571" y="1820534"/>
            <a:ext cx="3567479" cy="33543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195" y="1820534"/>
            <a:ext cx="3567479" cy="3354344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199" y="365125"/>
            <a:ext cx="9825508" cy="132556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D34817"/>
                </a:solidFill>
              </a:rPr>
              <a:t>Joint Image Deconvolution</a:t>
            </a:r>
            <a:br>
              <a:rPr lang="en-US" b="1" dirty="0">
                <a:solidFill>
                  <a:srgbClr val="D34817"/>
                </a:solidFill>
              </a:rPr>
            </a:br>
            <a:r>
              <a:rPr lang="en-US" sz="3200" dirty="0">
                <a:solidFill>
                  <a:srgbClr val="D34817"/>
                </a:solidFill>
              </a:rPr>
              <a:t>Event Length comparison with SEM</a:t>
            </a:r>
            <a:endParaRPr lang="en-GB" dirty="0">
              <a:solidFill>
                <a:srgbClr val="D34817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9415" y="5625586"/>
            <a:ext cx="64911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Length accuracy: 28 nm ≈ pixel size (27.5 nm)</a:t>
            </a:r>
          </a:p>
          <a:p>
            <a:r>
              <a:rPr lang="en-GB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Spatial resolution: 80 nm </a:t>
            </a: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(Nyquist theorem) 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xmlns="" id="{33FA3BF8-2E8C-4F05-91F7-7186964C12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15" y="1820534"/>
            <a:ext cx="3322700" cy="3354344"/>
          </a:xfrm>
          <a:prstGeom prst="rect">
            <a:avLst/>
          </a:prstGeom>
        </p:spPr>
      </p:pic>
      <p:sp>
        <p:nvSpPr>
          <p:cNvPr id="9" name="Segnaposto numero diapositiva 3">
            <a:extLst>
              <a:ext uri="{FF2B5EF4-FFF2-40B4-BE49-F238E27FC236}">
                <a16:creationId xmlns:a16="http://schemas.microsoft.com/office/drawing/2014/main" xmlns="" id="{6D6E19E7-956D-4548-A984-7B06D111A0A1}"/>
              </a:ext>
            </a:extLst>
          </p:cNvPr>
          <p:cNvSpPr txBox="1">
            <a:spLocks/>
          </p:cNvSpPr>
          <p:nvPr/>
        </p:nvSpPr>
        <p:spPr>
          <a:xfrm>
            <a:off x="0" y="6359601"/>
            <a:ext cx="480156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mtClean="0">
                <a:solidFill>
                  <a:srgbClr val="191B0E"/>
                </a:solidFill>
              </a:rPr>
              <a:pPr/>
              <a:t>12</a:t>
            </a:fld>
            <a:endParaRPr lang="en-US" dirty="0">
              <a:solidFill>
                <a:srgbClr val="191B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64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892BECEA-68AA-407D-8BDD-AEEEFEF6E0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3469"/>
          <a:stretch/>
        </p:blipFill>
        <p:spPr>
          <a:xfrm>
            <a:off x="5753073" y="1317215"/>
            <a:ext cx="6325136" cy="2009827"/>
          </a:xfrm>
          <a:prstGeom prst="rect">
            <a:avLst/>
          </a:prstGeom>
          <a:ln w="12700">
            <a:solidFill>
              <a:srgbClr val="4F81BD"/>
            </a:solidFill>
          </a:ln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xmlns="" id="{E8DC39CD-C5E4-43C1-8C36-4D0B42B9E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685800"/>
            <a:ext cx="10099183" cy="997039"/>
          </a:xfrm>
        </p:spPr>
        <p:txBody>
          <a:bodyPr/>
          <a:lstStyle/>
          <a:p>
            <a:r>
              <a:rPr lang="en-US" b="1" dirty="0">
                <a:solidFill>
                  <a:srgbClr val="D34817"/>
                </a:solidFill>
              </a:rPr>
              <a:t>Measurement in 3D</a:t>
            </a:r>
            <a:endParaRPr lang="en-GB" b="1" dirty="0">
              <a:solidFill>
                <a:srgbClr val="D34817"/>
              </a:solidFill>
            </a:endParaRPr>
          </a:p>
        </p:txBody>
      </p:sp>
      <p:pic>
        <p:nvPicPr>
          <p:cNvPr id="3" name="Immagine 3">
            <a:extLst>
              <a:ext uri="{FF2B5EF4-FFF2-40B4-BE49-F238E27FC236}">
                <a16:creationId xmlns:a16="http://schemas.microsoft.com/office/drawing/2014/main" xmlns="" id="{9C026ADC-F3B5-4A6E-B004-E22985952B9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109" y="2263450"/>
            <a:ext cx="4802954" cy="2986837"/>
          </a:xfrm>
          <a:prstGeom prst="rect">
            <a:avLst/>
          </a:prstGeom>
          <a:ln>
            <a:solidFill>
              <a:srgbClr val="4F81BD"/>
            </a:solidFill>
          </a:ln>
        </p:spPr>
      </p:pic>
      <p:pic>
        <p:nvPicPr>
          <p:cNvPr id="4" name="Content Placeholder 164">
            <a:extLst>
              <a:ext uri="{FF2B5EF4-FFF2-40B4-BE49-F238E27FC236}">
                <a16:creationId xmlns:a16="http://schemas.microsoft.com/office/drawing/2014/main" xmlns="" id="{B7060EB6-E46B-43DD-99D5-CFDD6B1BED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3073" y="3471347"/>
            <a:ext cx="3905799" cy="2426297"/>
          </a:xfrm>
          <a:prstGeom prst="rect">
            <a:avLst/>
          </a:prstGeom>
          <a:ln w="12700">
            <a:solidFill>
              <a:srgbClr val="4F81BD"/>
            </a:solidFill>
          </a:ln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C29A4493-7D65-4B1D-A99E-C7870EBCAE91}"/>
              </a:ext>
            </a:extLst>
          </p:cNvPr>
          <p:cNvSpPr txBox="1"/>
          <p:nvPr/>
        </p:nvSpPr>
        <p:spPr>
          <a:xfrm>
            <a:off x="1189744" y="5376434"/>
            <a:ext cx="4416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D34817"/>
                </a:solidFill>
              </a:rPr>
              <a:t>International Patent No. WO/2018/122814</a:t>
            </a:r>
            <a:endParaRPr lang="en-GB" dirty="0">
              <a:solidFill>
                <a:srgbClr val="D34817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25505" y="5099435"/>
            <a:ext cx="18417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Two focal planes:</a:t>
            </a:r>
          </a:p>
          <a:p>
            <a:r>
              <a:rPr lang="en-US" dirty="0"/>
              <a:t>Horizontal: XY</a:t>
            </a:r>
          </a:p>
          <a:p>
            <a:r>
              <a:rPr lang="en-US" dirty="0"/>
              <a:t>Vertical: ZA</a:t>
            </a:r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9725505" y="3428447"/>
            <a:ext cx="1886781" cy="1754706"/>
            <a:chOff x="9802367" y="4408067"/>
            <a:chExt cx="1886781" cy="1754706"/>
          </a:xfrm>
        </p:grpSpPr>
        <p:pic>
          <p:nvPicPr>
            <p:cNvPr id="6" name="Immagine 2">
              <a:extLst>
                <a:ext uri="{FF2B5EF4-FFF2-40B4-BE49-F238E27FC236}">
                  <a16:creationId xmlns:a16="http://schemas.microsoft.com/office/drawing/2014/main" xmlns="" id="{3846CBA4-17AA-4659-931C-E52900ACD56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802367" y="4408067"/>
              <a:ext cx="1886781" cy="1754706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1337572" y="5515666"/>
              <a:ext cx="2664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A</a:t>
              </a:r>
              <a:endParaRPr lang="en-GB" sz="1200" b="1" dirty="0"/>
            </a:p>
          </p:txBody>
        </p:sp>
      </p:grpSp>
      <p:sp>
        <p:nvSpPr>
          <p:cNvPr id="14" name="Segnaposto numero diapositiva 3">
            <a:extLst>
              <a:ext uri="{FF2B5EF4-FFF2-40B4-BE49-F238E27FC236}">
                <a16:creationId xmlns:a16="http://schemas.microsoft.com/office/drawing/2014/main" xmlns="" id="{EBB1AA08-E0D9-4416-8182-094AA00D39C3}"/>
              </a:ext>
            </a:extLst>
          </p:cNvPr>
          <p:cNvSpPr txBox="1">
            <a:spLocks/>
          </p:cNvSpPr>
          <p:nvPr/>
        </p:nvSpPr>
        <p:spPr>
          <a:xfrm>
            <a:off x="0" y="6359601"/>
            <a:ext cx="480156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mtClean="0">
                <a:solidFill>
                  <a:srgbClr val="191B0E"/>
                </a:solidFill>
              </a:rPr>
              <a:pPr/>
              <a:t>13</a:t>
            </a:fld>
            <a:endParaRPr lang="en-US" dirty="0">
              <a:solidFill>
                <a:srgbClr val="191B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12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43222"/>
            <a:ext cx="9601200" cy="901212"/>
          </a:xfrm>
        </p:spPr>
        <p:txBody>
          <a:bodyPr/>
          <a:lstStyle/>
          <a:p>
            <a:r>
              <a:rPr lang="en-US" dirty="0" err="1">
                <a:solidFill>
                  <a:srgbClr val="D34817"/>
                </a:solidFill>
              </a:rPr>
              <a:t>NEWSdm</a:t>
            </a:r>
            <a:r>
              <a:rPr lang="en-US" dirty="0">
                <a:solidFill>
                  <a:srgbClr val="D34817"/>
                </a:solidFill>
              </a:rPr>
              <a:t> intermediate and final goals</a:t>
            </a:r>
            <a:endParaRPr lang="en-GB" dirty="0">
              <a:solidFill>
                <a:srgbClr val="D34817"/>
              </a:solidFill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xmlns="" id="{3A07A133-36DF-E649-8EF6-038591634A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7281" y="2450992"/>
            <a:ext cx="4406900" cy="3492500"/>
          </a:xfrm>
          <a:prstGeom prst="rect">
            <a:avLst/>
          </a:prstGeom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xmlns="" id="{39B82264-DFE7-E94C-9DA2-F44BA069FF82}"/>
              </a:ext>
            </a:extLst>
          </p:cNvPr>
          <p:cNvSpPr/>
          <p:nvPr/>
        </p:nvSpPr>
        <p:spPr>
          <a:xfrm>
            <a:off x="1371599" y="601470"/>
            <a:ext cx="102459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</a:rPr>
              <a:t>First </a:t>
            </a:r>
            <a:r>
              <a:rPr lang="en-GB" b="1" dirty="0">
                <a:solidFill>
                  <a:prstClr val="black"/>
                </a:solidFill>
              </a:rPr>
              <a:t>directional</a:t>
            </a:r>
            <a:r>
              <a:rPr lang="en-GB" dirty="0">
                <a:solidFill>
                  <a:prstClr val="black"/>
                </a:solidFill>
              </a:rPr>
              <a:t> dark matter detector with a 10 kg solid target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</a:rPr>
              <a:t>Explore the DAMA region </a:t>
            </a:r>
            <a:r>
              <a:rPr lang="en-GB" dirty="0"/>
              <a:t>with a completely different technique based on the </a:t>
            </a:r>
            <a:r>
              <a:rPr lang="en-GB" i="1" dirty="0"/>
              <a:t>visual</a:t>
            </a:r>
            <a:r>
              <a:rPr lang="en-GB" dirty="0"/>
              <a:t> observation</a:t>
            </a:r>
          </a:p>
          <a:p>
            <a:r>
              <a:rPr lang="en-GB" dirty="0"/>
              <a:t>of recoil tracks in emulsion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First high-sensitivity spin-independent measurement with a directional approach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First step in the application of the emulsion technology, scalable to larger masses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Longer term: overcome the neutrino floor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xmlns="" id="{1D9BDDB0-083A-4249-A257-AE6895171CFE}"/>
              </a:ext>
            </a:extLst>
          </p:cNvPr>
          <p:cNvSpPr/>
          <p:nvPr/>
        </p:nvSpPr>
        <p:spPr>
          <a:xfrm>
            <a:off x="1211141" y="6038688"/>
            <a:ext cx="48848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>
                <a:latin typeface="Helvetica" pitchFamily="2" charset="0"/>
              </a:rPr>
              <a:t>90% C.L. upper limits for the </a:t>
            </a:r>
            <a:r>
              <a:rPr lang="en-GB" sz="1400" i="1" dirty="0" err="1">
                <a:latin typeface="Helvetica" pitchFamily="2" charset="0"/>
              </a:rPr>
              <a:t>NEWSdm</a:t>
            </a:r>
            <a:r>
              <a:rPr lang="en-GB" sz="1400" i="1" dirty="0">
                <a:latin typeface="Helvetica" pitchFamily="2" charset="0"/>
              </a:rPr>
              <a:t> detector with an exposure of 10 kg year in the zero-background hypothesis</a:t>
            </a:r>
            <a:endParaRPr lang="en-GB" sz="1400" i="1" dirty="0">
              <a:effectLst/>
              <a:latin typeface="Helvetica" pitchFamily="2" charset="0"/>
            </a:endParaRP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xmlns="" id="{C4DBAD76-4867-3440-BF52-CD12E3898A11}"/>
              </a:ext>
            </a:extLst>
          </p:cNvPr>
          <p:cNvSpPr/>
          <p:nvPr/>
        </p:nvSpPr>
        <p:spPr>
          <a:xfrm>
            <a:off x="6860259" y="6168122"/>
            <a:ext cx="48848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>
                <a:latin typeface="Helvetica" pitchFamily="2" charset="0"/>
              </a:rPr>
              <a:t>90% C.L. upper limits for the </a:t>
            </a:r>
            <a:r>
              <a:rPr lang="en-GB" sz="1400" i="1" dirty="0" err="1">
                <a:latin typeface="Helvetica" pitchFamily="2" charset="0"/>
              </a:rPr>
              <a:t>NEWSdm</a:t>
            </a:r>
            <a:r>
              <a:rPr lang="en-GB" sz="1400" i="1" dirty="0">
                <a:latin typeface="Helvetica" pitchFamily="2" charset="0"/>
              </a:rPr>
              <a:t> detector with an exposure of 10 ton year in the zero-background hypothesis</a:t>
            </a:r>
            <a:endParaRPr lang="en-GB" sz="1400" i="1" dirty="0">
              <a:effectLst/>
              <a:latin typeface="Helvetica" pitchFamily="2" charset="0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886C7600-AFCF-CF4A-82B9-24BD22A1D9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320" y="2323938"/>
            <a:ext cx="4406900" cy="3850036"/>
          </a:xfrm>
          <a:prstGeom prst="rect">
            <a:avLst/>
          </a:prstGeom>
        </p:spPr>
      </p:pic>
      <p:sp>
        <p:nvSpPr>
          <p:cNvPr id="8" name="Segnaposto numero diapositiva 3">
            <a:extLst>
              <a:ext uri="{FF2B5EF4-FFF2-40B4-BE49-F238E27FC236}">
                <a16:creationId xmlns:a16="http://schemas.microsoft.com/office/drawing/2014/main" xmlns="" id="{EBB1AA08-E0D9-4416-8182-094AA00D39C3}"/>
              </a:ext>
            </a:extLst>
          </p:cNvPr>
          <p:cNvSpPr txBox="1">
            <a:spLocks/>
          </p:cNvSpPr>
          <p:nvPr/>
        </p:nvSpPr>
        <p:spPr>
          <a:xfrm>
            <a:off x="0" y="6359601"/>
            <a:ext cx="480156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0A8F09-0839-440F-AABF-2159EB1BA1A4}" type="slidenum">
              <a:rPr lang="en-US" smtClean="0">
                <a:solidFill>
                  <a:srgbClr val="191B0E"/>
                </a:solidFill>
              </a:rPr>
              <a:t>14</a:t>
            </a:fld>
            <a:endParaRPr lang="en-US" dirty="0">
              <a:solidFill>
                <a:srgbClr val="191B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10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53">
            <a:extLst>
              <a:ext uri="{FF2B5EF4-FFF2-40B4-BE49-F238E27FC236}">
                <a16:creationId xmlns:a16="http://schemas.microsoft.com/office/drawing/2014/main" xmlns="" id="{0671A8AE-40A1-4631-A6B8-581AFF06548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14" name="Picture 3">
            <a:extLst>
              <a:ext uri="{FF2B5EF4-FFF2-40B4-BE49-F238E27FC236}">
                <a16:creationId xmlns:a16="http://schemas.microsoft.com/office/drawing/2014/main" xmlns="" id="{B9AC6C24-8495-48E7-96BD-7CED1642A8D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171" r="23298" b="292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73" name="Rectangle 55">
            <a:extLst>
              <a:ext uri="{FF2B5EF4-FFF2-40B4-BE49-F238E27FC236}">
                <a16:creationId xmlns:a16="http://schemas.microsoft.com/office/drawing/2014/main" xmlns="" id="{AB58EF07-17C2-48CF-ABB0-EEF1F17CB8F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xmlns="" id="{F495FC13-3697-4057-94B4-FD17F34CB0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0" y="1619525"/>
            <a:ext cx="9456434" cy="2706971"/>
          </a:xfrm>
        </p:spPr>
        <p:txBody>
          <a:bodyPr anchor="b">
            <a:normAutofit/>
          </a:bodyPr>
          <a:lstStyle/>
          <a:p>
            <a:pPr algn="l"/>
            <a:r>
              <a:rPr lang="en-GB" sz="4400" dirty="0"/>
              <a:t>THANK YOU FOR ATTENTION!</a:t>
            </a:r>
            <a:endParaRPr lang="en-GB" sz="4000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80BD8197-604A-408B-9049-A74E985289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7272649" cy="1754301"/>
          </a:xfrm>
        </p:spPr>
        <p:txBody>
          <a:bodyPr>
            <a:normAutofit/>
          </a:bodyPr>
          <a:lstStyle/>
          <a:p>
            <a:pPr algn="l"/>
            <a:r>
              <a:rPr lang="en-US" sz="2000" dirty="0"/>
              <a:t>Andrey ALEXANDROV </a:t>
            </a:r>
            <a:r>
              <a:rPr lang="en-US" sz="2000" dirty="0" smtClean="0"/>
              <a:t>(on </a:t>
            </a:r>
            <a:r>
              <a:rPr lang="en-US" sz="2000" dirty="0"/>
              <a:t>behalf of the </a:t>
            </a:r>
            <a:r>
              <a:rPr lang="en-US" sz="2000" dirty="0" err="1"/>
              <a:t>NEWSdm</a:t>
            </a:r>
            <a:r>
              <a:rPr lang="en-US" sz="2000" dirty="0"/>
              <a:t> collaboration)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>
                <a:hlinkClick r:id="rId4"/>
              </a:rPr>
              <a:t>andrey.alexandrov@na.infn.it</a:t>
            </a:r>
            <a:r>
              <a:rPr lang="en-US" sz="2000" dirty="0"/>
              <a:t/>
            </a:r>
            <a:br>
              <a:rPr lang="en-US" sz="2000" dirty="0"/>
            </a:br>
            <a:endParaRPr lang="en-GB" sz="2000" dirty="0"/>
          </a:p>
        </p:txBody>
      </p:sp>
      <p:sp>
        <p:nvSpPr>
          <p:cNvPr id="75" name="Rectangle 59">
            <a:extLst>
              <a:ext uri="{FF2B5EF4-FFF2-40B4-BE49-F238E27FC236}">
                <a16:creationId xmlns:a16="http://schemas.microsoft.com/office/drawing/2014/main" xmlns="" id="{08C9B587-E65E-4B52-B37C-ABEBB6E8792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478" y="689076"/>
            <a:ext cx="2752742" cy="1842840"/>
          </a:xfrm>
          <a:prstGeom prst="roundRect">
            <a:avLst>
              <a:gd name="adj" fmla="val 13268"/>
            </a:avLst>
          </a:prstGeom>
          <a:ln>
            <a:noFill/>
          </a:ln>
          <a:effectLst/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Segnaposto data 7">
            <a:extLst>
              <a:ext uri="{FF2B5EF4-FFF2-40B4-BE49-F238E27FC236}">
                <a16:creationId xmlns:a16="http://schemas.microsoft.com/office/drawing/2014/main" xmlns="" id="{2B1506C3-F1B9-4D84-92D3-B7E1F82E9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15/09/2021</a:t>
            </a:r>
            <a:endParaRPr lang="en-US" dirty="0"/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xmlns="" id="{261BED07-BBC7-4413-83FF-BD8FAFCDD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PSD12 - 12th International Conference on Position Sensitive Detectors - Birmingham, UK</a:t>
            </a:r>
            <a:endParaRPr lang="en-US" dirty="0"/>
          </a:p>
        </p:txBody>
      </p:sp>
      <p:sp>
        <p:nvSpPr>
          <p:cNvPr id="10" name="Segnaposto numero diapositiva 9">
            <a:extLst>
              <a:ext uri="{FF2B5EF4-FFF2-40B4-BE49-F238E27FC236}">
                <a16:creationId xmlns:a16="http://schemas.microsoft.com/office/drawing/2014/main" xmlns="" id="{34A36C90-08A0-4048-811F-B39C5A395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0387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xmlns="" id="{303636A8-6FCF-4748-8669-EF5DA93906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  <a:endParaRPr lang="en-GB" dirty="0"/>
          </a:p>
        </p:txBody>
      </p:sp>
      <p:sp>
        <p:nvSpPr>
          <p:cNvPr id="8" name="Sottotitolo 7">
            <a:extLst>
              <a:ext uri="{FF2B5EF4-FFF2-40B4-BE49-F238E27FC236}">
                <a16:creationId xmlns:a16="http://schemas.microsoft.com/office/drawing/2014/main" xmlns="" id="{3A0CA3CA-0402-4366-B80E-4C9DD1C2405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31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D34817"/>
                </a:solidFill>
              </a:rPr>
              <a:t>Importance of the directional detection</a:t>
            </a:r>
            <a:endParaRPr lang="en-GB" b="1" dirty="0">
              <a:solidFill>
                <a:srgbClr val="D34817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18955"/>
            <a:ext cx="10515600" cy="41217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32163" y="1918955"/>
            <a:ext cx="329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PHYSICAL REVIEW D </a:t>
            </a:r>
            <a:r>
              <a:rPr lang="en-GB" sz="1400" b="1" dirty="0"/>
              <a:t>92</a:t>
            </a:r>
            <a:r>
              <a:rPr lang="en-GB" sz="1400" dirty="0"/>
              <a:t> </a:t>
            </a:r>
            <a:r>
              <a:rPr lang="en-US" sz="1400" dirty="0"/>
              <a:t>(2015)</a:t>
            </a:r>
            <a:r>
              <a:rPr lang="en-GB" sz="1400" dirty="0"/>
              <a:t> 063518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xmlns="" id="{4F07C107-205E-4C6D-959A-80AE76BD4DE7}"/>
              </a:ext>
            </a:extLst>
          </p:cNvPr>
          <p:cNvSpPr txBox="1"/>
          <p:nvPr/>
        </p:nvSpPr>
        <p:spPr>
          <a:xfrm>
            <a:off x="3561973" y="6123543"/>
            <a:ext cx="4700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Need 3D with sense recognition for best results!</a:t>
            </a:r>
            <a:endParaRPr lang="en-GB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3C16C73C-C416-4CDC-8F55-AC2026B9F5C2}"/>
              </a:ext>
            </a:extLst>
          </p:cNvPr>
          <p:cNvSpPr txBox="1"/>
          <p:nvPr/>
        </p:nvSpPr>
        <p:spPr>
          <a:xfrm>
            <a:off x="2547582" y="5158853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  <a:endParaRPr lang="en-GB" dirty="0"/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xmlns="" id="{BA966730-FF08-415C-AAF5-38978AA5482C}"/>
              </a:ext>
            </a:extLst>
          </p:cNvPr>
          <p:cNvCxnSpPr/>
          <p:nvPr/>
        </p:nvCxnSpPr>
        <p:spPr>
          <a:xfrm flipV="1">
            <a:off x="2706806" y="2784143"/>
            <a:ext cx="0" cy="23428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xmlns="" id="{FACE9AC3-781C-43DE-88E3-28ADBDF57EF6}"/>
              </a:ext>
            </a:extLst>
          </p:cNvPr>
          <p:cNvSpPr txBox="1"/>
          <p:nvPr/>
        </p:nvSpPr>
        <p:spPr>
          <a:xfrm>
            <a:off x="8039673" y="5158853"/>
            <a:ext cx="446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10</a:t>
            </a:r>
            <a:endParaRPr lang="en-GB" dirty="0"/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xmlns="" id="{6A68C851-2E6D-42D0-82CE-82FFE2EC7987}"/>
              </a:ext>
            </a:extLst>
          </p:cNvPr>
          <p:cNvCxnSpPr/>
          <p:nvPr/>
        </p:nvCxnSpPr>
        <p:spPr>
          <a:xfrm flipV="1">
            <a:off x="8256116" y="2784143"/>
            <a:ext cx="0" cy="23428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xmlns="" id="{C0B62EC9-CFC5-462A-A03E-4C681171C1A5}"/>
              </a:ext>
            </a:extLst>
          </p:cNvPr>
          <p:cNvSpPr txBox="1"/>
          <p:nvPr/>
        </p:nvSpPr>
        <p:spPr>
          <a:xfrm>
            <a:off x="2821389" y="2414811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10 kg</a:t>
            </a:r>
            <a:endParaRPr lang="en-GB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xmlns="" id="{AF80D774-41F6-48E7-B529-503602357B9B}"/>
              </a:ext>
            </a:extLst>
          </p:cNvPr>
          <p:cNvSpPr txBox="1"/>
          <p:nvPr/>
        </p:nvSpPr>
        <p:spPr>
          <a:xfrm>
            <a:off x="8218545" y="2420758"/>
            <a:ext cx="804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1 </a:t>
            </a:r>
            <a:r>
              <a:rPr lang="en-US" dirty="0" err="1"/>
              <a:t>kton</a:t>
            </a:r>
            <a:endParaRPr lang="en-GB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xmlns="" id="{C68CFF5E-2636-4D01-A7EC-9955CDFCFBDF}"/>
              </a:ext>
            </a:extLst>
          </p:cNvPr>
          <p:cNvSpPr txBox="1"/>
          <p:nvPr/>
        </p:nvSpPr>
        <p:spPr>
          <a:xfrm>
            <a:off x="1516369" y="3426676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-44</a:t>
            </a:r>
            <a:endParaRPr lang="en-GB" baseline="30000" dirty="0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xmlns="" id="{B652DC93-EED4-4360-8B00-43AB810D40CE}"/>
              </a:ext>
            </a:extLst>
          </p:cNvPr>
          <p:cNvSpPr txBox="1"/>
          <p:nvPr/>
        </p:nvSpPr>
        <p:spPr>
          <a:xfrm>
            <a:off x="6377249" y="3818753"/>
            <a:ext cx="664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-48</a:t>
            </a:r>
            <a:endParaRPr lang="en-GB" baseline="30000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xmlns="" id="{13501833-C6A8-432B-B4A9-007630421C52}"/>
              </a:ext>
            </a:extLst>
          </p:cNvPr>
          <p:cNvSpPr txBox="1"/>
          <p:nvPr/>
        </p:nvSpPr>
        <p:spPr>
          <a:xfrm>
            <a:off x="4790383" y="3361386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8C1A"/>
                </a:solidFill>
              </a:rPr>
              <a:t>direct</a:t>
            </a:r>
            <a:endParaRPr lang="en-GB" b="1" dirty="0">
              <a:solidFill>
                <a:srgbClr val="FF8C1A"/>
              </a:solidFill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xmlns="" id="{2896B045-8AC6-4897-A26F-5CFF015CD656}"/>
              </a:ext>
            </a:extLst>
          </p:cNvPr>
          <p:cNvSpPr txBox="1"/>
          <p:nvPr/>
        </p:nvSpPr>
        <p:spPr>
          <a:xfrm>
            <a:off x="2911593" y="4686301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67BA65"/>
                </a:solidFill>
              </a:rPr>
              <a:t>directional</a:t>
            </a:r>
            <a:endParaRPr lang="en-GB" b="1" dirty="0">
              <a:solidFill>
                <a:srgbClr val="67BA65"/>
              </a:solidFill>
            </a:endParaRPr>
          </a:p>
        </p:txBody>
      </p: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xmlns="" id="{D11EEA22-1C3E-4134-9F3E-3A3F8E111445}"/>
              </a:ext>
            </a:extLst>
          </p:cNvPr>
          <p:cNvCxnSpPr/>
          <p:nvPr/>
        </p:nvCxnSpPr>
        <p:spPr>
          <a:xfrm flipH="1">
            <a:off x="4790383" y="3657600"/>
            <a:ext cx="85784" cy="16115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xmlns="" id="{541734D2-1FD4-461F-A006-8F507C841CAF}"/>
              </a:ext>
            </a:extLst>
          </p:cNvPr>
          <p:cNvCxnSpPr>
            <a:cxnSpLocks/>
            <a:stCxn id="19" idx="0"/>
          </p:cNvCxnSpPr>
          <p:nvPr/>
        </p:nvCxnSpPr>
        <p:spPr>
          <a:xfrm flipV="1">
            <a:off x="3516887" y="4376382"/>
            <a:ext cx="349979" cy="30991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>
            <a:extLst>
              <a:ext uri="{FF2B5EF4-FFF2-40B4-BE49-F238E27FC236}">
                <a16:creationId xmlns:a16="http://schemas.microsoft.com/office/drawing/2014/main" xmlns="" id="{A9EB6807-37D7-4E50-9AE5-4E9DF324F9CA}"/>
              </a:ext>
            </a:extLst>
          </p:cNvPr>
          <p:cNvSpPr txBox="1"/>
          <p:nvPr/>
        </p:nvSpPr>
        <p:spPr>
          <a:xfrm>
            <a:off x="9685640" y="3865339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8C1A"/>
                </a:solidFill>
              </a:rPr>
              <a:t>direct</a:t>
            </a:r>
            <a:endParaRPr lang="en-GB" b="1" dirty="0">
              <a:solidFill>
                <a:srgbClr val="FF8C1A"/>
              </a:solidFill>
            </a:endParaRP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xmlns="" id="{FB43EF40-D0DE-4945-9448-BB03692E54A6}"/>
              </a:ext>
            </a:extLst>
          </p:cNvPr>
          <p:cNvSpPr txBox="1"/>
          <p:nvPr/>
        </p:nvSpPr>
        <p:spPr>
          <a:xfrm>
            <a:off x="8675113" y="4870967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67BA65"/>
                </a:solidFill>
              </a:rPr>
              <a:t>directional</a:t>
            </a:r>
            <a:endParaRPr lang="en-GB" b="1" dirty="0">
              <a:solidFill>
                <a:srgbClr val="67BA65"/>
              </a:solidFill>
            </a:endParaRPr>
          </a:p>
        </p:txBody>
      </p: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xmlns="" id="{1ED0EF55-CBED-40B0-B2A1-B4C6EAB4224E}"/>
              </a:ext>
            </a:extLst>
          </p:cNvPr>
          <p:cNvCxnSpPr/>
          <p:nvPr/>
        </p:nvCxnSpPr>
        <p:spPr>
          <a:xfrm flipH="1">
            <a:off x="9685640" y="4161553"/>
            <a:ext cx="85784" cy="16115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xmlns="" id="{2B1F8D93-F023-4409-BE39-A7890E80C940}"/>
              </a:ext>
            </a:extLst>
          </p:cNvPr>
          <p:cNvCxnSpPr>
            <a:cxnSpLocks/>
            <a:stCxn id="25" idx="0"/>
          </p:cNvCxnSpPr>
          <p:nvPr/>
        </p:nvCxnSpPr>
        <p:spPr>
          <a:xfrm flipV="1">
            <a:off x="9280407" y="4686301"/>
            <a:ext cx="72859" cy="18466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egnaposto numero diapositiva 8">
            <a:extLst>
              <a:ext uri="{FF2B5EF4-FFF2-40B4-BE49-F238E27FC236}">
                <a16:creationId xmlns:a16="http://schemas.microsoft.com/office/drawing/2014/main" xmlns="" id="{62B6E9D8-80FA-41D1-B3F6-4BF5B930771B}"/>
              </a:ext>
            </a:extLst>
          </p:cNvPr>
          <p:cNvSpPr txBox="1">
            <a:spLocks/>
          </p:cNvSpPr>
          <p:nvPr/>
        </p:nvSpPr>
        <p:spPr>
          <a:xfrm>
            <a:off x="-58615" y="6277971"/>
            <a:ext cx="545911" cy="5800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36A2763-718F-4F27-AECA-BCC23F5DED49}" type="slidenum">
              <a:rPr lang="en-US" smtClean="0"/>
              <a:t>17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0620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1818" y="387930"/>
            <a:ext cx="10818758" cy="609877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D34817"/>
                </a:solidFill>
              </a:rPr>
              <a:t>Optical readout beyond the diffraction limit </a:t>
            </a:r>
            <a:endParaRPr lang="it-IT" sz="3200" b="1" dirty="0">
              <a:solidFill>
                <a:srgbClr val="D34817"/>
              </a:solidFill>
            </a:endParaRPr>
          </a:p>
        </p:txBody>
      </p:sp>
      <p:pic>
        <p:nvPicPr>
          <p:cNvPr id="6" name="New picture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424" y="1057613"/>
            <a:ext cx="3362620" cy="462489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New picture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69"/>
          <a:stretch/>
        </p:blipFill>
        <p:spPr>
          <a:xfrm>
            <a:off x="4366508" y="2474099"/>
            <a:ext cx="3457684" cy="261108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New picture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7891770" y="2348880"/>
            <a:ext cx="3388806" cy="273630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Rectangle 8"/>
          <p:cNvSpPr/>
          <p:nvPr/>
        </p:nvSpPr>
        <p:spPr>
          <a:xfrm>
            <a:off x="3047350" y="585449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i="1" dirty="0">
                <a:solidFill>
                  <a:srgbClr val="2A2A2A"/>
                </a:solidFill>
              </a:rPr>
              <a:t>PTEP, </a:t>
            </a:r>
            <a:r>
              <a:rPr lang="en-US" dirty="0">
                <a:solidFill>
                  <a:srgbClr val="2A2A2A"/>
                </a:solidFill>
              </a:rPr>
              <a:t>Vol. 2019 Issue 62019, 063H02</a:t>
            </a:r>
            <a:endParaRPr lang="it-IT" dirty="0"/>
          </a:p>
        </p:txBody>
      </p:sp>
      <p:sp>
        <p:nvSpPr>
          <p:cNvPr id="12" name="Segnaposto numero diapositiva 8">
            <a:extLst>
              <a:ext uri="{FF2B5EF4-FFF2-40B4-BE49-F238E27FC236}">
                <a16:creationId xmlns:a16="http://schemas.microsoft.com/office/drawing/2014/main" xmlns="" id="{62B6E9D8-80FA-41D1-B3F6-4BF5B930771B}"/>
              </a:ext>
            </a:extLst>
          </p:cNvPr>
          <p:cNvSpPr txBox="1">
            <a:spLocks/>
          </p:cNvSpPr>
          <p:nvPr/>
        </p:nvSpPr>
        <p:spPr>
          <a:xfrm>
            <a:off x="-58615" y="6277971"/>
            <a:ext cx="545911" cy="5800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EE29693-DDDC-46AF-98FF-4327FAEBA758}" type="slidenum">
              <a:rPr lang="en-US" smtClean="0"/>
              <a:t>18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97631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xmlns="" id="{D69CDC3F-4870-744B-9608-1C923CB49272}"/>
              </a:ext>
            </a:extLst>
          </p:cNvPr>
          <p:cNvSpPr txBox="1">
            <a:spLocks/>
          </p:cNvSpPr>
          <p:nvPr/>
        </p:nvSpPr>
        <p:spPr>
          <a:xfrm>
            <a:off x="1371600" y="247650"/>
            <a:ext cx="10312398" cy="90121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D34817"/>
                </a:solidFill>
              </a:rPr>
              <a:t>Directionality preservation of nuclear recoils </a:t>
            </a:r>
            <a:endParaRPr lang="en-GB" b="1" dirty="0">
              <a:solidFill>
                <a:srgbClr val="D34817"/>
              </a:solidFill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xmlns="" id="{67F0B100-48BE-0443-A3FD-7050822D9DB5}"/>
              </a:ext>
            </a:extLst>
          </p:cNvPr>
          <p:cNvSpPr/>
          <p:nvPr/>
        </p:nvSpPr>
        <p:spPr>
          <a:xfrm>
            <a:off x="1219199" y="967085"/>
            <a:ext cx="995362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Helvetica" pitchFamily="2" charset="0"/>
              </a:rPr>
              <a:t>Performance in the measurement of the recoil direction and comparison with other techniques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  <a:latin typeface="Helvetica" pitchFamily="2" charset="0"/>
              </a:rPr>
              <a:t>Simulation of nuclear emulsion granularity</a:t>
            </a:r>
            <a:r>
              <a:rPr lang="en-GB" sz="1600" dirty="0">
                <a:latin typeface="Helvetica" pitchFamily="2" charset="0"/>
              </a:rPr>
              <a:t>: volume filled with </a:t>
            </a:r>
            <a:r>
              <a:rPr lang="en-GB" sz="1600" dirty="0" err="1">
                <a:latin typeface="Helvetica" pitchFamily="2" charset="0"/>
              </a:rPr>
              <a:t>AgBr</a:t>
            </a:r>
            <a:r>
              <a:rPr lang="en-GB" sz="1600" dirty="0">
                <a:latin typeface="Helvetica" pitchFamily="2" charset="0"/>
              </a:rPr>
              <a:t> crystals described as spheres of diameters </a:t>
            </a:r>
            <a:r>
              <a:rPr lang="en-GB" sz="1600" dirty="0">
                <a:effectLst/>
                <a:latin typeface="Helvetica" pitchFamily="2" charset="0"/>
              </a:rPr>
              <a:t> </a:t>
            </a:r>
            <a:r>
              <a:rPr lang="en-GB" sz="1600" dirty="0">
                <a:latin typeface="Helvetica" pitchFamily="2" charset="0"/>
              </a:rPr>
              <a:t>44±7 nm for NIT, 25±4 nm for U-NIT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effectLst/>
              <a:latin typeface="Helvetica" pitchFamily="2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3CDA9B4C-F50A-3E4A-916E-1F47513E9E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7998" y="1897523"/>
            <a:ext cx="6096001" cy="3434358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xmlns="" id="{0BA25556-CFCA-2541-B8EB-B727F796AE32}"/>
              </a:ext>
            </a:extLst>
          </p:cNvPr>
          <p:cNvSpPr/>
          <p:nvPr/>
        </p:nvSpPr>
        <p:spPr>
          <a:xfrm>
            <a:off x="5587998" y="5367695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i="1">
                <a:latin typeface="Helvetica" pitchFamily="2" charset="0"/>
              </a:rPr>
              <a:t>Realistic distribution of mean values of weighted-cos𝜗 for NIT and U-NIT, compared with other detectors </a:t>
            </a:r>
            <a:endParaRPr lang="en-GB" sz="1400" i="1">
              <a:effectLst/>
              <a:latin typeface="Helvetica" pitchFamily="2" charset="0"/>
            </a:endParaRPr>
          </a:p>
        </p:txBody>
      </p:sp>
      <p:pic>
        <p:nvPicPr>
          <p:cNvPr id="8" name="Immagine 7" descr="Immagine che contiene testo&#10;&#10;Descrizione generata automaticamente">
            <a:extLst>
              <a:ext uri="{FF2B5EF4-FFF2-40B4-BE49-F238E27FC236}">
                <a16:creationId xmlns:a16="http://schemas.microsoft.com/office/drawing/2014/main" xmlns="" id="{1C5B64B6-79C5-B641-8F40-B581DD2E728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219200" y="3158184"/>
            <a:ext cx="3878580" cy="687742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xmlns="" id="{CA4AD0D3-5405-1B43-9F87-51CB8EC1E9F9}"/>
              </a:ext>
            </a:extLst>
          </p:cNvPr>
          <p:cNvSpPr/>
          <p:nvPr/>
        </p:nvSpPr>
        <p:spPr>
          <a:xfrm>
            <a:off x="1219199" y="2169303"/>
            <a:ext cx="36099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>
                <a:latin typeface="Helvetica" pitchFamily="2" charset="0"/>
              </a:rPr>
              <a:t>Evaluation of energy-weighted cosine distribution  </a:t>
            </a:r>
            <a:endParaRPr lang="en-GB" sz="1600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xmlns="" id="{EFDA2560-5F39-7046-9FB3-74E9E03CB37D}"/>
              </a:ext>
            </a:extLst>
          </p:cNvPr>
          <p:cNvSpPr/>
          <p:nvPr/>
        </p:nvSpPr>
        <p:spPr>
          <a:xfrm>
            <a:off x="3533776" y="6137985"/>
            <a:ext cx="815022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>
                <a:solidFill>
                  <a:srgbClr val="0070C0"/>
                </a:solidFill>
                <a:latin typeface="Helvetica" pitchFamily="2" charset="0"/>
              </a:rPr>
              <a:t>A. </a:t>
            </a:r>
            <a:r>
              <a:rPr lang="en-GB" sz="1400" i="1" dirty="0" err="1">
                <a:solidFill>
                  <a:srgbClr val="0070C0"/>
                </a:solidFill>
                <a:latin typeface="Helvetica" pitchFamily="2" charset="0"/>
              </a:rPr>
              <a:t>Alexandrov</a:t>
            </a:r>
            <a:r>
              <a:rPr lang="en-GB" sz="1400" i="1" dirty="0">
                <a:solidFill>
                  <a:srgbClr val="0070C0"/>
                </a:solidFill>
                <a:latin typeface="Helvetica" pitchFamily="2" charset="0"/>
              </a:rPr>
              <a:t>, G. De </a:t>
            </a:r>
            <a:r>
              <a:rPr lang="en-GB" sz="1400" i="1" dirty="0" err="1">
                <a:solidFill>
                  <a:srgbClr val="0070C0"/>
                </a:solidFill>
                <a:latin typeface="Helvetica" pitchFamily="2" charset="0"/>
              </a:rPr>
              <a:t>Lellis</a:t>
            </a:r>
            <a:r>
              <a:rPr lang="en-GB" sz="1400" i="1" dirty="0">
                <a:solidFill>
                  <a:srgbClr val="0070C0"/>
                </a:solidFill>
                <a:latin typeface="Helvetica" pitchFamily="2" charset="0"/>
              </a:rPr>
              <a:t>, A. Di </a:t>
            </a:r>
            <a:r>
              <a:rPr lang="en-GB" sz="1400" i="1" dirty="0" err="1">
                <a:solidFill>
                  <a:srgbClr val="0070C0"/>
                </a:solidFill>
                <a:latin typeface="Helvetica" pitchFamily="2" charset="0"/>
              </a:rPr>
              <a:t>Crescenzo</a:t>
            </a:r>
            <a:r>
              <a:rPr lang="en-GB" sz="1400" i="1" dirty="0">
                <a:solidFill>
                  <a:srgbClr val="0070C0"/>
                </a:solidFill>
                <a:latin typeface="Helvetica" pitchFamily="2" charset="0"/>
              </a:rPr>
              <a:t>, A. </a:t>
            </a:r>
            <a:r>
              <a:rPr lang="en-GB" sz="1400" i="1" dirty="0" err="1">
                <a:solidFill>
                  <a:srgbClr val="0070C0"/>
                </a:solidFill>
                <a:latin typeface="Helvetica" pitchFamily="2" charset="0"/>
              </a:rPr>
              <a:t>Golovatiuk</a:t>
            </a:r>
            <a:r>
              <a:rPr lang="en-GB" sz="1400" i="1" dirty="0">
                <a:solidFill>
                  <a:srgbClr val="0070C0"/>
                </a:solidFill>
                <a:latin typeface="Helvetica" pitchFamily="2" charset="0"/>
              </a:rPr>
              <a:t> and V. </a:t>
            </a:r>
            <a:r>
              <a:rPr lang="en-GB" sz="1400" i="1" dirty="0" err="1">
                <a:solidFill>
                  <a:srgbClr val="0070C0"/>
                </a:solidFill>
                <a:latin typeface="Helvetica" pitchFamily="2" charset="0"/>
              </a:rPr>
              <a:t>Tioukov</a:t>
            </a:r>
            <a:r>
              <a:rPr lang="en-GB" sz="1400" i="1" dirty="0">
                <a:solidFill>
                  <a:srgbClr val="0070C0"/>
                </a:solidFill>
                <a:latin typeface="Helvetica" pitchFamily="2" charset="0"/>
              </a:rPr>
              <a:t>,  «Directionality preservation of nuclear recoils in an emulsion detector for directional dark matter search» JCAP 04 (2021) 047</a:t>
            </a:r>
            <a:endParaRPr lang="en-GB" sz="1400" i="1" dirty="0">
              <a:solidFill>
                <a:srgbClr val="0070C0"/>
              </a:solidFill>
              <a:effectLst/>
              <a:latin typeface="Helvetica" pitchFamily="2" charset="0"/>
            </a:endParaRPr>
          </a:p>
        </p:txBody>
      </p:sp>
      <p:sp>
        <p:nvSpPr>
          <p:cNvPr id="11" name="Segnaposto numero diapositiva 8">
            <a:extLst>
              <a:ext uri="{FF2B5EF4-FFF2-40B4-BE49-F238E27FC236}">
                <a16:creationId xmlns:a16="http://schemas.microsoft.com/office/drawing/2014/main" xmlns="" id="{62B6E9D8-80FA-41D1-B3F6-4BF5B930771B}"/>
              </a:ext>
            </a:extLst>
          </p:cNvPr>
          <p:cNvSpPr txBox="1">
            <a:spLocks/>
          </p:cNvSpPr>
          <p:nvPr/>
        </p:nvSpPr>
        <p:spPr>
          <a:xfrm>
            <a:off x="-58615" y="6277971"/>
            <a:ext cx="545911" cy="5800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22CA0D2-BD32-44E9-AD5A-E88E17F7D978}" type="slidenum">
              <a:rPr lang="en-US" smtClean="0"/>
              <a:t>19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5272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5"/>
          <p:cNvSpPr/>
          <p:nvPr/>
        </p:nvSpPr>
        <p:spPr>
          <a:xfrm>
            <a:off x="2351584" y="268004"/>
            <a:ext cx="95050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4000" b="1" dirty="0">
                <a:solidFill>
                  <a:srgbClr val="D34817"/>
                </a:solidFill>
                <a:latin typeface="+mj-lt"/>
                <a:cs typeface="Verdana"/>
              </a:rPr>
              <a:t>NEWSdm COLLABORATION</a:t>
            </a:r>
            <a:r>
              <a:rPr lang="it-IT" sz="3600" b="1" dirty="0">
                <a:latin typeface="+mj-lt"/>
                <a:cs typeface="Verdana"/>
              </a:rPr>
              <a:t/>
            </a:r>
            <a:br>
              <a:rPr lang="it-IT" sz="3600" b="1" dirty="0">
                <a:latin typeface="+mj-lt"/>
                <a:cs typeface="Verdana"/>
              </a:rPr>
            </a:br>
            <a:r>
              <a:rPr lang="it-IT" sz="2400" dirty="0">
                <a:solidFill>
                  <a:srgbClr val="FF0000"/>
                </a:solidFill>
                <a:latin typeface="+mj-lt"/>
                <a:cs typeface="Verdana"/>
              </a:rPr>
              <a:t>N</a:t>
            </a:r>
            <a:r>
              <a:rPr lang="it-IT" sz="2400" dirty="0">
                <a:latin typeface="+mj-lt"/>
                <a:cs typeface="Verdana"/>
              </a:rPr>
              <a:t>uclear </a:t>
            </a:r>
            <a:r>
              <a:rPr lang="it-IT" sz="2400" dirty="0">
                <a:solidFill>
                  <a:srgbClr val="FF0000"/>
                </a:solidFill>
                <a:latin typeface="+mj-lt"/>
                <a:cs typeface="Verdana"/>
              </a:rPr>
              <a:t>E</a:t>
            </a:r>
            <a:r>
              <a:rPr lang="it-IT" sz="2400" dirty="0">
                <a:latin typeface="+mj-lt"/>
                <a:cs typeface="Verdana"/>
              </a:rPr>
              <a:t>mulsion </a:t>
            </a:r>
            <a:r>
              <a:rPr lang="it-IT" sz="2400" dirty="0">
                <a:solidFill>
                  <a:srgbClr val="FF0000"/>
                </a:solidFill>
                <a:latin typeface="+mj-lt"/>
                <a:cs typeface="Verdana"/>
              </a:rPr>
              <a:t>W</a:t>
            </a:r>
            <a:r>
              <a:rPr lang="it-IT" sz="2400" dirty="0">
                <a:latin typeface="+mj-lt"/>
                <a:cs typeface="Verdana"/>
              </a:rPr>
              <a:t>IMP </a:t>
            </a:r>
            <a:r>
              <a:rPr lang="it-IT" sz="2400" dirty="0">
                <a:solidFill>
                  <a:srgbClr val="FF0000"/>
                </a:solidFill>
                <a:latin typeface="+mj-lt"/>
                <a:cs typeface="Verdana"/>
              </a:rPr>
              <a:t>S</a:t>
            </a:r>
            <a:r>
              <a:rPr lang="it-IT" sz="2400" dirty="0">
                <a:latin typeface="+mj-lt"/>
                <a:cs typeface="Verdana"/>
              </a:rPr>
              <a:t>earch </a:t>
            </a:r>
            <a:r>
              <a:rPr lang="it-IT" sz="2400" dirty="0">
                <a:solidFill>
                  <a:srgbClr val="FF0000"/>
                </a:solidFill>
                <a:latin typeface="+mj-lt"/>
                <a:cs typeface="Verdana"/>
              </a:rPr>
              <a:t>d</a:t>
            </a:r>
            <a:r>
              <a:rPr lang="it-IT" sz="2400" dirty="0">
                <a:latin typeface="+mj-lt"/>
                <a:cs typeface="Verdana"/>
              </a:rPr>
              <a:t>irectional </a:t>
            </a:r>
            <a:r>
              <a:rPr lang="it-IT" sz="2400" dirty="0">
                <a:solidFill>
                  <a:srgbClr val="FF0000"/>
                </a:solidFill>
                <a:latin typeface="+mj-lt"/>
                <a:cs typeface="Verdana"/>
              </a:rPr>
              <a:t>m</a:t>
            </a:r>
            <a:r>
              <a:rPr lang="it-IT" sz="2400" dirty="0">
                <a:latin typeface="+mj-lt"/>
                <a:cs typeface="Verdana"/>
              </a:rPr>
              <a:t>easurement</a:t>
            </a:r>
          </a:p>
        </p:txBody>
      </p:sp>
      <p:sp>
        <p:nvSpPr>
          <p:cNvPr id="5" name="Shape 49"/>
          <p:cNvSpPr/>
          <p:nvPr/>
        </p:nvSpPr>
        <p:spPr>
          <a:xfrm>
            <a:off x="5364340" y="5948021"/>
            <a:ext cx="4655121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914400">
              <a:spcBef>
                <a:spcPts val="500"/>
              </a:spcBef>
              <a:buClr>
                <a:srgbClr val="008500"/>
              </a:buClr>
              <a:defRPr sz="2800" i="1" u="sng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Palatino"/>
                <a:hlinkClick r:id="" action="ppaction://noaction"/>
              </a:defRPr>
            </a:lvl1pPr>
          </a:lstStyle>
          <a:p>
            <a:pPr>
              <a:defRPr u="none"/>
            </a:pPr>
            <a:r>
              <a:rPr sz="2000" dirty="0">
                <a:solidFill>
                  <a:schemeClr val="bg2">
                    <a:lumMod val="50000"/>
                  </a:schemeClr>
                </a:solidFill>
                <a:cs typeface="Verdana"/>
                <a:hlinkClick r:id="rId2"/>
              </a:rPr>
              <a:t>https://arxiv.org/pdf/1604.04199.pdf</a:t>
            </a:r>
          </a:p>
        </p:txBody>
      </p:sp>
      <p:sp>
        <p:nvSpPr>
          <p:cNvPr id="6" name="Shape 50"/>
          <p:cNvSpPr/>
          <p:nvPr/>
        </p:nvSpPr>
        <p:spPr>
          <a:xfrm>
            <a:off x="3219433" y="1628800"/>
            <a:ext cx="2271712" cy="8781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indent="109854" defTabSz="457200">
              <a:lnSpc>
                <a:spcPct val="90000"/>
              </a:lnSpc>
              <a:defRPr sz="2700" b="1">
                <a:solidFill>
                  <a:srgbClr val="006E1F"/>
                </a:solidFill>
                <a:latin typeface="+mn-lt"/>
                <a:ea typeface="+mn-ea"/>
                <a:cs typeface="+mn-cs"/>
                <a:sym typeface="Palatino"/>
              </a:defRPr>
            </a:pPr>
            <a:r>
              <a:rPr lang="en-US" sz="2800" dirty="0">
                <a:cs typeface="Times New Roman"/>
              </a:rPr>
              <a:t>81</a:t>
            </a:r>
            <a:r>
              <a:rPr sz="2800" dirty="0">
                <a:cs typeface="Times New Roman"/>
              </a:rPr>
              <a:t> physicists </a:t>
            </a:r>
            <a:endParaRPr lang="it-IT" sz="2800" dirty="0">
              <a:cs typeface="Times New Roman"/>
            </a:endParaRPr>
          </a:p>
          <a:p>
            <a:pPr indent="109854" defTabSz="457200">
              <a:lnSpc>
                <a:spcPct val="90000"/>
              </a:lnSpc>
              <a:defRPr sz="2700" b="1">
                <a:solidFill>
                  <a:srgbClr val="006E1F"/>
                </a:solidFill>
                <a:latin typeface="+mn-lt"/>
                <a:ea typeface="+mn-ea"/>
                <a:cs typeface="+mn-cs"/>
                <a:sym typeface="Palatino"/>
              </a:defRPr>
            </a:pPr>
            <a:r>
              <a:rPr lang="en-US" sz="2800" dirty="0">
                <a:cs typeface="Times New Roman"/>
              </a:rPr>
              <a:t>23</a:t>
            </a:r>
            <a:r>
              <a:rPr sz="2800" dirty="0">
                <a:cs typeface="Times New Roman"/>
              </a:rPr>
              <a:t> </a:t>
            </a:r>
            <a:r>
              <a:rPr lang="en-US" sz="2800" dirty="0">
                <a:cs typeface="Times New Roman"/>
              </a:rPr>
              <a:t>i</a:t>
            </a:r>
            <a:r>
              <a:rPr sz="2800" dirty="0">
                <a:cs typeface="Times New Roman"/>
              </a:rPr>
              <a:t>nstitutes </a:t>
            </a:r>
          </a:p>
        </p:txBody>
      </p:sp>
      <p:sp>
        <p:nvSpPr>
          <p:cNvPr id="7" name="Shape 51"/>
          <p:cNvSpPr/>
          <p:nvPr/>
        </p:nvSpPr>
        <p:spPr>
          <a:xfrm>
            <a:off x="5319522" y="5579791"/>
            <a:ext cx="2519921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914400">
              <a:spcBef>
                <a:spcPts val="500"/>
              </a:spcBef>
              <a:buClr>
                <a:srgbClr val="008500"/>
              </a:buClr>
              <a:defRPr sz="2800" i="1" u="sng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Palatino"/>
                <a:hlinkClick r:id="" action="ppaction://noaction"/>
              </a:defRPr>
            </a:lvl1pPr>
          </a:lstStyle>
          <a:p>
            <a:pPr>
              <a:defRPr u="none"/>
            </a:pPr>
            <a:r>
              <a:rPr sz="2000" u="sng" dirty="0">
                <a:cs typeface="Verdana"/>
                <a:hlinkClick r:id="rId3"/>
              </a:rPr>
              <a:t>news-dm.lngs.infn.it</a:t>
            </a:r>
          </a:p>
        </p:txBody>
      </p:sp>
      <p:pic>
        <p:nvPicPr>
          <p:cNvPr id="8" name="pasted-image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9764" y="4520407"/>
            <a:ext cx="1020483" cy="700331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pasted-image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2057" y="2764147"/>
            <a:ext cx="1093953" cy="7507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pasted-image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9347" y="1978323"/>
            <a:ext cx="941954" cy="646439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Shape 55"/>
          <p:cNvSpPr/>
          <p:nvPr/>
        </p:nvSpPr>
        <p:spPr>
          <a:xfrm>
            <a:off x="8210247" y="1763737"/>
            <a:ext cx="2736134" cy="1333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indent="109854" algn="l" defTabSz="457200">
              <a:defRPr sz="1600" b="1" u="sng">
                <a:latin typeface="+mn-lt"/>
                <a:ea typeface="+mn-ea"/>
                <a:cs typeface="+mn-cs"/>
                <a:sym typeface="Palatino"/>
              </a:defRPr>
            </a:pPr>
            <a:r>
              <a:rPr dirty="0">
                <a:cs typeface="Verdana"/>
              </a:rPr>
              <a:t>ITALY</a:t>
            </a:r>
            <a:endParaRPr lang="en-GB" dirty="0">
              <a:cs typeface="Verdana"/>
            </a:endParaRPr>
          </a:p>
          <a:p>
            <a:pPr indent="109854" algn="l" defTabSz="457200">
              <a:defRPr sz="1600">
                <a:latin typeface="+mn-lt"/>
                <a:ea typeface="+mn-ea"/>
                <a:cs typeface="+mn-cs"/>
                <a:sym typeface="Palatino"/>
              </a:defRPr>
            </a:pPr>
            <a:r>
              <a:rPr lang="en-GB" dirty="0">
                <a:cs typeface="Verdana"/>
              </a:rPr>
              <a:t>LNGS, GSSI</a:t>
            </a:r>
          </a:p>
          <a:p>
            <a:pPr indent="109854" algn="l" defTabSz="457200">
              <a:defRPr sz="1600">
                <a:latin typeface="+mn-lt"/>
                <a:ea typeface="+mn-ea"/>
                <a:cs typeface="+mn-cs"/>
                <a:sym typeface="Palatino"/>
              </a:defRPr>
            </a:pPr>
            <a:r>
              <a:rPr lang="en-GB" dirty="0">
                <a:cs typeface="Verdana"/>
              </a:rPr>
              <a:t>INFN: Napoli, Roma, Padova</a:t>
            </a:r>
          </a:p>
          <a:p>
            <a:pPr indent="109854" algn="l" defTabSz="457200">
              <a:defRPr sz="1600">
                <a:latin typeface="+mn-lt"/>
                <a:ea typeface="+mn-ea"/>
                <a:cs typeface="+mn-cs"/>
                <a:sym typeface="Palatino"/>
              </a:defRPr>
            </a:pPr>
            <a:r>
              <a:rPr lang="en-GB" dirty="0">
                <a:cs typeface="Verdana"/>
              </a:rPr>
              <a:t>Univ.: Napoli, Roma, Padova, </a:t>
            </a:r>
          </a:p>
          <a:p>
            <a:pPr indent="109854" algn="l" defTabSz="457200">
              <a:defRPr sz="1600">
                <a:latin typeface="+mn-lt"/>
                <a:ea typeface="+mn-ea"/>
                <a:cs typeface="+mn-cs"/>
                <a:sym typeface="Palatino"/>
              </a:defRPr>
            </a:pPr>
            <a:r>
              <a:rPr lang="en-GB" dirty="0">
                <a:cs typeface="Verdana"/>
              </a:rPr>
              <a:t>          Potenza, Benevento </a:t>
            </a:r>
          </a:p>
        </p:txBody>
      </p:sp>
      <p:sp>
        <p:nvSpPr>
          <p:cNvPr id="12" name="Shape 56"/>
          <p:cNvSpPr/>
          <p:nvPr/>
        </p:nvSpPr>
        <p:spPr>
          <a:xfrm>
            <a:off x="3668241" y="2767462"/>
            <a:ext cx="2790444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indent="109854" algn="l" defTabSz="457200">
              <a:defRPr sz="1600" b="1" u="sng">
                <a:latin typeface="+mn-lt"/>
                <a:ea typeface="+mn-ea"/>
                <a:cs typeface="+mn-cs"/>
                <a:sym typeface="Palatino"/>
              </a:defRPr>
            </a:pPr>
            <a:r>
              <a:rPr dirty="0">
                <a:cs typeface="Verdana"/>
              </a:rPr>
              <a:t>JAPAN</a:t>
            </a:r>
          </a:p>
          <a:p>
            <a:pPr indent="109854" algn="l" defTabSz="457200">
              <a:defRPr sz="1600">
                <a:latin typeface="+mn-lt"/>
                <a:ea typeface="+mn-ea"/>
                <a:cs typeface="+mn-cs"/>
                <a:sym typeface="Palatino"/>
              </a:defRPr>
            </a:pPr>
            <a:r>
              <a:rPr dirty="0">
                <a:cs typeface="Verdana"/>
              </a:rPr>
              <a:t>Chiba, Nagoya</a:t>
            </a:r>
            <a:r>
              <a:rPr lang="it-IT" dirty="0">
                <a:cs typeface="Verdana"/>
              </a:rPr>
              <a:t>, </a:t>
            </a:r>
            <a:r>
              <a:rPr lang="it-IT" dirty="0" err="1">
                <a:cs typeface="Verdana"/>
              </a:rPr>
              <a:t>Toho</a:t>
            </a:r>
            <a:r>
              <a:rPr lang="it-IT" dirty="0">
                <a:cs typeface="Verdana"/>
              </a:rPr>
              <a:t>, Tsukuba</a:t>
            </a:r>
            <a:endParaRPr dirty="0">
              <a:cs typeface="Verdana"/>
            </a:endParaRPr>
          </a:p>
        </p:txBody>
      </p:sp>
      <p:pic>
        <p:nvPicPr>
          <p:cNvPr id="13" name="pasted-image.pd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67735" y="4019115"/>
            <a:ext cx="1064504" cy="730542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Shape 59"/>
          <p:cNvSpPr/>
          <p:nvPr/>
        </p:nvSpPr>
        <p:spPr>
          <a:xfrm>
            <a:off x="8319970" y="4493771"/>
            <a:ext cx="1628972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indent="109854" algn="l" defTabSz="457200">
              <a:defRPr sz="1600" b="1" u="sng">
                <a:latin typeface="+mn-lt"/>
                <a:ea typeface="+mn-ea"/>
                <a:cs typeface="+mn-cs"/>
                <a:sym typeface="Palatino"/>
              </a:defRPr>
            </a:pPr>
            <a:r>
              <a:rPr dirty="0">
                <a:cs typeface="Verdana"/>
              </a:rPr>
              <a:t>TURKEY</a:t>
            </a:r>
          </a:p>
          <a:p>
            <a:pPr indent="109854" algn="l" defTabSz="457200">
              <a:defRPr sz="1600">
                <a:latin typeface="+mn-lt"/>
                <a:ea typeface="+mn-ea"/>
                <a:cs typeface="+mn-cs"/>
                <a:sym typeface="Palatino"/>
              </a:defRPr>
            </a:pPr>
            <a:r>
              <a:rPr dirty="0">
                <a:cs typeface="Verdana"/>
              </a:rPr>
              <a:t>METU Ankara</a:t>
            </a:r>
          </a:p>
        </p:txBody>
      </p:sp>
      <p:sp>
        <p:nvSpPr>
          <p:cNvPr id="15" name="Shape 60"/>
          <p:cNvSpPr/>
          <p:nvPr/>
        </p:nvSpPr>
        <p:spPr>
          <a:xfrm>
            <a:off x="8308123" y="3318700"/>
            <a:ext cx="2532244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indent="109854" algn="l" defTabSz="457200">
              <a:defRPr sz="1600" b="1" u="sng">
                <a:latin typeface="+mn-lt"/>
                <a:ea typeface="+mn-ea"/>
                <a:cs typeface="+mn-cs"/>
                <a:sym typeface="Palatino"/>
              </a:defRPr>
            </a:pPr>
            <a:r>
              <a:rPr dirty="0">
                <a:cs typeface="Verdana"/>
              </a:rPr>
              <a:t>SOUTH KOREA</a:t>
            </a:r>
          </a:p>
          <a:p>
            <a:pPr indent="109854" algn="l" defTabSz="457200">
              <a:defRPr sz="1600">
                <a:latin typeface="+mn-lt"/>
                <a:ea typeface="+mn-ea"/>
                <a:cs typeface="+mn-cs"/>
                <a:sym typeface="Palatino"/>
              </a:defRPr>
            </a:pPr>
            <a:r>
              <a:rPr dirty="0">
                <a:cs typeface="Verdana"/>
              </a:rPr>
              <a:t>Gyeongsang</a:t>
            </a:r>
            <a:r>
              <a:rPr lang="en-US" dirty="0">
                <a:cs typeface="Verdana"/>
              </a:rPr>
              <a:t> University</a:t>
            </a:r>
            <a:endParaRPr dirty="0">
              <a:cs typeface="Verdana"/>
            </a:endParaRPr>
          </a:p>
        </p:txBody>
      </p:sp>
      <p:pic>
        <p:nvPicPr>
          <p:cNvPr id="16" name="pasted-image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0464" y="3328626"/>
            <a:ext cx="1020483" cy="679084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sp>
        <p:nvSpPr>
          <p:cNvPr id="17" name="Shape 58"/>
          <p:cNvSpPr/>
          <p:nvPr/>
        </p:nvSpPr>
        <p:spPr>
          <a:xfrm>
            <a:off x="3773341" y="3615099"/>
            <a:ext cx="1992469" cy="1826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indent="109854" algn="l" defTabSz="457200">
              <a:defRPr sz="1600" b="1" u="sng">
                <a:latin typeface="+mn-lt"/>
                <a:ea typeface="+mn-ea"/>
                <a:cs typeface="+mn-cs"/>
                <a:sym typeface="Palatino"/>
              </a:defRPr>
            </a:pPr>
            <a:r>
              <a:rPr dirty="0">
                <a:cs typeface="Verdana"/>
              </a:rPr>
              <a:t>RUSSIA</a:t>
            </a:r>
          </a:p>
          <a:p>
            <a:pPr indent="109854" algn="l" defTabSz="457200">
              <a:defRPr sz="1600">
                <a:latin typeface="+mn-lt"/>
                <a:ea typeface="+mn-ea"/>
                <a:cs typeface="+mn-cs"/>
                <a:sym typeface="Palatino"/>
              </a:defRPr>
            </a:pPr>
            <a:r>
              <a:rPr dirty="0">
                <a:cs typeface="Verdana"/>
              </a:rPr>
              <a:t>LPI</a:t>
            </a:r>
            <a:r>
              <a:rPr lang="en-US" dirty="0">
                <a:cs typeface="Verdana"/>
              </a:rPr>
              <a:t> </a:t>
            </a:r>
            <a:r>
              <a:rPr dirty="0">
                <a:cs typeface="Verdana"/>
              </a:rPr>
              <a:t>RAS Moscow </a:t>
            </a:r>
            <a:endParaRPr lang="en-US" dirty="0">
              <a:cs typeface="Verdana"/>
            </a:endParaRPr>
          </a:p>
          <a:p>
            <a:pPr indent="109854" algn="l" defTabSz="457200">
              <a:defRPr sz="1600">
                <a:latin typeface="+mn-lt"/>
                <a:ea typeface="+mn-ea"/>
                <a:cs typeface="+mn-cs"/>
                <a:sym typeface="Palatino"/>
              </a:defRPr>
            </a:pPr>
            <a:r>
              <a:rPr dirty="0">
                <a:cs typeface="Verdana"/>
              </a:rPr>
              <a:t>JINR Dubna</a:t>
            </a:r>
          </a:p>
          <a:p>
            <a:pPr indent="109854" algn="l" defTabSz="457200">
              <a:defRPr sz="1600">
                <a:latin typeface="+mn-lt"/>
                <a:ea typeface="+mn-ea"/>
                <a:cs typeface="+mn-cs"/>
                <a:sym typeface="Palatino"/>
              </a:defRPr>
            </a:pPr>
            <a:r>
              <a:rPr dirty="0">
                <a:cs typeface="Verdana"/>
              </a:rPr>
              <a:t>SINP MSU Moscow </a:t>
            </a:r>
            <a:endParaRPr lang="en-US" dirty="0">
              <a:cs typeface="Verdana"/>
            </a:endParaRPr>
          </a:p>
          <a:p>
            <a:pPr indent="109854" algn="l" defTabSz="457200">
              <a:defRPr sz="1600">
                <a:latin typeface="+mn-lt"/>
                <a:ea typeface="+mn-ea"/>
                <a:cs typeface="+mn-cs"/>
                <a:sym typeface="Palatino"/>
              </a:defRPr>
            </a:pPr>
            <a:r>
              <a:rPr dirty="0">
                <a:cs typeface="Verdana"/>
              </a:rPr>
              <a:t>INR </a:t>
            </a:r>
            <a:r>
              <a:rPr lang="en-US" dirty="0">
                <a:cs typeface="Verdana"/>
              </a:rPr>
              <a:t>RAS </a:t>
            </a:r>
            <a:r>
              <a:rPr dirty="0">
                <a:cs typeface="Verdana"/>
              </a:rPr>
              <a:t>Moscow</a:t>
            </a:r>
            <a:endParaRPr lang="en-US" dirty="0">
              <a:cs typeface="Verdana"/>
            </a:endParaRPr>
          </a:p>
          <a:p>
            <a:pPr indent="109854" algn="l" defTabSz="457200">
              <a:defRPr sz="1600">
                <a:latin typeface="+mn-lt"/>
                <a:ea typeface="+mn-ea"/>
                <a:cs typeface="+mn-cs"/>
                <a:sym typeface="Palatino"/>
              </a:defRPr>
            </a:pPr>
            <a:r>
              <a:rPr lang="it-IT" dirty="0">
                <a:cs typeface="Verdana"/>
              </a:rPr>
              <a:t>NUST </a:t>
            </a:r>
            <a:r>
              <a:rPr lang="it-IT" dirty="0" err="1">
                <a:cs typeface="Verdana"/>
              </a:rPr>
              <a:t>MISiS</a:t>
            </a:r>
            <a:r>
              <a:rPr lang="it-IT" dirty="0">
                <a:cs typeface="Verdana"/>
              </a:rPr>
              <a:t> </a:t>
            </a:r>
            <a:r>
              <a:rPr lang="it-IT" dirty="0" err="1">
                <a:cs typeface="Verdana"/>
              </a:rPr>
              <a:t>Moscow</a:t>
            </a:r>
            <a:endParaRPr lang="it-IT" dirty="0">
              <a:cs typeface="Verdana"/>
            </a:endParaRPr>
          </a:p>
          <a:p>
            <a:pPr indent="109854" algn="l" defTabSz="457200">
              <a:defRPr sz="1600">
                <a:latin typeface="+mn-lt"/>
                <a:ea typeface="+mn-ea"/>
                <a:cs typeface="+mn-cs"/>
                <a:sym typeface="Palatino"/>
              </a:defRPr>
            </a:pPr>
            <a:r>
              <a:rPr lang="it-IT" dirty="0">
                <a:cs typeface="Verdana"/>
              </a:rPr>
              <a:t>NRU HSE </a:t>
            </a:r>
            <a:r>
              <a:rPr lang="it-IT" dirty="0" err="1">
                <a:cs typeface="Verdana"/>
              </a:rPr>
              <a:t>Moscow</a:t>
            </a:r>
            <a:endParaRPr dirty="0">
              <a:cs typeface="Verdana"/>
            </a:endParaRPr>
          </a:p>
        </p:txBody>
      </p:sp>
      <p:sp>
        <p:nvSpPr>
          <p:cNvPr id="18" name="Rettangolo 2"/>
          <p:cNvSpPr/>
          <p:nvPr/>
        </p:nvSpPr>
        <p:spPr>
          <a:xfrm>
            <a:off x="3821555" y="5559623"/>
            <a:ext cx="14093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>
                <a:cs typeface="Verdana"/>
              </a:rPr>
              <a:t>Website:</a:t>
            </a:r>
            <a:endParaRPr lang="it-IT" sz="2400" dirty="0"/>
          </a:p>
        </p:txBody>
      </p:sp>
      <p:sp>
        <p:nvSpPr>
          <p:cNvPr id="19" name="Rettangolo 23"/>
          <p:cNvSpPr/>
          <p:nvPr/>
        </p:nvSpPr>
        <p:spPr>
          <a:xfrm>
            <a:off x="2759211" y="5928085"/>
            <a:ext cx="24513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>
                <a:cs typeface="Verdana"/>
              </a:rPr>
              <a:t>Letter of intent:</a:t>
            </a:r>
            <a:endParaRPr lang="it-IT" sz="2400" dirty="0"/>
          </a:p>
        </p:txBody>
      </p:sp>
      <p:pic>
        <p:nvPicPr>
          <p:cNvPr id="20" name="Immagine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53" y="236500"/>
            <a:ext cx="2280217" cy="152650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400" y="5355153"/>
            <a:ext cx="952500" cy="952500"/>
          </a:xfrm>
          <a:prstGeom prst="rect">
            <a:avLst/>
          </a:prstGeom>
        </p:spPr>
      </p:pic>
      <p:sp>
        <p:nvSpPr>
          <p:cNvPr id="21" name="Segnaposto numero diapositiva 3">
            <a:extLst>
              <a:ext uri="{FF2B5EF4-FFF2-40B4-BE49-F238E27FC236}">
                <a16:creationId xmlns:a16="http://schemas.microsoft.com/office/drawing/2014/main" xmlns="" id="{81CDFCC0-2D39-4A72-8A67-F51BB4AA6B3A}"/>
              </a:ext>
            </a:extLst>
          </p:cNvPr>
          <p:cNvSpPr txBox="1">
            <a:spLocks/>
          </p:cNvSpPr>
          <p:nvPr/>
        </p:nvSpPr>
        <p:spPr>
          <a:xfrm>
            <a:off x="0" y="6359601"/>
            <a:ext cx="480156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mtClean="0">
                <a:solidFill>
                  <a:srgbClr val="191B0E"/>
                </a:solidFill>
              </a:rPr>
              <a:pPr/>
              <a:t>2</a:t>
            </a:fld>
            <a:endParaRPr lang="en-US" dirty="0">
              <a:solidFill>
                <a:srgbClr val="191B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64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9AF0F967-1FF8-4512-BBA1-AF57BEFE8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8659" y="247684"/>
            <a:ext cx="6429955" cy="1216024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D34817"/>
                </a:solidFill>
                <a:ea typeface="Batang"/>
              </a:rPr>
              <a:t>Direct Dark Matter searches</a:t>
            </a:r>
            <a:endParaRPr lang="en-GB" b="1" dirty="0">
              <a:solidFill>
                <a:srgbClr val="D34817"/>
              </a:solidFill>
            </a:endParaRP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xmlns="" id="{2F28F946-98CF-0241-A6A5-C4ADB5914E04}"/>
              </a:ext>
            </a:extLst>
          </p:cNvPr>
          <p:cNvSpPr/>
          <p:nvPr/>
        </p:nvSpPr>
        <p:spPr>
          <a:xfrm>
            <a:off x="1248659" y="975003"/>
            <a:ext cx="105198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Current status of searches for spin-independent elastic WIMP-nucleus scattering assuming the standard </a:t>
            </a:r>
            <a:r>
              <a:rPr lang="en-GB" dirty="0" smtClean="0"/>
              <a:t>parameters </a:t>
            </a:r>
            <a:r>
              <a:rPr lang="en-GB" dirty="0"/>
              <a:t>for an isothermal WIMP halo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191B0E"/>
              </a:solidFill>
            </a:endParaRP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xmlns="" id="{2522DBBB-64D3-C848-A103-45A9405678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7155" y="1806000"/>
            <a:ext cx="5877689" cy="3959793"/>
          </a:xfrm>
          <a:prstGeom prst="rect">
            <a:avLst/>
          </a:prstGeom>
        </p:spPr>
      </p:pic>
      <p:sp>
        <p:nvSpPr>
          <p:cNvPr id="18" name="Rettangolo 17">
            <a:extLst>
              <a:ext uri="{FF2B5EF4-FFF2-40B4-BE49-F238E27FC236}">
                <a16:creationId xmlns:a16="http://schemas.microsoft.com/office/drawing/2014/main" xmlns="" id="{46E82140-0EBE-004F-8358-A3F3B33C6F86}"/>
              </a:ext>
            </a:extLst>
          </p:cNvPr>
          <p:cNvSpPr/>
          <p:nvPr/>
        </p:nvSpPr>
        <p:spPr>
          <a:xfrm>
            <a:off x="3047998" y="5921654"/>
            <a:ext cx="772550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>
                <a:latin typeface="Arial" panose="020B0604020202020204" pitchFamily="34" charset="0"/>
              </a:rPr>
              <a:t>Direct Detection of Dark Matter – APPEC Committee Report</a:t>
            </a:r>
          </a:p>
          <a:p>
            <a:r>
              <a:rPr lang="en-GB" sz="1400" i="1">
                <a:hlinkClick r:id="rId3"/>
              </a:rPr>
              <a:t>https://www.appec.org/wp-content/uploads/2021/04/appec_dm_report_2020_ga_approved.pdf</a:t>
            </a:r>
            <a:endParaRPr lang="en-GB" sz="1400" i="1"/>
          </a:p>
          <a:p>
            <a:r>
              <a:rPr lang="en-GB" sz="1400" i="1"/>
              <a:t>arXiv: 2104.07634</a:t>
            </a:r>
          </a:p>
        </p:txBody>
      </p:sp>
      <p:sp>
        <p:nvSpPr>
          <p:cNvPr id="6" name="Segnaposto numero diapositiva 8">
            <a:extLst>
              <a:ext uri="{FF2B5EF4-FFF2-40B4-BE49-F238E27FC236}">
                <a16:creationId xmlns:a16="http://schemas.microsoft.com/office/drawing/2014/main" xmlns="" id="{62B6E9D8-80FA-41D1-B3F6-4BF5B930771B}"/>
              </a:ext>
            </a:extLst>
          </p:cNvPr>
          <p:cNvSpPr txBox="1">
            <a:spLocks/>
          </p:cNvSpPr>
          <p:nvPr/>
        </p:nvSpPr>
        <p:spPr>
          <a:xfrm>
            <a:off x="-58615" y="6277971"/>
            <a:ext cx="545911" cy="5800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603DDB-06C3-4B41-BFC3-10B20B2342C2}" type="slidenum">
              <a:rPr lang="en-US" smtClean="0"/>
              <a:t>20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7575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4456789" y="2320913"/>
            <a:ext cx="3214922" cy="3184816"/>
            <a:chOff x="3273152" y="1528738"/>
            <a:chExt cx="2422644" cy="2555926"/>
          </a:xfrm>
        </p:grpSpPr>
        <p:cxnSp>
          <p:nvCxnSpPr>
            <p:cNvPr id="60" name="Straight Arrow Connector 59"/>
            <p:cNvCxnSpPr/>
            <p:nvPr/>
          </p:nvCxnSpPr>
          <p:spPr>
            <a:xfrm flipH="1">
              <a:off x="4543191" y="2668678"/>
              <a:ext cx="148590" cy="146021"/>
            </a:xfrm>
            <a:prstGeom prst="straightConnector1">
              <a:avLst/>
            </a:prstGeom>
            <a:ln w="0">
              <a:solidFill>
                <a:srgbClr val="FF0000"/>
              </a:solidFill>
              <a:prstDash val="dash"/>
              <a:headEnd type="oval" w="med" len="lg"/>
              <a:tailEnd type="oval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Oval 60"/>
            <p:cNvSpPr/>
            <p:nvPr/>
          </p:nvSpPr>
          <p:spPr>
            <a:xfrm>
              <a:off x="4328417" y="2603428"/>
              <a:ext cx="426720" cy="428206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2" name="Oval 61"/>
            <p:cNvSpPr/>
            <p:nvPr/>
          </p:nvSpPr>
          <p:spPr>
            <a:xfrm>
              <a:off x="4477413" y="2445151"/>
              <a:ext cx="426720" cy="428206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4813281" y="2047383"/>
              <a:ext cx="8258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grain1</a:t>
              </a:r>
              <a:endParaRPr lang="it-IT" dirty="0">
                <a:solidFill>
                  <a:srgbClr val="FF0000"/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422466" y="2580145"/>
              <a:ext cx="8258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grain2</a:t>
              </a:r>
              <a:endParaRPr lang="it-IT" dirty="0">
                <a:solidFill>
                  <a:srgbClr val="FF0000"/>
                </a:solidFill>
              </a:endParaRPr>
            </a:p>
          </p:txBody>
        </p:sp>
        <p:cxnSp>
          <p:nvCxnSpPr>
            <p:cNvPr id="65" name="Straight Connector 64"/>
            <p:cNvCxnSpPr>
              <a:stCxn id="61" idx="3"/>
            </p:cNvCxnSpPr>
            <p:nvPr/>
          </p:nvCxnSpPr>
          <p:spPr>
            <a:xfrm>
              <a:off x="4390909" y="2968925"/>
              <a:ext cx="450732" cy="4216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>
              <a:stCxn id="62" idx="7"/>
            </p:cNvCxnSpPr>
            <p:nvPr/>
          </p:nvCxnSpPr>
          <p:spPr>
            <a:xfrm>
              <a:off x="4841641" y="2507860"/>
              <a:ext cx="447883" cy="4328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 flipV="1">
              <a:off x="4702104" y="2799969"/>
              <a:ext cx="437689" cy="46127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 rot="18756618">
              <a:off x="4652521" y="3024794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B0F0"/>
                  </a:solidFill>
                </a:rPr>
                <a:t>300 nm</a:t>
              </a:r>
              <a:endParaRPr lang="it-IT" dirty="0">
                <a:solidFill>
                  <a:srgbClr val="00B0F0"/>
                </a:solidFill>
              </a:endParaRPr>
            </a:p>
          </p:txBody>
        </p:sp>
        <p:cxnSp>
          <p:nvCxnSpPr>
            <p:cNvPr id="69" name="Straight Connector 68"/>
            <p:cNvCxnSpPr>
              <a:stCxn id="62" idx="5"/>
            </p:cNvCxnSpPr>
            <p:nvPr/>
          </p:nvCxnSpPr>
          <p:spPr>
            <a:xfrm flipH="1">
              <a:off x="4240305" y="2810648"/>
              <a:ext cx="601336" cy="63786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>
              <a:stCxn id="62" idx="1"/>
            </p:cNvCxnSpPr>
            <p:nvPr/>
          </p:nvCxnSpPr>
          <p:spPr>
            <a:xfrm flipH="1">
              <a:off x="3939505" y="2507860"/>
              <a:ext cx="600400" cy="6257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>
              <a:off x="4090758" y="2979588"/>
              <a:ext cx="310546" cy="296014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 rot="2443392">
              <a:off x="3744326" y="3203841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B0F0"/>
                  </a:solidFill>
                </a:rPr>
                <a:t>200 nm</a:t>
              </a:r>
              <a:endParaRPr lang="it-IT" dirty="0">
                <a:solidFill>
                  <a:srgbClr val="00B0F0"/>
                </a:solidFill>
              </a:endParaRPr>
            </a:p>
          </p:txBody>
        </p:sp>
        <p:pic>
          <p:nvPicPr>
            <p:cNvPr id="73" name="Picture 72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95" t="1801" r="4328" b="2990"/>
            <a:stretch/>
          </p:blipFill>
          <p:spPr>
            <a:xfrm>
              <a:off x="3323574" y="1587849"/>
              <a:ext cx="2372222" cy="2429155"/>
            </a:xfrm>
            <a:prstGeom prst="rect">
              <a:avLst/>
            </a:prstGeom>
          </p:spPr>
        </p:pic>
        <p:cxnSp>
          <p:nvCxnSpPr>
            <p:cNvPr id="74" name="Straight Arrow Connector 73"/>
            <p:cNvCxnSpPr/>
            <p:nvPr/>
          </p:nvCxnSpPr>
          <p:spPr>
            <a:xfrm flipV="1">
              <a:off x="3292641" y="3812091"/>
              <a:ext cx="2403155" cy="13002"/>
            </a:xfrm>
            <a:prstGeom prst="straightConnector1">
              <a:avLst/>
            </a:prstGeom>
            <a:ln w="15875"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4210591" y="3784582"/>
              <a:ext cx="845103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>
                  <a:solidFill>
                    <a:schemeClr val="bg1"/>
                  </a:solidFill>
                </a:rPr>
                <a:t>1150 nm</a:t>
              </a:r>
              <a:endParaRPr lang="it-IT" sz="1350" dirty="0">
                <a:solidFill>
                  <a:schemeClr val="bg1"/>
                </a:solidFill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320035" y="1528738"/>
              <a:ext cx="14285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No polarizer</a:t>
              </a:r>
              <a:endParaRPr lang="it-IT" dirty="0">
                <a:solidFill>
                  <a:schemeClr val="bg1"/>
                </a:solidFill>
              </a:endParaRPr>
            </a:p>
          </p:txBody>
        </p:sp>
        <p:sp>
          <p:nvSpPr>
            <p:cNvPr id="77" name="Right Arrow 76"/>
            <p:cNvSpPr/>
            <p:nvPr/>
          </p:nvSpPr>
          <p:spPr>
            <a:xfrm rot="18973957">
              <a:off x="3273152" y="2002329"/>
              <a:ext cx="960120" cy="48746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Beam</a:t>
              </a:r>
              <a:endParaRPr lang="it-IT" dirty="0"/>
            </a:p>
          </p:txBody>
        </p:sp>
      </p:grpSp>
      <p:grpSp>
        <p:nvGrpSpPr>
          <p:cNvPr id="51" name="Gruppo 50">
            <a:extLst>
              <a:ext uri="{FF2B5EF4-FFF2-40B4-BE49-F238E27FC236}">
                <a16:creationId xmlns="" xmlns:a16="http://schemas.microsoft.com/office/drawing/2014/main" id="{B85BCAF1-574A-48A7-B331-D4E109949F18}"/>
              </a:ext>
            </a:extLst>
          </p:cNvPr>
          <p:cNvGrpSpPr/>
          <p:nvPr/>
        </p:nvGrpSpPr>
        <p:grpSpPr>
          <a:xfrm>
            <a:off x="733456" y="2389560"/>
            <a:ext cx="3288587" cy="4158489"/>
            <a:chOff x="3903346" y="2380423"/>
            <a:chExt cx="3288587" cy="4158489"/>
          </a:xfrm>
        </p:grpSpPr>
        <p:grpSp>
          <p:nvGrpSpPr>
            <p:cNvPr id="40" name="Group 39"/>
            <p:cNvGrpSpPr/>
            <p:nvPr/>
          </p:nvGrpSpPr>
          <p:grpSpPr>
            <a:xfrm>
              <a:off x="3903346" y="2380423"/>
              <a:ext cx="3288587" cy="3121853"/>
              <a:chOff x="5783839" y="1528468"/>
              <a:chExt cx="2478155" cy="2505396"/>
            </a:xfrm>
          </p:grpSpPr>
          <p:pic>
            <p:nvPicPr>
              <p:cNvPr id="41" name="Picture 40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803328" y="1528468"/>
                <a:ext cx="2458666" cy="2458666"/>
              </a:xfrm>
              <a:prstGeom prst="rect">
                <a:avLst/>
              </a:prstGeom>
            </p:spPr>
          </p:pic>
          <p:cxnSp>
            <p:nvCxnSpPr>
              <p:cNvPr id="42" name="Straight Arrow Connector 41"/>
              <p:cNvCxnSpPr/>
              <p:nvPr/>
            </p:nvCxnSpPr>
            <p:spPr>
              <a:xfrm flipV="1">
                <a:off x="5803328" y="3759701"/>
                <a:ext cx="2458666" cy="14592"/>
              </a:xfrm>
              <a:prstGeom prst="straightConnector1">
                <a:avLst/>
              </a:prstGeom>
              <a:ln w="15875">
                <a:solidFill>
                  <a:schemeClr val="bg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/>
              <p:cNvSpPr txBox="1"/>
              <p:nvPr/>
            </p:nvSpPr>
            <p:spPr>
              <a:xfrm>
                <a:off x="6721278" y="3733782"/>
                <a:ext cx="845103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50" dirty="0">
                    <a:solidFill>
                      <a:schemeClr val="bg1"/>
                    </a:solidFill>
                  </a:rPr>
                  <a:t>1150 nm</a:t>
                </a:r>
                <a:endParaRPr lang="it-IT" sz="135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5830722" y="1528738"/>
                <a:ext cx="19928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Rotating polarizer</a:t>
                </a:r>
                <a:endParaRPr lang="it-IT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Right Arrow 44"/>
              <p:cNvSpPr/>
              <p:nvPr/>
            </p:nvSpPr>
            <p:spPr>
              <a:xfrm rot="18973957">
                <a:off x="5783839" y="2002329"/>
                <a:ext cx="960120" cy="487466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Beam</a:t>
                </a:r>
                <a:endParaRPr lang="it-IT" dirty="0"/>
              </a:p>
            </p:txBody>
          </p:sp>
        </p:grpSp>
        <p:grpSp>
          <p:nvGrpSpPr>
            <p:cNvPr id="50" name="Gruppo 49">
              <a:extLst>
                <a:ext uri="{FF2B5EF4-FFF2-40B4-BE49-F238E27FC236}">
                  <a16:creationId xmlns="" xmlns:a16="http://schemas.microsoft.com/office/drawing/2014/main" id="{18DD8412-E0F1-4233-80DE-15A0A736A1D4}"/>
                </a:ext>
              </a:extLst>
            </p:cNvPr>
            <p:cNvGrpSpPr/>
            <p:nvPr/>
          </p:nvGrpSpPr>
          <p:grpSpPr>
            <a:xfrm>
              <a:off x="5106239" y="5559446"/>
              <a:ext cx="908662" cy="979466"/>
              <a:chOff x="6479444" y="1875180"/>
              <a:chExt cx="908662" cy="979466"/>
            </a:xfrm>
          </p:grpSpPr>
          <p:pic>
            <p:nvPicPr>
              <p:cNvPr id="87" name="図 26">
                <a:extLst>
                  <a:ext uri="{FF2B5EF4-FFF2-40B4-BE49-F238E27FC236}">
                    <a16:creationId xmlns="" xmlns:a16="http://schemas.microsoft.com/office/drawing/2014/main" id="{AC372B98-39B6-416A-94C5-6D2626C498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604780" y="1875180"/>
                <a:ext cx="675165" cy="664051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accent2"/>
                </a:solidFill>
              </a:ln>
            </p:spPr>
          </p:pic>
          <p:sp>
            <p:nvSpPr>
              <p:cNvPr id="88" name="正方形/長方形 27">
                <a:extLst>
                  <a:ext uri="{FF2B5EF4-FFF2-40B4-BE49-F238E27FC236}">
                    <a16:creationId xmlns="" xmlns:a16="http://schemas.microsoft.com/office/drawing/2014/main" id="{E2D78979-2271-43EB-8F25-7184BA9DEFB0}"/>
                  </a:ext>
                </a:extLst>
              </p:cNvPr>
              <p:cNvSpPr/>
              <p:nvPr/>
            </p:nvSpPr>
            <p:spPr>
              <a:xfrm>
                <a:off x="6479444" y="2546869"/>
                <a:ext cx="908662" cy="307777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1400" dirty="0"/>
                  <a:t>pol angle</a:t>
                </a:r>
                <a:endParaRPr lang="ja-JP" altLang="en-US" sz="1400" dirty="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D34817"/>
                </a:solidFill>
              </a:rPr>
              <a:t>Barycenter shift analysis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151142" y="2236102"/>
            <a:ext cx="3840908" cy="3306337"/>
            <a:chOff x="3091209" y="4330618"/>
            <a:chExt cx="2817200" cy="226365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5000" contrast="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4692" r="51763" b="3059"/>
            <a:stretch/>
          </p:blipFill>
          <p:spPr>
            <a:xfrm>
              <a:off x="3091209" y="4330618"/>
              <a:ext cx="2817200" cy="2263653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/>
            <p:nvPr/>
          </p:nvCxnSpPr>
          <p:spPr>
            <a:xfrm flipV="1">
              <a:off x="3939979" y="4881976"/>
              <a:ext cx="852115" cy="69325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 rot="19182468">
              <a:off x="3461275" y="4816214"/>
              <a:ext cx="1468713" cy="400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70C0"/>
                  </a:solidFill>
                </a:rPr>
                <a:t>Barycenter shift</a:t>
              </a:r>
              <a:br>
                <a:rPr lang="en-US" sz="1600" dirty="0">
                  <a:solidFill>
                    <a:srgbClr val="0070C0"/>
                  </a:solidFill>
                </a:rPr>
              </a:br>
              <a:r>
                <a:rPr lang="en-US" sz="1600" dirty="0">
                  <a:solidFill>
                    <a:srgbClr val="0070C0"/>
                  </a:solidFill>
                </a:rPr>
                <a:t>BS=100 nm</a:t>
              </a:r>
              <a:endParaRPr lang="it-IT" sz="1600" dirty="0">
                <a:solidFill>
                  <a:srgbClr val="0070C0"/>
                </a:solidFill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4003391" y="5588613"/>
              <a:ext cx="225412" cy="189718"/>
              <a:chOff x="1023598" y="5297353"/>
              <a:chExt cx="119402" cy="105227"/>
            </a:xfrm>
          </p:grpSpPr>
          <p:cxnSp>
            <p:nvCxnSpPr>
              <p:cNvPr id="38" name="Straight Connector 37"/>
              <p:cNvCxnSpPr/>
              <p:nvPr/>
            </p:nvCxnSpPr>
            <p:spPr>
              <a:xfrm flipH="1" flipV="1">
                <a:off x="1082040" y="5297353"/>
                <a:ext cx="1259" cy="10522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H="1">
                <a:off x="1023598" y="5349423"/>
                <a:ext cx="119402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4111828" y="5518034"/>
              <a:ext cx="225412" cy="189718"/>
              <a:chOff x="1023598" y="5297353"/>
              <a:chExt cx="119402" cy="105227"/>
            </a:xfrm>
          </p:grpSpPr>
          <p:cxnSp>
            <p:nvCxnSpPr>
              <p:cNvPr id="36" name="Straight Connector 35"/>
              <p:cNvCxnSpPr/>
              <p:nvPr/>
            </p:nvCxnSpPr>
            <p:spPr>
              <a:xfrm flipH="1" flipV="1">
                <a:off x="1082040" y="5297353"/>
                <a:ext cx="1259" cy="10522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flipH="1">
                <a:off x="1023598" y="5349423"/>
                <a:ext cx="119402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/>
            <p:cNvGrpSpPr/>
            <p:nvPr/>
          </p:nvGrpSpPr>
          <p:grpSpPr>
            <a:xfrm>
              <a:off x="4381715" y="5241608"/>
              <a:ext cx="225412" cy="189073"/>
              <a:chOff x="1023598" y="5274207"/>
              <a:chExt cx="119402" cy="115356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 flipV="1">
                <a:off x="1083299" y="5274207"/>
                <a:ext cx="0" cy="11535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flipH="1">
                <a:off x="1023598" y="5331604"/>
                <a:ext cx="119402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/>
          </p:nvGrpSpPr>
          <p:grpSpPr>
            <a:xfrm>
              <a:off x="4726304" y="5087261"/>
              <a:ext cx="225412" cy="189718"/>
              <a:chOff x="1023598" y="5297353"/>
              <a:chExt cx="119402" cy="105227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 flipH="1" flipV="1">
                <a:off x="1082040" y="5297353"/>
                <a:ext cx="1259" cy="10522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H="1">
                <a:off x="1023598" y="5349423"/>
                <a:ext cx="119402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/>
            <p:cNvGrpSpPr/>
            <p:nvPr/>
          </p:nvGrpSpPr>
          <p:grpSpPr>
            <a:xfrm>
              <a:off x="4815464" y="4994778"/>
              <a:ext cx="225412" cy="189718"/>
              <a:chOff x="1023598" y="5297353"/>
              <a:chExt cx="119402" cy="105227"/>
            </a:xfrm>
          </p:grpSpPr>
          <p:cxnSp>
            <p:nvCxnSpPr>
              <p:cNvPr id="30" name="Straight Connector 29"/>
              <p:cNvCxnSpPr/>
              <p:nvPr/>
            </p:nvCxnSpPr>
            <p:spPr>
              <a:xfrm flipH="1" flipV="1">
                <a:off x="1082040" y="5297353"/>
                <a:ext cx="1259" cy="10522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H="1">
                <a:off x="1023598" y="5349423"/>
                <a:ext cx="119402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>
              <a:off x="4882936" y="4972874"/>
              <a:ext cx="225412" cy="189718"/>
              <a:chOff x="1023598" y="5297353"/>
              <a:chExt cx="119402" cy="105227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 flipH="1" flipV="1">
                <a:off x="1082040" y="5297353"/>
                <a:ext cx="1259" cy="10522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H="1">
                <a:off x="1023598" y="5349423"/>
                <a:ext cx="119402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>
              <a:off x="4629916" y="5296563"/>
              <a:ext cx="225412" cy="189718"/>
              <a:chOff x="1023598" y="5297353"/>
              <a:chExt cx="119402" cy="105227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 flipH="1" flipV="1">
                <a:off x="1082040" y="5297353"/>
                <a:ext cx="1259" cy="10522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H="1">
                <a:off x="1023598" y="5349423"/>
                <a:ext cx="119402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7"/>
            <p:cNvGrpSpPr/>
            <p:nvPr/>
          </p:nvGrpSpPr>
          <p:grpSpPr>
            <a:xfrm>
              <a:off x="4222676" y="5583746"/>
              <a:ext cx="225412" cy="189718"/>
              <a:chOff x="1023598" y="5297353"/>
              <a:chExt cx="119402" cy="105227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 flipH="1" flipV="1">
                <a:off x="1082040" y="5297353"/>
                <a:ext cx="1259" cy="10522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H="1">
                <a:off x="1023598" y="5349423"/>
                <a:ext cx="119402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18"/>
            <p:cNvGrpSpPr/>
            <p:nvPr/>
          </p:nvGrpSpPr>
          <p:grpSpPr>
            <a:xfrm>
              <a:off x="4222676" y="5661626"/>
              <a:ext cx="225412" cy="189718"/>
              <a:chOff x="1023598" y="5297353"/>
              <a:chExt cx="119402" cy="105227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 flipH="1" flipV="1">
                <a:off x="1082040" y="5297353"/>
                <a:ext cx="1259" cy="105227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H="1">
                <a:off x="1023598" y="5349423"/>
                <a:ext cx="119402" cy="0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Right Arrow 20"/>
            <p:cNvSpPr/>
            <p:nvPr/>
          </p:nvSpPr>
          <p:spPr>
            <a:xfrm rot="18973957">
              <a:off x="4898709" y="5742045"/>
              <a:ext cx="960120" cy="48746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Beam</a:t>
              </a:r>
              <a:endParaRPr lang="it-IT" dirty="0"/>
            </a:p>
          </p:txBody>
        </p:sp>
      </p:grpSp>
      <p:sp>
        <p:nvSpPr>
          <p:cNvPr id="79" name="CasellaDiTesto 78">
            <a:extLst>
              <a:ext uri="{FF2B5EF4-FFF2-40B4-BE49-F238E27FC236}">
                <a16:creationId xmlns="" xmlns:a16="http://schemas.microsoft.com/office/drawing/2014/main" id="{A0A03112-07C5-429C-80C8-9EA30B6AAC6E}"/>
              </a:ext>
            </a:extLst>
          </p:cNvPr>
          <p:cNvSpPr txBox="1"/>
          <p:nvPr/>
        </p:nvSpPr>
        <p:spPr>
          <a:xfrm>
            <a:off x="2597287" y="1854766"/>
            <a:ext cx="30957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NIM A </a:t>
            </a:r>
            <a:r>
              <a:rPr lang="en-US" b="1" dirty="0"/>
              <a:t>824</a:t>
            </a:r>
            <a:r>
              <a:rPr lang="en-US" dirty="0"/>
              <a:t> (2016) 600–602</a:t>
            </a:r>
          </a:p>
        </p:txBody>
      </p:sp>
      <p:grpSp>
        <p:nvGrpSpPr>
          <p:cNvPr id="54" name="Gruppo 53">
            <a:extLst>
              <a:ext uri="{FF2B5EF4-FFF2-40B4-BE49-F238E27FC236}">
                <a16:creationId xmlns="" xmlns:a16="http://schemas.microsoft.com/office/drawing/2014/main" id="{45B94267-D0D9-44CE-9299-C8F10F6CAEFB}"/>
              </a:ext>
            </a:extLst>
          </p:cNvPr>
          <p:cNvGrpSpPr/>
          <p:nvPr/>
        </p:nvGrpSpPr>
        <p:grpSpPr>
          <a:xfrm>
            <a:off x="8192425" y="1773069"/>
            <a:ext cx="3529126" cy="4441220"/>
            <a:chOff x="7916555" y="1931057"/>
            <a:chExt cx="3529126" cy="4441220"/>
          </a:xfrm>
        </p:grpSpPr>
        <p:grpSp>
          <p:nvGrpSpPr>
            <p:cNvPr id="52" name="Gruppo 51">
              <a:extLst>
                <a:ext uri="{FF2B5EF4-FFF2-40B4-BE49-F238E27FC236}">
                  <a16:creationId xmlns="" xmlns:a16="http://schemas.microsoft.com/office/drawing/2014/main" id="{033D3EB5-182D-4158-BC97-B2F38E8627BE}"/>
                </a:ext>
              </a:extLst>
            </p:cNvPr>
            <p:cNvGrpSpPr/>
            <p:nvPr/>
          </p:nvGrpSpPr>
          <p:grpSpPr>
            <a:xfrm>
              <a:off x="7916555" y="1931057"/>
              <a:ext cx="3529126" cy="3794889"/>
              <a:chOff x="8065307" y="1931057"/>
              <a:chExt cx="3529126" cy="3794889"/>
            </a:xfrm>
          </p:grpSpPr>
          <p:pic>
            <p:nvPicPr>
              <p:cNvPr id="2050" name="Picture 2" descr="Figure 9">
                <a:extLst>
                  <a:ext uri="{FF2B5EF4-FFF2-40B4-BE49-F238E27FC236}">
                    <a16:creationId xmlns="" xmlns:a16="http://schemas.microsoft.com/office/drawing/2014/main" id="{4BBBE103-226F-4D54-92B3-C515CCBF2CE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42" t="49642" r="67335" b="658"/>
              <a:stretch/>
            </p:blipFill>
            <p:spPr bwMode="auto">
              <a:xfrm>
                <a:off x="8065307" y="2317460"/>
                <a:ext cx="3529126" cy="34084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0" name="CasellaDiTesto 79">
                <a:extLst>
                  <a:ext uri="{FF2B5EF4-FFF2-40B4-BE49-F238E27FC236}">
                    <a16:creationId xmlns="" xmlns:a16="http://schemas.microsoft.com/office/drawing/2014/main" id="{D04F17B4-780D-415A-9A1D-F67235076021}"/>
                  </a:ext>
                </a:extLst>
              </p:cNvPr>
              <p:cNvSpPr txBox="1"/>
              <p:nvPr/>
            </p:nvSpPr>
            <p:spPr>
              <a:xfrm>
                <a:off x="8658050" y="1931057"/>
                <a:ext cx="25546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Sci. Rep. </a:t>
                </a:r>
                <a:r>
                  <a:rPr lang="en-GB" b="1" dirty="0"/>
                  <a:t>10</a:t>
                </a:r>
                <a:r>
                  <a:rPr lang="en-GB" dirty="0"/>
                  <a:t> (2020) 18773</a:t>
                </a:r>
              </a:p>
            </p:txBody>
          </p:sp>
        </p:grpSp>
        <p:sp>
          <p:nvSpPr>
            <p:cNvPr id="53" name="CasellaDiTesto 52">
              <a:extLst>
                <a:ext uri="{FF2B5EF4-FFF2-40B4-BE49-F238E27FC236}">
                  <a16:creationId xmlns="" xmlns:a16="http://schemas.microsoft.com/office/drawing/2014/main" id="{4C5BAEC1-981B-4F32-B8D2-481C6FB60121}"/>
                </a:ext>
              </a:extLst>
            </p:cNvPr>
            <p:cNvSpPr txBox="1"/>
            <p:nvPr/>
          </p:nvSpPr>
          <p:spPr>
            <a:xfrm>
              <a:off x="9328120" y="5725946"/>
              <a:ext cx="13688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Carbon ions 60 keV</a:t>
              </a:r>
              <a:endParaRPr lang="en-GB" dirty="0"/>
            </a:p>
          </p:txBody>
        </p:sp>
      </p:grpSp>
      <p:sp>
        <p:nvSpPr>
          <p:cNvPr id="81" name="CasellaDiTesto 80">
            <a:extLst>
              <a:ext uri="{FF2B5EF4-FFF2-40B4-BE49-F238E27FC236}">
                <a16:creationId xmlns="" xmlns:a16="http://schemas.microsoft.com/office/drawing/2014/main" id="{D4BE0527-4C8D-47C3-A9A9-9FAF884E0FEA}"/>
              </a:ext>
            </a:extLst>
          </p:cNvPr>
          <p:cNvSpPr txBox="1"/>
          <p:nvPr/>
        </p:nvSpPr>
        <p:spPr>
          <a:xfrm>
            <a:off x="5507468" y="5509404"/>
            <a:ext cx="12606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Carbon ion 100 keV</a:t>
            </a:r>
            <a:endParaRPr lang="en-GB" dirty="0"/>
          </a:p>
        </p:txBody>
      </p:sp>
      <p:sp>
        <p:nvSpPr>
          <p:cNvPr id="78" name="Segnaposto numero diapositiva 3">
            <a:extLst>
              <a:ext uri="{FF2B5EF4-FFF2-40B4-BE49-F238E27FC236}">
                <a16:creationId xmlns="" xmlns:a16="http://schemas.microsoft.com/office/drawing/2014/main" id="{F9AF6E88-A511-4C30-A2E8-5143258F768B}"/>
              </a:ext>
            </a:extLst>
          </p:cNvPr>
          <p:cNvSpPr txBox="1">
            <a:spLocks/>
          </p:cNvSpPr>
          <p:nvPr/>
        </p:nvSpPr>
        <p:spPr>
          <a:xfrm>
            <a:off x="0" y="6359601"/>
            <a:ext cx="480156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mtClean="0">
                <a:solidFill>
                  <a:srgbClr val="191B0E"/>
                </a:solidFill>
              </a:rPr>
              <a:pPr/>
              <a:t>21</a:t>
            </a:fld>
            <a:endParaRPr lang="en-US" dirty="0">
              <a:solidFill>
                <a:srgbClr val="191B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186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73937359-6DB8-443B-9EED-26E1AD0AD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9251" y="367598"/>
            <a:ext cx="6881611" cy="1068839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D34817"/>
                </a:solidFill>
              </a:rPr>
              <a:t>Plasmon resonance wavelength dependency</a:t>
            </a:r>
            <a:endParaRPr lang="en-GB" b="1" dirty="0">
              <a:solidFill>
                <a:srgbClr val="D34817"/>
              </a:solidFill>
            </a:endParaRPr>
          </a:p>
        </p:txBody>
      </p:sp>
      <p:pic>
        <p:nvPicPr>
          <p:cNvPr id="3" name="45x80nm_00002">
            <a:hlinkClick r:id="" action="ppaction://media"/>
            <a:extLst>
              <a:ext uri="{FF2B5EF4-FFF2-40B4-BE49-F238E27FC236}">
                <a16:creationId xmlns:a16="http://schemas.microsoft.com/office/drawing/2014/main" xmlns="" id="{D54DE95E-D931-4261-A6DD-DC2F5D0D731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>
            <a:lum bright="40000" contrast="60000"/>
          </a:blip>
          <a:srcRect l="45017" t="46136" r="50739" b="49620"/>
          <a:stretch>
            <a:fillRect/>
          </a:stretch>
        </p:blipFill>
        <p:spPr>
          <a:xfrm>
            <a:off x="8546993" y="1362649"/>
            <a:ext cx="1656000" cy="1656000"/>
          </a:xfrm>
          <a:prstGeom prst="rect">
            <a:avLst/>
          </a:prstGeom>
        </p:spPr>
      </p:pic>
      <p:pic>
        <p:nvPicPr>
          <p:cNvPr id="4" name="45x120-2nm_00008">
            <a:hlinkClick r:id="" action="ppaction://media"/>
            <a:extLst>
              <a:ext uri="{FF2B5EF4-FFF2-40B4-BE49-F238E27FC236}">
                <a16:creationId xmlns:a16="http://schemas.microsoft.com/office/drawing/2014/main" xmlns="" id="{7958D7D6-FCB8-4DAF-82DD-51198771FD2F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>
                  <p14:trim end="25"/>
                </p14:media>
              </p:ext>
            </p:extLst>
          </p:nvPr>
        </p:nvPicPr>
        <p:blipFill rotWithShape="1">
          <a:blip r:embed="rId7">
            <a:lum bright="40000" contrast="60000"/>
          </a:blip>
          <a:srcRect l="47915" t="44059" r="47841" b="51697"/>
          <a:stretch>
            <a:fillRect/>
          </a:stretch>
        </p:blipFill>
        <p:spPr>
          <a:xfrm>
            <a:off x="8644736" y="4150020"/>
            <a:ext cx="1656000" cy="1656000"/>
          </a:xfrm>
          <a:prstGeom prst="rect">
            <a:avLst/>
          </a:prstGeom>
        </p:spPr>
      </p:pic>
      <p:pic>
        <p:nvPicPr>
          <p:cNvPr id="5" name="図 15">
            <a:extLst>
              <a:ext uri="{FF2B5EF4-FFF2-40B4-BE49-F238E27FC236}">
                <a16:creationId xmlns:a16="http://schemas.microsoft.com/office/drawing/2014/main" xmlns="" id="{48C866E2-DFA4-4F2E-802E-263DDC3F663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6944" y="1362649"/>
            <a:ext cx="1133856" cy="1112139"/>
          </a:xfrm>
          <a:prstGeom prst="rect">
            <a:avLst/>
          </a:prstGeom>
        </p:spPr>
      </p:pic>
      <p:pic>
        <p:nvPicPr>
          <p:cNvPr id="6" name="図 17">
            <a:extLst>
              <a:ext uri="{FF2B5EF4-FFF2-40B4-BE49-F238E27FC236}">
                <a16:creationId xmlns:a16="http://schemas.microsoft.com/office/drawing/2014/main" xmlns="" id="{76D580FB-3CE7-4797-AE24-F483249C9439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13010"/>
          <a:stretch/>
        </p:blipFill>
        <p:spPr>
          <a:xfrm>
            <a:off x="6922142" y="4051188"/>
            <a:ext cx="1169289" cy="975407"/>
          </a:xfrm>
          <a:prstGeom prst="rect">
            <a:avLst/>
          </a:prstGeom>
        </p:spPr>
      </p:pic>
      <p:sp>
        <p:nvSpPr>
          <p:cNvPr id="7" name="正方形/長方形 18">
            <a:extLst>
              <a:ext uri="{FF2B5EF4-FFF2-40B4-BE49-F238E27FC236}">
                <a16:creationId xmlns:a16="http://schemas.microsoft.com/office/drawing/2014/main" xmlns="" id="{B97F8629-00AE-4F6D-872E-99925F07B4A1}"/>
              </a:ext>
            </a:extLst>
          </p:cNvPr>
          <p:cNvSpPr/>
          <p:nvPr/>
        </p:nvSpPr>
        <p:spPr>
          <a:xfrm>
            <a:off x="8491074" y="1051625"/>
            <a:ext cx="17602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/>
              <a:t>*polarization rotating</a:t>
            </a:r>
            <a:endParaRPr lang="ja-JP" altLang="en-US" sz="1400" dirty="0"/>
          </a:p>
        </p:txBody>
      </p:sp>
      <p:sp>
        <p:nvSpPr>
          <p:cNvPr id="9" name="正方形/長方形 44">
            <a:extLst>
              <a:ext uri="{FF2B5EF4-FFF2-40B4-BE49-F238E27FC236}">
                <a16:creationId xmlns:a16="http://schemas.microsoft.com/office/drawing/2014/main" xmlns="" id="{3F776802-5AB1-4B09-8878-25163E7D86B5}"/>
              </a:ext>
            </a:extLst>
          </p:cNvPr>
          <p:cNvSpPr/>
          <p:nvPr/>
        </p:nvSpPr>
        <p:spPr>
          <a:xfrm>
            <a:off x="6633600" y="2481281"/>
            <a:ext cx="18574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~45 nm : blue</a:t>
            </a:r>
          </a:p>
          <a:p>
            <a:r>
              <a:rPr lang="en-US" altLang="ja-JP" dirty="0"/>
              <a:t>~80 nm : green</a:t>
            </a:r>
            <a:endParaRPr lang="ja-JP" altLang="en-US" dirty="0"/>
          </a:p>
        </p:txBody>
      </p:sp>
      <p:sp>
        <p:nvSpPr>
          <p:cNvPr id="10" name="正方形/長方形 45">
            <a:extLst>
              <a:ext uri="{FF2B5EF4-FFF2-40B4-BE49-F238E27FC236}">
                <a16:creationId xmlns:a16="http://schemas.microsoft.com/office/drawing/2014/main" xmlns="" id="{A5510D35-76D9-4691-8572-91EDD5A37B35}"/>
              </a:ext>
            </a:extLst>
          </p:cNvPr>
          <p:cNvSpPr/>
          <p:nvPr/>
        </p:nvSpPr>
        <p:spPr>
          <a:xfrm>
            <a:off x="6635697" y="5159689"/>
            <a:ext cx="23827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~45 nm : blue</a:t>
            </a:r>
          </a:p>
          <a:p>
            <a:r>
              <a:rPr lang="en-US" altLang="ja-JP" dirty="0"/>
              <a:t>~120 nm :orange</a:t>
            </a:r>
            <a:endParaRPr lang="ja-JP" altLang="en-US" dirty="0"/>
          </a:p>
        </p:txBody>
      </p:sp>
      <p:cxnSp>
        <p:nvCxnSpPr>
          <p:cNvPr id="11" name="直線コネクタ 4">
            <a:extLst>
              <a:ext uri="{FF2B5EF4-FFF2-40B4-BE49-F238E27FC236}">
                <a16:creationId xmlns:a16="http://schemas.microsoft.com/office/drawing/2014/main" xmlns="" id="{064DD8DB-DE3B-4A7C-AA2B-C3A559906189}"/>
              </a:ext>
            </a:extLst>
          </p:cNvPr>
          <p:cNvCxnSpPr/>
          <p:nvPr/>
        </p:nvCxnSpPr>
        <p:spPr>
          <a:xfrm>
            <a:off x="9750431" y="2922922"/>
            <a:ext cx="2844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正方形/長方形 41">
            <a:extLst>
              <a:ext uri="{FF2B5EF4-FFF2-40B4-BE49-F238E27FC236}">
                <a16:creationId xmlns:a16="http://schemas.microsoft.com/office/drawing/2014/main" xmlns="" id="{65A455A9-92FC-4DFF-9291-AADB2555C0DD}"/>
              </a:ext>
            </a:extLst>
          </p:cNvPr>
          <p:cNvSpPr/>
          <p:nvPr/>
        </p:nvSpPr>
        <p:spPr>
          <a:xfrm>
            <a:off x="9550650" y="2679666"/>
            <a:ext cx="6591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</a:rPr>
              <a:t>100 nm</a:t>
            </a:r>
            <a:endParaRPr lang="ja-JP" altLang="en-US" sz="1200" dirty="0">
              <a:solidFill>
                <a:schemeClr val="bg1"/>
              </a:solidFill>
            </a:endParaRPr>
          </a:p>
        </p:txBody>
      </p:sp>
      <p:cxnSp>
        <p:nvCxnSpPr>
          <p:cNvPr id="13" name="直線コネクタ 48">
            <a:extLst>
              <a:ext uri="{FF2B5EF4-FFF2-40B4-BE49-F238E27FC236}">
                <a16:creationId xmlns:a16="http://schemas.microsoft.com/office/drawing/2014/main" xmlns="" id="{0E4AFB43-6574-4D36-9C01-B512712000CD}"/>
              </a:ext>
            </a:extLst>
          </p:cNvPr>
          <p:cNvCxnSpPr/>
          <p:nvPr/>
        </p:nvCxnSpPr>
        <p:spPr>
          <a:xfrm>
            <a:off x="9861957" y="5696540"/>
            <a:ext cx="2844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正方形/長方形 49">
            <a:extLst>
              <a:ext uri="{FF2B5EF4-FFF2-40B4-BE49-F238E27FC236}">
                <a16:creationId xmlns:a16="http://schemas.microsoft.com/office/drawing/2014/main" xmlns="" id="{D0ECCCA0-7471-496F-9E70-766CB9C7641A}"/>
              </a:ext>
            </a:extLst>
          </p:cNvPr>
          <p:cNvSpPr/>
          <p:nvPr/>
        </p:nvSpPr>
        <p:spPr>
          <a:xfrm>
            <a:off x="9662176" y="5453284"/>
            <a:ext cx="6591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</a:rPr>
              <a:t>100 nm</a:t>
            </a:r>
            <a:endParaRPr lang="ja-JP" altLang="en-US" sz="1200" dirty="0">
              <a:solidFill>
                <a:schemeClr val="bg1"/>
              </a:solidFill>
            </a:endParaRPr>
          </a:p>
        </p:txBody>
      </p:sp>
      <p:pic>
        <p:nvPicPr>
          <p:cNvPr id="15" name="図 26">
            <a:extLst>
              <a:ext uri="{FF2B5EF4-FFF2-40B4-BE49-F238E27FC236}">
                <a16:creationId xmlns:a16="http://schemas.microsoft.com/office/drawing/2014/main" xmlns="" id="{E639758D-760B-4BDB-B303-C5AB44D5B0E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266" y="3141559"/>
            <a:ext cx="675165" cy="664051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</p:pic>
      <p:cxnSp>
        <p:nvCxnSpPr>
          <p:cNvPr id="18" name="直線コネクタ 48">
            <a:extLst>
              <a:ext uri="{FF2B5EF4-FFF2-40B4-BE49-F238E27FC236}">
                <a16:creationId xmlns:a16="http://schemas.microsoft.com/office/drawing/2014/main" xmlns="" id="{D8390A06-1629-45FB-950E-7F3A3FFD3549}"/>
              </a:ext>
            </a:extLst>
          </p:cNvPr>
          <p:cNvCxnSpPr/>
          <p:nvPr/>
        </p:nvCxnSpPr>
        <p:spPr>
          <a:xfrm>
            <a:off x="10575375" y="3279066"/>
            <a:ext cx="2844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8">
            <a:extLst>
              <a:ext uri="{FF2B5EF4-FFF2-40B4-BE49-F238E27FC236}">
                <a16:creationId xmlns:a16="http://schemas.microsoft.com/office/drawing/2014/main" xmlns="" id="{39686130-7099-4CA9-B606-BBC9DA16F909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4774" y="4959510"/>
            <a:ext cx="4024720" cy="1362846"/>
          </a:xfrm>
          <a:prstGeom prst="rect">
            <a:avLst/>
          </a:prstGeom>
        </p:spPr>
      </p:pic>
      <p:sp>
        <p:nvSpPr>
          <p:cNvPr id="21" name="TextBox 10">
            <a:extLst>
              <a:ext uri="{FF2B5EF4-FFF2-40B4-BE49-F238E27FC236}">
                <a16:creationId xmlns:a16="http://schemas.microsoft.com/office/drawing/2014/main" xmlns="" id="{A697AC7B-68B6-44A1-817E-7E779EFCE390}"/>
              </a:ext>
            </a:extLst>
          </p:cNvPr>
          <p:cNvSpPr txBox="1"/>
          <p:nvPr/>
        </p:nvSpPr>
        <p:spPr>
          <a:xfrm>
            <a:off x="2117876" y="6277753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 nm</a:t>
            </a:r>
            <a:endParaRPr lang="en-GB" b="1" dirty="0"/>
          </a:p>
        </p:txBody>
      </p:sp>
      <p:sp>
        <p:nvSpPr>
          <p:cNvPr id="22" name="TextBox 24">
            <a:extLst>
              <a:ext uri="{FF2B5EF4-FFF2-40B4-BE49-F238E27FC236}">
                <a16:creationId xmlns:a16="http://schemas.microsoft.com/office/drawing/2014/main" xmlns="" id="{A03A4267-F9F7-48E1-B97B-1815F7818281}"/>
              </a:ext>
            </a:extLst>
          </p:cNvPr>
          <p:cNvSpPr txBox="1"/>
          <p:nvPr/>
        </p:nvSpPr>
        <p:spPr>
          <a:xfrm>
            <a:off x="3371073" y="6277753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60 nm</a:t>
            </a:r>
            <a:endParaRPr lang="en-GB" b="1" dirty="0"/>
          </a:p>
        </p:txBody>
      </p:sp>
      <p:sp>
        <p:nvSpPr>
          <p:cNvPr id="23" name="TextBox 31">
            <a:extLst>
              <a:ext uri="{FF2B5EF4-FFF2-40B4-BE49-F238E27FC236}">
                <a16:creationId xmlns:a16="http://schemas.microsoft.com/office/drawing/2014/main" xmlns="" id="{AD04511B-D72E-4C93-9276-487DAC865537}"/>
              </a:ext>
            </a:extLst>
          </p:cNvPr>
          <p:cNvSpPr txBox="1"/>
          <p:nvPr/>
        </p:nvSpPr>
        <p:spPr>
          <a:xfrm>
            <a:off x="4644856" y="6277753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100 nm</a:t>
            </a:r>
            <a:endParaRPr lang="en-GB" b="1" dirty="0"/>
          </a:p>
        </p:txBody>
      </p:sp>
      <p:grpSp>
        <p:nvGrpSpPr>
          <p:cNvPr id="24" name="Group 25">
            <a:extLst>
              <a:ext uri="{FF2B5EF4-FFF2-40B4-BE49-F238E27FC236}">
                <a16:creationId xmlns:a16="http://schemas.microsoft.com/office/drawing/2014/main" xmlns="" id="{417A283B-9C58-4ADC-AB4A-3B42F6AFEFB4}"/>
              </a:ext>
            </a:extLst>
          </p:cNvPr>
          <p:cNvGrpSpPr/>
          <p:nvPr/>
        </p:nvGrpSpPr>
        <p:grpSpPr>
          <a:xfrm>
            <a:off x="1500784" y="1809756"/>
            <a:ext cx="4384487" cy="3030686"/>
            <a:chOff x="4542667" y="2225386"/>
            <a:chExt cx="6287678" cy="4369378"/>
          </a:xfrm>
        </p:grpSpPr>
        <p:pic>
          <p:nvPicPr>
            <p:cNvPr id="25" name="Picture 4">
              <a:extLst>
                <a:ext uri="{FF2B5EF4-FFF2-40B4-BE49-F238E27FC236}">
                  <a16:creationId xmlns:a16="http://schemas.microsoft.com/office/drawing/2014/main" xmlns="" id="{3F3E0C57-C6F5-4073-B9CA-375E037593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lum bright="-20000" contrast="4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058" t="5824" r="8406"/>
            <a:stretch/>
          </p:blipFill>
          <p:spPr>
            <a:xfrm>
              <a:off x="4542667" y="2225386"/>
              <a:ext cx="6287678" cy="4261911"/>
            </a:xfrm>
            <a:prstGeom prst="rect">
              <a:avLst/>
            </a:prstGeom>
          </p:spPr>
        </p:pic>
        <p:pic>
          <p:nvPicPr>
            <p:cNvPr id="26" name="Picture 23">
              <a:extLst>
                <a:ext uri="{FF2B5EF4-FFF2-40B4-BE49-F238E27FC236}">
                  <a16:creationId xmlns:a16="http://schemas.microsoft.com/office/drawing/2014/main" xmlns="" id="{10E072B5-4439-4A2B-AB80-69D22B871F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2538"/>
            <a:stretch/>
          </p:blipFill>
          <p:spPr>
            <a:xfrm>
              <a:off x="6210851" y="6401041"/>
              <a:ext cx="4128654" cy="193723"/>
            </a:xfrm>
            <a:prstGeom prst="rect">
              <a:avLst/>
            </a:prstGeom>
          </p:spPr>
        </p:pic>
      </p:grpSp>
      <p:pic>
        <p:nvPicPr>
          <p:cNvPr id="46" name="Immagine 45">
            <a:extLst>
              <a:ext uri="{FF2B5EF4-FFF2-40B4-BE49-F238E27FC236}">
                <a16:creationId xmlns:a16="http://schemas.microsoft.com/office/drawing/2014/main" xmlns="" id="{895DFB60-2D6F-4CF8-98D4-F5B4393C86B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376293" y="1182648"/>
            <a:ext cx="909349" cy="901155"/>
          </a:xfrm>
          <a:prstGeom prst="rect">
            <a:avLst/>
          </a:prstGeom>
        </p:spPr>
      </p:pic>
      <p:pic>
        <p:nvPicPr>
          <p:cNvPr id="47" name="Immagine 46">
            <a:extLst>
              <a:ext uri="{FF2B5EF4-FFF2-40B4-BE49-F238E27FC236}">
                <a16:creationId xmlns:a16="http://schemas.microsoft.com/office/drawing/2014/main" xmlns="" id="{DF8D36EE-C08B-4DDF-8F8F-775FB86A8D7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376293" y="2309082"/>
            <a:ext cx="909349" cy="901155"/>
          </a:xfrm>
          <a:prstGeom prst="rect">
            <a:avLst/>
          </a:prstGeom>
        </p:spPr>
      </p:pic>
      <p:pic>
        <p:nvPicPr>
          <p:cNvPr id="48" name="Immagine 47">
            <a:extLst>
              <a:ext uri="{FF2B5EF4-FFF2-40B4-BE49-F238E27FC236}">
                <a16:creationId xmlns:a16="http://schemas.microsoft.com/office/drawing/2014/main" xmlns="" id="{03EEA1AD-9D31-4E2E-B0D9-4EC37D6C64C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429678" y="4013700"/>
            <a:ext cx="909349" cy="901155"/>
          </a:xfrm>
          <a:prstGeom prst="rect">
            <a:avLst/>
          </a:prstGeom>
        </p:spPr>
      </p:pic>
      <p:pic>
        <p:nvPicPr>
          <p:cNvPr id="50" name="Immagine 49">
            <a:extLst>
              <a:ext uri="{FF2B5EF4-FFF2-40B4-BE49-F238E27FC236}">
                <a16:creationId xmlns:a16="http://schemas.microsoft.com/office/drawing/2014/main" xmlns="" id="{AF185D60-CAB7-470D-9834-293CA31543A6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427761" y="5063726"/>
            <a:ext cx="909349" cy="901155"/>
          </a:xfrm>
          <a:prstGeom prst="rect">
            <a:avLst/>
          </a:prstGeom>
        </p:spPr>
      </p:pic>
      <p:cxnSp>
        <p:nvCxnSpPr>
          <p:cNvPr id="51" name="Connettore 2 50">
            <a:extLst>
              <a:ext uri="{FF2B5EF4-FFF2-40B4-BE49-F238E27FC236}">
                <a16:creationId xmlns:a16="http://schemas.microsoft.com/office/drawing/2014/main" xmlns="" id="{06F333F3-1ED9-41C9-BC11-B30FDEF2FC97}"/>
              </a:ext>
            </a:extLst>
          </p:cNvPr>
          <p:cNvCxnSpPr>
            <a:cxnSpLocks/>
          </p:cNvCxnSpPr>
          <p:nvPr/>
        </p:nvCxnSpPr>
        <p:spPr>
          <a:xfrm>
            <a:off x="11554410" y="1424439"/>
            <a:ext cx="4717" cy="484983"/>
          </a:xfrm>
          <a:prstGeom prst="straightConnector1">
            <a:avLst/>
          </a:prstGeom>
          <a:ln w="19050"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ttore 2 51">
            <a:extLst>
              <a:ext uri="{FF2B5EF4-FFF2-40B4-BE49-F238E27FC236}">
                <a16:creationId xmlns:a16="http://schemas.microsoft.com/office/drawing/2014/main" xmlns="" id="{DE9CCACA-30CB-4773-86E3-D6906DD1FE7C}"/>
              </a:ext>
            </a:extLst>
          </p:cNvPr>
          <p:cNvCxnSpPr>
            <a:cxnSpLocks/>
          </p:cNvCxnSpPr>
          <p:nvPr/>
        </p:nvCxnSpPr>
        <p:spPr>
          <a:xfrm>
            <a:off x="11697606" y="4187435"/>
            <a:ext cx="4717" cy="484983"/>
          </a:xfrm>
          <a:prstGeom prst="straightConnector1">
            <a:avLst/>
          </a:prstGeom>
          <a:ln w="19050"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2 52">
            <a:extLst>
              <a:ext uri="{FF2B5EF4-FFF2-40B4-BE49-F238E27FC236}">
                <a16:creationId xmlns:a16="http://schemas.microsoft.com/office/drawing/2014/main" xmlns="" id="{E8B96279-1C80-46A9-A9C7-023F31522FD7}"/>
              </a:ext>
            </a:extLst>
          </p:cNvPr>
          <p:cNvCxnSpPr>
            <a:cxnSpLocks/>
          </p:cNvCxnSpPr>
          <p:nvPr/>
        </p:nvCxnSpPr>
        <p:spPr>
          <a:xfrm rot="5400000">
            <a:off x="11633149" y="2502019"/>
            <a:ext cx="4717" cy="484983"/>
          </a:xfrm>
          <a:prstGeom prst="straightConnector1">
            <a:avLst/>
          </a:prstGeom>
          <a:ln w="19050"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ttore 2 53">
            <a:extLst>
              <a:ext uri="{FF2B5EF4-FFF2-40B4-BE49-F238E27FC236}">
                <a16:creationId xmlns:a16="http://schemas.microsoft.com/office/drawing/2014/main" xmlns="" id="{A33FF00C-A1D2-4A18-AD26-B66350485A5C}"/>
              </a:ext>
            </a:extLst>
          </p:cNvPr>
          <p:cNvCxnSpPr>
            <a:cxnSpLocks/>
          </p:cNvCxnSpPr>
          <p:nvPr/>
        </p:nvCxnSpPr>
        <p:spPr>
          <a:xfrm rot="5400000">
            <a:off x="11633891" y="5269732"/>
            <a:ext cx="4717" cy="484983"/>
          </a:xfrm>
          <a:prstGeom prst="straightConnector1">
            <a:avLst/>
          </a:prstGeom>
          <a:ln w="19050"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正方形/長方形 18">
            <a:extLst>
              <a:ext uri="{FF2B5EF4-FFF2-40B4-BE49-F238E27FC236}">
                <a16:creationId xmlns:a16="http://schemas.microsoft.com/office/drawing/2014/main" xmlns="" id="{64EA3726-6B1C-416D-B3A9-DCCEC18D2144}"/>
              </a:ext>
            </a:extLst>
          </p:cNvPr>
          <p:cNvSpPr/>
          <p:nvPr/>
        </p:nvSpPr>
        <p:spPr>
          <a:xfrm>
            <a:off x="8534571" y="3839352"/>
            <a:ext cx="17602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/>
              <a:t>*polarization rotating</a:t>
            </a:r>
            <a:endParaRPr lang="ja-JP" altLang="en-US" sz="1400" dirty="0"/>
          </a:p>
        </p:txBody>
      </p:sp>
      <p:sp>
        <p:nvSpPr>
          <p:cNvPr id="58" name="Segnaposto numero diapositiva 3">
            <a:extLst>
              <a:ext uri="{FF2B5EF4-FFF2-40B4-BE49-F238E27FC236}">
                <a16:creationId xmlns:a16="http://schemas.microsoft.com/office/drawing/2014/main" xmlns="" id="{35F21211-9C93-4775-9D2D-54A3ABD872E2}"/>
              </a:ext>
            </a:extLst>
          </p:cNvPr>
          <p:cNvSpPr txBox="1">
            <a:spLocks/>
          </p:cNvSpPr>
          <p:nvPr/>
        </p:nvSpPr>
        <p:spPr>
          <a:xfrm>
            <a:off x="0" y="6359601"/>
            <a:ext cx="480156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mtClean="0">
                <a:solidFill>
                  <a:srgbClr val="191B0E"/>
                </a:solidFill>
              </a:rPr>
              <a:pPr/>
              <a:t>22</a:t>
            </a:fld>
            <a:endParaRPr lang="en-US" dirty="0">
              <a:solidFill>
                <a:srgbClr val="191B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052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27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927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9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video>
              <p:cMediaNode vol="80000">
                <p:cTn id="20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9AF0F967-1FF8-4512-BBA1-AF57BEFE8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383" y="457582"/>
            <a:ext cx="5379220" cy="1216024"/>
          </a:xfrm>
        </p:spPr>
        <p:txBody>
          <a:bodyPr/>
          <a:lstStyle/>
          <a:p>
            <a:r>
              <a:rPr lang="it-IT" b="1" dirty="0">
                <a:ea typeface="Batang"/>
              </a:rPr>
              <a:t>Dark </a:t>
            </a:r>
            <a:r>
              <a:rPr lang="it-IT" b="1" dirty="0" err="1">
                <a:ea typeface="Batang"/>
              </a:rPr>
              <a:t>Matter</a:t>
            </a:r>
            <a:endParaRPr lang="it-IT" b="1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0485E853-ECE9-4771-82B2-72361B3104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7447" y="2089357"/>
            <a:ext cx="4764152" cy="4302857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GB" dirty="0">
                <a:ea typeface="Batang"/>
              </a:rPr>
              <a:t>Dark matter is a hypothetical form of matter thought to account for approximately 85% of the matter in the universe</a:t>
            </a:r>
            <a:r>
              <a:rPr lang="it-IT" dirty="0">
                <a:ea typeface="Batang"/>
              </a:rPr>
              <a:t>.</a:t>
            </a:r>
            <a:endParaRPr lang="it-IT" dirty="0"/>
          </a:p>
          <a:p>
            <a:endParaRPr lang="it-IT" dirty="0">
              <a:ea typeface="Batang"/>
              <a:cs typeface="+mn-lt"/>
            </a:endParaRPr>
          </a:p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Main characteristics:</a:t>
            </a:r>
          </a:p>
          <a:p>
            <a:pPr marL="342900" indent="-342900">
              <a:spcBef>
                <a:spcPts val="300"/>
              </a:spcBef>
            </a:pPr>
            <a:r>
              <a:rPr lang="en-US" i="1" dirty="0">
                <a:ea typeface="+mn-lt"/>
                <a:cs typeface="+mn-lt"/>
              </a:rPr>
              <a:t>Stable </a:t>
            </a:r>
            <a:r>
              <a:rPr lang="en-US" dirty="0">
                <a:ea typeface="+mn-lt"/>
                <a:cs typeface="+mn-lt"/>
              </a:rPr>
              <a:t>at the cosmological scale </a:t>
            </a:r>
          </a:p>
          <a:p>
            <a:pPr marL="342900" indent="-342900">
              <a:spcBef>
                <a:spcPts val="300"/>
              </a:spcBef>
            </a:pPr>
            <a:r>
              <a:rPr lang="en-US" i="1" dirty="0">
                <a:ea typeface="+mn-lt"/>
                <a:cs typeface="+mn-lt"/>
              </a:rPr>
              <a:t>Electrically neutral </a:t>
            </a:r>
            <a:r>
              <a:rPr lang="en-US" dirty="0">
                <a:ea typeface="+mn-lt"/>
                <a:cs typeface="+mn-lt"/>
              </a:rPr>
              <a:t>but interacts gravitationally and (presumably) weakly</a:t>
            </a:r>
          </a:p>
          <a:p>
            <a:pPr marL="342900" indent="-342900">
              <a:spcBef>
                <a:spcPts val="300"/>
              </a:spcBef>
            </a:pPr>
            <a:r>
              <a:rPr lang="en-US" i="1" dirty="0">
                <a:ea typeface="+mn-lt"/>
                <a:cs typeface="+mn-lt"/>
              </a:rPr>
              <a:t>Non-relativistic and heavy</a:t>
            </a:r>
            <a:endParaRPr lang="en-US" dirty="0"/>
          </a:p>
          <a:p>
            <a:pPr marL="0" indent="0">
              <a:spcBef>
                <a:spcPts val="300"/>
              </a:spcBef>
              <a:buNone/>
            </a:pPr>
            <a:endParaRPr lang="it-IT" i="1" dirty="0">
              <a:ea typeface="Batang"/>
            </a:endParaRPr>
          </a:p>
          <a:p>
            <a:pPr marL="0" indent="0">
              <a:spcBef>
                <a:spcPts val="300"/>
              </a:spcBef>
              <a:buNone/>
            </a:pPr>
            <a:endParaRPr lang="it-IT" i="1" dirty="0">
              <a:ea typeface="Batang"/>
            </a:endParaRPr>
          </a:p>
          <a:p>
            <a:pPr marL="0" indent="0">
              <a:buNone/>
            </a:pPr>
            <a:r>
              <a:rPr lang="en-US" dirty="0">
                <a:ea typeface="Batang"/>
              </a:rPr>
              <a:t>One of possible candidate is WIMP </a:t>
            </a:r>
            <a:br>
              <a:rPr lang="en-US" dirty="0">
                <a:ea typeface="Batang"/>
              </a:rPr>
            </a:br>
            <a:r>
              <a:rPr lang="en-US" dirty="0">
                <a:ea typeface="Batang"/>
              </a:rPr>
              <a:t>(Weakly Interacting Massive Particle</a:t>
            </a:r>
            <a:r>
              <a:rPr lang="it-IT" dirty="0">
                <a:ea typeface="Batang"/>
              </a:rPr>
              <a:t>)</a:t>
            </a:r>
          </a:p>
          <a:p>
            <a:pPr marL="0" indent="0">
              <a:buNone/>
            </a:pPr>
            <a:endParaRPr lang="it-IT" dirty="0">
              <a:ea typeface="Batang"/>
              <a:cs typeface="+mn-lt"/>
            </a:endParaRPr>
          </a:p>
          <a:p>
            <a:pPr marL="0" indent="0">
              <a:buNone/>
            </a:pPr>
            <a:endParaRPr lang="it-IT" dirty="0">
              <a:ea typeface="Batang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xmlns="" id="{7AC0C840-4850-4980-889D-DB5A3B1267CE}"/>
              </a:ext>
            </a:extLst>
          </p:cNvPr>
          <p:cNvSpPr txBox="1"/>
          <p:nvPr/>
        </p:nvSpPr>
        <p:spPr>
          <a:xfrm>
            <a:off x="5847617" y="5472688"/>
            <a:ext cx="6395047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/>
              <a:t>Experimental evidences: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Structures and rotational anomalies of galaxies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Gravitational lensing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Large-scale structures formation</a:t>
            </a:r>
          </a:p>
        </p:txBody>
      </p:sp>
      <p:pic>
        <p:nvPicPr>
          <p:cNvPr id="5" name="Immagine 5">
            <a:extLst>
              <a:ext uri="{FF2B5EF4-FFF2-40B4-BE49-F238E27FC236}">
                <a16:creationId xmlns:a16="http://schemas.microsoft.com/office/drawing/2014/main" xmlns="" id="{E049F03D-F192-4B09-A89E-F237E2F48D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306" y="347000"/>
            <a:ext cx="3145766" cy="2526527"/>
          </a:xfrm>
          <a:prstGeom prst="rect">
            <a:avLst/>
          </a:prstGeom>
        </p:spPr>
      </p:pic>
      <p:pic>
        <p:nvPicPr>
          <p:cNvPr id="6" name="Immagine 6">
            <a:extLst>
              <a:ext uri="{FF2B5EF4-FFF2-40B4-BE49-F238E27FC236}">
                <a16:creationId xmlns:a16="http://schemas.microsoft.com/office/drawing/2014/main" xmlns="" id="{BD90127D-C278-483E-BE3B-9AE84F4A75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7570" y="95911"/>
            <a:ext cx="3203275" cy="3043084"/>
          </a:xfrm>
          <a:prstGeom prst="rect">
            <a:avLst/>
          </a:prstGeom>
        </p:spPr>
      </p:pic>
      <p:pic>
        <p:nvPicPr>
          <p:cNvPr id="7" name="Immagine 7" descr="Immagine che contiene luce, traffico, sedendo, stella&#10;&#10;Descrizione generata automaticamente">
            <a:extLst>
              <a:ext uri="{FF2B5EF4-FFF2-40B4-BE49-F238E27FC236}">
                <a16:creationId xmlns:a16="http://schemas.microsoft.com/office/drawing/2014/main" xmlns="" id="{00B0E83C-E917-4E9A-A552-1EBBBE45BE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2098" y="3289278"/>
            <a:ext cx="2743200" cy="2119745"/>
          </a:xfrm>
          <a:prstGeom prst="rect">
            <a:avLst/>
          </a:prstGeom>
        </p:spPr>
      </p:pic>
      <p:pic>
        <p:nvPicPr>
          <p:cNvPr id="8" name="Immagine 8" descr="Immagine che contiene esterni, luce, traffico, arresto&#10;&#10;Descrizione generata automaticamente">
            <a:extLst>
              <a:ext uri="{FF2B5EF4-FFF2-40B4-BE49-F238E27FC236}">
                <a16:creationId xmlns:a16="http://schemas.microsoft.com/office/drawing/2014/main" xmlns="" id="{8AA3B338-7C93-47CE-B4B9-49270D36E4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95117" y="3342650"/>
            <a:ext cx="2743200" cy="1984248"/>
          </a:xfrm>
          <a:prstGeom prst="rect">
            <a:avLst/>
          </a:prstGeom>
        </p:spPr>
      </p:pic>
      <p:sp>
        <p:nvSpPr>
          <p:cNvPr id="12" name="Segnaposto numero diapositiva 3">
            <a:extLst>
              <a:ext uri="{FF2B5EF4-FFF2-40B4-BE49-F238E27FC236}">
                <a16:creationId xmlns:a16="http://schemas.microsoft.com/office/drawing/2014/main" xmlns="" id="{65567B40-22DC-44EE-BF62-6622E5F44930}"/>
              </a:ext>
            </a:extLst>
          </p:cNvPr>
          <p:cNvSpPr txBox="1">
            <a:spLocks/>
          </p:cNvSpPr>
          <p:nvPr/>
        </p:nvSpPr>
        <p:spPr>
          <a:xfrm>
            <a:off x="0" y="6359601"/>
            <a:ext cx="480156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mtClean="0">
                <a:solidFill>
                  <a:srgbClr val="191B0E"/>
                </a:solidFill>
              </a:rPr>
              <a:pPr/>
              <a:t>3</a:t>
            </a:fld>
            <a:endParaRPr lang="en-US" dirty="0">
              <a:solidFill>
                <a:srgbClr val="191B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54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98" y="265422"/>
            <a:ext cx="8389701" cy="729929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D34817"/>
                </a:solidFill>
              </a:rPr>
              <a:t>WIMP directional detection</a:t>
            </a:r>
          </a:p>
        </p:txBody>
      </p:sp>
      <p:grpSp>
        <p:nvGrpSpPr>
          <p:cNvPr id="60" name="Group 59"/>
          <p:cNvGrpSpPr/>
          <p:nvPr/>
        </p:nvGrpSpPr>
        <p:grpSpPr>
          <a:xfrm>
            <a:off x="1793304" y="1268760"/>
            <a:ext cx="8744830" cy="3308879"/>
            <a:chOff x="269302" y="1700688"/>
            <a:chExt cx="9085677" cy="3384491"/>
          </a:xfrm>
        </p:grpSpPr>
        <p:grpSp>
          <p:nvGrpSpPr>
            <p:cNvPr id="6" name="グループ化 4"/>
            <p:cNvGrpSpPr>
              <a:grpSpLocks/>
            </p:cNvGrpSpPr>
            <p:nvPr/>
          </p:nvGrpSpPr>
          <p:grpSpPr bwMode="auto">
            <a:xfrm>
              <a:off x="269302" y="1700688"/>
              <a:ext cx="9085677" cy="3384491"/>
              <a:chOff x="4004218" y="1087018"/>
              <a:chExt cx="2749347" cy="964674"/>
            </a:xfrm>
          </p:grpSpPr>
          <p:grpSp>
            <p:nvGrpSpPr>
              <p:cNvPr id="7" name="グループ化 186"/>
              <p:cNvGrpSpPr>
                <a:grpSpLocks/>
              </p:cNvGrpSpPr>
              <p:nvPr/>
            </p:nvGrpSpPr>
            <p:grpSpPr bwMode="auto">
              <a:xfrm>
                <a:off x="4004218" y="1087018"/>
                <a:ext cx="2749347" cy="964674"/>
                <a:chOff x="-131030" y="5285944"/>
                <a:chExt cx="3566849" cy="1260105"/>
              </a:xfrm>
            </p:grpSpPr>
            <p:grpSp>
              <p:nvGrpSpPr>
                <p:cNvPr id="10" name="グループ化 228"/>
                <p:cNvGrpSpPr>
                  <a:grpSpLocks/>
                </p:cNvGrpSpPr>
                <p:nvPr/>
              </p:nvGrpSpPr>
              <p:grpSpPr bwMode="auto">
                <a:xfrm>
                  <a:off x="2215436" y="5389078"/>
                  <a:ext cx="1220383" cy="796459"/>
                  <a:chOff x="2215665" y="5513255"/>
                  <a:chExt cx="1220555" cy="796092"/>
                </a:xfrm>
              </p:grpSpPr>
              <p:grpSp>
                <p:nvGrpSpPr>
                  <p:cNvPr id="34" name="グループ化 86"/>
                  <p:cNvGrpSpPr>
                    <a:grpSpLocks/>
                  </p:cNvGrpSpPr>
                  <p:nvPr/>
                </p:nvGrpSpPr>
                <p:grpSpPr bwMode="auto">
                  <a:xfrm>
                    <a:off x="2215665" y="5513255"/>
                    <a:ext cx="1220555" cy="796092"/>
                    <a:chOff x="2600851" y="5066003"/>
                    <a:chExt cx="1723131" cy="955309"/>
                  </a:xfrm>
                </p:grpSpPr>
                <p:sp>
                  <p:nvSpPr>
                    <p:cNvPr id="39" name="円/楕円 36"/>
                    <p:cNvSpPr/>
                    <p:nvPr/>
                  </p:nvSpPr>
                  <p:spPr>
                    <a:xfrm>
                      <a:off x="3278586" y="5553338"/>
                      <a:ext cx="146219" cy="145332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4">
                            <a:lumMod val="67000"/>
                          </a:schemeClr>
                        </a:gs>
                        <a:gs pos="48000">
                          <a:schemeClr val="accent4">
                            <a:lumMod val="97000"/>
                            <a:lumOff val="3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</a:schemeClr>
                        </a:gs>
                      </a:gsLst>
                      <a:lin ang="162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>
                        <a:defRPr/>
                      </a:pPr>
                      <a:endParaRPr lang="ja-JP" altLang="en-US" sz="1200"/>
                    </a:p>
                  </p:txBody>
                </p:sp>
                <p:sp>
                  <p:nvSpPr>
                    <p:cNvPr id="40" name="円/楕円 37"/>
                    <p:cNvSpPr/>
                    <p:nvPr/>
                  </p:nvSpPr>
                  <p:spPr>
                    <a:xfrm>
                      <a:off x="2810132" y="5515841"/>
                      <a:ext cx="143592" cy="145332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81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>
                        <a:defRPr/>
                      </a:pPr>
                      <a:endParaRPr lang="ja-JP" altLang="en-US" sz="1200"/>
                    </a:p>
                  </p:txBody>
                </p:sp>
                <p:sp>
                  <p:nvSpPr>
                    <p:cNvPr id="41" name="右矢印 38"/>
                    <p:cNvSpPr/>
                    <p:nvPr/>
                  </p:nvSpPr>
                  <p:spPr>
                    <a:xfrm>
                      <a:off x="2969488" y="5588152"/>
                      <a:ext cx="281222" cy="45373"/>
                    </a:xfrm>
                    <a:prstGeom prst="rightArrow">
                      <a:avLst/>
                    </a:prstGeom>
                    <a:solidFill>
                      <a:srgbClr val="FFFF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>
                        <a:defRPr/>
                      </a:pPr>
                      <a:endParaRPr lang="ja-JP" altLang="en-US" sz="1200"/>
                    </a:p>
                  </p:txBody>
                </p:sp>
                <p:sp>
                  <p:nvSpPr>
                    <p:cNvPr id="42" name="右矢印 39"/>
                    <p:cNvSpPr/>
                    <p:nvPr/>
                  </p:nvSpPr>
                  <p:spPr>
                    <a:xfrm rot="20035656">
                      <a:off x="3437761" y="5455302"/>
                      <a:ext cx="468427" cy="45372"/>
                    </a:xfrm>
                    <a:prstGeom prst="rightArrow">
                      <a:avLst/>
                    </a:prstGeom>
                    <a:solidFill>
                      <a:srgbClr val="FFFF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>
                        <a:defRPr/>
                      </a:pPr>
                      <a:endParaRPr lang="ja-JP" altLang="en-US" sz="1200"/>
                    </a:p>
                  </p:txBody>
                </p:sp>
                <p:sp>
                  <p:nvSpPr>
                    <p:cNvPr id="43" name="右矢印 40"/>
                    <p:cNvSpPr/>
                    <p:nvPr/>
                  </p:nvSpPr>
                  <p:spPr>
                    <a:xfrm rot="2078945">
                      <a:off x="3449063" y="5645282"/>
                      <a:ext cx="287185" cy="145332"/>
                    </a:xfrm>
                    <a:prstGeom prst="rightArrow">
                      <a:avLst/>
                    </a:prstGeom>
                    <a:solidFill>
                      <a:srgbClr val="FF0000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>
                        <a:defRPr/>
                      </a:pPr>
                      <a:endParaRPr lang="ja-JP" altLang="en-US" sz="1200"/>
                    </a:p>
                  </p:txBody>
                </p:sp>
                <p:sp>
                  <p:nvSpPr>
                    <p:cNvPr id="44" name="正方形/長方形 41"/>
                    <p:cNvSpPr/>
                    <p:nvPr/>
                  </p:nvSpPr>
                  <p:spPr>
                    <a:xfrm>
                      <a:off x="2600851" y="5066003"/>
                      <a:ext cx="1723131" cy="955309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>
                        <a:defRPr/>
                      </a:pPr>
                      <a:endParaRPr lang="ja-JP" altLang="en-US" sz="1200"/>
                    </a:p>
                  </p:txBody>
                </p:sp>
                <p:sp>
                  <p:nvSpPr>
                    <p:cNvPr id="45" name="円/楕円 42"/>
                    <p:cNvSpPr/>
                    <p:nvPr/>
                  </p:nvSpPr>
                  <p:spPr>
                    <a:xfrm>
                      <a:off x="3947968" y="5252874"/>
                      <a:ext cx="142717" cy="145332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81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>
                        <a:defRPr/>
                      </a:pPr>
                      <a:endParaRPr lang="ja-JP" altLang="en-US" sz="1200"/>
                    </a:p>
                  </p:txBody>
                </p:sp>
                <p:sp>
                  <p:nvSpPr>
                    <p:cNvPr id="53" name="テキスト ボックス 7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005000" y="5088583"/>
                      <a:ext cx="1094814" cy="238996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en-US" altLang="ja-JP" sz="1400" b="1" dirty="0"/>
                        <a:t>Nuclear emulsion detector</a:t>
                      </a:r>
                      <a:endParaRPr lang="ja-JP" altLang="en-US" sz="1400" b="1" dirty="0"/>
                    </a:p>
                  </p:txBody>
                </p:sp>
              </p:grpSp>
              <p:cxnSp>
                <p:nvCxnSpPr>
                  <p:cNvPr id="35" name="直線コネクタ 32"/>
                  <p:cNvCxnSpPr>
                    <a:stCxn id="39" idx="4"/>
                    <a:endCxn id="36" idx="0"/>
                  </p:cNvCxnSpPr>
                  <p:nvPr/>
                </p:nvCxnSpPr>
                <p:spPr>
                  <a:xfrm flipH="1">
                    <a:off x="2715970" y="6040476"/>
                    <a:ext cx="31546" cy="82974"/>
                  </a:xfrm>
                  <a:prstGeom prst="line">
                    <a:avLst/>
                  </a:prstGeom>
                  <a:ln>
                    <a:solidFill>
                      <a:srgbClr val="FFFF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6" name="テキスト ボックス 22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25271" y="6123450"/>
                    <a:ext cx="581398" cy="1151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>
                    <a:defPPr>
                      <a:defRPr lang="it-IT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en-US" altLang="ja-JP" sz="1400" b="1" dirty="0"/>
                      <a:t>Target nuclei</a:t>
                    </a:r>
                    <a:endParaRPr lang="ja-JP" altLang="en-US" sz="1400" b="1" dirty="0"/>
                  </a:p>
                </p:txBody>
              </p:sp>
              <p:sp>
                <p:nvSpPr>
                  <p:cNvPr id="37" name="テキスト ボックス 2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292234" y="5782466"/>
                    <a:ext cx="307956" cy="11453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>
                    <a:defPPr>
                      <a:defRPr lang="it-IT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en-US" altLang="ja-JP" sz="1400" b="1" dirty="0"/>
                      <a:t>WIMP</a:t>
                    </a:r>
                    <a:endParaRPr lang="ja-JP" altLang="en-US" sz="1400" b="1" dirty="0"/>
                  </a:p>
                </p:txBody>
              </p:sp>
            </p:grpSp>
            <p:grpSp>
              <p:nvGrpSpPr>
                <p:cNvPr id="11" name="グループ化 227"/>
                <p:cNvGrpSpPr>
                  <a:grpSpLocks/>
                </p:cNvGrpSpPr>
                <p:nvPr/>
              </p:nvGrpSpPr>
              <p:grpSpPr bwMode="auto">
                <a:xfrm>
                  <a:off x="-131030" y="5285944"/>
                  <a:ext cx="2102806" cy="1046993"/>
                  <a:chOff x="-131008" y="5357824"/>
                  <a:chExt cx="2102297" cy="1047122"/>
                </a:xfrm>
              </p:grpSpPr>
              <p:grpSp>
                <p:nvGrpSpPr>
                  <p:cNvPr id="15" name="グループ化 52"/>
                  <p:cNvGrpSpPr>
                    <a:grpSpLocks/>
                  </p:cNvGrpSpPr>
                  <p:nvPr/>
                </p:nvGrpSpPr>
                <p:grpSpPr bwMode="auto">
                  <a:xfrm>
                    <a:off x="-131008" y="5357824"/>
                    <a:ext cx="2038715" cy="1047122"/>
                    <a:chOff x="6033679" y="260645"/>
                    <a:chExt cx="2642777" cy="1396167"/>
                  </a:xfrm>
                </p:grpSpPr>
                <p:sp>
                  <p:nvSpPr>
                    <p:cNvPr id="17" name="右矢印 12"/>
                    <p:cNvSpPr/>
                    <p:nvPr/>
                  </p:nvSpPr>
                  <p:spPr>
                    <a:xfrm flipH="1">
                      <a:off x="6372024" y="980243"/>
                      <a:ext cx="432360" cy="72511"/>
                    </a:xfrm>
                    <a:prstGeom prst="rightArrow">
                      <a:avLst/>
                    </a:prstGeom>
                    <a:solidFill>
                      <a:schemeClr val="tx1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>
                        <a:defRPr/>
                      </a:pPr>
                      <a:endParaRPr lang="ja-JP" altLang="en-US" sz="1200"/>
                    </a:p>
                  </p:txBody>
                </p:sp>
                <p:sp>
                  <p:nvSpPr>
                    <p:cNvPr id="18" name="テキスト ボックス 4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033679" y="504280"/>
                      <a:ext cx="1077864" cy="412578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US" altLang="ja-JP" sz="1600" b="1" dirty="0"/>
                        <a:t>Direction of solar system</a:t>
                      </a:r>
                    </a:p>
                    <a:p>
                      <a:r>
                        <a:rPr lang="en-US" altLang="ja-JP" sz="1600" b="1" dirty="0"/>
                        <a:t>(220km/sec)</a:t>
                      </a:r>
                      <a:endParaRPr lang="ja-JP" altLang="en-US" sz="1600" b="1" dirty="0"/>
                    </a:p>
                  </p:txBody>
                </p:sp>
                <p:grpSp>
                  <p:nvGrpSpPr>
                    <p:cNvPr id="19" name="グループ化 5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658775" y="260645"/>
                      <a:ext cx="2017681" cy="1396167"/>
                      <a:chOff x="6658775" y="404661"/>
                      <a:chExt cx="2017681" cy="1396167"/>
                    </a:xfrm>
                  </p:grpSpPr>
                  <p:sp>
                    <p:nvSpPr>
                      <p:cNvPr id="20" name="円/楕円 15"/>
                      <p:cNvSpPr/>
                      <p:nvPr/>
                    </p:nvSpPr>
                    <p:spPr>
                      <a:xfrm>
                        <a:off x="6940200" y="1052535"/>
                        <a:ext cx="143852" cy="144235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0000">
                              <a:shade val="30000"/>
                              <a:satMod val="115000"/>
                            </a:srgbClr>
                          </a:gs>
                          <a:gs pos="50000">
                            <a:srgbClr val="FF0000">
                              <a:shade val="67500"/>
                              <a:satMod val="115000"/>
                            </a:srgbClr>
                          </a:gs>
                          <a:gs pos="100000">
                            <a:srgbClr val="FF0000">
                              <a:shade val="100000"/>
                              <a:satMod val="115000"/>
                            </a:srgbClr>
                          </a:gs>
                        </a:gsLst>
                        <a:lin ang="8100000" scaled="1"/>
                        <a:tileRect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>
                        <a:defPPr>
                          <a:defRPr lang="it-IT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>
                          <a:defRPr/>
                        </a:pPr>
                        <a:endParaRPr lang="ja-JP" altLang="en-US" sz="1200"/>
                      </a:p>
                    </p:txBody>
                  </p:sp>
                  <p:sp>
                    <p:nvSpPr>
                      <p:cNvPr id="21" name="円/楕円 16"/>
                      <p:cNvSpPr/>
                      <p:nvPr/>
                    </p:nvSpPr>
                    <p:spPr>
                      <a:xfrm>
                        <a:off x="7084052" y="548108"/>
                        <a:ext cx="72328" cy="72511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0000FF">
                              <a:shade val="30000"/>
                              <a:satMod val="115000"/>
                            </a:srgbClr>
                          </a:gs>
                          <a:gs pos="50000">
                            <a:srgbClr val="0000FF">
                              <a:shade val="67500"/>
                              <a:satMod val="115000"/>
                            </a:srgbClr>
                          </a:gs>
                          <a:gs pos="100000">
                            <a:srgbClr val="0000FF">
                              <a:shade val="100000"/>
                              <a:satMod val="115000"/>
                            </a:srgbClr>
                          </a:gs>
                        </a:gsLst>
                        <a:lin ang="8100000" scaled="1"/>
                        <a:tileRect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>
                        <a:defPPr>
                          <a:defRPr lang="it-IT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>
                          <a:defRPr/>
                        </a:pPr>
                        <a:endParaRPr lang="ja-JP" altLang="en-US" sz="1200"/>
                      </a:p>
                    </p:txBody>
                  </p:sp>
                  <p:sp>
                    <p:nvSpPr>
                      <p:cNvPr id="22" name="円/楕円 17"/>
                      <p:cNvSpPr/>
                      <p:nvPr/>
                    </p:nvSpPr>
                    <p:spPr>
                      <a:xfrm rot="700242">
                        <a:off x="6829297" y="578058"/>
                        <a:ext cx="411466" cy="1082155"/>
                      </a:xfrm>
                      <a:prstGeom prst="ellipse">
                        <a:avLst/>
                      </a:prstGeom>
                      <a:noFill/>
                      <a:ln w="31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>
                        <a:defPPr>
                          <a:defRPr lang="it-IT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>
                          <a:defRPr/>
                        </a:pPr>
                        <a:endParaRPr lang="ja-JP" altLang="en-US" sz="1200"/>
                      </a:p>
                    </p:txBody>
                  </p:sp>
                  <p:sp>
                    <p:nvSpPr>
                      <p:cNvPr id="23" name="円/楕円 18"/>
                      <p:cNvSpPr/>
                      <p:nvPr/>
                    </p:nvSpPr>
                    <p:spPr>
                      <a:xfrm>
                        <a:off x="6868676" y="1628686"/>
                        <a:ext cx="71524" cy="71723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0000FF">
                              <a:shade val="30000"/>
                              <a:satMod val="115000"/>
                            </a:srgbClr>
                          </a:gs>
                          <a:gs pos="50000">
                            <a:srgbClr val="0000FF">
                              <a:shade val="67500"/>
                              <a:satMod val="115000"/>
                            </a:srgbClr>
                          </a:gs>
                          <a:gs pos="100000">
                            <a:srgbClr val="0000FF">
                              <a:shade val="100000"/>
                              <a:satMod val="115000"/>
                            </a:srgbClr>
                          </a:gs>
                        </a:gsLst>
                        <a:lin ang="8100000" scaled="1"/>
                        <a:tileRect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>
                        <a:defPPr>
                          <a:defRPr lang="it-IT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>
                          <a:defRPr/>
                        </a:pPr>
                        <a:endParaRPr lang="ja-JP" altLang="en-US" sz="1200"/>
                      </a:p>
                    </p:txBody>
                  </p:sp>
                  <p:sp>
                    <p:nvSpPr>
                      <p:cNvPr id="24" name="テキスト ボックス 25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7020272" y="404661"/>
                        <a:ext cx="730266" cy="140669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>
                        <a:defPPr>
                          <a:defRPr lang="it-IT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r>
                          <a:rPr lang="en-US" altLang="ja-JP" sz="1200" dirty="0" err="1"/>
                          <a:t>Earth@Summer</a:t>
                        </a:r>
                        <a:endParaRPr lang="ja-JP" altLang="en-US" sz="1200" dirty="0"/>
                      </a:p>
                    </p:txBody>
                  </p:sp>
                  <p:sp>
                    <p:nvSpPr>
                      <p:cNvPr id="25" name="テキスト ボックス 26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6658775" y="1660159"/>
                        <a:ext cx="808816" cy="140669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>
                        <a:defPPr>
                          <a:defRPr lang="it-IT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r>
                          <a:rPr lang="en-US" altLang="ja-JP" sz="1200" dirty="0" err="1"/>
                          <a:t>Earth@Winter</a:t>
                        </a:r>
                        <a:endParaRPr lang="ja-JP" altLang="en-US" sz="1200" dirty="0"/>
                      </a:p>
                    </p:txBody>
                  </p:sp>
                  <p:sp>
                    <p:nvSpPr>
                      <p:cNvPr id="26" name="円/楕円 21"/>
                      <p:cNvSpPr/>
                      <p:nvPr/>
                    </p:nvSpPr>
                    <p:spPr>
                      <a:xfrm>
                        <a:off x="8028384" y="836712"/>
                        <a:ext cx="648072" cy="64807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42000">
                            <a:srgbClr val="0000FF">
                              <a:shade val="30000"/>
                              <a:satMod val="115000"/>
                              <a:alpha val="97000"/>
                            </a:srgbClr>
                          </a:gs>
                          <a:gs pos="56000">
                            <a:srgbClr val="0000FF">
                              <a:shade val="67500"/>
                              <a:satMod val="115000"/>
                              <a:alpha val="63000"/>
                            </a:srgbClr>
                          </a:gs>
                          <a:gs pos="100000">
                            <a:srgbClr val="0000FF">
                              <a:shade val="100000"/>
                              <a:satMod val="115000"/>
                            </a:srgbClr>
                          </a:gs>
                        </a:gsLst>
                        <a:lin ang="18900000" scaled="1"/>
                        <a:tileRect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>
                        <a:defPPr>
                          <a:defRPr lang="it-IT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>
                          <a:defRPr/>
                        </a:pPr>
                        <a:endParaRPr lang="ja-JP" altLang="en-US" sz="1200"/>
                      </a:p>
                    </p:txBody>
                  </p:sp>
                  <p:cxnSp>
                    <p:nvCxnSpPr>
                      <p:cNvPr id="27" name="直線コネクタ 22"/>
                      <p:cNvCxnSpPr/>
                      <p:nvPr/>
                    </p:nvCxnSpPr>
                    <p:spPr>
                      <a:xfrm rot="5400000">
                        <a:off x="7807986" y="976178"/>
                        <a:ext cx="1008067" cy="440397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8" name="直線コネクタ 23"/>
                      <p:cNvCxnSpPr>
                        <a:stCxn id="21" idx="3"/>
                      </p:cNvCxnSpPr>
                      <p:nvPr/>
                    </p:nvCxnSpPr>
                    <p:spPr>
                      <a:xfrm>
                        <a:off x="7094645" y="610000"/>
                        <a:ext cx="681395" cy="951441"/>
                      </a:xfrm>
                      <a:prstGeom prst="line">
                        <a:avLst/>
                      </a:prstGeom>
                      <a:ln w="31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9" name="直線コネクタ 24"/>
                      <p:cNvCxnSpPr/>
                      <p:nvPr/>
                    </p:nvCxnSpPr>
                    <p:spPr>
                      <a:xfrm>
                        <a:off x="7094499" y="548108"/>
                        <a:ext cx="835897" cy="80850"/>
                      </a:xfrm>
                      <a:prstGeom prst="line">
                        <a:avLst/>
                      </a:prstGeom>
                      <a:ln w="31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0" name="右矢印 25"/>
                      <p:cNvSpPr/>
                      <p:nvPr/>
                    </p:nvSpPr>
                    <p:spPr>
                      <a:xfrm>
                        <a:off x="7804920" y="764854"/>
                        <a:ext cx="143852" cy="46502"/>
                      </a:xfrm>
                      <a:prstGeom prst="rightArrow">
                        <a:avLst/>
                      </a:prstGeom>
                      <a:solidFill>
                        <a:srgbClr val="FFFF00"/>
                      </a:solidFill>
                      <a:ln w="31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>
                        <a:defPPr>
                          <a:defRPr lang="it-IT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>
                          <a:defRPr/>
                        </a:pPr>
                        <a:endParaRPr lang="ja-JP" altLang="en-US" sz="1200"/>
                      </a:p>
                    </p:txBody>
                  </p:sp>
                  <p:sp>
                    <p:nvSpPr>
                      <p:cNvPr id="31" name="右矢印 26"/>
                      <p:cNvSpPr/>
                      <p:nvPr/>
                    </p:nvSpPr>
                    <p:spPr>
                      <a:xfrm>
                        <a:off x="7804920" y="1008398"/>
                        <a:ext cx="143852" cy="44137"/>
                      </a:xfrm>
                      <a:prstGeom prst="rightArrow">
                        <a:avLst/>
                      </a:prstGeom>
                      <a:solidFill>
                        <a:srgbClr val="FFFF00"/>
                      </a:solidFill>
                      <a:ln w="31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>
                        <a:defPPr>
                          <a:defRPr lang="it-IT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>
                          <a:defRPr/>
                        </a:pPr>
                        <a:endParaRPr lang="ja-JP" altLang="en-US" sz="1200"/>
                      </a:p>
                    </p:txBody>
                  </p:sp>
                  <p:sp>
                    <p:nvSpPr>
                      <p:cNvPr id="32" name="右矢印 27"/>
                      <p:cNvSpPr/>
                      <p:nvPr/>
                    </p:nvSpPr>
                    <p:spPr>
                      <a:xfrm>
                        <a:off x="7804920" y="1224356"/>
                        <a:ext cx="143852" cy="44137"/>
                      </a:xfrm>
                      <a:prstGeom prst="rightArrow">
                        <a:avLst/>
                      </a:prstGeom>
                      <a:solidFill>
                        <a:srgbClr val="FFFF00"/>
                      </a:solidFill>
                      <a:ln w="31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>
                        <a:defPPr>
                          <a:defRPr lang="it-IT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>
                          <a:defRPr/>
                        </a:pPr>
                        <a:endParaRPr lang="ja-JP" altLang="en-US" sz="1200"/>
                      </a:p>
                    </p:txBody>
                  </p:sp>
                  <p:sp>
                    <p:nvSpPr>
                      <p:cNvPr id="33" name="右矢印 28"/>
                      <p:cNvSpPr/>
                      <p:nvPr/>
                    </p:nvSpPr>
                    <p:spPr>
                      <a:xfrm>
                        <a:off x="7804920" y="1439526"/>
                        <a:ext cx="143852" cy="45714"/>
                      </a:xfrm>
                      <a:prstGeom prst="rightArrow">
                        <a:avLst/>
                      </a:prstGeom>
                      <a:solidFill>
                        <a:srgbClr val="FFFF00"/>
                      </a:solidFill>
                      <a:ln w="31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>
                        <a:defPPr>
                          <a:defRPr lang="it-IT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>
                          <a:defRPr/>
                        </a:pPr>
                        <a:endParaRPr lang="ja-JP" altLang="en-US" sz="1200"/>
                      </a:p>
                    </p:txBody>
                  </p:sp>
                </p:grpSp>
              </p:grpSp>
              <p:sp>
                <p:nvSpPr>
                  <p:cNvPr id="16" name="テキスト ボックス 22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54904" y="5677379"/>
                    <a:ext cx="1016385" cy="1719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>
                    <a:defPPr>
                      <a:defRPr lang="it-IT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en-US" altLang="ja-JP" sz="1200" b="1"/>
                      <a:t>Dark matter </a:t>
                    </a:r>
                  </a:p>
                  <a:p>
                    <a:r>
                      <a:rPr lang="en-US" altLang="ja-JP" sz="1200" b="1"/>
                      <a:t>wind</a:t>
                    </a:r>
                    <a:endParaRPr lang="ja-JP" altLang="en-US" sz="1200" b="1"/>
                  </a:p>
                </p:txBody>
              </p:sp>
            </p:grpSp>
            <p:grpSp>
              <p:nvGrpSpPr>
                <p:cNvPr id="12" name="グループ化 46"/>
                <p:cNvGrpSpPr>
                  <a:grpSpLocks/>
                </p:cNvGrpSpPr>
                <p:nvPr/>
              </p:nvGrpSpPr>
              <p:grpSpPr bwMode="auto">
                <a:xfrm>
                  <a:off x="2274978" y="6435532"/>
                  <a:ext cx="45889" cy="110517"/>
                  <a:chOff x="2456095" y="3420800"/>
                  <a:chExt cx="1032474" cy="2018761"/>
                </a:xfrm>
              </p:grpSpPr>
              <p:cxnSp>
                <p:nvCxnSpPr>
                  <p:cNvPr id="13" name="直線コネクタ 8"/>
                  <p:cNvCxnSpPr/>
                  <p:nvPr/>
                </p:nvCxnSpPr>
                <p:spPr>
                  <a:xfrm flipV="1">
                    <a:off x="3265331" y="3420800"/>
                    <a:ext cx="223238" cy="86364"/>
                  </a:xfrm>
                  <a:prstGeom prst="line">
                    <a:avLst/>
                  </a:prstGeom>
                  <a:ln w="9525">
                    <a:solidFill>
                      <a:srgbClr val="FFFF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直線コネクタ 9"/>
                  <p:cNvCxnSpPr/>
                  <p:nvPr/>
                </p:nvCxnSpPr>
                <p:spPr>
                  <a:xfrm>
                    <a:off x="2456095" y="5191267"/>
                    <a:ext cx="516241" cy="248294"/>
                  </a:xfrm>
                  <a:prstGeom prst="line">
                    <a:avLst/>
                  </a:prstGeom>
                  <a:ln w="9525">
                    <a:solidFill>
                      <a:srgbClr val="FFFF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8" name="直線コネクタ 3"/>
              <p:cNvCxnSpPr/>
              <p:nvPr/>
            </p:nvCxnSpPr>
            <p:spPr>
              <a:xfrm>
                <a:off x="5270017" y="1363808"/>
                <a:ext cx="542870" cy="411895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4"/>
              <p:cNvCxnSpPr/>
              <p:nvPr/>
            </p:nvCxnSpPr>
            <p:spPr>
              <a:xfrm flipV="1">
                <a:off x="5270017" y="1171267"/>
                <a:ext cx="542870" cy="192541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円/楕円 36"/>
            <p:cNvSpPr/>
            <p:nvPr/>
          </p:nvSpPr>
          <p:spPr bwMode="auto">
            <a:xfrm>
              <a:off x="8352229" y="3510141"/>
              <a:ext cx="265113" cy="325438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ja-JP" altLang="en-US" sz="1200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1033958" y="4602150"/>
            <a:ext cx="1089621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Strong correlation between the direction </a:t>
            </a:r>
            <a:r>
              <a:rPr lang="en-US" sz="2000" dirty="0">
                <a:latin typeface="+mn-lt"/>
              </a:rPr>
              <a:t>of WIMP and scattered nuclei </a:t>
            </a:r>
            <a:r>
              <a:rPr lang="en-US" sz="2000" dirty="0">
                <a:latin typeface="+mn-lt"/>
                <a:sym typeface="Wingdings" pitchFamily="2" charset="2"/>
              </a:rPr>
              <a:t> </a:t>
            </a:r>
            <a:r>
              <a:rPr lang="en-US" sz="2000" b="1" dirty="0">
                <a:solidFill>
                  <a:srgbClr val="C00000"/>
                </a:solidFill>
                <a:latin typeface="+mn-lt"/>
              </a:rPr>
              <a:t>strong signature </a:t>
            </a:r>
            <a:r>
              <a:rPr lang="en-US" sz="2000" dirty="0">
                <a:latin typeface="+mn-lt"/>
              </a:rPr>
              <a:t>and </a:t>
            </a:r>
            <a:r>
              <a:rPr lang="en-US" sz="2000" b="1" dirty="0">
                <a:solidFill>
                  <a:srgbClr val="C00000"/>
                </a:solidFill>
                <a:latin typeface="+mn-lt"/>
              </a:rPr>
              <a:t>unambiguous proof </a:t>
            </a:r>
            <a:r>
              <a:rPr lang="en-US" sz="2000" dirty="0">
                <a:latin typeface="+mn-lt"/>
              </a:rPr>
              <a:t>of the galactic DM origin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Verdana"/>
              </a:rPr>
              <a:t>Unique possibility to overcome the “neutrino floor”, where coherent neutrino scattering creates an irreducible background</a:t>
            </a:r>
            <a:endParaRPr lang="en-US" sz="20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Nuclear Emulsion </a:t>
            </a:r>
            <a:r>
              <a:rPr lang="en-US" sz="2000" dirty="0">
                <a:latin typeface="+mn-lt"/>
              </a:rPr>
              <a:t>is a high-density solid-state medium </a:t>
            </a:r>
            <a:r>
              <a:rPr lang="en-US" sz="2000" dirty="0">
                <a:sym typeface="Wingdings" pitchFamily="2" charset="2"/>
              </a:rPr>
              <a:t></a:t>
            </a:r>
            <a:r>
              <a:rPr lang="en-US" sz="2000" dirty="0">
                <a:latin typeface="+mn-lt"/>
              </a:rPr>
              <a:t> large mass with a compact detector</a:t>
            </a:r>
          </a:p>
        </p:txBody>
      </p:sp>
      <p:sp>
        <p:nvSpPr>
          <p:cNvPr id="47" name="Segnaposto numero diapositiva 3">
            <a:extLst>
              <a:ext uri="{FF2B5EF4-FFF2-40B4-BE49-F238E27FC236}">
                <a16:creationId xmlns:a16="http://schemas.microsoft.com/office/drawing/2014/main" xmlns="" id="{6BE8D0F6-67E3-41B8-8BA1-E855267E6224}"/>
              </a:ext>
            </a:extLst>
          </p:cNvPr>
          <p:cNvSpPr txBox="1">
            <a:spLocks/>
          </p:cNvSpPr>
          <p:nvPr/>
        </p:nvSpPr>
        <p:spPr>
          <a:xfrm>
            <a:off x="0" y="6359601"/>
            <a:ext cx="480156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mtClean="0">
                <a:solidFill>
                  <a:srgbClr val="191B0E"/>
                </a:solidFill>
              </a:rPr>
              <a:pPr/>
              <a:t>4</a:t>
            </a:fld>
            <a:endParaRPr lang="en-US" dirty="0">
              <a:solidFill>
                <a:srgbClr val="191B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73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123"/>
          <p:cNvGrpSpPr/>
          <p:nvPr/>
        </p:nvGrpSpPr>
        <p:grpSpPr>
          <a:xfrm>
            <a:off x="7207462" y="1125156"/>
            <a:ext cx="3066665" cy="1578369"/>
            <a:chOff x="-149707" y="-119301"/>
            <a:chExt cx="4361478" cy="2035710"/>
          </a:xfrm>
        </p:grpSpPr>
        <p:pic>
          <p:nvPicPr>
            <p:cNvPr id="25" name="Picture 24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-149707" y="-119301"/>
              <a:ext cx="4361478" cy="2035710"/>
            </a:xfrm>
            <a:prstGeom prst="rect">
              <a:avLst/>
            </a:prstGeom>
            <a:effectLst/>
          </p:spPr>
        </p:pic>
        <p:sp>
          <p:nvSpPr>
            <p:cNvPr id="24" name="Shape 122"/>
            <p:cNvSpPr/>
            <p:nvPr/>
          </p:nvSpPr>
          <p:spPr>
            <a:xfrm>
              <a:off x="-1" y="1"/>
              <a:ext cx="4107107" cy="16885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15">
                <a:defRPr sz="1800"/>
              </a:pPr>
              <a:r>
                <a:rPr sz="1617" dirty="0">
                  <a:uFill>
                    <a:solidFill/>
                  </a:uFill>
                  <a:sym typeface="Palatino"/>
                </a:rPr>
                <a:t>A long history, from the discovery of the </a:t>
              </a:r>
              <a:r>
                <a:rPr sz="1617" b="1" dirty="0">
                  <a:solidFill>
                    <a:srgbClr val="C0504D"/>
                  </a:solidFill>
                  <a:uFill>
                    <a:solidFill>
                      <a:srgbClr val="C0504D"/>
                    </a:solidFill>
                  </a:uFill>
                  <a:sym typeface="Palatino"/>
                </a:rPr>
                <a:t>Pion (1947) </a:t>
              </a:r>
              <a:r>
                <a:rPr sz="1617" dirty="0">
                  <a:uFill>
                    <a:solidFill/>
                  </a:uFill>
                  <a:sym typeface="Palatino"/>
                </a:rPr>
                <a:t>to the discovery of  </a:t>
              </a:r>
              <a:r>
                <a:rPr sz="1617" dirty="0" err="1">
                  <a:uFill>
                    <a:solidFill/>
                  </a:uFill>
                  <a:sym typeface="Palatino"/>
                </a:rPr>
                <a:t>ν</a:t>
              </a:r>
              <a:r>
                <a:rPr sz="1617" baseline="-19217" dirty="0" err="1">
                  <a:uFill>
                    <a:solidFill/>
                  </a:uFill>
                  <a:sym typeface="Palatino"/>
                </a:rPr>
                <a:t>μ</a:t>
              </a:r>
              <a:r>
                <a:rPr sz="1617" dirty="0">
                  <a:uFill>
                    <a:solidFill/>
                  </a:uFill>
                  <a:latin typeface="Wingdings"/>
                  <a:ea typeface="Wingdings"/>
                  <a:cs typeface="Wingdings"/>
                  <a:sym typeface="Wingdings"/>
                </a:rPr>
                <a:t></a:t>
              </a:r>
              <a:r>
                <a:rPr sz="1617" dirty="0">
                  <a:uFill>
                    <a:solidFill/>
                  </a:uFill>
                  <a:sym typeface="Palatino"/>
                </a:rPr>
                <a:t> </a:t>
              </a:r>
              <a:r>
                <a:rPr sz="1617" dirty="0" err="1">
                  <a:uFill>
                    <a:solidFill/>
                  </a:uFill>
                  <a:sym typeface="Palatino"/>
                </a:rPr>
                <a:t>ν</a:t>
              </a:r>
              <a:r>
                <a:rPr sz="1617" baseline="-19217" dirty="0" err="1">
                  <a:uFill>
                    <a:solidFill/>
                  </a:uFill>
                  <a:sym typeface="Palatino"/>
                </a:rPr>
                <a:t>τ</a:t>
              </a:r>
              <a:r>
                <a:rPr sz="1617" dirty="0">
                  <a:uFill>
                    <a:solidFill/>
                  </a:uFill>
                  <a:sym typeface="Palatino"/>
                </a:rPr>
                <a:t> oscillation in appearance mode </a:t>
              </a:r>
              <a:r>
                <a:rPr sz="1600" dirty="0">
                  <a:uFill>
                    <a:solidFill/>
                  </a:uFill>
                  <a:sym typeface="Palatino"/>
                </a:rPr>
                <a:t>(</a:t>
              </a:r>
              <a:r>
                <a:rPr sz="1400" b="1" dirty="0">
                  <a:solidFill>
                    <a:srgbClr val="C0504D"/>
                  </a:solidFill>
                  <a:uFill>
                    <a:solidFill>
                      <a:srgbClr val="C0504D"/>
                    </a:solidFill>
                  </a:uFill>
                  <a:sym typeface="Palatino"/>
                </a:rPr>
                <a:t>OPERA, </a:t>
              </a:r>
              <a:r>
                <a:rPr lang="en-US" sz="1400" b="1" dirty="0">
                  <a:solidFill>
                    <a:srgbClr val="C0504D"/>
                  </a:solidFill>
                  <a:uFill>
                    <a:solidFill>
                      <a:srgbClr val="C0504D"/>
                    </a:solidFill>
                  </a:uFill>
                  <a:sym typeface="Palatino"/>
                </a:rPr>
                <a:t>PRL 115 (2015) 121802</a:t>
              </a:r>
              <a:r>
                <a:rPr sz="1600" dirty="0">
                  <a:uFill>
                    <a:solidFill/>
                  </a:uFill>
                  <a:sym typeface="Palatino"/>
                </a:rPr>
                <a:t>)</a:t>
              </a:r>
              <a:endParaRPr sz="1617" dirty="0">
                <a:uFill>
                  <a:solidFill/>
                </a:uFill>
                <a:sym typeface="Palatino"/>
              </a:endParaRPr>
            </a:p>
          </p:txBody>
        </p:sp>
      </p:grpSp>
      <p:pic>
        <p:nvPicPr>
          <p:cNvPr id="8" name="pasted-image.pdf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4747963" y="4248665"/>
            <a:ext cx="5526165" cy="2191943"/>
          </a:xfrm>
          <a:prstGeom prst="rect">
            <a:avLst/>
          </a:prstGeom>
          <a:ln w="19050">
            <a:solidFill>
              <a:srgbClr val="00B050"/>
            </a:solidFill>
          </a:ln>
          <a:effectLst/>
        </p:spPr>
      </p:pic>
      <p:pic>
        <p:nvPicPr>
          <p:cNvPr id="11" name="Schermata 2017-03-21 alle 13.29.03.png"/>
          <p:cNvPicPr/>
          <p:nvPr/>
        </p:nvPicPr>
        <p:blipFill>
          <a:blip r:embed="rId5"/>
          <a:stretch>
            <a:fillRect/>
          </a:stretch>
        </p:blipFill>
        <p:spPr>
          <a:xfrm>
            <a:off x="1991466" y="1194698"/>
            <a:ext cx="5041723" cy="1772448"/>
          </a:xfrm>
          <a:prstGeom prst="rect">
            <a:avLst/>
          </a:prstGeom>
          <a:ln w="25400">
            <a:solidFill>
              <a:srgbClr val="00B050"/>
            </a:solidFill>
          </a:ln>
          <a:effectLst/>
        </p:spPr>
      </p:pic>
      <p:sp>
        <p:nvSpPr>
          <p:cNvPr id="21" name="Shape 119"/>
          <p:cNvSpPr/>
          <p:nvPr/>
        </p:nvSpPr>
        <p:spPr>
          <a:xfrm>
            <a:off x="2137443" y="3237211"/>
            <a:ext cx="4974888" cy="7464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marL="187517" indent="-169658" algn="just" defTabSz="642915">
              <a:lnSpc>
                <a:spcPct val="80000"/>
              </a:lnSpc>
              <a:spcBef>
                <a:spcPts val="211"/>
              </a:spcBef>
              <a:buClr>
                <a:srgbClr val="008500"/>
              </a:buClr>
              <a:buSzPct val="140000"/>
              <a:buFont typeface="Arial"/>
              <a:buChar char="•"/>
              <a:defRPr sz="1800"/>
            </a:pPr>
            <a:r>
              <a:rPr sz="1687" dirty="0">
                <a:uFill>
                  <a:solidFill/>
                </a:uFill>
                <a:sym typeface="Palatino"/>
              </a:rPr>
              <a:t>Nuclear emulsions: </a:t>
            </a:r>
            <a:r>
              <a:rPr sz="1687" dirty="0" err="1">
                <a:uFill>
                  <a:solidFill/>
                </a:uFill>
                <a:sym typeface="Palatino"/>
              </a:rPr>
              <a:t>AgBr</a:t>
            </a:r>
            <a:r>
              <a:rPr sz="1687" dirty="0">
                <a:uFill>
                  <a:solidFill/>
                </a:uFill>
                <a:sym typeface="Palatino"/>
              </a:rPr>
              <a:t> crystals in organic </a:t>
            </a:r>
            <a:r>
              <a:rPr sz="1687" dirty="0" err="1">
                <a:uFill>
                  <a:solidFill/>
                </a:uFill>
                <a:sym typeface="Palatino"/>
              </a:rPr>
              <a:t>gelatine</a:t>
            </a:r>
            <a:endParaRPr sz="1687" dirty="0">
              <a:uFill>
                <a:solidFill/>
              </a:uFill>
              <a:sym typeface="Palatino"/>
            </a:endParaRPr>
          </a:p>
          <a:p>
            <a:pPr marL="187517" indent="-169658" algn="just" defTabSz="642915">
              <a:lnSpc>
                <a:spcPct val="80000"/>
              </a:lnSpc>
              <a:spcBef>
                <a:spcPts val="211"/>
              </a:spcBef>
              <a:buClr>
                <a:srgbClr val="008500"/>
              </a:buClr>
              <a:buSzPct val="140000"/>
              <a:buFont typeface="Arial"/>
              <a:buChar char="•"/>
              <a:defRPr sz="1800"/>
            </a:pPr>
            <a:r>
              <a:rPr sz="1687" dirty="0">
                <a:uFill>
                  <a:solidFill/>
                </a:uFill>
                <a:sym typeface="Palatino"/>
              </a:rPr>
              <a:t>Passage of charged particle produce </a:t>
            </a:r>
            <a:r>
              <a:rPr sz="1687" i="1" dirty="0">
                <a:uFill>
                  <a:solidFill/>
                </a:uFill>
                <a:sym typeface="Palatino"/>
              </a:rPr>
              <a:t>latent image</a:t>
            </a:r>
          </a:p>
          <a:p>
            <a:pPr marL="187517" indent="-169658" algn="just" defTabSz="642915">
              <a:lnSpc>
                <a:spcPct val="80000"/>
              </a:lnSpc>
              <a:spcBef>
                <a:spcPts val="211"/>
              </a:spcBef>
              <a:buClr>
                <a:srgbClr val="008500"/>
              </a:buClr>
              <a:buSzPct val="140000"/>
              <a:buFont typeface="Arial"/>
              <a:buChar char="•"/>
              <a:defRPr sz="1800"/>
            </a:pPr>
            <a:r>
              <a:rPr sz="1687" dirty="0">
                <a:uFill>
                  <a:solidFill/>
                </a:uFill>
                <a:sym typeface="Palatino"/>
              </a:rPr>
              <a:t>Chemical  treatment make Ag grains visible</a:t>
            </a:r>
          </a:p>
        </p:txBody>
      </p:sp>
      <p:sp>
        <p:nvSpPr>
          <p:cNvPr id="22" name="Shape 120"/>
          <p:cNvSpPr/>
          <p:nvPr/>
        </p:nvSpPr>
        <p:spPr>
          <a:xfrm>
            <a:off x="7656211" y="3267180"/>
            <a:ext cx="2544322" cy="720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marL="187517" indent="-169658" algn="just" defTabSz="642915">
              <a:lnSpc>
                <a:spcPct val="80000"/>
              </a:lnSpc>
              <a:spcBef>
                <a:spcPts val="211"/>
              </a:spcBef>
              <a:buClr>
                <a:srgbClr val="008500"/>
              </a:buClr>
              <a:buSzPct val="140000"/>
              <a:buFont typeface="Arial"/>
              <a:buChar char="•"/>
              <a:defRPr sz="1800"/>
            </a:pPr>
            <a:r>
              <a:rPr sz="1687">
                <a:uFill>
                  <a:solidFill/>
                </a:uFill>
                <a:sym typeface="Palatino"/>
              </a:rPr>
              <a:t>New kind of emulsion for DM search </a:t>
            </a:r>
          </a:p>
          <a:p>
            <a:pPr marL="187517" indent="-169658" algn="just" defTabSz="642915">
              <a:lnSpc>
                <a:spcPct val="80000"/>
              </a:lnSpc>
              <a:spcBef>
                <a:spcPts val="211"/>
              </a:spcBef>
              <a:buClr>
                <a:srgbClr val="008500"/>
              </a:buClr>
              <a:buSzPct val="140000"/>
              <a:buFont typeface="Arial"/>
              <a:buChar char="•"/>
              <a:defRPr sz="1800"/>
            </a:pPr>
            <a:r>
              <a:rPr sz="1687">
                <a:uFill>
                  <a:solidFill/>
                </a:uFill>
                <a:sym typeface="Palatino"/>
              </a:rPr>
              <a:t>Smaller crystal size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258" y="4100635"/>
            <a:ext cx="2658086" cy="22557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46547" y="4100635"/>
            <a:ext cx="1284326" cy="369332"/>
          </a:xfrm>
          <a:prstGeom prst="rect">
            <a:avLst/>
          </a:prstGeom>
          <a:solidFill>
            <a:srgbClr val="51A7F9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SEM image</a:t>
            </a:r>
          </a:p>
        </p:txBody>
      </p:sp>
      <p:sp>
        <p:nvSpPr>
          <p:cNvPr id="13" name="Segnaposto numero diapositiva 8">
            <a:extLst>
              <a:ext uri="{FF2B5EF4-FFF2-40B4-BE49-F238E27FC236}">
                <a16:creationId xmlns:a16="http://schemas.microsoft.com/office/drawing/2014/main" xmlns="" id="{69310C51-406A-4C94-9CE0-74D801CAB975}"/>
              </a:ext>
            </a:extLst>
          </p:cNvPr>
          <p:cNvSpPr txBox="1">
            <a:spLocks/>
          </p:cNvSpPr>
          <p:nvPr/>
        </p:nvSpPr>
        <p:spPr>
          <a:xfrm>
            <a:off x="-58615" y="6277971"/>
            <a:ext cx="545911" cy="5800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D4AEF59-F28E-467C-9EA3-92D1CFAD475A}" type="slidenum">
              <a:rPr lang="en-US" smtClean="0"/>
              <a:pPr/>
              <a:t>5</a:t>
            </a:fld>
            <a:endParaRPr lang="it-IT" dirty="0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xmlns="" id="{E433B3A5-DFAC-4E03-86A9-3889A9A0A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2106" y="308039"/>
            <a:ext cx="9601200" cy="817117"/>
          </a:xfrm>
        </p:spPr>
        <p:txBody>
          <a:bodyPr/>
          <a:lstStyle/>
          <a:p>
            <a:r>
              <a:rPr lang="en-GB" sz="4400" b="1" spc="-72" dirty="0">
                <a:solidFill>
                  <a:srgbClr val="D34817"/>
                </a:solidFill>
              </a:rPr>
              <a:t>NIT: Nano emulsion Imaging Trackers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191566" y="6383319"/>
            <a:ext cx="2121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Granularity = 71 nm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867793" y="6383319"/>
            <a:ext cx="2140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Granularity = 40 nm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784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BA0D18F8-B253-4971-8CD4-AE39434F5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649" y="365127"/>
            <a:ext cx="8628561" cy="757841"/>
          </a:xfrm>
        </p:spPr>
        <p:txBody>
          <a:bodyPr>
            <a:normAutofit/>
          </a:bodyPr>
          <a:lstStyle/>
          <a:p>
            <a:r>
              <a:rPr kumimoji="1" lang="en-US" altLang="ja-JP" b="1" dirty="0">
                <a:solidFill>
                  <a:srgbClr val="D34817"/>
                </a:solidFill>
              </a:rPr>
              <a:t>Directional detection challenge</a:t>
            </a:r>
            <a:endParaRPr kumimoji="1" lang="ja-JP" altLang="en-US" b="1" dirty="0">
              <a:solidFill>
                <a:srgbClr val="D34817"/>
              </a:solidFill>
            </a:endParaRPr>
          </a:p>
        </p:txBody>
      </p:sp>
      <p:sp>
        <p:nvSpPr>
          <p:cNvPr id="30" name="コンテンツ プレースホルダー 29">
            <a:extLst>
              <a:ext uri="{FF2B5EF4-FFF2-40B4-BE49-F238E27FC236}">
                <a16:creationId xmlns:a16="http://schemas.microsoft.com/office/drawing/2014/main" xmlns="" id="{25C93CDC-CCBE-4EB8-BA1C-C3374CF776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0133" y="5729582"/>
            <a:ext cx="9460089" cy="7878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altLang="ja-JP" sz="2400" b="1" dirty="0"/>
              <a:t>Need </a:t>
            </a:r>
            <a:r>
              <a:rPr lang="en-US" altLang="ja-JP" sz="2400" b="1" dirty="0" smtClean="0">
                <a:solidFill>
                  <a:srgbClr val="FF8C1A"/>
                </a:solidFill>
              </a:rPr>
              <a:t>super-resolution</a:t>
            </a:r>
            <a:r>
              <a:rPr lang="en-US" altLang="ja-JP" sz="2400" b="1" dirty="0" smtClean="0"/>
              <a:t> </a:t>
            </a:r>
            <a:r>
              <a:rPr lang="en-US" altLang="ja-JP" sz="2400" b="1" dirty="0"/>
              <a:t>to measure tracks shorter than 200 nm</a:t>
            </a:r>
          </a:p>
        </p:txBody>
      </p:sp>
      <p:grpSp>
        <p:nvGrpSpPr>
          <p:cNvPr id="6" name="グループ化 69">
            <a:extLst>
              <a:ext uri="{FF2B5EF4-FFF2-40B4-BE49-F238E27FC236}">
                <a16:creationId xmlns:a16="http://schemas.microsoft.com/office/drawing/2014/main" xmlns="" id="{50930C5E-6EC0-4FF9-B683-841D37963931}"/>
              </a:ext>
            </a:extLst>
          </p:cNvPr>
          <p:cNvGrpSpPr>
            <a:grpSpLocks noChangeAspect="1"/>
          </p:cNvGrpSpPr>
          <p:nvPr/>
        </p:nvGrpSpPr>
        <p:grpSpPr>
          <a:xfrm>
            <a:off x="308122" y="1608753"/>
            <a:ext cx="6250331" cy="3457416"/>
            <a:chOff x="4066264" y="1031912"/>
            <a:chExt cx="4581467" cy="3711178"/>
          </a:xfrm>
        </p:grpSpPr>
        <p:grpSp>
          <p:nvGrpSpPr>
            <p:cNvPr id="9" name="グループ化 62">
              <a:extLst>
                <a:ext uri="{FF2B5EF4-FFF2-40B4-BE49-F238E27FC236}">
                  <a16:creationId xmlns:a16="http://schemas.microsoft.com/office/drawing/2014/main" xmlns="" id="{97D55080-59F3-4D44-BC5D-96545059D55F}"/>
                </a:ext>
              </a:extLst>
            </p:cNvPr>
            <p:cNvGrpSpPr/>
            <p:nvPr/>
          </p:nvGrpSpPr>
          <p:grpSpPr>
            <a:xfrm>
              <a:off x="4067944" y="1340768"/>
              <a:ext cx="4579787" cy="3240360"/>
              <a:chOff x="4788024" y="4005064"/>
              <a:chExt cx="3838939" cy="2664296"/>
            </a:xfrm>
          </p:grpSpPr>
          <p:pic>
            <p:nvPicPr>
              <p:cNvPr id="13" name="Picture 2">
                <a:extLst>
                  <a:ext uri="{FF2B5EF4-FFF2-40B4-BE49-F238E27FC236}">
                    <a16:creationId xmlns:a16="http://schemas.microsoft.com/office/drawing/2014/main" xmlns="" id="{B9E86559-7FDF-4DF4-AACB-4E21E900F7A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4788024" y="4005064"/>
                <a:ext cx="3724689" cy="26642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xmlns="" id="{26B6C48A-C1CF-4C48-9260-BB935B8C8053}"/>
                  </a:ext>
                </a:extLst>
              </p:cNvPr>
              <p:cNvSpPr txBox="1"/>
              <p:nvPr/>
            </p:nvSpPr>
            <p:spPr>
              <a:xfrm>
                <a:off x="6173233" y="5936673"/>
                <a:ext cx="517503" cy="4074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200" b="1" dirty="0">
                    <a:solidFill>
                      <a:srgbClr val="7030A0"/>
                    </a:solidFill>
                  </a:rPr>
                  <a:t>2</a:t>
                </a:r>
                <a:r>
                  <a:rPr kumimoji="1" lang="en-US" altLang="ja-JP" sz="1200" b="1" dirty="0">
                    <a:solidFill>
                      <a:srgbClr val="7030A0"/>
                    </a:solidFill>
                  </a:rPr>
                  <a:t>0 GeV/c</a:t>
                </a:r>
                <a:r>
                  <a:rPr kumimoji="1" lang="en-US" altLang="ja-JP" sz="1200" b="1" baseline="30000" dirty="0">
                    <a:solidFill>
                      <a:srgbClr val="7030A0"/>
                    </a:solidFill>
                  </a:rPr>
                  <a:t>2</a:t>
                </a:r>
                <a:endParaRPr kumimoji="1" lang="ja-JP" altLang="en-US" sz="1200" b="1" baseline="30000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xmlns="" id="{2B5D52E8-2E50-4B97-8BFE-2EAA5771EF01}"/>
                  </a:ext>
                </a:extLst>
              </p:cNvPr>
              <p:cNvSpPr txBox="1"/>
              <p:nvPr/>
            </p:nvSpPr>
            <p:spPr>
              <a:xfrm>
                <a:off x="6823466" y="6063777"/>
                <a:ext cx="570319" cy="244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200" b="1" dirty="0">
                    <a:solidFill>
                      <a:schemeClr val="accent1"/>
                    </a:solidFill>
                  </a:rPr>
                  <a:t>5</a:t>
                </a:r>
                <a:r>
                  <a:rPr kumimoji="1" lang="en-US" altLang="ja-JP" sz="1200" b="1" dirty="0">
                    <a:solidFill>
                      <a:schemeClr val="accent1"/>
                    </a:solidFill>
                  </a:rPr>
                  <a:t>0 GeV/c</a:t>
                </a:r>
                <a:r>
                  <a:rPr kumimoji="1" lang="en-US" altLang="ja-JP" sz="1200" b="1" baseline="30000" dirty="0">
                    <a:solidFill>
                      <a:schemeClr val="accent1"/>
                    </a:solidFill>
                  </a:rPr>
                  <a:t>2</a:t>
                </a:r>
                <a:endParaRPr kumimoji="1" lang="ja-JP" altLang="en-US" sz="1200" b="1" baseline="300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xmlns="" id="{CCB8F08D-C8BD-47CA-9331-9ED289481838}"/>
                  </a:ext>
                </a:extLst>
              </p:cNvPr>
              <p:cNvSpPr txBox="1"/>
              <p:nvPr/>
            </p:nvSpPr>
            <p:spPr>
              <a:xfrm>
                <a:off x="7690859" y="5886718"/>
                <a:ext cx="936104" cy="244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200" b="1" dirty="0">
                    <a:solidFill>
                      <a:srgbClr val="FF0000"/>
                    </a:solidFill>
                  </a:rPr>
                  <a:t>10</a:t>
                </a:r>
                <a:r>
                  <a:rPr kumimoji="1" lang="en-US" altLang="ja-JP" sz="1200" b="1" dirty="0">
                    <a:solidFill>
                      <a:srgbClr val="FF0000"/>
                    </a:solidFill>
                  </a:rPr>
                  <a:t>0 GeV/c</a:t>
                </a:r>
                <a:r>
                  <a:rPr kumimoji="1" lang="en-US" altLang="ja-JP" sz="1200" b="1" baseline="30000" dirty="0">
                    <a:solidFill>
                      <a:srgbClr val="FF0000"/>
                    </a:solidFill>
                  </a:rPr>
                  <a:t>2</a:t>
                </a:r>
                <a:endParaRPr kumimoji="1" lang="ja-JP" altLang="en-US" sz="1200" b="1" baseline="30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xmlns="" id="{C79587C0-2C3F-44E3-8168-CD629C744F65}"/>
                  </a:ext>
                </a:extLst>
              </p:cNvPr>
              <p:cNvSpPr txBox="1"/>
              <p:nvPr/>
            </p:nvSpPr>
            <p:spPr>
              <a:xfrm>
                <a:off x="5315267" y="5927462"/>
                <a:ext cx="517503" cy="4074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200" b="1" dirty="0">
                    <a:solidFill>
                      <a:srgbClr val="00B050"/>
                    </a:solidFill>
                  </a:rPr>
                  <a:t>10 GeV/c</a:t>
                </a:r>
                <a:r>
                  <a:rPr kumimoji="1" lang="en-US" altLang="ja-JP" sz="1200" b="1" baseline="30000" dirty="0">
                    <a:solidFill>
                      <a:srgbClr val="00B050"/>
                    </a:solidFill>
                  </a:rPr>
                  <a:t>2</a:t>
                </a:r>
                <a:endParaRPr kumimoji="1" lang="ja-JP" altLang="en-US" sz="1200" b="1" baseline="30000" dirty="0">
                  <a:solidFill>
                    <a:srgbClr val="00B050"/>
                  </a:solidFill>
                </a:endParaRPr>
              </a:p>
            </p:txBody>
          </p:sp>
        </p:grp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xmlns="" id="{9C0A8AE3-7C98-495C-AF15-382BB688D8A9}"/>
                </a:ext>
              </a:extLst>
            </p:cNvPr>
            <p:cNvSpPr txBox="1"/>
            <p:nvPr/>
          </p:nvSpPr>
          <p:spPr>
            <a:xfrm>
              <a:off x="4067943" y="4412723"/>
              <a:ext cx="4443489" cy="33036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dirty="0"/>
                <a:t>Track length</a:t>
              </a:r>
              <a:r>
                <a:rPr lang="ja-JP" altLang="en-US" sz="1400" dirty="0"/>
                <a:t> </a:t>
              </a:r>
              <a:r>
                <a:rPr lang="en-US" altLang="ja-JP" sz="1400" dirty="0"/>
                <a:t>[nm]</a:t>
              </a:r>
              <a:endParaRPr kumimoji="1" lang="ja-JP" altLang="en-US" sz="1400" dirty="0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xmlns="" id="{A2603D27-1C15-4ECA-8BCA-981E18ED589B}"/>
                </a:ext>
              </a:extLst>
            </p:cNvPr>
            <p:cNvSpPr txBox="1"/>
            <p:nvPr/>
          </p:nvSpPr>
          <p:spPr>
            <a:xfrm>
              <a:off x="4066264" y="1031912"/>
              <a:ext cx="4445168" cy="3634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600" b="1" dirty="0"/>
                <a:t>expected recoil length in the nuclear emulsion</a:t>
              </a:r>
              <a:endParaRPr kumimoji="1" lang="ja-JP" altLang="en-US" sz="1600" b="1" dirty="0"/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xmlns="" id="{6DCB41EB-8579-4ABA-9EF5-2A92707F82D4}"/>
                </a:ext>
              </a:extLst>
            </p:cNvPr>
            <p:cNvSpPr txBox="1"/>
            <p:nvPr/>
          </p:nvSpPr>
          <p:spPr>
            <a:xfrm>
              <a:off x="7355598" y="1409858"/>
              <a:ext cx="1155834" cy="112324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ja-JP" sz="1400" dirty="0"/>
                <a:t>WIMP mass</a:t>
              </a:r>
            </a:p>
            <a:p>
              <a:r>
                <a:rPr lang="en-US" altLang="ja-JP" sz="1200" dirty="0">
                  <a:solidFill>
                    <a:schemeClr val="accent2"/>
                  </a:solidFill>
                </a:rPr>
                <a:t>―</a:t>
              </a:r>
              <a:r>
                <a:rPr lang="ja-JP" altLang="en-US" sz="1200" dirty="0"/>
                <a:t> </a:t>
              </a:r>
              <a:r>
                <a:rPr lang="en-US" altLang="ja-JP" sz="1200" dirty="0"/>
                <a:t>: 100 GeV/c</a:t>
              </a:r>
              <a:r>
                <a:rPr lang="en-US" altLang="ja-JP" sz="1200" baseline="30000" dirty="0"/>
                <a:t>2</a:t>
              </a:r>
              <a:r>
                <a:rPr lang="en-US" altLang="ja-JP" sz="1200" dirty="0"/>
                <a:t>  </a:t>
              </a:r>
            </a:p>
            <a:p>
              <a:r>
                <a:rPr lang="en-US" altLang="ja-JP" sz="1200" dirty="0">
                  <a:solidFill>
                    <a:schemeClr val="accent1"/>
                  </a:solidFill>
                </a:rPr>
                <a:t>―</a:t>
              </a:r>
              <a:r>
                <a:rPr lang="en-US" altLang="ja-JP" sz="1200" dirty="0"/>
                <a:t> :   50 GeV/c</a:t>
              </a:r>
              <a:r>
                <a:rPr lang="en-US" altLang="ja-JP" sz="1200" baseline="30000" dirty="0"/>
                <a:t>2</a:t>
              </a:r>
            </a:p>
            <a:p>
              <a:r>
                <a:rPr kumimoji="1" lang="en-US" altLang="ja-JP" sz="1200" dirty="0">
                  <a:solidFill>
                    <a:srgbClr val="CC00CC"/>
                  </a:solidFill>
                </a:rPr>
                <a:t>―</a:t>
              </a:r>
              <a:r>
                <a:rPr kumimoji="1" lang="en-US" altLang="ja-JP" sz="1200" dirty="0"/>
                <a:t> :   20 GeV/c</a:t>
              </a:r>
              <a:r>
                <a:rPr kumimoji="1" lang="en-US" altLang="ja-JP" sz="1200" baseline="30000" dirty="0"/>
                <a:t>2</a:t>
              </a:r>
            </a:p>
            <a:p>
              <a:r>
                <a:rPr lang="en-US" altLang="ja-JP" sz="1200" dirty="0">
                  <a:solidFill>
                    <a:srgbClr val="33CC33"/>
                  </a:solidFill>
                </a:rPr>
                <a:t>―</a:t>
              </a:r>
              <a:r>
                <a:rPr lang="en-US" altLang="ja-JP" sz="1200" dirty="0"/>
                <a:t> :   10 GeV/c</a:t>
              </a:r>
              <a:r>
                <a:rPr lang="en-US" altLang="ja-JP" sz="1200" baseline="30000" dirty="0"/>
                <a:t>2</a:t>
              </a:r>
              <a:r>
                <a:rPr kumimoji="1" lang="en-US" altLang="ja-JP" sz="1200" dirty="0"/>
                <a:t> </a:t>
              </a:r>
            </a:p>
          </p:txBody>
        </p:sp>
      </p:grp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xmlns="" id="{9157611F-44FD-4654-A35B-7A46460DB78D}"/>
              </a:ext>
            </a:extLst>
          </p:cNvPr>
          <p:cNvSpPr/>
          <p:nvPr/>
        </p:nvSpPr>
        <p:spPr>
          <a:xfrm>
            <a:off x="4546766" y="3092838"/>
            <a:ext cx="20116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/>
              <a:t>3.2 g/cm</a:t>
            </a:r>
            <a:r>
              <a:rPr lang="en-US" altLang="ja-JP" sz="1400" b="1" baseline="30000" dirty="0"/>
              <a:t>3</a:t>
            </a:r>
            <a:r>
              <a:rPr lang="en-US" altLang="ja-JP" sz="1400" b="1" dirty="0"/>
              <a:t> </a:t>
            </a:r>
          </a:p>
          <a:p>
            <a:r>
              <a:rPr lang="en-US" altLang="ja-JP" sz="1400" b="1" dirty="0"/>
              <a:t>target : C,N,O, Ag, Br</a:t>
            </a:r>
            <a:endParaRPr lang="ja-JP" altLang="en-US" sz="1400" b="1" dirty="0"/>
          </a:p>
        </p:txBody>
      </p:sp>
      <p:grpSp>
        <p:nvGrpSpPr>
          <p:cNvPr id="7" name="Group 6"/>
          <p:cNvGrpSpPr/>
          <p:nvPr/>
        </p:nvGrpSpPr>
        <p:grpSpPr>
          <a:xfrm>
            <a:off x="10029236" y="1642975"/>
            <a:ext cx="1656994" cy="3754704"/>
            <a:chOff x="464475" y="1691516"/>
            <a:chExt cx="1656994" cy="3754704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5816" y="1705546"/>
              <a:ext cx="1653362" cy="1651446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4475" y="3346612"/>
              <a:ext cx="1656994" cy="1671063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617958" y="5076888"/>
              <a:ext cx="14093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L = 160 nm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06764" y="1691516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Optical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941765" y="3347700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X-ray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315821" y="1643971"/>
            <a:ext cx="1596350" cy="3748060"/>
            <a:chOff x="8561478" y="1700808"/>
            <a:chExt cx="1596350" cy="3748060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567110" y="1705546"/>
              <a:ext cx="1590718" cy="1655479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561478" y="3351957"/>
              <a:ext cx="1596349" cy="1671063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8667794" y="5079536"/>
              <a:ext cx="13795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L = 265 nm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876186" y="1700808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Optical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976694" y="3342617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X-ray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554640" y="1634679"/>
            <a:ext cx="1644117" cy="3763000"/>
            <a:chOff x="10200456" y="1691516"/>
            <a:chExt cx="1644117" cy="3763000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200456" y="1705546"/>
              <a:ext cx="1644117" cy="1652385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200456" y="3351007"/>
              <a:ext cx="1644117" cy="1672013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10332741" y="5085184"/>
              <a:ext cx="13795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L = 380 nm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601677" y="1691516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Optical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0601677" y="3351007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X-ray</a:t>
              </a:r>
            </a:p>
          </p:txBody>
        </p:sp>
      </p:grpSp>
      <p:sp>
        <p:nvSpPr>
          <p:cNvPr id="45" name="Segnaposto numero diapositiva 3">
            <a:extLst>
              <a:ext uri="{FF2B5EF4-FFF2-40B4-BE49-F238E27FC236}">
                <a16:creationId xmlns:a16="http://schemas.microsoft.com/office/drawing/2014/main" xmlns="" id="{C22CB6E2-1E0D-4AEF-8E0C-C05CF472BBF7}"/>
              </a:ext>
            </a:extLst>
          </p:cNvPr>
          <p:cNvSpPr txBox="1">
            <a:spLocks/>
          </p:cNvSpPr>
          <p:nvPr/>
        </p:nvSpPr>
        <p:spPr>
          <a:xfrm>
            <a:off x="0" y="6359601"/>
            <a:ext cx="480156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mtClean="0">
                <a:solidFill>
                  <a:srgbClr val="191B0E"/>
                </a:solidFill>
              </a:rPr>
              <a:pPr/>
              <a:t>6</a:t>
            </a:fld>
            <a:endParaRPr lang="en-US" dirty="0">
              <a:solidFill>
                <a:srgbClr val="191B0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93127" y="1992880"/>
            <a:ext cx="1478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U-NIT (40nm)</a:t>
            </a:r>
            <a:endParaRPr lang="en-GB" dirty="0"/>
          </a:p>
        </p:txBody>
      </p:sp>
      <p:cxnSp>
        <p:nvCxnSpPr>
          <p:cNvPr id="5" name="Elbow Connector 4"/>
          <p:cNvCxnSpPr>
            <a:stCxn id="3" idx="1"/>
          </p:cNvCxnSpPr>
          <p:nvPr/>
        </p:nvCxnSpPr>
        <p:spPr>
          <a:xfrm rot="10800000" flipV="1">
            <a:off x="1188271" y="2177546"/>
            <a:ext cx="1304857" cy="2377908"/>
          </a:xfrm>
          <a:prstGeom prst="bentConnector2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483284" y="2275549"/>
            <a:ext cx="1608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NIT     (71 nm) </a:t>
            </a:r>
            <a:endParaRPr lang="en-GB" dirty="0"/>
          </a:p>
        </p:txBody>
      </p:sp>
      <p:cxnSp>
        <p:nvCxnSpPr>
          <p:cNvPr id="47" name="Elbow Connector 46"/>
          <p:cNvCxnSpPr>
            <a:stCxn id="46" idx="1"/>
          </p:cNvCxnSpPr>
          <p:nvPr/>
        </p:nvCxnSpPr>
        <p:spPr>
          <a:xfrm rot="10800000" flipV="1">
            <a:off x="1412106" y="2460215"/>
            <a:ext cx="1071179" cy="2095238"/>
          </a:xfrm>
          <a:prstGeom prst="bentConnector2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677706" y="2007783"/>
            <a:ext cx="4601260" cy="3518864"/>
            <a:chOff x="539000" y="1711716"/>
            <a:chExt cx="4601260" cy="3518864"/>
          </a:xfrm>
        </p:grpSpPr>
        <p:sp>
          <p:nvSpPr>
            <p:cNvPr id="42" name="Rectangle 41"/>
            <p:cNvSpPr/>
            <p:nvPr/>
          </p:nvSpPr>
          <p:spPr>
            <a:xfrm>
              <a:off x="770021" y="1711716"/>
              <a:ext cx="1500185" cy="2750618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39000" y="4768915"/>
              <a:ext cx="46012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</a:rPr>
                <a:t>Inaccessible due to diffraction limit</a:t>
              </a:r>
            </a:p>
          </p:txBody>
        </p:sp>
        <p:sp>
          <p:nvSpPr>
            <p:cNvPr id="44" name="Down Arrow 43"/>
            <p:cNvSpPr/>
            <p:nvPr/>
          </p:nvSpPr>
          <p:spPr>
            <a:xfrm rot="10800000">
              <a:off x="1243357" y="4556243"/>
              <a:ext cx="548640" cy="297031"/>
            </a:xfrm>
            <a:prstGeom prst="downArrow">
              <a:avLst/>
            </a:prstGeom>
            <a:solidFill>
              <a:srgbClr val="FFBFB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74608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xmlns="" id="{932AB4A4-01B0-4F62-9F8F-F2695E43FE46}"/>
              </a:ext>
            </a:extLst>
          </p:cNvPr>
          <p:cNvSpPr/>
          <p:nvPr/>
        </p:nvSpPr>
        <p:spPr>
          <a:xfrm>
            <a:off x="867176" y="4001037"/>
            <a:ext cx="6233375" cy="25949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582" y="262046"/>
            <a:ext cx="10825018" cy="739064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solidFill>
                  <a:srgbClr val="D34817"/>
                </a:solidFill>
              </a:rPr>
              <a:t>Optical readout beyond the diffraction limit 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57075" y="1124744"/>
            <a:ext cx="10695509" cy="2847043"/>
          </a:xfrm>
        </p:spPr>
        <p:txBody>
          <a:bodyPr>
            <a:noAutofit/>
          </a:bodyPr>
          <a:lstStyle/>
          <a:p>
            <a:r>
              <a:rPr lang="en-US" sz="2400" dirty="0"/>
              <a:t>Super-resolution idea: use the </a:t>
            </a:r>
            <a:r>
              <a:rPr lang="en-US" sz="2400" b="1" dirty="0" err="1"/>
              <a:t>plasmon</a:t>
            </a:r>
            <a:r>
              <a:rPr lang="en-US" sz="2400" b="1" dirty="0"/>
              <a:t> resonance </a:t>
            </a:r>
            <a:r>
              <a:rPr lang="en-US" sz="2400" dirty="0"/>
              <a:t>effect to overcome the diffraction limit:</a:t>
            </a:r>
          </a:p>
          <a:p>
            <a:pPr lvl="1"/>
            <a:r>
              <a:rPr lang="en-US" dirty="0"/>
              <a:t>generated by a light wave trapped within conductive nanoparticles smaller than the wavelength of light</a:t>
            </a:r>
          </a:p>
          <a:p>
            <a:pPr lvl="1"/>
            <a:r>
              <a:rPr lang="en-US" dirty="0"/>
              <a:t>resonant frequency strongly depends on the composition, size, geometry, dielectric environment and distance between nanoparticles</a:t>
            </a:r>
          </a:p>
          <a:p>
            <a:pPr lvl="1"/>
            <a:r>
              <a:rPr lang="en-US" dirty="0"/>
              <a:t>occurs in the visible region for Ag and Au nanoparticles!</a:t>
            </a:r>
          </a:p>
          <a:p>
            <a:pPr lvl="1"/>
            <a:r>
              <a:rPr lang="en-US" dirty="0"/>
              <a:t>improve resolution by analyzing scattered light </a:t>
            </a:r>
            <a:r>
              <a:rPr lang="en-US" b="1" dirty="0"/>
              <a:t>polarization</a:t>
            </a:r>
            <a:r>
              <a:rPr lang="en-US" dirty="0"/>
              <a:t> and </a:t>
            </a:r>
            <a:r>
              <a:rPr lang="en-US" b="1" dirty="0"/>
              <a:t>spectrum</a:t>
            </a:r>
            <a:r>
              <a:rPr lang="en-US" dirty="0"/>
              <a:t>   </a:t>
            </a:r>
          </a:p>
        </p:txBody>
      </p:sp>
      <p:sp>
        <p:nvSpPr>
          <p:cNvPr id="30" name="正方形/長方形 9"/>
          <p:cNvSpPr/>
          <p:nvPr/>
        </p:nvSpPr>
        <p:spPr>
          <a:xfrm>
            <a:off x="4353090" y="4565455"/>
            <a:ext cx="1128122" cy="12340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1" name="Picture 2" descr="C:\Users\atsuhiro\Pictures\plasmon_0s\plasmon_0s.gif"/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5167" y="4637463"/>
            <a:ext cx="1018043" cy="1018043"/>
          </a:xfrm>
          <a:prstGeom prst="rect">
            <a:avLst/>
          </a:prstGeom>
          <a:noFill/>
        </p:spPr>
      </p:pic>
      <p:sp>
        <p:nvSpPr>
          <p:cNvPr id="32" name="テキスト ボックス 11"/>
          <p:cNvSpPr txBox="1"/>
          <p:nvPr/>
        </p:nvSpPr>
        <p:spPr>
          <a:xfrm>
            <a:off x="3849034" y="5943538"/>
            <a:ext cx="2490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rgbClr val="FFC000"/>
                </a:solidFill>
              </a:rPr>
              <a:t>Oscillation of e-cloud </a:t>
            </a:r>
            <a:endParaRPr kumimoji="1" lang="ja-JP" altLang="en-US" sz="2000" b="1" dirty="0">
              <a:solidFill>
                <a:srgbClr val="FFC000"/>
              </a:solidFill>
            </a:endParaRPr>
          </a:p>
        </p:txBody>
      </p:sp>
      <p:sp>
        <p:nvSpPr>
          <p:cNvPr id="33" name="フリーフォーム 16"/>
          <p:cNvSpPr/>
          <p:nvPr/>
        </p:nvSpPr>
        <p:spPr>
          <a:xfrm rot="18856892">
            <a:off x="5281890" y="4560919"/>
            <a:ext cx="837380" cy="936104"/>
          </a:xfrm>
          <a:custGeom>
            <a:avLst/>
            <a:gdLst>
              <a:gd name="connsiteX0" fmla="*/ 0 w 1237957"/>
              <a:gd name="connsiteY0" fmla="*/ 705729 h 1148861"/>
              <a:gd name="connsiteX1" fmla="*/ 379828 w 1237957"/>
              <a:gd name="connsiteY1" fmla="*/ 58615 h 1148861"/>
              <a:gd name="connsiteX2" fmla="*/ 872197 w 1237957"/>
              <a:gd name="connsiteY2" fmla="*/ 1057421 h 1148861"/>
              <a:gd name="connsiteX3" fmla="*/ 1237957 w 1237957"/>
              <a:gd name="connsiteY3" fmla="*/ 607255 h 1148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37957" h="1148861">
                <a:moveTo>
                  <a:pt x="0" y="705729"/>
                </a:moveTo>
                <a:cubicBezTo>
                  <a:pt x="117231" y="352864"/>
                  <a:pt x="234462" y="0"/>
                  <a:pt x="379828" y="58615"/>
                </a:cubicBezTo>
                <a:cubicBezTo>
                  <a:pt x="525194" y="117230"/>
                  <a:pt x="729176" y="965981"/>
                  <a:pt x="872197" y="1057421"/>
                </a:cubicBezTo>
                <a:cubicBezTo>
                  <a:pt x="1015218" y="1148861"/>
                  <a:pt x="1126587" y="878058"/>
                  <a:pt x="1237957" y="607255"/>
                </a:cubicBezTo>
              </a:path>
            </a:pathLst>
          </a:custGeom>
          <a:solidFill>
            <a:schemeClr val="bg1"/>
          </a:solidFill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フリーフォーム 17"/>
          <p:cNvSpPr/>
          <p:nvPr/>
        </p:nvSpPr>
        <p:spPr>
          <a:xfrm rot="18856892">
            <a:off x="5913998" y="4128871"/>
            <a:ext cx="837380" cy="936104"/>
          </a:xfrm>
          <a:custGeom>
            <a:avLst/>
            <a:gdLst>
              <a:gd name="connsiteX0" fmla="*/ 0 w 1237957"/>
              <a:gd name="connsiteY0" fmla="*/ 705729 h 1148861"/>
              <a:gd name="connsiteX1" fmla="*/ 379828 w 1237957"/>
              <a:gd name="connsiteY1" fmla="*/ 58615 h 1148861"/>
              <a:gd name="connsiteX2" fmla="*/ 872197 w 1237957"/>
              <a:gd name="connsiteY2" fmla="*/ 1057421 h 1148861"/>
              <a:gd name="connsiteX3" fmla="*/ 1237957 w 1237957"/>
              <a:gd name="connsiteY3" fmla="*/ 607255 h 1148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37957" h="1148861">
                <a:moveTo>
                  <a:pt x="0" y="705729"/>
                </a:moveTo>
                <a:cubicBezTo>
                  <a:pt x="117231" y="352864"/>
                  <a:pt x="234462" y="0"/>
                  <a:pt x="379828" y="58615"/>
                </a:cubicBezTo>
                <a:cubicBezTo>
                  <a:pt x="525194" y="117230"/>
                  <a:pt x="729176" y="965981"/>
                  <a:pt x="872197" y="1057421"/>
                </a:cubicBezTo>
                <a:cubicBezTo>
                  <a:pt x="1015218" y="1148861"/>
                  <a:pt x="1126587" y="878058"/>
                  <a:pt x="1237957" y="607255"/>
                </a:cubicBezTo>
              </a:path>
            </a:pathLst>
          </a:custGeom>
          <a:solidFill>
            <a:schemeClr val="bg1"/>
          </a:solidFill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図 20" descr="光照射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8" y="4544026"/>
            <a:ext cx="2904465" cy="1363216"/>
          </a:xfrm>
          <a:prstGeom prst="rect">
            <a:avLst/>
          </a:prstGeom>
        </p:spPr>
      </p:pic>
      <p:cxnSp>
        <p:nvCxnSpPr>
          <p:cNvPr id="36" name="直線コネクタ 24"/>
          <p:cNvCxnSpPr/>
          <p:nvPr/>
        </p:nvCxnSpPr>
        <p:spPr>
          <a:xfrm flipV="1">
            <a:off x="3561002" y="4575386"/>
            <a:ext cx="720080" cy="4320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25"/>
          <p:cNvCxnSpPr/>
          <p:nvPr/>
        </p:nvCxnSpPr>
        <p:spPr>
          <a:xfrm>
            <a:off x="3633010" y="5439482"/>
            <a:ext cx="623927" cy="2880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正方形/長方形 34"/>
          <p:cNvSpPr/>
          <p:nvPr/>
        </p:nvSpPr>
        <p:spPr>
          <a:xfrm>
            <a:off x="5476884" y="4143338"/>
            <a:ext cx="6110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i="1" dirty="0">
                <a:solidFill>
                  <a:srgbClr val="92D050"/>
                </a:solidFill>
                <a:latin typeface="Century Schoolbook" pitchFamily="18" charset="0"/>
              </a:rPr>
              <a:t>λ</a:t>
            </a:r>
            <a:r>
              <a:rPr lang="en-US" altLang="ja-JP" sz="2400" b="1" i="1" baseline="-25000" dirty="0">
                <a:solidFill>
                  <a:srgbClr val="92D050"/>
                </a:solidFill>
                <a:latin typeface="Century Schoolbook" pitchFamily="18" charset="0"/>
              </a:rPr>
              <a:t>l</a:t>
            </a:r>
            <a:endParaRPr lang="ja-JP" altLang="en-US" sz="2400" dirty="0">
              <a:solidFill>
                <a:srgbClr val="92D050"/>
              </a:solidFill>
            </a:endParaRPr>
          </a:p>
        </p:txBody>
      </p:sp>
      <p:pic>
        <p:nvPicPr>
          <p:cNvPr id="22" name="New picture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751" y="4061138"/>
            <a:ext cx="3811763" cy="2463380"/>
          </a:xfrm>
          <a:prstGeom prst="rect">
            <a:avLst/>
          </a:prstGeom>
        </p:spPr>
      </p:pic>
      <p:sp>
        <p:nvSpPr>
          <p:cNvPr id="17" name="Segnaposto numero diapositiva 3">
            <a:extLst>
              <a:ext uri="{FF2B5EF4-FFF2-40B4-BE49-F238E27FC236}">
                <a16:creationId xmlns:a16="http://schemas.microsoft.com/office/drawing/2014/main" xmlns="" id="{5F7809E1-FA43-4247-AB80-9E947A2D64A4}"/>
              </a:ext>
            </a:extLst>
          </p:cNvPr>
          <p:cNvSpPr txBox="1">
            <a:spLocks/>
          </p:cNvSpPr>
          <p:nvPr/>
        </p:nvSpPr>
        <p:spPr>
          <a:xfrm>
            <a:off x="0" y="6359601"/>
            <a:ext cx="480156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mtClean="0">
                <a:solidFill>
                  <a:srgbClr val="191B0E"/>
                </a:solidFill>
              </a:rPr>
              <a:pPr/>
              <a:t>7</a:t>
            </a:fld>
            <a:endParaRPr lang="en-US" dirty="0">
              <a:solidFill>
                <a:srgbClr val="191B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824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xmlns="" id="{29E446C5-1871-4363-B02D-18AACCB55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99568"/>
          </a:xfrm>
        </p:spPr>
        <p:txBody>
          <a:bodyPr/>
          <a:lstStyle/>
          <a:p>
            <a:r>
              <a:rPr lang="en-US" b="1" dirty="0">
                <a:solidFill>
                  <a:srgbClr val="D34817"/>
                </a:solidFill>
              </a:rPr>
              <a:t>Super-resolution microscope</a:t>
            </a:r>
            <a:endParaRPr lang="en-GB" b="1" dirty="0">
              <a:solidFill>
                <a:srgbClr val="D34817"/>
              </a:solidFill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A08A663D-AD09-4250-BA79-35FA84B981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9827" y="1305976"/>
            <a:ext cx="8582962" cy="3289569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BC930EE7-22AF-4E53-B9C6-89E28DDA58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507" y="4675085"/>
            <a:ext cx="5682262" cy="2012863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xmlns="" id="{6E14B2E9-6C18-441E-B2F5-DADC4C3B676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1468" b="50713"/>
          <a:stretch/>
        </p:blipFill>
        <p:spPr>
          <a:xfrm>
            <a:off x="6651009" y="4675085"/>
            <a:ext cx="4458140" cy="2012863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xmlns="" id="{046EE8EB-3716-4A8F-9EB5-10C7003D8C4D}"/>
              </a:ext>
            </a:extLst>
          </p:cNvPr>
          <p:cNvSpPr txBox="1"/>
          <p:nvPr/>
        </p:nvSpPr>
        <p:spPr>
          <a:xfrm>
            <a:off x="8420733" y="936644"/>
            <a:ext cx="2554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Sci. Rep. </a:t>
            </a:r>
            <a:r>
              <a:rPr lang="en-GB" b="1" dirty="0"/>
              <a:t>10</a:t>
            </a:r>
            <a:r>
              <a:rPr lang="en-GB" dirty="0"/>
              <a:t> (2020) 18773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xmlns="" id="{0612020B-E158-4DA1-AA36-96D1F1D97F8A}"/>
              </a:ext>
            </a:extLst>
          </p:cNvPr>
          <p:cNvSpPr txBox="1"/>
          <p:nvPr/>
        </p:nvSpPr>
        <p:spPr>
          <a:xfrm>
            <a:off x="9078969" y="4208368"/>
            <a:ext cx="28065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Spatial Accuracy = 3 nm</a:t>
            </a:r>
            <a:endParaRPr lang="en-GB" sz="2000" b="1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xmlns="" id="{CCE9E265-9F09-4CBE-ADD3-CF92DB36E09B}"/>
              </a:ext>
            </a:extLst>
          </p:cNvPr>
          <p:cNvSpPr txBox="1"/>
          <p:nvPr/>
        </p:nvSpPr>
        <p:spPr>
          <a:xfrm>
            <a:off x="794330" y="4636827"/>
            <a:ext cx="3504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Liquid Crystal Polarization Analyzer </a:t>
            </a:r>
            <a:endParaRPr lang="en-GB" dirty="0"/>
          </a:p>
        </p:txBody>
      </p:sp>
      <p:sp>
        <p:nvSpPr>
          <p:cNvPr id="12" name="Segnaposto numero diapositiva 3">
            <a:extLst>
              <a:ext uri="{FF2B5EF4-FFF2-40B4-BE49-F238E27FC236}">
                <a16:creationId xmlns:a16="http://schemas.microsoft.com/office/drawing/2014/main" xmlns="" id="{84229A77-C8C2-4CA5-9D64-36A743F8FBC2}"/>
              </a:ext>
            </a:extLst>
          </p:cNvPr>
          <p:cNvSpPr txBox="1">
            <a:spLocks/>
          </p:cNvSpPr>
          <p:nvPr/>
        </p:nvSpPr>
        <p:spPr>
          <a:xfrm>
            <a:off x="0" y="6359601"/>
            <a:ext cx="480156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mtClean="0">
                <a:solidFill>
                  <a:srgbClr val="191B0E"/>
                </a:solidFill>
              </a:rPr>
              <a:pPr/>
              <a:t>8</a:t>
            </a:fld>
            <a:endParaRPr lang="en-US" dirty="0">
              <a:solidFill>
                <a:srgbClr val="191B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08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431BBAF7-B490-4785-9A44-7090DE30F796}"/>
              </a:ext>
            </a:extLst>
          </p:cNvPr>
          <p:cNvGrpSpPr/>
          <p:nvPr/>
        </p:nvGrpSpPr>
        <p:grpSpPr>
          <a:xfrm>
            <a:off x="4182023" y="132806"/>
            <a:ext cx="7644217" cy="3296194"/>
            <a:chOff x="8155494" y="132805"/>
            <a:chExt cx="7644217" cy="329619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81577" y="132805"/>
              <a:ext cx="3296194" cy="3296194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8646741" y="132805"/>
              <a:ext cx="34083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Modulated (rotating polarizations)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1" name="Right Arrow 10"/>
            <p:cNvSpPr/>
            <p:nvPr/>
          </p:nvSpPr>
          <p:spPr>
            <a:xfrm>
              <a:off x="8155494" y="1310639"/>
              <a:ext cx="348343" cy="94052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xmlns="" id="{BBABEE0D-DC34-4103-9154-754ACA8E6C58}"/>
                    </a:ext>
                  </a:extLst>
                </p:cNvPr>
                <p:cNvSpPr txBox="1"/>
                <p:nvPr/>
              </p:nvSpPr>
              <p:spPr>
                <a:xfrm>
                  <a:off x="12192000" y="317471"/>
                  <a:ext cx="3607711" cy="258532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:r>
                    <a:rPr lang="en-US" dirty="0"/>
                    <a:t>Modulate the intensity of each pixel in the image: </a:t>
                  </a:r>
                  <a:br>
                    <a:rPr lang="en-US" dirty="0"/>
                  </a:b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2(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𝜑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d>
                          </m:e>
                        </m:func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oMath>
                    </m:oMathPara>
                  </a14:m>
                  <a:endParaRPr lang="en-GB" dirty="0"/>
                </a:p>
                <a:p>
                  <a:pPr lvl="1"/>
                  <a:r>
                    <a:rPr lang="en-US" dirty="0"/>
                    <a:t> </a:t>
                  </a:r>
                </a:p>
                <a:p>
                  <a:pPr lvl="1"/>
                  <a14:m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</m:oMath>
                  </a14:m>
                  <a:r>
                    <a:rPr lang="en-GB" dirty="0"/>
                    <a:t> – polarization angle</a:t>
                  </a:r>
                </a:p>
                <a:p>
                  <a:pPr lvl="1"/>
                  <a14:m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</m:oMath>
                  </a14:m>
                  <a:r>
                    <a:rPr lang="en-GB" dirty="0"/>
                    <a:t> – pixel “phase”, </a:t>
                  </a:r>
                  <a:r>
                    <a:rPr lang="en-US" i="1" dirty="0">
                      <a:latin typeface="Cambria Math" panose="02040503050406030204" pitchFamily="18" charset="0"/>
                    </a:rPr>
                    <a:t/>
                  </a:r>
                  <a:br>
                    <a:rPr lang="en-US" i="1" dirty="0">
                      <a:latin typeface="Cambria Math" panose="02040503050406030204" pitchFamily="18" charset="0"/>
                    </a:rPr>
                  </a:br>
                  <a14:m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𝑏</m:t>
                      </m:r>
                    </m:oMath>
                  </a14:m>
                  <a:r>
                    <a:rPr lang="en-GB" dirty="0"/>
                    <a:t> – pixel brightness mean, </a:t>
                  </a:r>
                  <a:br>
                    <a:rPr lang="en-GB" dirty="0"/>
                  </a:br>
                  <a14:m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𝑎</m:t>
                      </m:r>
                    </m:oMath>
                  </a14:m>
                  <a:r>
                    <a:rPr lang="en-GB" dirty="0"/>
                    <a:t> – pixel brightness change amplitude</a:t>
                  </a: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xmlns="" xmlns:a14="http://schemas.microsoft.com/office/drawing/2010/main" id="{BBABEE0D-DC34-4103-9154-754ACA8E6C5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192000" y="317471"/>
                  <a:ext cx="3607711" cy="2585323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1351" t="-1179" r="-676" b="-283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19DBA06B-428C-419A-806B-2FB640B75EB1}"/>
              </a:ext>
            </a:extLst>
          </p:cNvPr>
          <p:cNvGrpSpPr/>
          <p:nvPr/>
        </p:nvGrpSpPr>
        <p:grpSpPr>
          <a:xfrm>
            <a:off x="708090" y="132806"/>
            <a:ext cx="3345888" cy="3296195"/>
            <a:chOff x="4681561" y="132805"/>
            <a:chExt cx="3345888" cy="329619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1255" y="132806"/>
              <a:ext cx="3296194" cy="3296194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4681561" y="132805"/>
              <a:ext cx="258917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Original scene</a:t>
              </a:r>
              <a:br>
                <a:rPr lang="en-US" dirty="0" smtClean="0">
                  <a:solidFill>
                    <a:schemeClr val="bg1"/>
                  </a:solidFill>
                </a:rPr>
              </a:br>
              <a:r>
                <a:rPr lang="en-US" dirty="0" smtClean="0">
                  <a:solidFill>
                    <a:schemeClr val="bg1"/>
                  </a:solidFill>
                </a:rPr>
                <a:t>(</a:t>
              </a:r>
              <a:r>
                <a:rPr lang="en-US" dirty="0" err="1" smtClean="0">
                  <a:solidFill>
                    <a:schemeClr val="bg1"/>
                  </a:solidFill>
                </a:rPr>
                <a:t>upolarized</a:t>
              </a:r>
              <a:r>
                <a:rPr lang="en-US" dirty="0" smtClean="0">
                  <a:solidFill>
                    <a:schemeClr val="bg1"/>
                  </a:solidFill>
                </a:rPr>
                <a:t> illumination)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39" name="Segnaposto numero diapositiva 3">
            <a:extLst>
              <a:ext uri="{FF2B5EF4-FFF2-40B4-BE49-F238E27FC236}">
                <a16:creationId xmlns:a16="http://schemas.microsoft.com/office/drawing/2014/main" xmlns="" id="{FDDCD7D0-2E1D-4516-9C50-892FB4F7D2E5}"/>
              </a:ext>
            </a:extLst>
          </p:cNvPr>
          <p:cNvSpPr txBox="1">
            <a:spLocks/>
          </p:cNvSpPr>
          <p:nvPr/>
        </p:nvSpPr>
        <p:spPr>
          <a:xfrm>
            <a:off x="0" y="6359601"/>
            <a:ext cx="480156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mtClean="0">
                <a:solidFill>
                  <a:srgbClr val="191B0E"/>
                </a:solidFill>
              </a:rPr>
              <a:pPr/>
              <a:t>9</a:t>
            </a:fld>
            <a:endParaRPr lang="en-US" dirty="0">
              <a:solidFill>
                <a:srgbClr val="191B0E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8BCA20B2-9660-4B6C-8C2E-800176E14925}"/>
              </a:ext>
            </a:extLst>
          </p:cNvPr>
          <p:cNvGrpSpPr/>
          <p:nvPr/>
        </p:nvGrpSpPr>
        <p:grpSpPr>
          <a:xfrm>
            <a:off x="754650" y="2709230"/>
            <a:ext cx="4172880" cy="4067219"/>
            <a:chOff x="8681577" y="2713918"/>
            <a:chExt cx="4172880" cy="4067219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xmlns="" id="{3D6DE05C-F0E2-4012-89D4-7C52262E3543}"/>
                </a:ext>
              </a:extLst>
            </p:cNvPr>
            <p:cNvGrpSpPr/>
            <p:nvPr/>
          </p:nvGrpSpPr>
          <p:grpSpPr>
            <a:xfrm>
              <a:off x="8681577" y="2713918"/>
              <a:ext cx="4172880" cy="4067219"/>
              <a:chOff x="8681577" y="2713918"/>
              <a:chExt cx="4172880" cy="4067219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681577" y="3484943"/>
                <a:ext cx="3296194" cy="3296194"/>
              </a:xfrm>
              <a:prstGeom prst="rect">
                <a:avLst/>
              </a:prstGeom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8681577" y="3455126"/>
                <a:ext cx="12754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Microscope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Right Arrow 11"/>
              <p:cNvSpPr/>
              <p:nvPr/>
            </p:nvSpPr>
            <p:spPr>
              <a:xfrm rot="8621963">
                <a:off x="11598609" y="2713918"/>
                <a:ext cx="1255848" cy="133703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xmlns="" id="{A7A907FD-9D59-44C3-8B23-D1D89308AC06}"/>
                    </a:ext>
                  </a:extLst>
                </p:cNvPr>
                <p:cNvSpPr txBox="1"/>
                <p:nvPr/>
              </p:nvSpPr>
              <p:spPr>
                <a:xfrm>
                  <a:off x="11858588" y="3152657"/>
                  <a:ext cx="882497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⨂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𝑃𝑆𝐹</m:t>
                        </m:r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A7A907FD-9D59-44C3-8B23-D1D89308AC0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58588" y="3152657"/>
                  <a:ext cx="882497" cy="369332"/>
                </a:xfrm>
                <a:prstGeom prst="rect">
                  <a:avLst/>
                </a:prstGeom>
                <a:blipFill>
                  <a:blip r:embed="rId7"/>
                  <a:stretch>
                    <a:fillRect b="-163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" name="Group 9"/>
          <p:cNvGrpSpPr/>
          <p:nvPr/>
        </p:nvGrpSpPr>
        <p:grpSpPr>
          <a:xfrm>
            <a:off x="3645554" y="3429000"/>
            <a:ext cx="4400808" cy="3322322"/>
            <a:chOff x="3645554" y="3429000"/>
            <a:chExt cx="4400808" cy="3322322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xmlns="" id="{F5EC9F6A-A7EF-4F77-8890-C1E2F69E7A43}"/>
                </a:ext>
              </a:extLst>
            </p:cNvPr>
            <p:cNvGrpSpPr/>
            <p:nvPr/>
          </p:nvGrpSpPr>
          <p:grpSpPr>
            <a:xfrm>
              <a:off x="4226334" y="3429000"/>
              <a:ext cx="3820028" cy="3322322"/>
              <a:chOff x="4207421" y="3446417"/>
              <a:chExt cx="3820028" cy="3322322"/>
            </a:xfrm>
          </p:grpSpPr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31255" y="3472545"/>
                <a:ext cx="3296194" cy="3296194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4681561" y="3446417"/>
                <a:ext cx="22301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Reconstructed scene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Right Arrow 26"/>
              <p:cNvSpPr/>
              <p:nvPr/>
            </p:nvSpPr>
            <p:spPr>
              <a:xfrm>
                <a:off x="4207421" y="4492393"/>
                <a:ext cx="348343" cy="940525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3645554" y="5441590"/>
              <a:ext cx="1627048" cy="646331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FF00"/>
                  </a:solidFill>
                </a:rPr>
                <a:t>Joint Image</a:t>
              </a:r>
              <a:br>
                <a:rPr lang="en-US" dirty="0" smtClean="0">
                  <a:solidFill>
                    <a:srgbClr val="FFFF00"/>
                  </a:solidFill>
                </a:rPr>
              </a:br>
              <a:r>
                <a:rPr lang="en-US" dirty="0" smtClean="0">
                  <a:solidFill>
                    <a:srgbClr val="FFFF00"/>
                  </a:solidFill>
                </a:rPr>
                <a:t>Deconvolution</a:t>
              </a:r>
              <a:endParaRPr lang="en-GB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28" name="Gruppo 44">
            <a:extLst>
              <a:ext uri="{FF2B5EF4-FFF2-40B4-BE49-F238E27FC236}">
                <a16:creationId xmlns:a16="http://schemas.microsoft.com/office/drawing/2014/main" xmlns="" id="{9D5C8F06-B0EC-4E45-A53B-6AF20577204D}"/>
              </a:ext>
            </a:extLst>
          </p:cNvPr>
          <p:cNvGrpSpPr/>
          <p:nvPr/>
        </p:nvGrpSpPr>
        <p:grpSpPr>
          <a:xfrm>
            <a:off x="5941766" y="4135631"/>
            <a:ext cx="6112370" cy="2197617"/>
            <a:chOff x="5941766" y="4135631"/>
            <a:chExt cx="6112370" cy="2197617"/>
          </a:xfrm>
        </p:grpSpPr>
        <p:grpSp>
          <p:nvGrpSpPr>
            <p:cNvPr id="29" name="Group 16">
              <a:extLst>
                <a:ext uri="{FF2B5EF4-FFF2-40B4-BE49-F238E27FC236}">
                  <a16:creationId xmlns:a16="http://schemas.microsoft.com/office/drawing/2014/main" xmlns="" id="{6456BBB3-95F6-4187-BE88-D43E24FDAFD6}"/>
                </a:ext>
              </a:extLst>
            </p:cNvPr>
            <p:cNvGrpSpPr/>
            <p:nvPr/>
          </p:nvGrpSpPr>
          <p:grpSpPr>
            <a:xfrm>
              <a:off x="8275927" y="4135631"/>
              <a:ext cx="3778209" cy="2197617"/>
              <a:chOff x="4441228" y="2170372"/>
              <a:chExt cx="8587169" cy="4637434"/>
            </a:xfrm>
          </p:grpSpPr>
          <p:pic>
            <p:nvPicPr>
              <p:cNvPr id="34" name="Picture 3">
                <a:extLst>
                  <a:ext uri="{FF2B5EF4-FFF2-40B4-BE49-F238E27FC236}">
                    <a16:creationId xmlns:a16="http://schemas.microsoft.com/office/drawing/2014/main" xmlns="" id="{C86D63E6-A24A-4B92-9A7B-D121CAC9B6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95800" y="2420983"/>
                <a:ext cx="6858000" cy="24384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" name="TextBox 4">
                    <a:extLst>
                      <a:ext uri="{FF2B5EF4-FFF2-40B4-BE49-F238E27FC236}">
                        <a16:creationId xmlns:a16="http://schemas.microsoft.com/office/drawing/2014/main" xmlns="" id="{BCDA1DA3-60B5-4DDE-8D68-04518DFD4D02}"/>
                      </a:ext>
                    </a:extLst>
                  </p:cNvPr>
                  <p:cNvSpPr txBox="1"/>
                  <p:nvPr/>
                </p:nvSpPr>
                <p:spPr>
                  <a:xfrm>
                    <a:off x="7500514" y="2224206"/>
                    <a:ext cx="818757" cy="77936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26" name="TextBox 4">
                    <a:extLst>
                      <a:ext uri="{FF2B5EF4-FFF2-40B4-BE49-F238E27FC236}">
                        <a16:creationId xmlns:a16="http://schemas.microsoft.com/office/drawing/2014/main" id="{BCDA1DA3-60B5-4DDE-8D68-04518DFD4D0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500514" y="2224206"/>
                    <a:ext cx="818757" cy="779368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b="-8333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6" name="TextBox 5">
                <a:extLst>
                  <a:ext uri="{FF2B5EF4-FFF2-40B4-BE49-F238E27FC236}">
                    <a16:creationId xmlns:a16="http://schemas.microsoft.com/office/drawing/2014/main" xmlns="" id="{D04FC02F-49B1-4D8C-ADCC-8E31CB8CAF08}"/>
                  </a:ext>
                </a:extLst>
              </p:cNvPr>
              <p:cNvSpPr txBox="1"/>
              <p:nvPr/>
            </p:nvSpPr>
            <p:spPr>
              <a:xfrm>
                <a:off x="11361599" y="4330626"/>
                <a:ext cx="924302" cy="7793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0</a:t>
                </a:r>
                <a:endParaRPr lang="en-GB" dirty="0"/>
              </a:p>
            </p:txBody>
          </p:sp>
          <p:cxnSp>
            <p:nvCxnSpPr>
              <p:cNvPr id="37" name="Straight Arrow Connector 7">
                <a:extLst>
                  <a:ext uri="{FF2B5EF4-FFF2-40B4-BE49-F238E27FC236}">
                    <a16:creationId xmlns:a16="http://schemas.microsoft.com/office/drawing/2014/main" xmlns="" id="{F06AD860-E342-45EC-8BBC-DA0B9A85E610}"/>
                  </a:ext>
                </a:extLst>
              </p:cNvPr>
              <p:cNvCxnSpPr/>
              <p:nvPr/>
            </p:nvCxnSpPr>
            <p:spPr>
              <a:xfrm flipV="1">
                <a:off x="11429108" y="2420983"/>
                <a:ext cx="0" cy="243840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extBox 8">
                <a:extLst>
                  <a:ext uri="{FF2B5EF4-FFF2-40B4-BE49-F238E27FC236}">
                    <a16:creationId xmlns:a16="http://schemas.microsoft.com/office/drawing/2014/main" xmlns="" id="{6E199E2E-5604-470A-B6A2-75438953B1A2}"/>
                  </a:ext>
                </a:extLst>
              </p:cNvPr>
              <p:cNvSpPr txBox="1"/>
              <p:nvPr/>
            </p:nvSpPr>
            <p:spPr>
              <a:xfrm>
                <a:off x="11387059" y="2170372"/>
                <a:ext cx="1641338" cy="7793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255</a:t>
                </a:r>
                <a:endParaRPr lang="en-GB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TextBox 9">
                    <a:extLst>
                      <a:ext uri="{FF2B5EF4-FFF2-40B4-BE49-F238E27FC236}">
                        <a16:creationId xmlns:a16="http://schemas.microsoft.com/office/drawing/2014/main" xmlns="" id="{23DBEB1B-1DC8-47C0-A470-F7DF35794392}"/>
                      </a:ext>
                    </a:extLst>
                  </p:cNvPr>
                  <p:cNvSpPr txBox="1"/>
                  <p:nvPr/>
                </p:nvSpPr>
                <p:spPr>
                  <a:xfrm>
                    <a:off x="11353796" y="3204907"/>
                    <a:ext cx="836191" cy="77936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oMath>
                      </m:oMathPara>
                    </a14:m>
                    <a:endParaRPr lang="en-GB" i="1" dirty="0"/>
                  </a:p>
                </p:txBody>
              </p:sp>
            </mc:Choice>
            <mc:Fallback xmlns="">
              <p:sp>
                <p:nvSpPr>
                  <p:cNvPr id="30" name="TextBox 9">
                    <a:extLst>
                      <a:ext uri="{FF2B5EF4-FFF2-40B4-BE49-F238E27FC236}">
                        <a16:creationId xmlns:a16="http://schemas.microsoft.com/office/drawing/2014/main" id="{23DBEB1B-1DC8-47C0-A470-F7DF3579439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353796" y="3204907"/>
                    <a:ext cx="836191" cy="779368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5" name="TextBox 10">
                <a:extLst>
                  <a:ext uri="{FF2B5EF4-FFF2-40B4-BE49-F238E27FC236}">
                    <a16:creationId xmlns:a16="http://schemas.microsoft.com/office/drawing/2014/main" xmlns="" id="{024E538C-705C-407E-9A9D-60F8B30D248E}"/>
                  </a:ext>
                </a:extLst>
              </p:cNvPr>
              <p:cNvSpPr txBox="1"/>
              <p:nvPr/>
            </p:nvSpPr>
            <p:spPr>
              <a:xfrm>
                <a:off x="4441228" y="2295678"/>
                <a:ext cx="618142" cy="7793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0</a:t>
                </a:r>
                <a:endParaRPr lang="en-GB" dirty="0"/>
              </a:p>
            </p:txBody>
          </p:sp>
          <p:sp>
            <p:nvSpPr>
              <p:cNvPr id="46" name="TextBox 11">
                <a:extLst>
                  <a:ext uri="{FF2B5EF4-FFF2-40B4-BE49-F238E27FC236}">
                    <a16:creationId xmlns:a16="http://schemas.microsoft.com/office/drawing/2014/main" xmlns="" id="{CD9D16A1-A0F3-4226-91E0-403AB90F541A}"/>
                  </a:ext>
                </a:extLst>
              </p:cNvPr>
              <p:cNvSpPr txBox="1"/>
              <p:nvPr/>
            </p:nvSpPr>
            <p:spPr>
              <a:xfrm>
                <a:off x="10026086" y="2295678"/>
                <a:ext cx="1427044" cy="77936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>
                <a:spAutoFit/>
              </a:bodyPr>
              <a:lstStyle/>
              <a:p>
                <a:r>
                  <a:rPr lang="en-US" dirty="0"/>
                  <a:t>180</a:t>
                </a:r>
                <a:endParaRPr lang="en-GB" dirty="0"/>
              </a:p>
            </p:txBody>
          </p:sp>
          <p:cxnSp>
            <p:nvCxnSpPr>
              <p:cNvPr id="47" name="Straight Arrow Connector 12">
                <a:extLst>
                  <a:ext uri="{FF2B5EF4-FFF2-40B4-BE49-F238E27FC236}">
                    <a16:creationId xmlns:a16="http://schemas.microsoft.com/office/drawing/2014/main" xmlns="" id="{AEB5CAA5-D5A5-4F1B-888F-E1C2D31FB56D}"/>
                  </a:ext>
                </a:extLst>
              </p:cNvPr>
              <p:cNvCxnSpPr/>
              <p:nvPr/>
            </p:nvCxnSpPr>
            <p:spPr>
              <a:xfrm flipV="1">
                <a:off x="4485143" y="2345777"/>
                <a:ext cx="6858001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8" name="TextBox 15">
                    <a:extLst>
                      <a:ext uri="{FF2B5EF4-FFF2-40B4-BE49-F238E27FC236}">
                        <a16:creationId xmlns:a16="http://schemas.microsoft.com/office/drawing/2014/main" xmlns="" id="{405EE8C0-1DB6-43B9-A0C8-80423EB8CBA7}"/>
                      </a:ext>
                    </a:extLst>
                  </p:cNvPr>
                  <p:cNvSpPr txBox="1"/>
                  <p:nvPr/>
                </p:nvSpPr>
                <p:spPr>
                  <a:xfrm>
                    <a:off x="4581062" y="4859384"/>
                    <a:ext cx="6772736" cy="194842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𝑝𝑖𝑥𝑒𝑙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𝑏𝑟𝑖𝑔h𝑡𝑛𝑒𝑠𝑠</m:t>
                          </m:r>
                        </m:oMath>
                      </m:oMathPara>
                    </a14:m>
                    <a:endParaRPr lang="en-US" b="0" dirty="0"/>
                  </a:p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𝑝𝑖𝑥𝑒𝑙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𝑐𝑜𝑙𝑜𝑟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𝑠𝑎𝑡𝑢𝑟𝑎𝑡𝑖𝑜𝑛</m:t>
                          </m:r>
                        </m:oMath>
                      </m:oMathPara>
                    </a14:m>
                    <a:endParaRPr lang="en-US" b="0" dirty="0"/>
                  </a:p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𝑝𝑖𝑥𝑒𝑙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𝑐𝑜𝑙𝑜𝑟</m:t>
                          </m:r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34" name="TextBox 15">
                    <a:extLst>
                      <a:ext uri="{FF2B5EF4-FFF2-40B4-BE49-F238E27FC236}">
                        <a16:creationId xmlns:a16="http://schemas.microsoft.com/office/drawing/2014/main" id="{405EE8C0-1DB6-43B9-A0C8-80423EB8CBA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581062" y="4859384"/>
                    <a:ext cx="6772736" cy="1948422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b="-5263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0" name="Oval 20">
              <a:extLst>
                <a:ext uri="{FF2B5EF4-FFF2-40B4-BE49-F238E27FC236}">
                  <a16:creationId xmlns:a16="http://schemas.microsoft.com/office/drawing/2014/main" xmlns="" id="{C34B1E17-4A8D-4346-AF34-4F3B78F2491F}"/>
                </a:ext>
              </a:extLst>
            </p:cNvPr>
            <p:cNvSpPr/>
            <p:nvPr/>
          </p:nvSpPr>
          <p:spPr>
            <a:xfrm>
              <a:off x="5941766" y="4799310"/>
              <a:ext cx="554181" cy="434109"/>
            </a:xfrm>
            <a:prstGeom prst="ellipse">
              <a:avLst/>
            </a:prstGeom>
            <a:noFill/>
            <a:ln w="15875">
              <a:solidFill>
                <a:srgbClr val="92D05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21">
              <a:extLst>
                <a:ext uri="{FF2B5EF4-FFF2-40B4-BE49-F238E27FC236}">
                  <a16:creationId xmlns:a16="http://schemas.microsoft.com/office/drawing/2014/main" xmlns="" id="{8AAA8ED2-F1CB-4584-8A80-A1B9E11DB203}"/>
                </a:ext>
              </a:extLst>
            </p:cNvPr>
            <p:cNvSpPr/>
            <p:nvPr/>
          </p:nvSpPr>
          <p:spPr>
            <a:xfrm>
              <a:off x="6301984" y="5059144"/>
              <a:ext cx="434110" cy="434109"/>
            </a:xfrm>
            <a:prstGeom prst="ellipse">
              <a:avLst/>
            </a:prstGeom>
            <a:noFill/>
            <a:ln w="15875">
              <a:solidFill>
                <a:srgbClr val="7030A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2" name="Elbow Connector 26">
              <a:extLst>
                <a:ext uri="{FF2B5EF4-FFF2-40B4-BE49-F238E27FC236}">
                  <a16:creationId xmlns:a16="http://schemas.microsoft.com/office/drawing/2014/main" xmlns="" id="{2D4B6008-3D04-4CFE-908F-1BFE277F3D7D}"/>
                </a:ext>
              </a:extLst>
            </p:cNvPr>
            <p:cNvCxnSpPr>
              <a:cxnSpLocks/>
              <a:stCxn id="30" idx="0"/>
            </p:cNvCxnSpPr>
            <p:nvPr/>
          </p:nvCxnSpPr>
          <p:spPr>
            <a:xfrm rot="5400000" flipH="1" flipV="1">
              <a:off x="7372438" y="3093397"/>
              <a:ext cx="552333" cy="2859494"/>
            </a:xfrm>
            <a:prstGeom prst="bentConnector3">
              <a:avLst>
                <a:gd name="adj1" fmla="val 169405"/>
              </a:avLst>
            </a:prstGeom>
            <a:ln w="19050">
              <a:solidFill>
                <a:srgbClr val="92D05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Elbow Connector 30">
              <a:extLst>
                <a:ext uri="{FF2B5EF4-FFF2-40B4-BE49-F238E27FC236}">
                  <a16:creationId xmlns:a16="http://schemas.microsoft.com/office/drawing/2014/main" xmlns="" id="{79DD73D3-2E43-4157-9E9B-3CA33AA2CB09}"/>
                </a:ext>
              </a:extLst>
            </p:cNvPr>
            <p:cNvCxnSpPr>
              <a:cxnSpLocks/>
              <a:stCxn id="31" idx="6"/>
            </p:cNvCxnSpPr>
            <p:nvPr/>
          </p:nvCxnSpPr>
          <p:spPr>
            <a:xfrm flipV="1">
              <a:off x="6736094" y="4254261"/>
              <a:ext cx="3748189" cy="1021938"/>
            </a:xfrm>
            <a:prstGeom prst="bentConnector4">
              <a:avLst>
                <a:gd name="adj1" fmla="val 22439"/>
                <a:gd name="adj2" fmla="val 156783"/>
              </a:avLst>
            </a:prstGeom>
            <a:ln w="19050">
              <a:solidFill>
                <a:srgbClr val="7030A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64353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946</TotalTime>
  <Words>1092</Words>
  <Application>Microsoft Office PowerPoint</Application>
  <PresentationFormat>Widescreen</PresentationFormat>
  <Paragraphs>261</Paragraphs>
  <Slides>22</Slides>
  <Notes>10</Notes>
  <HiddenSlides>0</HiddenSlides>
  <MMClips>2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6" baseType="lpstr">
      <vt:lpstr>Batang</vt:lpstr>
      <vt:lpstr>メイリオ</vt:lpstr>
      <vt:lpstr>Arial</vt:lpstr>
      <vt:lpstr>Calibri</vt:lpstr>
      <vt:lpstr>Cambria Math</vt:lpstr>
      <vt:lpstr>Century Schoolbook</vt:lpstr>
      <vt:lpstr>Franklin Gothic Book</vt:lpstr>
      <vt:lpstr>Helvetica</vt:lpstr>
      <vt:lpstr>Palatino</vt:lpstr>
      <vt:lpstr>Times New Roman</vt:lpstr>
      <vt:lpstr>Verdana</vt:lpstr>
      <vt:lpstr>Wingdings</vt:lpstr>
      <vt:lpstr>游ゴシック</vt:lpstr>
      <vt:lpstr>Crop</vt:lpstr>
      <vt:lpstr> Directional Dark Matter Search with NEWSdm</vt:lpstr>
      <vt:lpstr>PowerPoint Presentation</vt:lpstr>
      <vt:lpstr>Dark Matter</vt:lpstr>
      <vt:lpstr>WIMP directional detection</vt:lpstr>
      <vt:lpstr>NIT: Nano emulsion Imaging Trackers</vt:lpstr>
      <vt:lpstr>Directional detection challenge</vt:lpstr>
      <vt:lpstr>Optical readout beyond the diffraction limit </vt:lpstr>
      <vt:lpstr>Super-resolution microscope</vt:lpstr>
      <vt:lpstr>PowerPoint Presentation</vt:lpstr>
      <vt:lpstr>PowerPoint Presentation</vt:lpstr>
      <vt:lpstr>PowerPoint Presentation</vt:lpstr>
      <vt:lpstr>Joint Image Deconvolution Event Length comparison with SEM</vt:lpstr>
      <vt:lpstr>Measurement in 3D</vt:lpstr>
      <vt:lpstr>NEWSdm intermediate and final goals</vt:lpstr>
      <vt:lpstr>THANK YOU FOR ATTENTION!</vt:lpstr>
      <vt:lpstr>Backup slides</vt:lpstr>
      <vt:lpstr>Importance of the directional detection</vt:lpstr>
      <vt:lpstr>Optical readout beyond the diffraction limit </vt:lpstr>
      <vt:lpstr>PowerPoint Presentation</vt:lpstr>
      <vt:lpstr>Direct Dark Matter searches</vt:lpstr>
      <vt:lpstr>Barycenter shift analysis</vt:lpstr>
      <vt:lpstr>Plasmon resonance wavelength dependency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Directional Dark Matter Search with Nuclear Emulsion</dc:title>
  <dc:creator>Andrey Alexandrov</dc:creator>
  <cp:lastModifiedBy>andrey</cp:lastModifiedBy>
  <cp:revision>20</cp:revision>
  <dcterms:created xsi:type="dcterms:W3CDTF">2021-08-23T09:38:20Z</dcterms:created>
  <dcterms:modified xsi:type="dcterms:W3CDTF">2021-09-15T08:59:43Z</dcterms:modified>
</cp:coreProperties>
</file>