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4" r:id="rId2"/>
    <p:sldId id="273" r:id="rId3"/>
    <p:sldId id="261" r:id="rId4"/>
    <p:sldId id="256" r:id="rId5"/>
    <p:sldId id="275" r:id="rId6"/>
    <p:sldId id="262" r:id="rId7"/>
    <p:sldId id="268" r:id="rId8"/>
    <p:sldId id="258" r:id="rId9"/>
    <p:sldId id="278" r:id="rId10"/>
    <p:sldId id="279" r:id="rId11"/>
    <p:sldId id="264" r:id="rId12"/>
    <p:sldId id="259" r:id="rId13"/>
    <p:sldId id="265" r:id="rId14"/>
    <p:sldId id="266" r:id="rId15"/>
    <p:sldId id="271" r:id="rId16"/>
    <p:sldId id="267" r:id="rId17"/>
    <p:sldId id="276" r:id="rId18"/>
    <p:sldId id="277" r:id="rId19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69"/>
    <p:restoredTop sz="94666"/>
  </p:normalViewPr>
  <p:slideViewPr>
    <p:cSldViewPr snapToGrid="0" snapToObjects="1">
      <p:cViewPr varScale="1">
        <p:scale>
          <a:sx n="102" d="100"/>
          <a:sy n="102" d="100"/>
        </p:scale>
        <p:origin x="61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C006D4-B509-2045-9094-1A4E400D44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96753A-2A77-7E48-940F-C3E916050A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5D8F10-CDDF-3F40-999A-4C2F67A0B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49342-D7B5-C84F-96B3-F02873FAE879}" type="datetimeFigureOut">
              <a:rPr lang="en-NL" smtClean="0"/>
              <a:t>9/13/21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713E0A-6AFA-3D4A-8995-3C229F384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4BFC68-153E-0644-BF8F-0FC2B5AD0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469FE-A995-354F-B5C4-0ED64D08B8B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13586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B8197-754A-9647-9765-64550FED5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361AEA-B00F-D04D-944C-EF13CCE967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06828-E187-5740-9F3C-81548B5C92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49342-D7B5-C84F-96B3-F02873FAE879}" type="datetimeFigureOut">
              <a:rPr lang="en-NL" smtClean="0"/>
              <a:t>9/13/21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EDDE5B-1873-DF49-A7FF-5A29BF6B3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0072ED-C346-D74E-879B-09E860A2C0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469FE-A995-354F-B5C4-0ED64D08B8B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1924033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DDC38F3-9CCD-C44B-88EE-F67588BEF5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6A03D7-DED4-A64D-AD2B-A7A92790A6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D6F166-CEFD-924D-AAD9-74875EA32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49342-D7B5-C84F-96B3-F02873FAE879}" type="datetimeFigureOut">
              <a:rPr lang="en-NL" smtClean="0"/>
              <a:t>9/13/21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A5294D-170D-9F4A-8801-9356EB1C7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93C7A5-AA2B-D94D-8686-C5F51D389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469FE-A995-354F-B5C4-0ED64D08B8B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080812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503E7-0066-1140-A819-A6DC75A5C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DE272A-050A-C74A-9F8E-B15C0D3058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9C56C6-7E02-C949-9160-24A3777E1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49342-D7B5-C84F-96B3-F02873FAE879}" type="datetimeFigureOut">
              <a:rPr lang="en-NL" smtClean="0"/>
              <a:t>9/13/21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F83568-D4B6-DE4F-A0F2-EC7995A27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2EAF7E-0B94-DA4F-8C98-3F7C8980C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469FE-A995-354F-B5C4-0ED64D08B8B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6970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2F554-811C-B84B-B543-436844EEE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5037E2-5091-7E4F-915C-FC43A4F6F2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077579-59CF-D245-B5CD-332726B3F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49342-D7B5-C84F-96B3-F02873FAE879}" type="datetimeFigureOut">
              <a:rPr lang="en-NL" smtClean="0"/>
              <a:t>9/13/21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DC1113-994F-C44B-8492-2EACCDB79F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047949-6B7B-D84D-A234-E48F4E48D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469FE-A995-354F-B5C4-0ED64D08B8B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387218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05E39-1900-7442-A85C-095B0F2F9A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CB858-C2F8-7540-A639-7E2C7282D2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1671C9-3DBF-C840-8641-007112B1F9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687865-2436-E746-93D0-92269A039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49342-D7B5-C84F-96B3-F02873FAE879}" type="datetimeFigureOut">
              <a:rPr lang="en-NL" smtClean="0"/>
              <a:t>9/13/21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E04EAF-05C5-894A-8351-456FD56FE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75F549-0B58-3246-B59F-105EC11BB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469FE-A995-354F-B5C4-0ED64D08B8B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15184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9028C-F41B-AC4C-8C6E-77E1DA4EC3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FBE0E1-1406-4F40-ACFC-BF83508CA4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F90365-5DE9-3547-803C-48E1048551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75762A-C9DF-464A-AA27-D1F69ADC16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E3A98A-4CA1-6448-A35D-24A4C31CB63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7A3825-2D05-0143-8759-8E463BFB5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49342-D7B5-C84F-96B3-F02873FAE879}" type="datetimeFigureOut">
              <a:rPr lang="en-NL" smtClean="0"/>
              <a:t>9/13/21</a:t>
            </a:fld>
            <a:endParaRPr lang="en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DCD2D2-0FC5-6F47-8386-3894120D5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E9B839A-FD64-F343-9108-9F44D8435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469FE-A995-354F-B5C4-0ED64D08B8B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117607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E890A-703F-0942-9E6F-723ED75C5E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4C8197-31B3-FA44-B92F-56015E567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49342-D7B5-C84F-96B3-F02873FAE879}" type="datetimeFigureOut">
              <a:rPr lang="en-NL" smtClean="0"/>
              <a:t>9/13/21</a:t>
            </a:fld>
            <a:endParaRPr lang="en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1D5D0B-FF10-D24B-BCBC-77070914B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7A9180-501E-3345-B6E6-FE4BEBE8A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469FE-A995-354F-B5C4-0ED64D08B8B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965178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BC1C918-F355-F44F-95CC-E86289FCE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49342-D7B5-C84F-96B3-F02873FAE879}" type="datetimeFigureOut">
              <a:rPr lang="en-NL" smtClean="0"/>
              <a:t>9/13/21</a:t>
            </a:fld>
            <a:endParaRPr lang="en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862975-F366-D749-914C-C734F6C0F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6FD2A7-2DE2-8640-8D9F-869A90021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469FE-A995-354F-B5C4-0ED64D08B8B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5784949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2C5996-4831-EB4F-97D9-23E35EDD6D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E2CC08-5120-6B4C-B0B4-81FA7639EB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BD2E9F-B7D9-9B44-9E3A-97967E5A14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E98B61-6E1C-4B40-A971-7B5FF8541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49342-D7B5-C84F-96B3-F02873FAE879}" type="datetimeFigureOut">
              <a:rPr lang="en-NL" smtClean="0"/>
              <a:t>9/13/21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0B0B19-4A3D-1B4C-A3F7-FB9CED93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71E27D-5E25-3847-8522-064E2A923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469FE-A995-354F-B5C4-0ED64D08B8B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81820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762BD-DB10-C54A-800D-320C6494B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B4F30DA-886C-4641-9229-BE54351FA4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3528C6-01F8-DC40-9D08-42D06FFF28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42C98D-8F0D-3E4D-BF9A-19E14B48A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49342-D7B5-C84F-96B3-F02873FAE879}" type="datetimeFigureOut">
              <a:rPr lang="en-NL" smtClean="0"/>
              <a:t>9/13/21</a:t>
            </a:fld>
            <a:endParaRPr lang="en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AC066E-6EC6-BC44-8DFB-5E76B9B720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863DE1-27BF-F14A-A1E4-64F6D03C2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469FE-A995-354F-B5C4-0ED64D08B8B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3284335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4A55BA-8116-054B-833C-50674DF29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804D9E-5BB5-1E44-9218-2D97CAA80D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706857-2236-2640-936E-F87056DC46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649342-D7B5-C84F-96B3-F02873FAE879}" type="datetimeFigureOut">
              <a:rPr lang="en-NL" smtClean="0"/>
              <a:t>9/13/21</a:t>
            </a:fld>
            <a:endParaRPr lang="en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767230-D36B-0843-AC96-8216AF7D92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DFEFF8-FDEF-584A-A2A2-3BCC23E5AC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B469FE-A995-354F-B5C4-0ED64D08B8BB}" type="slidenum">
              <a:rPr lang="en-NL" smtClean="0"/>
              <a:t>‹#›</a:t>
            </a:fld>
            <a:endParaRPr lang="en-NL"/>
          </a:p>
        </p:txBody>
      </p:sp>
    </p:spTree>
    <p:extLst>
      <p:ext uri="{BB962C8B-B14F-4D97-AF65-F5344CB8AC3E}">
        <p14:creationId xmlns:p14="http://schemas.microsoft.com/office/powerpoint/2010/main" val="2343423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7F76E30-5EB1-2A4A-A7BE-F8B62FFCF99A}"/>
              </a:ext>
            </a:extLst>
          </p:cNvPr>
          <p:cNvSpPr txBox="1"/>
          <p:nvPr/>
        </p:nvSpPr>
        <p:spPr>
          <a:xfrm>
            <a:off x="5342700" y="609181"/>
            <a:ext cx="6441856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</a:rPr>
              <a:t>The application of the </a:t>
            </a:r>
            <a:r>
              <a:rPr lang="en-US" sz="3200" b="1" dirty="0" err="1">
                <a:solidFill>
                  <a:srgbClr val="0070C0"/>
                </a:solidFill>
              </a:rPr>
              <a:t>Rasnik</a:t>
            </a:r>
            <a:r>
              <a:rPr lang="en-US" sz="3200" b="1" dirty="0">
                <a:solidFill>
                  <a:srgbClr val="0070C0"/>
                </a:solidFill>
              </a:rPr>
              <a:t> 3-point alignment system</a:t>
            </a:r>
          </a:p>
          <a:p>
            <a:r>
              <a:rPr lang="en-US" sz="3200" b="1" dirty="0">
                <a:solidFill>
                  <a:srgbClr val="0070C0"/>
                </a:solidFill>
              </a:rPr>
              <a:t>in seismic instrumentation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Harry van der Graaf</a:t>
            </a:r>
          </a:p>
          <a:p>
            <a:r>
              <a:rPr lang="en-US" dirty="0"/>
              <a:t>Bram </a:t>
            </a:r>
            <a:r>
              <a:rPr lang="en-US" dirty="0" err="1"/>
              <a:t>Bouwens</a:t>
            </a:r>
            <a:endParaRPr lang="en-US" dirty="0"/>
          </a:p>
          <a:p>
            <a:r>
              <a:rPr lang="en-US" dirty="0"/>
              <a:t>Alessandro </a:t>
            </a:r>
            <a:r>
              <a:rPr lang="en-US" dirty="0" err="1"/>
              <a:t>Bertolini</a:t>
            </a:r>
            <a:endParaRPr lang="en-US" dirty="0"/>
          </a:p>
          <a:p>
            <a:r>
              <a:rPr lang="en-US" dirty="0"/>
              <a:t>Joris van </a:t>
            </a:r>
            <a:r>
              <a:rPr lang="en-US" dirty="0" err="1"/>
              <a:t>Heijningen</a:t>
            </a:r>
            <a:endParaRPr lang="en-US" dirty="0"/>
          </a:p>
          <a:p>
            <a:r>
              <a:rPr lang="en-US" dirty="0"/>
              <a:t>Nelson de </a:t>
            </a:r>
            <a:r>
              <a:rPr lang="en-US" dirty="0" err="1"/>
              <a:t>Gaay</a:t>
            </a:r>
            <a:r>
              <a:rPr lang="en-US" dirty="0"/>
              <a:t> </a:t>
            </a:r>
            <a:r>
              <a:rPr lang="en-US" dirty="0" err="1"/>
              <a:t>Fortman</a:t>
            </a:r>
            <a:endParaRPr lang="en-US" dirty="0"/>
          </a:p>
          <a:p>
            <a:r>
              <a:rPr lang="en-US" dirty="0"/>
              <a:t>Lennart </a:t>
            </a:r>
            <a:r>
              <a:rPr lang="en-US" dirty="0" err="1"/>
              <a:t>Otemann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8F8DF28-C886-B14F-A753-0DA5767DD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573" y="275573"/>
            <a:ext cx="4084320" cy="306324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DEEF89D-FDEA-1E4C-8B3C-16CCD6C133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312" y="4249294"/>
            <a:ext cx="5158115" cy="244586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5F848B9-2741-3746-8CA2-CB5FD3ACCA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6128" y="4923866"/>
            <a:ext cx="3175000" cy="142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7314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6C85F6A-7AF7-9345-84D8-49E7293CC9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300" y="1888212"/>
            <a:ext cx="5461000" cy="27559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129131D-B986-4A4A-A528-BEE494508B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6851" y="1466328"/>
            <a:ext cx="4191000" cy="40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602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803A10B-B278-F84B-AAB6-5A686EA013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4704" y="2106808"/>
            <a:ext cx="5486400" cy="36576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683F3AA-BEB7-CD4F-98F1-D6DC61569B6A}"/>
              </a:ext>
            </a:extLst>
          </p:cNvPr>
          <p:cNvSpPr txBox="1"/>
          <p:nvPr/>
        </p:nvSpPr>
        <p:spPr>
          <a:xfrm>
            <a:off x="226739" y="254754"/>
            <a:ext cx="61479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Measurement of spatial resolution</a:t>
            </a:r>
          </a:p>
          <a:p>
            <a:endParaRPr lang="en-US" dirty="0"/>
          </a:p>
          <a:p>
            <a:r>
              <a:rPr lang="en-US" dirty="0"/>
              <a:t>- solid fixation of relative position of mask, objective and sensor</a:t>
            </a:r>
          </a:p>
          <a:p>
            <a:r>
              <a:rPr lang="en-US" dirty="0"/>
              <a:t>- from multiple images at highest rate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FA3A0DC-B88C-234E-B211-24A02978B3B3}"/>
              </a:ext>
            </a:extLst>
          </p:cNvPr>
          <p:cNvSpPr txBox="1"/>
          <p:nvPr/>
        </p:nvSpPr>
        <p:spPr>
          <a:xfrm>
            <a:off x="6686839" y="393254"/>
            <a:ext cx="538825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Welch plots</a:t>
            </a:r>
            <a:r>
              <a:rPr lang="en-US" dirty="0"/>
              <a:t>, displaying Amplitude Spectral Density (ASD)</a:t>
            </a:r>
          </a:p>
          <a:p>
            <a:pPr marL="285750" indent="-285750">
              <a:buFontTx/>
              <a:buChar char="-"/>
            </a:pPr>
            <a:r>
              <a:rPr lang="en-US" dirty="0"/>
              <a:t>includes ‘resolution power’ due to data rate</a:t>
            </a:r>
          </a:p>
          <a:p>
            <a:pPr marL="285750" indent="-285750">
              <a:buFontTx/>
              <a:buChar char="-"/>
            </a:pPr>
            <a:r>
              <a:rPr lang="en-US" dirty="0"/>
              <a:t>filters (still present) thermal and mechanical displacements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0AA20BA-705A-484B-B36D-D8EBDBEFC850}"/>
              </a:ext>
            </a:extLst>
          </p:cNvPr>
          <p:cNvSpPr txBox="1"/>
          <p:nvPr/>
        </p:nvSpPr>
        <p:spPr>
          <a:xfrm>
            <a:off x="7233317" y="5538969"/>
            <a:ext cx="37691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Welch plot of continues data (275 Hz),</a:t>
            </a:r>
          </a:p>
          <a:p>
            <a:r>
              <a:rPr lang="en-US" dirty="0"/>
              <a:t>in open air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E9C565E-D3F6-5648-8707-E35C39BAFA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398" y="1704062"/>
            <a:ext cx="54610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78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40A7C15-5CD2-944D-9C05-64ADF6138E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1790" y="393700"/>
            <a:ext cx="5727700" cy="2870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19017BA-FDA0-254D-B533-7723A50622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2540" y="3644900"/>
            <a:ext cx="6426200" cy="32131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3368E79-E65D-0242-A05E-71A62295F7BB}"/>
              </a:ext>
            </a:extLst>
          </p:cNvPr>
          <p:cNvSpPr txBox="1"/>
          <p:nvPr/>
        </p:nvSpPr>
        <p:spPr>
          <a:xfrm>
            <a:off x="463463" y="701459"/>
            <a:ext cx="5378652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Replace positive lens by microscope objective:</a:t>
            </a:r>
          </a:p>
          <a:p>
            <a:r>
              <a:rPr lang="en-US" dirty="0"/>
              <a:t>image displacement increased by factor (magnification)</a:t>
            </a:r>
          </a:p>
          <a:p>
            <a:endParaRPr lang="en-US" dirty="0"/>
          </a:p>
          <a:p>
            <a:r>
              <a:rPr lang="en-US" dirty="0"/>
              <a:t>Measurement of spatial resolution and linearity:</a:t>
            </a:r>
          </a:p>
          <a:p>
            <a:r>
              <a:rPr lang="en-US" dirty="0"/>
              <a:t>take two (differential) </a:t>
            </a:r>
            <a:r>
              <a:rPr lang="en-US" dirty="0" err="1"/>
              <a:t>Rasnik</a:t>
            </a:r>
            <a:r>
              <a:rPr lang="en-US" dirty="0"/>
              <a:t> systems:</a:t>
            </a:r>
          </a:p>
          <a:p>
            <a:r>
              <a:rPr lang="en-US" dirty="0"/>
              <a:t>both masks are displaced equally by piezo actuator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BC341C5-47C1-254F-A770-9DBE6E2B2F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064" y="3457183"/>
            <a:ext cx="3646233" cy="27346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9F6A526-2E0E-5F43-AB07-1ED0BB93187A}"/>
              </a:ext>
            </a:extLst>
          </p:cNvPr>
          <p:cNvSpPr txBox="1"/>
          <p:nvPr/>
        </p:nvSpPr>
        <p:spPr>
          <a:xfrm>
            <a:off x="463463" y="6227366"/>
            <a:ext cx="3939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Linearity: determined by mask precision</a:t>
            </a:r>
          </a:p>
        </p:txBody>
      </p:sp>
    </p:spTree>
    <p:extLst>
      <p:ext uri="{BB962C8B-B14F-4D97-AF65-F5344CB8AC3E}">
        <p14:creationId xmlns:p14="http://schemas.microsoft.com/office/powerpoint/2010/main" val="36432636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4270CC0-18ED-534F-A6CF-BF01B900A8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1574" y="788402"/>
            <a:ext cx="4961292" cy="372096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0C51DA3-1E3E-6941-A11B-8AC81BD0B0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545" y="3106021"/>
            <a:ext cx="6057900" cy="28067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4B2D1D1-B8BB-3E43-91B3-9FA2850D1594}"/>
              </a:ext>
            </a:extLst>
          </p:cNvPr>
          <p:cNvSpPr txBox="1"/>
          <p:nvPr/>
        </p:nvSpPr>
        <p:spPr>
          <a:xfrm>
            <a:off x="7144273" y="4812941"/>
            <a:ext cx="37001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Complete unit was suspended by two</a:t>
            </a:r>
          </a:p>
          <a:p>
            <a:r>
              <a:rPr lang="en-US" dirty="0"/>
              <a:t>thin wires in vacuum tank</a:t>
            </a:r>
          </a:p>
        </p:txBody>
      </p:sp>
    </p:spTree>
    <p:extLst>
      <p:ext uri="{BB962C8B-B14F-4D97-AF65-F5344CB8AC3E}">
        <p14:creationId xmlns:p14="http://schemas.microsoft.com/office/powerpoint/2010/main" val="23624494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68F4799-37C9-A44B-BCD4-01E833B70B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36107"/>
            <a:ext cx="5486400" cy="3657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7D60AFF-1CFE-5547-9F22-840F4FD1F7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1617" y="1736107"/>
            <a:ext cx="5486400" cy="36576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B2E960E-72E0-9D4E-A8A3-B5644B63E0AD}"/>
              </a:ext>
            </a:extLst>
          </p:cNvPr>
          <p:cNvSpPr txBox="1"/>
          <p:nvPr/>
        </p:nvSpPr>
        <p:spPr>
          <a:xfrm>
            <a:off x="3239691" y="5661764"/>
            <a:ext cx="55147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B050"/>
                </a:solidFill>
              </a:rPr>
              <a:t>Noise floor level at 7 pm / √ Hz </a:t>
            </a:r>
          </a:p>
        </p:txBody>
      </p:sp>
    </p:spTree>
    <p:extLst>
      <p:ext uri="{BB962C8B-B14F-4D97-AF65-F5344CB8AC3E}">
        <p14:creationId xmlns:p14="http://schemas.microsoft.com/office/powerpoint/2010/main" val="8552665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FA8E9C5-A1D1-D342-AD6F-F457CB705A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6208" y="247388"/>
            <a:ext cx="5486400" cy="3657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5C5C60F-8BA9-0C41-BEC1-6F614664C9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940" y="3537585"/>
            <a:ext cx="4084320" cy="30632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4215258-B7CF-7E46-8B1E-ABF39C43B9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3940" y="365760"/>
            <a:ext cx="4084320" cy="306324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F72E714-1798-D646-B4C9-5A159EFBCF98}"/>
              </a:ext>
            </a:extLst>
          </p:cNvPr>
          <p:cNvSpPr txBox="1"/>
          <p:nvPr/>
        </p:nvSpPr>
        <p:spPr>
          <a:xfrm>
            <a:off x="5625453" y="5169413"/>
            <a:ext cx="62344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Simulations: revealed non-linearities within a mask period</a:t>
            </a:r>
          </a:p>
        </p:txBody>
      </p:sp>
    </p:spTree>
    <p:extLst>
      <p:ext uri="{BB962C8B-B14F-4D97-AF65-F5344CB8AC3E}">
        <p14:creationId xmlns:p14="http://schemas.microsoft.com/office/powerpoint/2010/main" val="33266043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6751782-BE50-C74C-83AA-1A7B252609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594" y="5012533"/>
            <a:ext cx="7251700" cy="14732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6AB7E63-DFA8-924C-A8D8-9D5F64C96F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81938" y="150930"/>
            <a:ext cx="6391927" cy="3035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BCC772C-A731-FE49-A6DE-A27D8F4C77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0356" y="1727531"/>
            <a:ext cx="6438900" cy="27178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E26F6B9-540A-BD40-8D67-5077EA296654}"/>
              </a:ext>
            </a:extLst>
          </p:cNvPr>
          <p:cNvSpPr txBox="1"/>
          <p:nvPr/>
        </p:nvSpPr>
        <p:spPr>
          <a:xfrm>
            <a:off x="1227551" y="5749133"/>
            <a:ext cx="48381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0070C0"/>
                </a:solidFill>
              </a:rPr>
              <a:t> the Moon as GW test mass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0AB4DA5-4ABB-2F45-944D-72ADDBA6BD66}"/>
              </a:ext>
            </a:extLst>
          </p:cNvPr>
          <p:cNvSpPr txBox="1"/>
          <p:nvPr/>
        </p:nvSpPr>
        <p:spPr>
          <a:xfrm>
            <a:off x="1691013" y="3261782"/>
            <a:ext cx="2438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(inertial) seismic sensor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5F3DAC-F428-4444-B7AD-7872842B1340}"/>
              </a:ext>
            </a:extLst>
          </p:cNvPr>
          <p:cNvSpPr txBox="1"/>
          <p:nvPr/>
        </p:nvSpPr>
        <p:spPr>
          <a:xfrm>
            <a:off x="7041715" y="982265"/>
            <a:ext cx="2888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(inertial) seismic</a:t>
            </a:r>
            <a:r>
              <a:rPr lang="en-US" sz="2400" b="1" dirty="0">
                <a:solidFill>
                  <a:srgbClr val="0070C0"/>
                </a:solidFill>
              </a:rPr>
              <a:t> tilt </a:t>
            </a:r>
            <a:r>
              <a:rPr lang="en-US" b="1" dirty="0">
                <a:solidFill>
                  <a:srgbClr val="0070C0"/>
                </a:solidFill>
              </a:rPr>
              <a:t>sensor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0273382-96FC-AC4A-8407-D506A8786D99}"/>
              </a:ext>
            </a:extLst>
          </p:cNvPr>
          <p:cNvSpPr txBox="1"/>
          <p:nvPr/>
        </p:nvSpPr>
        <p:spPr>
          <a:xfrm>
            <a:off x="8937118" y="61120"/>
            <a:ext cx="28218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</a:rPr>
              <a:t>Applications</a:t>
            </a:r>
          </a:p>
        </p:txBody>
      </p:sp>
    </p:spTree>
    <p:extLst>
      <p:ext uri="{BB962C8B-B14F-4D97-AF65-F5344CB8AC3E}">
        <p14:creationId xmlns:p14="http://schemas.microsoft.com/office/powerpoint/2010/main" val="11702348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344B7E1-5B7D-124B-80E9-73AEDF2F6064}"/>
              </a:ext>
            </a:extLst>
          </p:cNvPr>
          <p:cNvSpPr/>
          <p:nvPr/>
        </p:nvSpPr>
        <p:spPr>
          <a:xfrm>
            <a:off x="492690" y="1408805"/>
            <a:ext cx="1035484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latin typeface="TeXGyreTermesX"/>
              </a:rPr>
              <a:t>Rasnik</a:t>
            </a:r>
            <a:r>
              <a:rPr lang="en-US" dirty="0">
                <a:latin typeface="TeXGyreTermesX"/>
              </a:rPr>
              <a:t> measures a 2D displacement in the plane of the mask with respect to the optical axis, perpendicular to the mask plane. The optical axis is defined by the fixed-together lens and optical image sensor unit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TeXGyreTerme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eXGyreTermesX"/>
              </a:rPr>
              <a:t>systematical linearity error 50 pm or smaller over arbitrarily large dynamic range, in </a:t>
            </a:r>
            <a:r>
              <a:rPr lang="en-US" dirty="0">
                <a:latin typeface="NewTXMI"/>
              </a:rPr>
              <a:t>𝑥 </a:t>
            </a:r>
            <a:r>
              <a:rPr lang="en-US" dirty="0">
                <a:latin typeface="TeXGyreTermesX"/>
              </a:rPr>
              <a:t>and </a:t>
            </a:r>
            <a:r>
              <a:rPr lang="en-US" dirty="0">
                <a:latin typeface="NewTXMI"/>
              </a:rPr>
              <a:t>𝑦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TeXGyreTerme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eXGyreTermesX"/>
              </a:rPr>
              <a:t>only one precision element: the coded mask, available at low cost thanks to MEMS and IC industry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TeXGyreTerme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eXGyreTermesX"/>
              </a:rPr>
              <a:t>no cross coupling between output parameters x, y, S and </a:t>
            </a:r>
            <a:r>
              <a:rPr lang="en-US" dirty="0">
                <a:latin typeface="NewTXMI"/>
              </a:rPr>
              <a:t>𝜃</a:t>
            </a:r>
            <a:r>
              <a:rPr lang="en-US" sz="1100" dirty="0">
                <a:latin typeface="NewTXMI7"/>
              </a:rPr>
              <a:t>𝑧</a:t>
            </a:r>
            <a:r>
              <a:rPr lang="en-US" dirty="0">
                <a:latin typeface="TeXGyreTermesX"/>
              </a:rPr>
              <a:t>; perpendicularity between x and y only defined by the mask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TeXGyreTerme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eXGyreTermesX"/>
              </a:rPr>
              <a:t>no calibration required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TeXGyreTerme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eXGyreTermesX"/>
              </a:rPr>
              <a:t>straight, analog/digital linear measurement system: no ‘lock’ control and feedback systems required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A624330-50CB-4442-A784-BBEC919B0101}"/>
              </a:ext>
            </a:extLst>
          </p:cNvPr>
          <p:cNvSpPr txBox="1"/>
          <p:nvPr/>
        </p:nvSpPr>
        <p:spPr>
          <a:xfrm>
            <a:off x="921169" y="450937"/>
            <a:ext cx="24609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31259551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8B3B7FA-A8C9-A34E-B3BD-2FB14A3998C9}"/>
              </a:ext>
            </a:extLst>
          </p:cNvPr>
          <p:cNvSpPr txBox="1"/>
          <p:nvPr/>
        </p:nvSpPr>
        <p:spPr>
          <a:xfrm>
            <a:off x="250521" y="0"/>
            <a:ext cx="1062207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TeXGyreTerme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eXGyreTermesX"/>
              </a:rPr>
              <a:t>arbitrarily large range of measurement (determined by mask size)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TeXGyreTerme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eXGyreTermesX"/>
              </a:rPr>
              <a:t>extremely low 1</a:t>
            </a:r>
            <a:r>
              <a:rPr lang="en-US" dirty="0">
                <a:latin typeface="txsys"/>
              </a:rPr>
              <a:t>/ </a:t>
            </a:r>
            <a:r>
              <a:rPr lang="en-US" dirty="0">
                <a:latin typeface="NewTXMI"/>
              </a:rPr>
              <a:t>𝑓 </a:t>
            </a:r>
            <a:r>
              <a:rPr lang="en-US" dirty="0">
                <a:latin typeface="TeXGyreTermesX"/>
              </a:rPr>
              <a:t>noise, and absence of drift; only 3</a:t>
            </a:r>
            <a:r>
              <a:rPr lang="en-US" sz="1100" dirty="0">
                <a:latin typeface="TeXGyreTermesX"/>
              </a:rPr>
              <a:t>rd </a:t>
            </a:r>
            <a:r>
              <a:rPr lang="en-US" dirty="0">
                <a:latin typeface="TeXGyreTermesX"/>
              </a:rPr>
              <a:t>order temperature effects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TeXGyreTerme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eXGyreTermesX"/>
              </a:rPr>
              <a:t>no special electronics required: a system can be composed of only commercially available CMOS pixel image sensors, CPUs and USB or Ethernet3 networking, and COTS optical components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TeXGyreTerme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eXGyreTermesX"/>
              </a:rPr>
              <a:t>(very) low cost: 300 - 3000 </a:t>
            </a:r>
            <a:r>
              <a:rPr lang="en-US" dirty="0">
                <a:latin typeface="TeXGyreTermes"/>
              </a:rPr>
              <a:t>€ </a:t>
            </a:r>
            <a:r>
              <a:rPr lang="en-US" dirty="0">
                <a:latin typeface="TeXGyreTermesX"/>
              </a:rPr>
              <a:t>excl. network and CPUs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TeXGyreTerme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eXGyreTermesX"/>
              </a:rPr>
              <a:t>light pressure onto the mask acts perpendicular to the directions of interest 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>
              <a:latin typeface="TeXGyreTerme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eXGyreTermesX"/>
              </a:rPr>
              <a:t>system can operate in air, or in vacuum, and in cryogenic environments if case-specific precautions are taken. </a:t>
            </a:r>
            <a:endParaRPr lang="en-US" dirty="0">
              <a:latin typeface="TeXGyreTermes"/>
            </a:endParaRPr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B5E2F9-63A9-B141-A188-EBD0542E7582}"/>
              </a:ext>
            </a:extLst>
          </p:cNvPr>
          <p:cNvSpPr txBox="1"/>
          <p:nvPr/>
        </p:nvSpPr>
        <p:spPr>
          <a:xfrm>
            <a:off x="563673" y="4860099"/>
            <a:ext cx="112358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proven spatial resolution in 𝑥 and 𝑦 of </a:t>
            </a:r>
            <a:r>
              <a:rPr lang="en-US" dirty="0" err="1">
                <a:solidFill>
                  <a:srgbClr val="FF0000"/>
                </a:solidFill>
              </a:rPr>
              <a:t>Rasnik</a:t>
            </a:r>
            <a:r>
              <a:rPr lang="en-US" dirty="0"/>
              <a:t>:	7 	pm/ √Hz</a:t>
            </a:r>
          </a:p>
          <a:p>
            <a:r>
              <a:rPr lang="en-US" dirty="0"/>
              <a:t>is not as good as can be obtained with </a:t>
            </a:r>
            <a:r>
              <a:rPr lang="en-US" dirty="0">
                <a:solidFill>
                  <a:srgbClr val="FF0000"/>
                </a:solidFill>
              </a:rPr>
              <a:t>interferometers</a:t>
            </a:r>
            <a:r>
              <a:rPr lang="en-US" dirty="0"/>
              <a:t> 	4 	</a:t>
            </a:r>
            <a:r>
              <a:rPr lang="en-US" dirty="0" err="1"/>
              <a:t>fm</a:t>
            </a:r>
            <a:r>
              <a:rPr lang="en-US" dirty="0"/>
              <a:t>/ √ Hz, </a:t>
            </a:r>
          </a:p>
          <a:p>
            <a:r>
              <a:rPr lang="en-US" dirty="0"/>
              <a:t>and </a:t>
            </a:r>
            <a:r>
              <a:rPr lang="en-US" dirty="0">
                <a:solidFill>
                  <a:srgbClr val="FF0000"/>
                </a:solidFill>
              </a:rPr>
              <a:t>SQUIDs</a:t>
            </a:r>
            <a:r>
              <a:rPr lang="en-US" dirty="0"/>
              <a:t> 					0.1 to 3 	</a:t>
            </a:r>
            <a:r>
              <a:rPr lang="en-US" dirty="0" err="1"/>
              <a:t>fm</a:t>
            </a:r>
            <a:r>
              <a:rPr lang="en-US" dirty="0"/>
              <a:t>/ √ Hz</a:t>
            </a:r>
          </a:p>
        </p:txBody>
      </p:sp>
    </p:spTree>
    <p:extLst>
      <p:ext uri="{BB962C8B-B14F-4D97-AF65-F5344CB8AC3E}">
        <p14:creationId xmlns:p14="http://schemas.microsoft.com/office/powerpoint/2010/main" val="32821501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EA1C183-7C2C-C643-8EBF-00E71AC479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0730" y="1031518"/>
            <a:ext cx="8305308" cy="148621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0767E3C-8412-CA4E-A44D-A3BE2297C10F}"/>
              </a:ext>
            </a:extLst>
          </p:cNvPr>
          <p:cNvSpPr txBox="1"/>
          <p:nvPr/>
        </p:nvSpPr>
        <p:spPr>
          <a:xfrm>
            <a:off x="463027" y="3164681"/>
            <a:ext cx="956988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Muon momentum measurement: Radius of Curvature of track in magnetic field</a:t>
            </a:r>
          </a:p>
          <a:p>
            <a:endParaRPr lang="en-US" dirty="0"/>
          </a:p>
          <a:p>
            <a:r>
              <a:rPr lang="en-US" dirty="0"/>
              <a:t>p = 0.2998 x B x R (GeV/c)</a:t>
            </a:r>
          </a:p>
          <a:p>
            <a:endParaRPr lang="en-US" dirty="0"/>
          </a:p>
          <a:p>
            <a:r>
              <a:rPr lang="en-US" dirty="0" err="1"/>
              <a:t>sagitta</a:t>
            </a:r>
            <a:r>
              <a:rPr lang="en-US" dirty="0"/>
              <a:t> s = L</a:t>
            </a:r>
            <a:r>
              <a:rPr lang="en-US" baseline="30000" dirty="0"/>
              <a:t>2</a:t>
            </a:r>
            <a:r>
              <a:rPr lang="en-US" dirty="0"/>
              <a:t> /8R</a:t>
            </a:r>
          </a:p>
          <a:p>
            <a:endParaRPr lang="en-US" dirty="0"/>
          </a:p>
          <a:p>
            <a:r>
              <a:rPr lang="en-US" b="1" dirty="0"/>
              <a:t>For this, the relative position of the central tracking detector with respect to</a:t>
            </a:r>
          </a:p>
          <a:p>
            <a:r>
              <a:rPr lang="en-US" b="1" dirty="0"/>
              <a:t>the two outer chambers must be precisely (of order 10 𝝁m) known</a:t>
            </a:r>
          </a:p>
          <a:p>
            <a:endParaRPr lang="en-US" dirty="0"/>
          </a:p>
          <a:p>
            <a:r>
              <a:rPr lang="en-US" dirty="0"/>
              <a:t>Mechanically this alignment is very hard to obtain, and even harder to maintain</a:t>
            </a:r>
          </a:p>
          <a:p>
            <a:r>
              <a:rPr lang="en-US" dirty="0"/>
              <a:t>due to environment changes in temperature and on/off magnetic field</a:t>
            </a:r>
          </a:p>
          <a:p>
            <a:endParaRPr lang="en-US" dirty="0"/>
          </a:p>
          <a:p>
            <a:r>
              <a:rPr lang="en-US" dirty="0"/>
              <a:t>Therefore: </a:t>
            </a:r>
            <a:r>
              <a:rPr lang="en-US" dirty="0">
                <a:solidFill>
                  <a:srgbClr val="FF0000"/>
                </a:solidFill>
              </a:rPr>
              <a:t>monitoring of alignment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F5A8B0-699F-2D46-94D3-E355706EC7E8}"/>
              </a:ext>
            </a:extLst>
          </p:cNvPr>
          <p:cNvSpPr txBox="1"/>
          <p:nvPr/>
        </p:nvSpPr>
        <p:spPr>
          <a:xfrm>
            <a:off x="288099" y="200521"/>
            <a:ext cx="46144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Muon chamber alignment for the</a:t>
            </a:r>
          </a:p>
          <a:p>
            <a:r>
              <a:rPr lang="en-US" sz="2400" b="1" dirty="0">
                <a:solidFill>
                  <a:srgbClr val="FF0000"/>
                </a:solidFill>
              </a:rPr>
              <a:t>L3 and ATLAS experiments at CERN</a:t>
            </a:r>
          </a:p>
        </p:txBody>
      </p:sp>
    </p:spTree>
    <p:extLst>
      <p:ext uri="{BB962C8B-B14F-4D97-AF65-F5344CB8AC3E}">
        <p14:creationId xmlns:p14="http://schemas.microsoft.com/office/powerpoint/2010/main" val="2222510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FB8901B-BA66-3546-AB66-EF15A1FCEC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603" y="174668"/>
            <a:ext cx="9405662" cy="445996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B700304-FC42-234D-9DBB-2372F7255C54}"/>
              </a:ext>
            </a:extLst>
          </p:cNvPr>
          <p:cNvSpPr txBox="1"/>
          <p:nvPr/>
        </p:nvSpPr>
        <p:spPr>
          <a:xfrm>
            <a:off x="441020" y="4947781"/>
            <a:ext cx="111955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 relative shift of a mask, lens or image pixel sensor will cause:	an image-shift-on-the-sensor in X</a:t>
            </a:r>
          </a:p>
          <a:p>
            <a:r>
              <a:rPr lang="en-US" dirty="0"/>
              <a:t>							an image-shift-on-the-sensor in y</a:t>
            </a:r>
          </a:p>
          <a:p>
            <a:r>
              <a:rPr lang="en-US" dirty="0"/>
              <a:t>							a change in the image scale S</a:t>
            </a:r>
          </a:p>
          <a:p>
            <a:r>
              <a:rPr lang="en-US" dirty="0"/>
              <a:t>							a rotation of the image around the optical (Z) axis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09EE3E4-07F0-754D-925C-7AFBA942D891}"/>
              </a:ext>
            </a:extLst>
          </p:cNvPr>
          <p:cNvSpPr txBox="1"/>
          <p:nvPr/>
        </p:nvSpPr>
        <p:spPr>
          <a:xfrm>
            <a:off x="5649238" y="1189973"/>
            <a:ext cx="2083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lens: positive singlet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2ADB30-5AD7-1A4A-8A0C-079AEFCBCC57}"/>
              </a:ext>
            </a:extLst>
          </p:cNvPr>
          <p:cNvSpPr txBox="1"/>
          <p:nvPr/>
        </p:nvSpPr>
        <p:spPr>
          <a:xfrm>
            <a:off x="9232905" y="2630118"/>
            <a:ext cx="27640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pixel image sensor</a:t>
            </a:r>
          </a:p>
          <a:p>
            <a:r>
              <a:rPr lang="en-US" dirty="0"/>
              <a:t>(taken out of 10 </a:t>
            </a:r>
            <a:r>
              <a:rPr lang="en-US" dirty="0">
                <a:latin typeface="TeXGyreTermes"/>
              </a:rPr>
              <a:t>€ </a:t>
            </a:r>
            <a:r>
              <a:rPr lang="en-US" dirty="0"/>
              <a:t>webcam)</a:t>
            </a:r>
          </a:p>
        </p:txBody>
      </p:sp>
    </p:spTree>
    <p:extLst>
      <p:ext uri="{BB962C8B-B14F-4D97-AF65-F5344CB8AC3E}">
        <p14:creationId xmlns:p14="http://schemas.microsoft.com/office/powerpoint/2010/main" val="4175834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4AF89C6-1C72-3D46-B97B-EE7741293D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2602" y="0"/>
            <a:ext cx="92348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493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BDF77D4-5A19-FA4B-B288-118B96C702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744" y="128217"/>
            <a:ext cx="8888782" cy="587198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901167B-19F1-494A-8248-C95A25971750}"/>
              </a:ext>
            </a:extLst>
          </p:cNvPr>
          <p:cNvSpPr txBox="1"/>
          <p:nvPr/>
        </p:nvSpPr>
        <p:spPr>
          <a:xfrm>
            <a:off x="8002650" y="2855934"/>
            <a:ext cx="36197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ATLAS Muon chambers:</a:t>
            </a:r>
          </a:p>
          <a:p>
            <a:r>
              <a:rPr lang="en-US" sz="2400" b="1" dirty="0">
                <a:solidFill>
                  <a:srgbClr val="FF0000"/>
                </a:solidFill>
              </a:rPr>
              <a:t>monitoring sag and torsion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18D89AD-6AD1-4447-AFC9-78770831AA39}"/>
              </a:ext>
            </a:extLst>
          </p:cNvPr>
          <p:cNvSpPr txBox="1"/>
          <p:nvPr/>
        </p:nvSpPr>
        <p:spPr>
          <a:xfrm>
            <a:off x="4511719" y="6214593"/>
            <a:ext cx="73255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00B050"/>
                </a:solidFill>
              </a:rPr>
              <a:t>In ATLAS, 8000 </a:t>
            </a:r>
            <a:r>
              <a:rPr lang="en-US" sz="2000" b="1" dirty="0" err="1">
                <a:solidFill>
                  <a:srgbClr val="00B050"/>
                </a:solidFill>
              </a:rPr>
              <a:t>Rasnik</a:t>
            </a:r>
            <a:r>
              <a:rPr lang="en-US" sz="2000" b="1" dirty="0">
                <a:solidFill>
                  <a:srgbClr val="00B050"/>
                </a:solidFill>
              </a:rPr>
              <a:t> systems are perfectly operational since 2005 </a:t>
            </a:r>
          </a:p>
        </p:txBody>
      </p:sp>
    </p:spTree>
    <p:extLst>
      <p:ext uri="{BB962C8B-B14F-4D97-AF65-F5344CB8AC3E}">
        <p14:creationId xmlns:p14="http://schemas.microsoft.com/office/powerpoint/2010/main" val="2257125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6D97B99-73F4-1443-ADD9-B6220B4AF3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9259" y="3652241"/>
            <a:ext cx="8102600" cy="1651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1804742-D768-3541-978F-724121E5CC85}"/>
              </a:ext>
            </a:extLst>
          </p:cNvPr>
          <p:cNvSpPr txBox="1"/>
          <p:nvPr/>
        </p:nvSpPr>
        <p:spPr>
          <a:xfrm>
            <a:off x="1290181" y="726510"/>
            <a:ext cx="9080756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B050"/>
                </a:solidFill>
              </a:rPr>
              <a:t>The ATLAS </a:t>
            </a:r>
            <a:r>
              <a:rPr lang="en-US" sz="2800" b="1" dirty="0" err="1">
                <a:solidFill>
                  <a:srgbClr val="00B050"/>
                </a:solidFill>
              </a:rPr>
              <a:t>Rasniks</a:t>
            </a:r>
            <a:r>
              <a:rPr lang="en-US" sz="2800" b="1" dirty="0">
                <a:solidFill>
                  <a:srgbClr val="00B050"/>
                </a:solidFill>
              </a:rPr>
              <a:t> (6 m distance between mask and sensor)</a:t>
            </a:r>
          </a:p>
          <a:p>
            <a:r>
              <a:rPr lang="en-US" sz="2800" b="1" dirty="0">
                <a:solidFill>
                  <a:srgbClr val="00B050"/>
                </a:solidFill>
              </a:rPr>
              <a:t>showed sub-um precision</a:t>
            </a:r>
          </a:p>
          <a:p>
            <a:endParaRPr lang="en-US" sz="2800" b="1" dirty="0">
              <a:solidFill>
                <a:srgbClr val="00B050"/>
              </a:solidFill>
            </a:endParaRPr>
          </a:p>
          <a:p>
            <a:endParaRPr lang="en-US" sz="2800" b="1" dirty="0">
              <a:solidFill>
                <a:srgbClr val="00B050"/>
              </a:solidFill>
            </a:endParaRPr>
          </a:p>
          <a:p>
            <a:r>
              <a:rPr lang="en-US" dirty="0"/>
              <a:t>In practical systems, the largest error is due to gradients in air </a:t>
            </a:r>
            <a:r>
              <a:rPr lang="en-US" dirty="0">
                <a:solidFill>
                  <a:srgbClr val="FF0000"/>
                </a:solidFill>
              </a:rPr>
              <a:t>density</a:t>
            </a:r>
            <a:r>
              <a:rPr lang="en-US" dirty="0"/>
              <a:t>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24C88D-A3D7-2947-8BBE-51CA0B332988}"/>
              </a:ext>
            </a:extLst>
          </p:cNvPr>
          <p:cNvSpPr txBox="1"/>
          <p:nvPr/>
        </p:nvSpPr>
        <p:spPr>
          <a:xfrm>
            <a:off x="2780778" y="6025019"/>
            <a:ext cx="4832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So, apply vacuum, or apply shielding of light path </a:t>
            </a:r>
          </a:p>
        </p:txBody>
      </p:sp>
    </p:spTree>
    <p:extLst>
      <p:ext uri="{BB962C8B-B14F-4D97-AF65-F5344CB8AC3E}">
        <p14:creationId xmlns:p14="http://schemas.microsoft.com/office/powerpoint/2010/main" val="8413289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9D30EBC-F00C-EC4B-81F1-28BC2D85CA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5489" y="187890"/>
            <a:ext cx="4625297" cy="275572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318FC0C-406F-4E43-8B34-BE34C35B10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5236" y="2943616"/>
            <a:ext cx="5486400" cy="36576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F80CA77-4CE7-9E45-B0C6-99277922B6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941" y="3172216"/>
            <a:ext cx="4572000" cy="3429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8BBD19C-A000-CA4A-ACB9-37BFAD2B40E8}"/>
              </a:ext>
            </a:extLst>
          </p:cNvPr>
          <p:cNvSpPr txBox="1"/>
          <p:nvPr/>
        </p:nvSpPr>
        <p:spPr>
          <a:xfrm>
            <a:off x="415755" y="348960"/>
            <a:ext cx="582460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Estimation of precision to be reached:</a:t>
            </a:r>
          </a:p>
          <a:p>
            <a:r>
              <a:rPr lang="en-US" sz="2400" b="1" dirty="0">
                <a:solidFill>
                  <a:srgbClr val="FF0000"/>
                </a:solidFill>
              </a:rPr>
              <a:t>how well do we measure the image position</a:t>
            </a:r>
          </a:p>
          <a:p>
            <a:r>
              <a:rPr lang="en-US" sz="2400" b="1" dirty="0">
                <a:solidFill>
                  <a:srgbClr val="FF0000"/>
                </a:solidFill>
              </a:rPr>
              <a:t>on the sensor?</a:t>
            </a:r>
          </a:p>
          <a:p>
            <a:endParaRPr lang="en-US" sz="2400" b="1" dirty="0">
              <a:solidFill>
                <a:srgbClr val="FF0000"/>
              </a:solidFill>
            </a:endParaRPr>
          </a:p>
          <a:p>
            <a:r>
              <a:rPr lang="en-US" sz="2400" b="1" dirty="0">
                <a:solidFill>
                  <a:srgbClr val="FF0000"/>
                </a:solidFill>
              </a:rPr>
              <a:t>position measurement of</a:t>
            </a:r>
          </a:p>
          <a:p>
            <a:r>
              <a:rPr lang="en-US" sz="2400" b="1" dirty="0">
                <a:solidFill>
                  <a:srgbClr val="FF0000"/>
                </a:solidFill>
              </a:rPr>
              <a:t>contour (black-white transient)</a:t>
            </a:r>
          </a:p>
        </p:txBody>
      </p:sp>
    </p:spTree>
    <p:extLst>
      <p:ext uri="{BB962C8B-B14F-4D97-AF65-F5344CB8AC3E}">
        <p14:creationId xmlns:p14="http://schemas.microsoft.com/office/powerpoint/2010/main" val="17619617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6CB35BF-CBF9-F14C-BD95-3721D89452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364" y="204939"/>
            <a:ext cx="2507466" cy="188531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DB3E491-560C-3B44-8AA2-9184EB9C4271}"/>
              </a:ext>
            </a:extLst>
          </p:cNvPr>
          <p:cNvSpPr txBox="1"/>
          <p:nvPr/>
        </p:nvSpPr>
        <p:spPr>
          <a:xfrm>
            <a:off x="306876" y="2179529"/>
            <a:ext cx="24989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Image differentiated in X</a:t>
            </a:r>
          </a:p>
          <a:p>
            <a:r>
              <a:rPr lang="en-US" dirty="0"/>
              <a:t>Q(n) = Q(n+1) – Q(n-1)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5EB696-022B-734C-955B-6612E477F075}"/>
              </a:ext>
            </a:extLst>
          </p:cNvPr>
          <p:cNvSpPr txBox="1"/>
          <p:nvPr/>
        </p:nvSpPr>
        <p:spPr>
          <a:xfrm>
            <a:off x="4208746" y="240536"/>
            <a:ext cx="7878870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Standard system:</a:t>
            </a:r>
          </a:p>
          <a:p>
            <a:r>
              <a:rPr lang="en-US" dirty="0"/>
              <a:t>Sensor: 4 mm x 3 mm</a:t>
            </a:r>
          </a:p>
          <a:p>
            <a:r>
              <a:rPr lang="en-US" dirty="0"/>
              <a:t>pixel size: 10 </a:t>
            </a:r>
            <a:r>
              <a:rPr lang="en-US" b="1" dirty="0"/>
              <a:t>𝜇</a:t>
            </a:r>
            <a:r>
              <a:rPr lang="en-US" dirty="0"/>
              <a:t>m squares</a:t>
            </a:r>
          </a:p>
          <a:p>
            <a:r>
              <a:rPr lang="en-US" dirty="0" err="1"/>
              <a:t>ChessFiels</a:t>
            </a:r>
            <a:r>
              <a:rPr lang="en-US" dirty="0"/>
              <a:t> size: 120 </a:t>
            </a:r>
            <a:r>
              <a:rPr lang="en-US" b="1" dirty="0"/>
              <a:t>𝜇</a:t>
            </a:r>
            <a:r>
              <a:rPr lang="en-US" dirty="0"/>
              <a:t>m squares, optimized for diffraction limited image</a:t>
            </a:r>
          </a:p>
          <a:p>
            <a:r>
              <a:rPr lang="en-US" dirty="0"/>
              <a:t>Total contour length: 150 mm, both vertical and horizontal</a:t>
            </a:r>
          </a:p>
          <a:p>
            <a:r>
              <a:rPr lang="en-US" dirty="0"/>
              <a:t>Contour position is sampled each 10 </a:t>
            </a:r>
            <a:r>
              <a:rPr lang="en-US" b="1" dirty="0"/>
              <a:t>𝜇</a:t>
            </a:r>
            <a:r>
              <a:rPr lang="en-US" dirty="0"/>
              <a:t>m, so position is measured 15 k times!</a:t>
            </a:r>
          </a:p>
          <a:p>
            <a:endParaRPr lang="en-US" dirty="0"/>
          </a:p>
          <a:p>
            <a:r>
              <a:rPr lang="en-US" dirty="0"/>
              <a:t>Given width of: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Gaussian (diffraction) distribution</a:t>
            </a:r>
            <a:r>
              <a:rPr lang="en-US" dirty="0"/>
              <a:t> and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pixel noise</a:t>
            </a:r>
            <a:endParaRPr lang="en-US" dirty="0"/>
          </a:p>
          <a:p>
            <a:endParaRPr lang="en-US" dirty="0"/>
          </a:p>
          <a:p>
            <a:r>
              <a:rPr lang="en-US" b="1" dirty="0">
                <a:solidFill>
                  <a:srgbClr val="00B050"/>
                </a:solidFill>
              </a:rPr>
              <a:t>precision of each sample is 0.2 𝜇m</a:t>
            </a:r>
          </a:p>
          <a:p>
            <a:endParaRPr lang="en-US" dirty="0"/>
          </a:p>
          <a:p>
            <a:r>
              <a:rPr lang="en-US" sz="2000" b="1" dirty="0">
                <a:solidFill>
                  <a:srgbClr val="00B050"/>
                </a:solidFill>
              </a:rPr>
              <a:t>Expected precision for complete image: 0.2 𝜇m / √(15 k) = </a:t>
            </a:r>
            <a:r>
              <a:rPr lang="en-US" sz="2000" b="1" dirty="0">
                <a:solidFill>
                  <a:srgbClr val="FF0000"/>
                </a:solidFill>
              </a:rPr>
              <a:t>1.5 nm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5289473-3FB9-C543-8F2C-F2550C36DD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52071"/>
            <a:ext cx="3983277" cy="265551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0428ED0-D436-384E-8295-DA72C11B4655}"/>
              </a:ext>
            </a:extLst>
          </p:cNvPr>
          <p:cNvSpPr txBox="1"/>
          <p:nvPr/>
        </p:nvSpPr>
        <p:spPr>
          <a:xfrm>
            <a:off x="210682" y="5823077"/>
            <a:ext cx="44451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Pixel noise:</a:t>
            </a:r>
          </a:p>
          <a:p>
            <a:r>
              <a:rPr lang="en-US" dirty="0"/>
              <a:t>mainly </a:t>
            </a:r>
            <a:r>
              <a:rPr lang="en-US" dirty="0">
                <a:solidFill>
                  <a:srgbClr val="FF0000"/>
                </a:solidFill>
              </a:rPr>
              <a:t>quantum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fluctuations</a:t>
            </a:r>
            <a:r>
              <a:rPr lang="en-US" dirty="0"/>
              <a:t> of light-on-pixel</a:t>
            </a:r>
          </a:p>
        </p:txBody>
      </p:sp>
    </p:spTree>
    <p:extLst>
      <p:ext uri="{BB962C8B-B14F-4D97-AF65-F5344CB8AC3E}">
        <p14:creationId xmlns:p14="http://schemas.microsoft.com/office/powerpoint/2010/main" val="8405014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84CD4A9-3B61-E74D-A5C6-FBE308032ECE}"/>
              </a:ext>
            </a:extLst>
          </p:cNvPr>
          <p:cNvSpPr txBox="1"/>
          <p:nvPr/>
        </p:nvSpPr>
        <p:spPr>
          <a:xfrm>
            <a:off x="2129425" y="1515649"/>
            <a:ext cx="7791557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Quality of displacement sensor:</a:t>
            </a:r>
          </a:p>
          <a:p>
            <a:endParaRPr lang="en-US" sz="2800" b="1" dirty="0"/>
          </a:p>
          <a:p>
            <a:pPr marL="285750" indent="-285750">
              <a:buFontTx/>
              <a:buChar char="-"/>
            </a:pPr>
            <a:r>
              <a:rPr lang="en-US" sz="2800" b="1" dirty="0"/>
              <a:t>spatial resolution</a:t>
            </a:r>
          </a:p>
          <a:p>
            <a:pPr marL="285750" indent="-285750">
              <a:buFontTx/>
              <a:buChar char="-"/>
            </a:pPr>
            <a:r>
              <a:rPr lang="en-US" sz="2800" b="1" dirty="0"/>
              <a:t>linearity</a:t>
            </a:r>
          </a:p>
          <a:p>
            <a:pPr marL="285750" indent="-285750">
              <a:buFontTx/>
              <a:buChar char="-"/>
            </a:pPr>
            <a:r>
              <a:rPr lang="en-US" sz="2800" b="1" dirty="0"/>
              <a:t>how many measurements s</a:t>
            </a:r>
            <a:r>
              <a:rPr lang="en-US" sz="2800" b="1" baseline="30000" dirty="0"/>
              <a:t>-1 </a:t>
            </a:r>
            <a:r>
              <a:rPr lang="en-US" sz="2800" b="1" dirty="0"/>
              <a:t>(resolution ‘power’)</a:t>
            </a:r>
          </a:p>
        </p:txBody>
      </p:sp>
    </p:spTree>
    <p:extLst>
      <p:ext uri="{BB962C8B-B14F-4D97-AF65-F5344CB8AC3E}">
        <p14:creationId xmlns:p14="http://schemas.microsoft.com/office/powerpoint/2010/main" val="1532794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1452</TotalTime>
  <Words>866</Words>
  <Application>Microsoft Macintosh PowerPoint</Application>
  <PresentationFormat>Widescreen</PresentationFormat>
  <Paragraphs>122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Arial</vt:lpstr>
      <vt:lpstr>Calibri</vt:lpstr>
      <vt:lpstr>Calibri Light</vt:lpstr>
      <vt:lpstr>NewTXMI</vt:lpstr>
      <vt:lpstr>NewTXMI7</vt:lpstr>
      <vt:lpstr>TeXGyreTermes</vt:lpstr>
      <vt:lpstr>TeXGyreTermesX</vt:lpstr>
      <vt:lpstr>txsys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Harry van der Graaf</cp:lastModifiedBy>
  <cp:revision>39</cp:revision>
  <dcterms:created xsi:type="dcterms:W3CDTF">2021-09-07T13:25:25Z</dcterms:created>
  <dcterms:modified xsi:type="dcterms:W3CDTF">2021-09-14T07:07:39Z</dcterms:modified>
</cp:coreProperties>
</file>