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145" r:id="rId2"/>
    <p:sldId id="2151" r:id="rId3"/>
    <p:sldId id="2147" r:id="rId4"/>
    <p:sldId id="2089" r:id="rId5"/>
    <p:sldId id="2182" r:id="rId6"/>
    <p:sldId id="2090" r:id="rId7"/>
    <p:sldId id="2091" r:id="rId8"/>
    <p:sldId id="675" r:id="rId9"/>
    <p:sldId id="671" r:id="rId10"/>
    <p:sldId id="2183" r:id="rId11"/>
    <p:sldId id="679" r:id="rId12"/>
    <p:sldId id="676" r:id="rId13"/>
    <p:sldId id="678" r:id="rId14"/>
    <p:sldId id="677" r:id="rId15"/>
    <p:sldId id="2186" r:id="rId16"/>
    <p:sldId id="2185" r:id="rId17"/>
    <p:sldId id="2072" r:id="rId18"/>
    <p:sldId id="2187" r:id="rId19"/>
    <p:sldId id="2188" r:id="rId20"/>
    <p:sldId id="2189" r:id="rId21"/>
    <p:sldId id="2190" r:id="rId22"/>
    <p:sldId id="2114" r:id="rId23"/>
    <p:sldId id="1945" r:id="rId24"/>
    <p:sldId id="2155" r:id="rId25"/>
    <p:sldId id="260" r:id="rId26"/>
    <p:sldId id="259" r:id="rId27"/>
    <p:sldId id="368" r:id="rId28"/>
    <p:sldId id="369" r:id="rId29"/>
    <p:sldId id="370" r:id="rId30"/>
    <p:sldId id="371" r:id="rId31"/>
    <p:sldId id="372" r:id="rId32"/>
    <p:sldId id="373" r:id="rId33"/>
    <p:sldId id="2100" r:id="rId34"/>
    <p:sldId id="2101" r:id="rId35"/>
    <p:sldId id="2102" r:id="rId36"/>
    <p:sldId id="2175" r:id="rId37"/>
    <p:sldId id="2177" r:id="rId38"/>
    <p:sldId id="2154" r:id="rId39"/>
    <p:sldId id="2149" r:id="rId40"/>
    <p:sldId id="2146" r:id="rId41"/>
    <p:sldId id="2192" r:id="rId42"/>
    <p:sldId id="2132" r:id="rId43"/>
    <p:sldId id="2133" r:id="rId44"/>
    <p:sldId id="2150" r:id="rId45"/>
    <p:sldId id="2105" r:id="rId46"/>
    <p:sldId id="2193" r:id="rId47"/>
    <p:sldId id="1853" r:id="rId48"/>
    <p:sldId id="1854" r:id="rId49"/>
    <p:sldId id="1705" r:id="rId50"/>
    <p:sldId id="1855" r:id="rId51"/>
  </p:sldIdLst>
  <p:sldSz cx="9144000" cy="5143500" type="screen16x9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orient="horz" pos="2854" userDrawn="1">
          <p15:clr>
            <a:srgbClr val="A4A3A4"/>
          </p15:clr>
        </p15:guide>
        <p15:guide id="4" pos="5251" userDrawn="1">
          <p15:clr>
            <a:srgbClr val="A4A3A4"/>
          </p15:clr>
        </p15:guide>
        <p15:guide id="5" pos="5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004182"/>
    <a:srgbClr val="00366C"/>
    <a:srgbClr val="00FDFF"/>
    <a:srgbClr val="003F7E"/>
    <a:srgbClr val="C0C0C0"/>
    <a:srgbClr val="FF0000"/>
    <a:srgbClr val="00FF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65" autoAdjust="0"/>
    <p:restoredTop sz="97118" autoAdjust="0"/>
  </p:normalViewPr>
  <p:slideViewPr>
    <p:cSldViewPr>
      <p:cViewPr varScale="1">
        <p:scale>
          <a:sx n="139" d="100"/>
          <a:sy n="139" d="100"/>
        </p:scale>
        <p:origin x="184" y="688"/>
      </p:cViewPr>
      <p:guideLst>
        <p:guide orient="horz" pos="3240"/>
        <p:guide orient="horz" pos="2854"/>
        <p:guide pos="5251"/>
        <p:guide pos="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75" d="100"/>
        <a:sy n="75" d="100"/>
      </p:scale>
      <p:origin x="0" y="1136"/>
    </p:cViewPr>
  </p:sorter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224"/>
        <p:guide pos="2236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820" y="2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pPr>
              <a:defRPr/>
            </a:pPr>
            <a:fld id="{D0617223-37D1-4538-923C-6B117196357E}" type="datetimeFigureOut">
              <a:rPr lang="en-US"/>
              <a:pPr>
                <a:defRPr/>
              </a:pPr>
              <a:t>9/14/21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95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820" y="9721895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pPr>
              <a:defRPr/>
            </a:pPr>
            <a:fld id="{602268FF-81BF-4736-830D-281BB962F3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9013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7480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>
            <a:lvl1pPr algn="l" defTabSz="1010293">
              <a:defRPr sz="14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820" y="2"/>
            <a:ext cx="3075806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>
            <a:lvl1pPr algn="r" defTabSz="1010293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8350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772"/>
            <a:ext cx="5679440" cy="460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95"/>
            <a:ext cx="3077480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b" anchorCtr="0" compatLnSpc="1">
            <a:prstTxWarp prst="textNoShape">
              <a:avLst/>
            </a:prstTxWarp>
          </a:bodyPr>
          <a:lstStyle>
            <a:lvl1pPr algn="l" defTabSz="1010293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820" y="9721895"/>
            <a:ext cx="3075806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b" anchorCtr="0" compatLnSpc="1">
            <a:prstTxWarp prst="textNoShape">
              <a:avLst/>
            </a:prstTxWarp>
          </a:bodyPr>
          <a:lstStyle>
            <a:lvl1pPr algn="r" defTabSz="1010293">
              <a:defRPr sz="1400"/>
            </a:lvl1pPr>
          </a:lstStyle>
          <a:p>
            <a:pPr>
              <a:defRPr/>
            </a:pPr>
            <a:fld id="{B16AB1AD-67F4-4C8E-A88E-285F0961B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4033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am going to talk about the hybrid pixel detector readout</a:t>
            </a:r>
            <a:r>
              <a:rPr lang="en-GB" baseline="0" dirty="0"/>
              <a:t> chips that have been designed at CERN in the framework of the Medipix2 and 3 collaborations.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3401142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19893" y="9720785"/>
            <a:ext cx="3077805" cy="512081"/>
          </a:xfrm>
          <a:ln>
            <a:miter lim="800000"/>
            <a:headEnd/>
            <a:tailEnd/>
          </a:ln>
        </p:spPr>
        <p:txBody>
          <a:bodyPr lIns="93075" tIns="46537" rIns="93075" bIns="46537"/>
          <a:lstStyle/>
          <a:p>
            <a:pPr>
              <a:defRPr/>
            </a:pPr>
            <a:fld id="{5BFD637F-9286-5748-9311-D21C796D2EB7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46125"/>
            <a:ext cx="6823075" cy="3838575"/>
          </a:xfrm>
          <a:solidFill>
            <a:srgbClr val="FFFFFF"/>
          </a:solidFill>
          <a:ln/>
        </p:spPr>
      </p:sp>
      <p:sp>
        <p:nvSpPr>
          <p:cNvPr id="901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45292" y="4853403"/>
            <a:ext cx="5208717" cy="4636685"/>
          </a:xfrm>
          <a:ln>
            <a:miter lim="800000"/>
            <a:headEnd/>
            <a:tailEnd/>
          </a:ln>
        </p:spPr>
        <p:txBody>
          <a:bodyPr wrap="none" lIns="99823" tIns="49912" rIns="99823" bIns="49912" anchor="ctr"/>
          <a:lstStyle/>
          <a:p>
            <a:pPr>
              <a:defRPr/>
            </a:pPr>
            <a:r>
              <a:rPr lang="de-DE" dirty="0" err="1"/>
              <a:t>Mention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Add X </a:t>
            </a:r>
            <a:r>
              <a:rPr lang="de-DE" dirty="0" err="1"/>
              <a:t>section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43425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68350"/>
            <a:ext cx="68230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Double</a:t>
            </a:r>
            <a:r>
              <a:rPr lang="en-GB" baseline="0" dirty="0"/>
              <a:t> counting or missing hits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10102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234487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68350"/>
            <a:ext cx="68230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Energy resolution</a:t>
            </a:r>
            <a:r>
              <a:rPr lang="en-GB" baseline="0"/>
              <a:t> degradation AND missed or double counted hits</a:t>
            </a:r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346416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68350"/>
            <a:ext cx="68230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Note </a:t>
            </a:r>
          </a:p>
          <a:p>
            <a:pPr marL="228600" indent="-228600">
              <a:buAutoNum type="arabicPeriod"/>
            </a:pPr>
            <a:r>
              <a:rPr lang="en-GB"/>
              <a:t>The </a:t>
            </a:r>
            <a:r>
              <a:rPr lang="en-GB" err="1"/>
              <a:t>analog</a:t>
            </a:r>
            <a:r>
              <a:rPr lang="en-GB"/>
              <a:t> charge reconstruction (no </a:t>
            </a:r>
            <a:r>
              <a:rPr lang="en-GB" err="1"/>
              <a:t>thresholding</a:t>
            </a:r>
            <a:r>
              <a:rPr lang="en-GB"/>
              <a:t> before summing).</a:t>
            </a:r>
          </a:p>
          <a:p>
            <a:pPr marL="228600" indent="-228600">
              <a:buAutoNum type="arabicPeriod"/>
            </a:pPr>
            <a:r>
              <a:rPr lang="en-GB"/>
              <a:t>That</a:t>
            </a:r>
            <a:r>
              <a:rPr lang="en-GB" baseline="0"/>
              <a:t> as long as the full charge is deposited in a cluster of 2x2 elements it will be correctly reconstructed. </a:t>
            </a:r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3937335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19893" y="9720785"/>
            <a:ext cx="3077805" cy="512081"/>
          </a:xfrm>
          <a:ln>
            <a:miter lim="800000"/>
            <a:headEnd/>
            <a:tailEnd/>
          </a:ln>
        </p:spPr>
        <p:txBody>
          <a:bodyPr lIns="93075" tIns="46537" rIns="93075" bIns="46537"/>
          <a:lstStyle/>
          <a:p>
            <a:pPr>
              <a:defRPr/>
            </a:pPr>
            <a:fld id="{5BFD637F-9286-5748-9311-D21C796D2EB7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46125"/>
            <a:ext cx="6823075" cy="3838575"/>
          </a:xfrm>
          <a:solidFill>
            <a:srgbClr val="FFFFFF"/>
          </a:solidFill>
          <a:ln/>
        </p:spPr>
      </p:sp>
      <p:sp>
        <p:nvSpPr>
          <p:cNvPr id="901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45292" y="4853403"/>
            <a:ext cx="5208717" cy="4636685"/>
          </a:xfrm>
          <a:ln>
            <a:miter lim="800000"/>
            <a:headEnd/>
            <a:tailEnd/>
          </a:ln>
        </p:spPr>
        <p:txBody>
          <a:bodyPr wrap="none" lIns="99823" tIns="49912" rIns="99823" bIns="49912" anchor="ctr"/>
          <a:lstStyle/>
          <a:p>
            <a:pPr>
              <a:defRPr/>
            </a:pPr>
            <a:r>
              <a:rPr lang="de-DE" dirty="0" err="1"/>
              <a:t>Mention</a:t>
            </a:r>
            <a:r>
              <a:rPr lang="de-DE"/>
              <a:t> </a:t>
            </a:r>
            <a:r>
              <a:rPr lang="de-DE" err="1"/>
              <a:t>signal</a:t>
            </a:r>
            <a:r>
              <a:rPr lang="de-DE"/>
              <a:t> </a:t>
            </a:r>
            <a:r>
              <a:rPr lang="de-DE" err="1"/>
              <a:t>generation</a:t>
            </a:r>
            <a:r>
              <a:rPr lang="de-DE"/>
              <a:t> Add X </a:t>
            </a:r>
            <a:r>
              <a:rPr lang="de-DE" err="1"/>
              <a:t>section</a:t>
            </a:r>
            <a:r>
              <a:rPr lang="de-DE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88597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5900" y="801688"/>
            <a:ext cx="7127875" cy="4010025"/>
          </a:xfrm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x-non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244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days on other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1405C-3BBF-4032-AA4B-E4F361568FC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19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days on other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1405C-3BBF-4032-AA4B-E4F361568FC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4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days on other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1405C-3BBF-4032-AA4B-E4F361568FC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18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days on other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1405C-3BBF-4032-AA4B-E4F361568FC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51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days on other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1405C-3BBF-4032-AA4B-E4F361568FC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94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23A8F-B368-8D48-8365-344C2A5F222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7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1620000"/>
            <a:ext cx="9144000" cy="14400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0" y="2340000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00" y="1621320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721644"/>
            <a:ext cx="71628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037285"/>
            <a:ext cx="7162800" cy="1077515"/>
          </a:xfrm>
        </p:spPr>
        <p:txBody>
          <a:bodyPr anchor="b"/>
          <a:lstStyle>
            <a:lvl1pPr marL="0" indent="0">
              <a:buNone/>
              <a:defRPr sz="1500" i="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4857750"/>
            <a:ext cx="1219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 -</a:t>
            </a:r>
            <a:fld id="{217099FB-82C0-4858-BFEB-97E56F20C6AE}" type="slidenum">
              <a:rPr lang="en-US" sz="105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05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2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914400"/>
            <a:ext cx="2057400" cy="3886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914400"/>
            <a:ext cx="5334000" cy="3886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76200" y="56925"/>
            <a:ext cx="1080000" cy="720000"/>
            <a:chOff x="76200" y="75900"/>
            <a:chExt cx="1245910" cy="840088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8" name="Picture 1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857251"/>
            <a:ext cx="3657600" cy="195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857251"/>
            <a:ext cx="3657600" cy="195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2896792"/>
            <a:ext cx="3657600" cy="19609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6792"/>
            <a:ext cx="3657600" cy="1960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914400"/>
            <a:ext cx="7543800" cy="38862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877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599"/>
            <a:ext cx="8220075" cy="8485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629280" y="4767621"/>
            <a:ext cx="2056320" cy="273269"/>
          </a:xfrm>
          <a:prstGeom prst="rect">
            <a:avLst/>
          </a:prstGeom>
        </p:spPr>
        <p:txBody>
          <a:bodyPr/>
          <a:lstStyle>
            <a:lvl1pPr eaLnBrk="1">
              <a:lnSpc>
                <a:spcPct val="95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>
                <a:solidFill>
                  <a:srgbClr val="FFFFFF"/>
                </a:solidFill>
                <a:latin typeface="Bitstream Vera Sans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028320" y="4767621"/>
            <a:ext cx="3087360" cy="273269"/>
          </a:xfrm>
          <a:prstGeom prst="rect">
            <a:avLst/>
          </a:prstGeom>
        </p:spPr>
        <p:txBody>
          <a:bodyPr/>
          <a:lstStyle>
            <a:lvl1pPr eaLnBrk="1">
              <a:lnSpc>
                <a:spcPct val="95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>
                <a:solidFill>
                  <a:srgbClr val="FFFFFF"/>
                </a:solidFill>
                <a:latin typeface="Bitstream Vera Sans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xfrm>
            <a:off x="6458400" y="4767621"/>
            <a:ext cx="2056320" cy="27326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783BDD-C1D7-F447-B81D-BA924E0F1A7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4554351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13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07608" indent="-207608">
              <a:spcBef>
                <a:spcPts val="1898"/>
              </a:spcBef>
              <a:buSzPct val="50000"/>
              <a:buBlip>
                <a:blip r:embed="rId2"/>
              </a:buBlip>
            </a:lvl1pPr>
            <a:lvl2pPr marL="415216" indent="-207608">
              <a:spcBef>
                <a:spcPts val="1898"/>
              </a:spcBef>
              <a:buSzPct val="50000"/>
              <a:buBlip>
                <a:blip r:embed="rId2"/>
              </a:buBlip>
            </a:lvl2pPr>
            <a:lvl3pPr marL="622823" indent="-207608">
              <a:spcBef>
                <a:spcPts val="1898"/>
              </a:spcBef>
              <a:buSzPct val="50000"/>
              <a:buBlip>
                <a:blip r:embed="rId2"/>
              </a:buBlip>
            </a:lvl3pPr>
            <a:lvl4pPr marL="830432" indent="-207608">
              <a:spcBef>
                <a:spcPts val="1898"/>
              </a:spcBef>
              <a:buSzPct val="50000"/>
              <a:buBlip>
                <a:blip r:embed="rId2"/>
              </a:buBlip>
            </a:lvl4pPr>
            <a:lvl5pPr marL="1038039" indent="-207608">
              <a:spcBef>
                <a:spcPts val="1898"/>
              </a:spcBef>
              <a:buSzPct val="50000"/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95554254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FACFDA9A-F5B4-4C63-87EE-76730C3E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50" y="140818"/>
            <a:ext cx="8326799" cy="567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Acknowledgments</a:t>
            </a:r>
          </a:p>
        </p:txBody>
      </p:sp>
      <p:sp>
        <p:nvSpPr>
          <p:cNvPr id="5" name="Right Triangle 6">
            <a:extLst>
              <a:ext uri="{FF2B5EF4-FFF2-40B4-BE49-F238E27FC236}">
                <a16:creationId xmlns:a16="http://schemas.microsoft.com/office/drawing/2014/main" id="{87360740-D5AF-4063-A743-C615DC3FA7D1}"/>
              </a:ext>
            </a:extLst>
          </p:cNvPr>
          <p:cNvSpPr/>
          <p:nvPr userDrawn="1"/>
        </p:nvSpPr>
        <p:spPr>
          <a:xfrm>
            <a:off x="0" y="4626979"/>
            <a:ext cx="9144000" cy="51652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id="{B7B5E252-AFCC-49ED-AF09-78FFF561E38C}"/>
              </a:ext>
            </a:extLst>
          </p:cNvPr>
          <p:cNvSpPr/>
          <p:nvPr userDrawn="1"/>
        </p:nvSpPr>
        <p:spPr>
          <a:xfrm>
            <a:off x="0" y="4626979"/>
            <a:ext cx="6858000" cy="516521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/>
          </a:p>
        </p:txBody>
      </p:sp>
      <p:pic>
        <p:nvPicPr>
          <p:cNvPr id="8" name="Afbeelding 8" descr="UM40_RGB_B_blauw.png">
            <a:extLst>
              <a:ext uri="{FF2B5EF4-FFF2-40B4-BE49-F238E27FC236}">
                <a16:creationId xmlns:a16="http://schemas.microsoft.com/office/drawing/2014/main" id="{395EBC92-FEA1-4000-9E09-943689B45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94" y="4770332"/>
            <a:ext cx="1579856" cy="380312"/>
          </a:xfrm>
          <a:prstGeom prst="rect">
            <a:avLst/>
          </a:prstGeom>
        </p:spPr>
      </p:pic>
      <p:pic>
        <p:nvPicPr>
          <p:cNvPr id="12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7784" y="4709502"/>
            <a:ext cx="574002" cy="31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05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-1385"/>
            <a:ext cx="1080000" cy="720000"/>
            <a:chOff x="76200" y="75900"/>
            <a:chExt cx="1245910" cy="840088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8" name="Picture 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914400"/>
            <a:ext cx="3657600" cy="38290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914400"/>
            <a:ext cx="3657600" cy="38290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914400"/>
            <a:ext cx="3659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394221"/>
            <a:ext cx="3659188" cy="340637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6" y="914400"/>
            <a:ext cx="366062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6" y="1394221"/>
            <a:ext cx="3660625" cy="340637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8" y="971550"/>
            <a:ext cx="3008313" cy="6858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971550"/>
            <a:ext cx="4343400" cy="382905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8" y="1657350"/>
            <a:ext cx="3008313" cy="31432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-1385"/>
            <a:ext cx="1080000" cy="720000"/>
            <a:chOff x="76200" y="75900"/>
            <a:chExt cx="1245910" cy="840088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20" name="Picture 19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057650"/>
            <a:ext cx="7543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916781"/>
            <a:ext cx="7543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4482703"/>
            <a:ext cx="7543800" cy="3750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56925"/>
            <a:ext cx="1080000" cy="720000"/>
            <a:chOff x="76200" y="75900"/>
            <a:chExt cx="1245910" cy="840088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20" name="Picture 19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914400"/>
            <a:ext cx="746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4857750"/>
            <a:ext cx="1219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 -</a:t>
            </a:r>
            <a:fld id="{6A59D7EB-9048-4DBB-B21A-D5AD76E636FE}" type="slidenum">
              <a:rPr lang="en-US" sz="105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05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9740" y="4837645"/>
            <a:ext cx="4242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EAA5DB9-D22A-4160-9776-E969CB8E7A13}" type="slidenum">
              <a:rPr lang="en-GB" sz="900" smtClean="0"/>
              <a:pPr/>
              <a:t>‹#›</a:t>
            </a:fld>
            <a:endParaRPr lang="en-GB" sz="900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080000" cy="720000"/>
            <a:chOff x="76200" y="75900"/>
            <a:chExt cx="1245910" cy="840088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4" name="Picture 13" descr="CERN logo"/>
              <p:cNvPicPr>
                <a:picLocks noChangeArrowheads="1"/>
              </p:cNvPicPr>
              <p:nvPr userDrawn="1"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4" descr="medipixlogo"/>
              <p:cNvPicPr>
                <a:picLocks noChangeArrowheads="1"/>
              </p:cNvPicPr>
              <p:nvPr userDrawn="1"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" name="Picture 2"/>
            <p:cNvPicPr>
              <a:picLocks noChangeArrowheads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59" r:id="rId4"/>
    <p:sldLayoutId id="2147483660" r:id="rId5"/>
    <p:sldLayoutId id="2147483661" r:id="rId6"/>
    <p:sldLayoutId id="2147483670" r:id="rId7"/>
    <p:sldLayoutId id="2147483671" r:id="rId8"/>
    <p:sldLayoutId id="2147483663" r:id="rId9"/>
    <p:sldLayoutId id="2147483672" r:id="rId10"/>
    <p:sldLayoutId id="2147483664" r:id="rId11"/>
    <p:sldLayoutId id="2147483665" r:id="rId12"/>
    <p:sldLayoutId id="2147483666" r:id="rId13"/>
    <p:sldLayoutId id="2147483674" r:id="rId14"/>
    <p:sldLayoutId id="2147483679" r:id="rId15"/>
    <p:sldLayoutId id="2147483680" r:id="rId16"/>
    <p:sldLayoutId id="2147483681" r:id="rId1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 b="1">
          <a:solidFill>
            <a:srgbClr val="376092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rgbClr val="376092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rgbClr val="376092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 b="1">
          <a:solidFill>
            <a:srgbClr val="376092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marsbioimaging.com/mars/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386" y="1819029"/>
            <a:ext cx="7302414" cy="1021556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en-GB" b="0" dirty="0"/>
              <a:t>(some) Applications of the Medipix and Timepix ASICs in life science and biology </a:t>
            </a:r>
            <a:endParaRPr lang="en-US" sz="2800" cap="non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C2CC43E-EF11-3C4B-8E09-A22010526F04}"/>
              </a:ext>
            </a:extLst>
          </p:cNvPr>
          <p:cNvSpPr txBox="1">
            <a:spLocks/>
          </p:cNvSpPr>
          <p:nvPr/>
        </p:nvSpPr>
        <p:spPr bwMode="auto">
          <a:xfrm>
            <a:off x="2037269" y="4106617"/>
            <a:ext cx="6029585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500" b="1" i="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3429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350" b="1">
                <a:solidFill>
                  <a:srgbClr val="376092"/>
                </a:solidFill>
                <a:latin typeface="+mn-lt"/>
              </a:defRPr>
            </a:lvl2pPr>
            <a:lvl3pPr marL="685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 b="1">
                <a:solidFill>
                  <a:srgbClr val="376092"/>
                </a:solidFill>
                <a:latin typeface="+mn-lt"/>
              </a:defRPr>
            </a:lvl3pPr>
            <a:lvl4pPr marL="10287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376092"/>
                </a:solidFill>
                <a:latin typeface="+mn-lt"/>
              </a:defRPr>
            </a:lvl4pPr>
            <a:lvl5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376092"/>
                </a:solidFill>
                <a:latin typeface="+mn-lt"/>
              </a:defRPr>
            </a:lvl5pPr>
            <a:lvl6pPr marL="17145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6pPr>
            <a:lvl7pPr marL="2057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7pPr>
            <a:lvl8pPr marL="24003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8pPr>
            <a:lvl9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050" b="1">
                <a:solidFill>
                  <a:srgbClr val="004F9E"/>
                </a:solidFill>
                <a:latin typeface="+mn-lt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00366C"/>
                </a:solidFill>
              </a:rPr>
              <a:t>M. Campbell</a:t>
            </a:r>
            <a:r>
              <a:rPr lang="en-US" sz="1400" baseline="30000" dirty="0">
                <a:solidFill>
                  <a:srgbClr val="00366C"/>
                </a:solidFill>
              </a:rPr>
              <a:t>1</a:t>
            </a:r>
            <a:r>
              <a:rPr lang="en-US" sz="1400" dirty="0">
                <a:solidFill>
                  <a:srgbClr val="00366C"/>
                </a:solidFill>
              </a:rPr>
              <a:t>, J. </a:t>
            </a:r>
            <a:r>
              <a:rPr lang="en-US" sz="1400" dirty="0" err="1">
                <a:solidFill>
                  <a:srgbClr val="00366C"/>
                </a:solidFill>
              </a:rPr>
              <a:t>Alozy</a:t>
            </a:r>
            <a:r>
              <a:rPr lang="en-US" sz="1400" dirty="0">
                <a:solidFill>
                  <a:srgbClr val="00366C"/>
                </a:solidFill>
              </a:rPr>
              <a:t>, R. </a:t>
            </a:r>
            <a:r>
              <a:rPr lang="en-US" sz="1400" dirty="0" err="1">
                <a:solidFill>
                  <a:srgbClr val="00366C"/>
                </a:solidFill>
              </a:rPr>
              <a:t>Ballabriga</a:t>
            </a:r>
            <a:r>
              <a:rPr lang="en-US" sz="1400" dirty="0">
                <a:solidFill>
                  <a:srgbClr val="00366C"/>
                </a:solidFill>
              </a:rPr>
              <a:t>, F. </a:t>
            </a:r>
            <a:r>
              <a:rPr lang="en-US" sz="1400" dirty="0" err="1">
                <a:solidFill>
                  <a:srgbClr val="00366C"/>
                </a:solidFill>
              </a:rPr>
              <a:t>Bandi</a:t>
            </a:r>
            <a:r>
              <a:rPr lang="en-US" sz="1400" dirty="0">
                <a:solidFill>
                  <a:srgbClr val="00366C"/>
                </a:solidFill>
              </a:rPr>
              <a:t>, P. Christodoulou,</a:t>
            </a:r>
          </a:p>
          <a:p>
            <a:pPr algn="ctr" eaLnBrk="1" hangingPunct="1"/>
            <a:r>
              <a:rPr lang="en-US" sz="1400" dirty="0">
                <a:solidFill>
                  <a:srgbClr val="00366C"/>
                </a:solidFill>
              </a:rPr>
              <a:t>A. </a:t>
            </a:r>
            <a:r>
              <a:rPr lang="en-US" sz="1400" dirty="0" err="1">
                <a:solidFill>
                  <a:srgbClr val="00366C"/>
                </a:solidFill>
              </a:rPr>
              <a:t>Dorda</a:t>
            </a:r>
            <a:r>
              <a:rPr lang="en-US" sz="1400" dirty="0">
                <a:solidFill>
                  <a:srgbClr val="00366C"/>
                </a:solidFill>
              </a:rPr>
              <a:t>, E.H.M. </a:t>
            </a:r>
            <a:r>
              <a:rPr lang="en-US" sz="1400" dirty="0" err="1">
                <a:solidFill>
                  <a:srgbClr val="00366C"/>
                </a:solidFill>
              </a:rPr>
              <a:t>Heijne</a:t>
            </a:r>
            <a:r>
              <a:rPr lang="en-US" sz="1400" dirty="0">
                <a:solidFill>
                  <a:srgbClr val="00366C"/>
                </a:solidFill>
              </a:rPr>
              <a:t>,  I. </a:t>
            </a:r>
            <a:r>
              <a:rPr lang="en-US" sz="1400" dirty="0" err="1">
                <a:solidFill>
                  <a:srgbClr val="00366C"/>
                </a:solidFill>
              </a:rPr>
              <a:t>Kremastiotis</a:t>
            </a:r>
            <a:r>
              <a:rPr lang="en-US" sz="1400" dirty="0">
                <a:solidFill>
                  <a:srgbClr val="00366C"/>
                </a:solidFill>
              </a:rPr>
              <a:t>, X. </a:t>
            </a:r>
            <a:r>
              <a:rPr lang="en-US" sz="1400" dirty="0" err="1">
                <a:solidFill>
                  <a:srgbClr val="00366C"/>
                </a:solidFill>
              </a:rPr>
              <a:t>Llopart</a:t>
            </a:r>
            <a:r>
              <a:rPr lang="en-US" sz="1400" dirty="0">
                <a:solidFill>
                  <a:srgbClr val="00366C"/>
                </a:solidFill>
              </a:rPr>
              <a:t>, M. </a:t>
            </a:r>
            <a:r>
              <a:rPr lang="en-US" sz="1400" dirty="0" err="1">
                <a:solidFill>
                  <a:srgbClr val="00366C"/>
                </a:solidFill>
              </a:rPr>
              <a:t>Piller</a:t>
            </a:r>
            <a:r>
              <a:rPr lang="en-US" sz="1400" dirty="0">
                <a:solidFill>
                  <a:srgbClr val="00366C"/>
                </a:solidFill>
              </a:rPr>
              <a:t>, V. </a:t>
            </a:r>
            <a:r>
              <a:rPr lang="en-US" sz="1400" dirty="0" err="1">
                <a:solidFill>
                  <a:srgbClr val="00366C"/>
                </a:solidFill>
              </a:rPr>
              <a:t>Sriskaran</a:t>
            </a:r>
            <a:r>
              <a:rPr lang="en-US" sz="1400" dirty="0">
                <a:solidFill>
                  <a:srgbClr val="00366C"/>
                </a:solidFill>
              </a:rPr>
              <a:t>, and </a:t>
            </a:r>
            <a:r>
              <a:rPr lang="en-US" sz="1400" dirty="0" err="1">
                <a:solidFill>
                  <a:srgbClr val="00366C"/>
                </a:solidFill>
              </a:rPr>
              <a:t>L.Tlustos</a:t>
            </a:r>
            <a:endParaRPr lang="en-US" sz="1400" dirty="0">
              <a:solidFill>
                <a:srgbClr val="00366C"/>
              </a:solidFill>
            </a:endParaRPr>
          </a:p>
          <a:p>
            <a:pPr algn="ctr" eaLnBrk="1" hangingPunct="1"/>
            <a:endParaRPr lang="en-US" sz="1350" dirty="0">
              <a:solidFill>
                <a:srgbClr val="00366C"/>
              </a:solidFill>
            </a:endParaRPr>
          </a:p>
          <a:p>
            <a:pPr algn="ctr" eaLnBrk="1" hangingPunct="1"/>
            <a:r>
              <a:rPr lang="en-US" sz="1200" kern="0" dirty="0">
                <a:solidFill>
                  <a:srgbClr val="00366C"/>
                </a:solidFill>
              </a:rPr>
              <a:t>CERN, EP Department</a:t>
            </a:r>
          </a:p>
          <a:p>
            <a:pPr algn="ctr" eaLnBrk="1" hangingPunct="1"/>
            <a:r>
              <a:rPr lang="en-US" sz="1200" kern="0" dirty="0">
                <a:solidFill>
                  <a:srgbClr val="002060"/>
                </a:solidFill>
              </a:rPr>
              <a:t>1211 Geneva 23</a:t>
            </a:r>
          </a:p>
          <a:p>
            <a:pPr algn="ctr" eaLnBrk="1" hangingPunct="1"/>
            <a:r>
              <a:rPr lang="en-US" sz="1200" kern="0" dirty="0">
                <a:solidFill>
                  <a:srgbClr val="002060"/>
                </a:solidFill>
              </a:rPr>
              <a:t>Switzerland</a:t>
            </a:r>
          </a:p>
          <a:p>
            <a:pPr algn="ctr" eaLnBrk="1" hangingPunct="1"/>
            <a:endParaRPr lang="en-US" sz="1200" i="1" kern="0" dirty="0">
              <a:solidFill>
                <a:srgbClr val="002060"/>
              </a:solidFill>
            </a:endParaRPr>
          </a:p>
          <a:p>
            <a:pPr algn="ctr" eaLnBrk="1" hangingPunct="1"/>
            <a:r>
              <a:rPr lang="en-US" sz="1200" kern="0" baseline="30000" dirty="0">
                <a:solidFill>
                  <a:srgbClr val="002060"/>
                </a:solidFill>
              </a:rPr>
              <a:t>1</a:t>
            </a:r>
            <a:r>
              <a:rPr lang="en-US" sz="1200" i="1" kern="0" dirty="0">
                <a:solidFill>
                  <a:srgbClr val="002060"/>
                </a:solidFill>
              </a:rPr>
              <a:t> </a:t>
            </a:r>
            <a:r>
              <a:rPr lang="en-US" sz="1200" kern="0" dirty="0">
                <a:solidFill>
                  <a:srgbClr val="002060"/>
                </a:solidFill>
              </a:rPr>
              <a:t>Honorary Professor at Glasgow University</a:t>
            </a:r>
          </a:p>
        </p:txBody>
      </p:sp>
    </p:spTree>
    <p:extLst>
      <p:ext uri="{BB962C8B-B14F-4D97-AF65-F5344CB8AC3E}">
        <p14:creationId xmlns:p14="http://schemas.microsoft.com/office/powerpoint/2010/main" val="1879009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48EE6-6B2B-054F-A5C4-D0A139100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80" y="1"/>
            <a:ext cx="8413720" cy="708422"/>
          </a:xfrm>
        </p:spPr>
        <p:txBody>
          <a:bodyPr/>
          <a:lstStyle/>
          <a:p>
            <a:r>
              <a:rPr lang="en-CH" dirty="0"/>
              <a:t>First material separation small animal image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0152D07-5D41-EE4E-AEBD-AC2C2BBCCF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4362" y="881930"/>
            <a:ext cx="6144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FBCA8A1-0216-F34C-A663-E7E9C4FBC209}"/>
              </a:ext>
            </a:extLst>
          </p:cNvPr>
          <p:cNvSpPr/>
          <p:nvPr/>
        </p:nvSpPr>
        <p:spPr>
          <a:xfrm>
            <a:off x="1345979" y="3676795"/>
            <a:ext cx="6413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00000"/>
              </a:lnSpc>
              <a:buSzPct val="100000"/>
              <a:buFont typeface="Times New Roman" charset="0"/>
              <a:buNone/>
            </a:pPr>
            <a:r>
              <a:rPr lang="en-NZ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water has been partly cut away to reveal the bone, gold, gadolinium and iodine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D92CCF-233E-2A4A-8010-D8CEE2458CD6}"/>
              </a:ext>
            </a:extLst>
          </p:cNvPr>
          <p:cNvSpPr txBox="1"/>
          <p:nvPr/>
        </p:nvSpPr>
        <p:spPr>
          <a:xfrm>
            <a:off x="1538005" y="4261570"/>
            <a:ext cx="5952775" cy="83099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600" dirty="0"/>
              <a:t>Here the metals are used as contrast agents. </a:t>
            </a:r>
            <a:r>
              <a:rPr lang="en-GB" sz="1600" dirty="0"/>
              <a:t>T</a:t>
            </a:r>
            <a:r>
              <a:rPr lang="en-CH" sz="1600" dirty="0"/>
              <a:t>he big quesstion is whether we can develop and image bio-markers for functional imaging (replacing PET is some circumstances).</a:t>
            </a:r>
          </a:p>
        </p:txBody>
      </p:sp>
    </p:spTree>
    <p:extLst>
      <p:ext uri="{BB962C8B-B14F-4D97-AF65-F5344CB8AC3E}">
        <p14:creationId xmlns:p14="http://schemas.microsoft.com/office/powerpoint/2010/main" val="3651122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4690" y="1"/>
            <a:ext cx="8336910" cy="708422"/>
          </a:xfrm>
        </p:spPr>
        <p:txBody>
          <a:bodyPr>
            <a:normAutofit/>
          </a:bodyPr>
          <a:lstStyle/>
          <a:p>
            <a:r>
              <a:rPr lang="en-US" dirty="0"/>
              <a:t>First living human scan…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843" y="901593"/>
            <a:ext cx="5340314" cy="3340314"/>
          </a:xfrm>
          <a:prstGeom prst="rect">
            <a:avLst/>
          </a:prstGeom>
        </p:spPr>
      </p:pic>
      <p:pic>
        <p:nvPicPr>
          <p:cNvPr id="7" name="Picture 2" descr="Image result for mars logo medipix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496" y="2348507"/>
            <a:ext cx="971104" cy="44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82180" y="4422281"/>
            <a:ext cx="3302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Phil Butler, CEO of MARS Bio Imaging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332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Slice through Phil’s ankle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4294967295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12</a:t>
            </a:fld>
            <a:endParaRPr lang="en-AU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25" y="958740"/>
            <a:ext cx="7877635" cy="3700195"/>
          </a:xfrm>
          <a:prstGeom prst="rect">
            <a:avLst/>
          </a:prstGeom>
        </p:spPr>
      </p:pic>
      <p:pic>
        <p:nvPicPr>
          <p:cNvPr id="7" name="Picture 2" descr="Image result for mars logo medipix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372" y="2686965"/>
            <a:ext cx="971104" cy="44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DF3631E-5930-B64B-AA36-3C898EF79129}"/>
              </a:ext>
            </a:extLst>
          </p:cNvPr>
          <p:cNvSpPr/>
          <p:nvPr/>
        </p:nvSpPr>
        <p:spPr bwMode="auto">
          <a:xfrm>
            <a:off x="191718" y="958740"/>
            <a:ext cx="5916482" cy="30724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Conventional imagers			MARS CT		</a:t>
            </a:r>
          </a:p>
        </p:txBody>
      </p:sp>
    </p:spTree>
    <p:extLst>
      <p:ext uri="{BB962C8B-B14F-4D97-AF65-F5344CB8AC3E}">
        <p14:creationId xmlns:p14="http://schemas.microsoft.com/office/powerpoint/2010/main" val="2220277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mars logo medipix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235" y="2511813"/>
            <a:ext cx="971104" cy="44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nkle_movie.mp4">
            <a:hlinkClick r:id="" action="ppaction://media"/>
            <a:extLst>
              <a:ext uri="{FF2B5EF4-FFF2-40B4-BE49-F238E27FC236}">
                <a16:creationId xmlns:a16="http://schemas.microsoft.com/office/drawing/2014/main" id="{4BDFA753-867B-E949-8FF7-43CFF1A7B9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87904" y="1005577"/>
            <a:ext cx="5355509" cy="301247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25707" y="151053"/>
            <a:ext cx="5317706" cy="395472"/>
          </a:xfrm>
        </p:spPr>
        <p:txBody>
          <a:bodyPr>
            <a:noAutofit/>
          </a:bodyPr>
          <a:lstStyle/>
          <a:p>
            <a:r>
              <a:rPr lang="en-US" dirty="0"/>
              <a:t>Movie Slice through Phil’s ankle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98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55922" y="221069"/>
            <a:ext cx="4832155" cy="395472"/>
          </a:xfrm>
        </p:spPr>
        <p:txBody>
          <a:bodyPr>
            <a:noAutofit/>
          </a:bodyPr>
          <a:lstStyle/>
          <a:p>
            <a:r>
              <a:rPr lang="en-US" dirty="0"/>
              <a:t>Press Impact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4294967295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14</a:t>
            </a:fld>
            <a:endParaRPr lang="en-AU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749" y="755466"/>
            <a:ext cx="6051456" cy="3355455"/>
          </a:xfrm>
          <a:prstGeom prst="rect">
            <a:avLst/>
          </a:prstGeom>
        </p:spPr>
      </p:pic>
      <p:pic>
        <p:nvPicPr>
          <p:cNvPr id="11266" name="Picture 2" descr="Image result for mars logo medipix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312" y="2763775"/>
            <a:ext cx="971104" cy="44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22791" y="4236707"/>
            <a:ext cx="61734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Image viewed over 40 M times on Twitter</a:t>
            </a:r>
          </a:p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Highest number of hits on CERN website since the Higgs announcement</a:t>
            </a:r>
          </a:p>
        </p:txBody>
      </p:sp>
    </p:spTree>
    <p:extLst>
      <p:ext uri="{BB962C8B-B14F-4D97-AF65-F5344CB8AC3E}">
        <p14:creationId xmlns:p14="http://schemas.microsoft.com/office/powerpoint/2010/main" val="3492708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4DAF1A-30D6-2C41-A4D6-27CC891D8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792" y="766715"/>
            <a:ext cx="3305330" cy="4362173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E8C876-9BDF-4146-8209-2D8830B781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0783BDD-C1D7-F447-B81D-BA924E0F1A7A}" type="slidenum">
              <a:rPr lang="en-AU" altLang="en-US" smtClean="0"/>
              <a:pPr/>
              <a:t>15</a:t>
            </a:fld>
            <a:endParaRPr lang="en-AU" alt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53613B3-305B-944A-AE26-00BCE1BB5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1929" y="100967"/>
            <a:ext cx="6165056" cy="636395"/>
          </a:xfrm>
        </p:spPr>
        <p:txBody>
          <a:bodyPr/>
          <a:lstStyle/>
          <a:p>
            <a:r>
              <a:rPr lang="en-GB" sz="2800" dirty="0"/>
              <a:t>MARS scan of diseased carotid artery</a:t>
            </a:r>
          </a:p>
        </p:txBody>
      </p:sp>
    </p:spTree>
    <p:extLst>
      <p:ext uri="{BB962C8B-B14F-4D97-AF65-F5344CB8AC3E}">
        <p14:creationId xmlns:p14="http://schemas.microsoft.com/office/powerpoint/2010/main" val="2678860223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DC3E5BB6-02F6-BB40-823F-77A74D24A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421" y="0"/>
            <a:ext cx="6319157" cy="51435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BC2CAC-E1F1-F44F-A795-2E0AAD5812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0783BDD-C1D7-F447-B81D-BA924E0F1A7A}" type="slidenum">
              <a:rPr lang="en-AU" altLang="en-US" smtClean="0"/>
              <a:pPr/>
              <a:t>16</a:t>
            </a:fld>
            <a:endParaRPr lang="en-AU" alt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0C632FE-891A-9A4F-B746-42F9486BF4DF}"/>
              </a:ext>
            </a:extLst>
          </p:cNvPr>
          <p:cNvSpPr/>
          <p:nvPr/>
        </p:nvSpPr>
        <p:spPr bwMode="auto">
          <a:xfrm>
            <a:off x="3112610" y="1880460"/>
            <a:ext cx="576075" cy="192025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01095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>
            <a:extLst>
              <a:ext uri="{FF2B5EF4-FFF2-40B4-BE49-F238E27FC236}">
                <a16:creationId xmlns:a16="http://schemas.microsoft.com/office/drawing/2014/main" id="{061DAABE-93AF-A848-BAB0-F22BFA9C93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26310"/>
            <a:ext cx="9122081" cy="287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76DAC7-71DF-EC4A-ABB3-D2023A0FA5ED}"/>
              </a:ext>
            </a:extLst>
          </p:cNvPr>
          <p:cNvSpPr/>
          <p:nvPr/>
        </p:nvSpPr>
        <p:spPr>
          <a:xfrm>
            <a:off x="64900" y="3455065"/>
            <a:ext cx="9122082" cy="16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686"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~120 invited participants of which ~50 were from industry </a:t>
            </a:r>
          </a:p>
          <a:p>
            <a:pPr marL="37686"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All large medical equipment suppliers represented: Canon, GE, Philips, Siemens</a:t>
            </a:r>
          </a:p>
          <a:p>
            <a:pPr marL="37686"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Also major research institutes present :Johns Hopkins, Massachusetts General Hospital, Mayo Clinic, Royal Marsden, TU Munich etc </a:t>
            </a:r>
          </a:p>
          <a:p>
            <a:pPr marL="37686"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Medipix Collaboration plays a ‘pathfinding’ role in this community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0E53E9-57E7-0444-BA6C-7DF931771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56081" y="63553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en-GB"/>
              <a:t>Manuela Cirilli </a:t>
            </a:r>
          </a:p>
          <a:p>
            <a:r>
              <a:rPr lang="en-GB"/>
              <a:t>CERN Courier webinar 25 February 2021</a:t>
            </a:r>
            <a:endParaRPr lang="en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1B798-62B1-F048-8CE7-B90D4082F3B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722743" y="6389265"/>
            <a:ext cx="317395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FR" smtClean="0"/>
              <a:pPr/>
              <a:t>17</a:t>
            </a:fld>
            <a:endParaRPr lang="en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ED1D8-0366-E542-B409-85178B0A8E7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" y="0"/>
            <a:ext cx="6497503" cy="130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92732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0C2E5-0D66-7F49-BCA3-34B23302D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2" y="-78195"/>
            <a:ext cx="8220075" cy="848526"/>
          </a:xfrm>
        </p:spPr>
        <p:txBody>
          <a:bodyPr/>
          <a:lstStyle/>
          <a:p>
            <a:r>
              <a:rPr lang="en-CH" dirty="0"/>
              <a:t>TEM, STEM and cryo-EM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E35119-AEF5-BF46-B6EA-688DD94834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0783BDD-C1D7-F447-B81D-BA924E0F1A7A}" type="slidenum">
              <a:rPr lang="en-AU" altLang="en-US" smtClean="0"/>
              <a:pPr/>
              <a:t>18</a:t>
            </a:fld>
            <a:endParaRPr lang="en-AU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F61326-5F7B-E947-A655-EC6E22FE0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45" y="771930"/>
            <a:ext cx="6809560" cy="4371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47E7F5-8948-C143-9D12-4D5A4792E3E7}"/>
              </a:ext>
            </a:extLst>
          </p:cNvPr>
          <p:cNvSpPr txBox="1"/>
          <p:nvPr/>
        </p:nvSpPr>
        <p:spPr>
          <a:xfrm>
            <a:off x="520102" y="4799240"/>
            <a:ext cx="3328732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M</a:t>
            </a:r>
            <a:r>
              <a:rPr lang="en-GB" sz="1500" baseline="30000" dirty="0" err="1"/>
              <a:t>c</a:t>
            </a:r>
            <a:r>
              <a:rPr lang="en-GB" sz="1500" dirty="0" err="1"/>
              <a:t>Grouther</a:t>
            </a:r>
            <a:r>
              <a:rPr lang="en-GB" sz="1500" dirty="0"/>
              <a:t>, Glasgow</a:t>
            </a:r>
          </a:p>
        </p:txBody>
      </p:sp>
    </p:spTree>
    <p:extLst>
      <p:ext uri="{BB962C8B-B14F-4D97-AF65-F5344CB8AC3E}">
        <p14:creationId xmlns:p14="http://schemas.microsoft.com/office/powerpoint/2010/main" val="3299201545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5223-E2A9-814D-960A-5CF8DB1EB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70" y="37020"/>
            <a:ext cx="8220075" cy="678745"/>
          </a:xfrm>
        </p:spPr>
        <p:txBody>
          <a:bodyPr/>
          <a:lstStyle/>
          <a:p>
            <a:r>
              <a:rPr lang="en-CH" dirty="0"/>
              <a:t>Detection of 60keV electrons (300</a:t>
            </a:r>
            <a:r>
              <a:rPr lang="en-CH" dirty="0">
                <a:latin typeface="Symbol" pitchFamily="2" charset="2"/>
              </a:rPr>
              <a:t>m</a:t>
            </a:r>
            <a:r>
              <a:rPr lang="en-CH" dirty="0"/>
              <a:t>m thick Si)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54647A-FB5D-A944-BBAA-7394951383B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471395" y="4871616"/>
            <a:ext cx="2056320" cy="273269"/>
          </a:xfrm>
        </p:spPr>
        <p:txBody>
          <a:bodyPr/>
          <a:lstStyle/>
          <a:p>
            <a:fld id="{10783BDD-C1D7-F447-B81D-BA924E0F1A7A}" type="slidenum">
              <a:rPr lang="en-AU" altLang="en-US" smtClean="0"/>
              <a:pPr/>
              <a:t>19</a:t>
            </a:fld>
            <a:endParaRPr lang="en-AU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49D04D-4484-4847-96B4-515A4A595C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747"/>
          <a:stretch/>
        </p:blipFill>
        <p:spPr>
          <a:xfrm>
            <a:off x="360445" y="1212810"/>
            <a:ext cx="3162376" cy="19237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CB4CDF-5ED1-4C4E-B01F-3A326A4AD9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4777020" y="1154255"/>
            <a:ext cx="3222718" cy="1971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6FDEFE-0CB9-EE42-B82A-43FE6C9AE8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747"/>
          <a:stretch/>
        </p:blipFill>
        <p:spPr>
          <a:xfrm>
            <a:off x="398850" y="3218450"/>
            <a:ext cx="3121616" cy="18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ACA2BB-7D5E-264D-8D90-9628FCF63A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000"/>
          <a:stretch/>
        </p:blipFill>
        <p:spPr>
          <a:xfrm>
            <a:off x="4777020" y="3173969"/>
            <a:ext cx="3268587" cy="19212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64AC37-A943-A946-BC2B-F748E1887437}"/>
              </a:ext>
            </a:extLst>
          </p:cNvPr>
          <p:cNvSpPr txBox="1"/>
          <p:nvPr/>
        </p:nvSpPr>
        <p:spPr>
          <a:xfrm>
            <a:off x="461962" y="724925"/>
            <a:ext cx="3171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u="sng" dirty="0">
                <a:latin typeface="Calibri" panose="020F0502020204030204" pitchFamily="34" charset="0"/>
                <a:cs typeface="Calibri" panose="020F0502020204030204" pitchFamily="34" charset="0"/>
              </a:rPr>
              <a:t>Modulation Tranfer Function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77BD05-33BF-D240-AA40-A876E18D438E}"/>
              </a:ext>
            </a:extLst>
          </p:cNvPr>
          <p:cNvSpPr txBox="1"/>
          <p:nvPr/>
        </p:nvSpPr>
        <p:spPr>
          <a:xfrm>
            <a:off x="4720579" y="708705"/>
            <a:ext cx="3268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u="sng" dirty="0">
                <a:latin typeface="Calibri" panose="020F0502020204030204" pitchFamily="34" charset="0"/>
                <a:cs typeface="Calibri" panose="020F0502020204030204" pitchFamily="34" charset="0"/>
              </a:rPr>
              <a:t>Detective Quantum Efficiency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917D96-60D2-3143-A793-74FE901EF1C2}"/>
              </a:ext>
            </a:extLst>
          </p:cNvPr>
          <p:cNvSpPr txBox="1"/>
          <p:nvPr/>
        </p:nvSpPr>
        <p:spPr>
          <a:xfrm>
            <a:off x="3778489" y="1518213"/>
            <a:ext cx="1075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Single Pixel Mode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4DCF54-2EC0-B040-938A-1E0806B32EB0}"/>
              </a:ext>
            </a:extLst>
          </p:cNvPr>
          <p:cNvSpPr txBox="1"/>
          <p:nvPr/>
        </p:nvSpPr>
        <p:spPr>
          <a:xfrm>
            <a:off x="3678873" y="3431018"/>
            <a:ext cx="1274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Charge Summing Mode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2E0E61-2838-7B4B-8A21-5B2EB93D3E3D}"/>
              </a:ext>
            </a:extLst>
          </p:cNvPr>
          <p:cNvSpPr txBox="1"/>
          <p:nvPr/>
        </p:nvSpPr>
        <p:spPr>
          <a:xfrm>
            <a:off x="2661225" y="4881292"/>
            <a:ext cx="31213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J.A. Mir et al., Ultramicroscopy (2017) </a:t>
            </a:r>
            <a:r>
              <a:rPr lang="en-US" sz="1050" b="1" dirty="0"/>
              <a:t>182 </a:t>
            </a:r>
            <a:r>
              <a:rPr lang="en-US" sz="1050" dirty="0"/>
              <a:t>44-53 </a:t>
            </a:r>
          </a:p>
        </p:txBody>
      </p:sp>
    </p:spTree>
    <p:extLst>
      <p:ext uri="{BB962C8B-B14F-4D97-AF65-F5344CB8AC3E}">
        <p14:creationId xmlns:p14="http://schemas.microsoft.com/office/powerpoint/2010/main" val="89348885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42C8E-3FCF-1642-8FAF-786CF477A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7BDEE4-D2BF-234D-9215-FC7772D68950}"/>
              </a:ext>
            </a:extLst>
          </p:cNvPr>
          <p:cNvGraphicFramePr>
            <a:graphicFrameLocks noGrp="1"/>
          </p:cNvGraphicFramePr>
          <p:nvPr/>
        </p:nvGraphicFramePr>
        <p:xfrm>
          <a:off x="385854" y="1"/>
          <a:ext cx="8758145" cy="49912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8433">
                  <a:extLst>
                    <a:ext uri="{9D8B030D-6E8A-4147-A177-3AD203B41FA5}">
                      <a16:colId xmlns:a16="http://schemas.microsoft.com/office/drawing/2014/main" val="1557800546"/>
                    </a:ext>
                  </a:extLst>
                </a:gridCol>
                <a:gridCol w="2980288">
                  <a:extLst>
                    <a:ext uri="{9D8B030D-6E8A-4147-A177-3AD203B41FA5}">
                      <a16:colId xmlns:a16="http://schemas.microsoft.com/office/drawing/2014/main" val="2542783238"/>
                    </a:ext>
                  </a:extLst>
                </a:gridCol>
                <a:gridCol w="2719424">
                  <a:extLst>
                    <a:ext uri="{9D8B030D-6E8A-4147-A177-3AD203B41FA5}">
                      <a16:colId xmlns:a16="http://schemas.microsoft.com/office/drawing/2014/main" val="4015111255"/>
                    </a:ext>
                  </a:extLst>
                </a:gridCol>
              </a:tblGrid>
              <a:tr h="264437">
                <a:tc>
                  <a:txBody>
                    <a:bodyPr/>
                    <a:lstStyle/>
                    <a:p>
                      <a:r>
                        <a:rPr lang="en-CH" sz="1000" baseline="0" dirty="0"/>
                        <a:t>Medipix2 (1999 -&gt; 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000" baseline="0" dirty="0"/>
                        <a:t>Medipix3 (2005 -&gt;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000" baseline="0" dirty="0"/>
                        <a:t>Medipix4 (2016 -&gt;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481286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Albert-Ludwig Universität Freiburg,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Albert-Ludwig Universität Freiburg,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CEA, Paris, France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24618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CEA, Paris, France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AMOLF, Amsterdam, The Netherlands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CERN, Geneva, Switzerland</a:t>
                      </a:r>
                      <a:endParaRPr lang="en-GB" sz="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156348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CERN, Geneva, Switzerland</a:t>
                      </a:r>
                      <a:endParaRPr lang="en-GB" sz="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Brazilian Light Source, Campinas, Brazil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DESY-Hamburg,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777296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Czech Academy of Sciences, Prague, Czechia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CEA, Paris, France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Diamond Light Source, England, UK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86201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ESRF, Grenoble, France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CERN, Geneva, Switzerland</a:t>
                      </a:r>
                      <a:endParaRPr lang="en-GB" sz="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IEAP, Czech Technical University, Prague, </a:t>
                      </a:r>
                      <a:r>
                        <a:rPr lang="en-GB" sz="800" b="0" baseline="0" dirty="0" err="1">
                          <a:solidFill>
                            <a:schemeClr val="tx1"/>
                          </a:solidFill>
                        </a:rPr>
                        <a:t>Czeciah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069940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IEAP, Czech Technical University, Prague, Czech Republic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DESY-Hamburg,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/>
                        <a:t>IFAE, Barcelona, Spain</a:t>
                      </a:r>
                      <a:endParaRPr lang="en-GB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392693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/>
                        <a:t>IFAE, Barcelona, Spain</a:t>
                      </a:r>
                      <a:endParaRPr lang="en-GB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Diamond Light Source, England, UK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JINR, </a:t>
                      </a:r>
                      <a:r>
                        <a:rPr lang="en-GB" sz="800" b="0" baseline="0" dirty="0" err="1">
                          <a:solidFill>
                            <a:schemeClr val="tx1"/>
                          </a:solidFill>
                          <a:effectLst/>
                        </a:rPr>
                        <a:t>Dubna</a:t>
                      </a: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, Russian Federation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077055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Mid Sweden University, Sundsvall, Sweden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ESRF, Grenoble, France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NIKHEF, Amsterdam, The Netherlands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591499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MRC-LMB Cambridge, England, UK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IEAP, Czech Technical University, Prague, Czech Republic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California, Berkeley, USA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21801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NIKHEF, Amsterdam, The Netherlands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KIT/ANKA, </a:t>
                      </a:r>
                      <a:r>
                        <a:rPr lang="de-DE" sz="800" b="0" baseline="0" dirty="0">
                          <a:solidFill>
                            <a:schemeClr val="tx1"/>
                          </a:solidFill>
                        </a:rPr>
                        <a:t>Forschungszentrum Karlsruhe, Germany</a:t>
                      </a:r>
                      <a:endParaRPr lang="de-DE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University of Canterbury, Christchurch, New Zealand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874435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California, Berkeley, USA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Mid Sweden University, Sundsvall, Sweden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University of Geneva, Switzerland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245778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Universität Erlangen-Nurnberg, Erlangen, German</a:t>
                      </a:r>
                      <a:endParaRPr lang="de-DE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NIKHEF, Amsterdam, The Netherlands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University of Glasgow, Scotland, UK</a:t>
                      </a:r>
                      <a:endParaRPr kumimoji="0" lang="en-GB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12254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University of Glasgow, Scotland, UK</a:t>
                      </a:r>
                      <a:endParaRPr kumimoji="0" lang="en-GB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 err="1">
                          <a:solidFill>
                            <a:schemeClr val="tx1"/>
                          </a:solidFill>
                          <a:effectLst/>
                        </a:rPr>
                        <a:t>Univesridad</a:t>
                      </a: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 de los Andes, Bogota, Columbia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Houston, USA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4671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Houston, USA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Bonn, Germany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Maastricht, The Netherlands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13168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and INFN Section of Cagliari, Italy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California, Berkeley, USA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Oxford, England, UK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223313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and INFN Section of Pisa, Italy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University of Canterbury, Christchurch, New Zealand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800" baseline="0" dirty="0"/>
                        <a:t>INFN, Italy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96219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and INFN Section of Napoli, Italy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Universität Erlangen-Nurnberg, Erlangen, German</a:t>
                      </a:r>
                      <a:endParaRPr lang="de-DE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166331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University of Glasgow, Scotland, UK</a:t>
                      </a:r>
                      <a:endParaRPr kumimoji="0" lang="en-GB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01816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Houston, USA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770335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Leiden, The Netherlands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38627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Technical University of Munich, Germany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17327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VTT Information Technology, Espoo, Finland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268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500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63F221-465B-9845-9B5B-FCC5AE8651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0783BDD-C1D7-F447-B81D-BA924E0F1A7A}" type="slidenum">
              <a:rPr lang="en-AU" altLang="en-US" smtClean="0"/>
              <a:pPr/>
              <a:t>20</a:t>
            </a:fld>
            <a:endParaRPr lang="en-AU" alt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21252B-A4F1-D847-899E-0163A2416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75" y="-78195"/>
            <a:ext cx="8220075" cy="849313"/>
          </a:xfrm>
        </p:spPr>
        <p:txBody>
          <a:bodyPr/>
          <a:lstStyle/>
          <a:p>
            <a:r>
              <a:rPr lang="en-CH" dirty="0"/>
              <a:t>Detection of 120keV electrons (300</a:t>
            </a:r>
            <a:r>
              <a:rPr lang="en-CH" dirty="0">
                <a:latin typeface="Symbol" pitchFamily="2" charset="2"/>
              </a:rPr>
              <a:t>m</a:t>
            </a:r>
            <a:r>
              <a:rPr lang="en-CH" dirty="0"/>
              <a:t>m thick GaAs)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A12350-447B-2342-85D2-E95131979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908" y="956264"/>
            <a:ext cx="4105795" cy="41384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6436E5-3A36-6C4B-BA5B-6EB9DAEA3EE9}"/>
              </a:ext>
            </a:extLst>
          </p:cNvPr>
          <p:cNvSpPr txBox="1"/>
          <p:nvPr/>
        </p:nvSpPr>
        <p:spPr>
          <a:xfrm>
            <a:off x="2042942" y="694414"/>
            <a:ext cx="256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Modulation Tranfer Function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1BD97A-7364-DA42-83EF-DDD230B65C3B}"/>
              </a:ext>
            </a:extLst>
          </p:cNvPr>
          <p:cNvSpPr txBox="1"/>
          <p:nvPr/>
        </p:nvSpPr>
        <p:spPr>
          <a:xfrm>
            <a:off x="4563433" y="694414"/>
            <a:ext cx="264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Detective Quantum Efficiency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01644F-6CCD-D14C-8B36-BCB24B59B92A}"/>
              </a:ext>
            </a:extLst>
          </p:cNvPr>
          <p:cNvSpPr txBox="1"/>
          <p:nvPr/>
        </p:nvSpPr>
        <p:spPr>
          <a:xfrm>
            <a:off x="1099951" y="1518213"/>
            <a:ext cx="1075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Single Pixel Mode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D9F77C-3D94-E34F-863B-15231257870A}"/>
              </a:ext>
            </a:extLst>
          </p:cNvPr>
          <p:cNvSpPr txBox="1"/>
          <p:nvPr/>
        </p:nvSpPr>
        <p:spPr>
          <a:xfrm>
            <a:off x="1000335" y="3431018"/>
            <a:ext cx="1274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Charge Summing Mode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9319AC-D7F9-A248-98F5-4D07AA21328C}"/>
              </a:ext>
            </a:extLst>
          </p:cNvPr>
          <p:cNvSpPr txBox="1"/>
          <p:nvPr/>
        </p:nvSpPr>
        <p:spPr>
          <a:xfrm>
            <a:off x="6380703" y="4033588"/>
            <a:ext cx="2574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Kirsty A. Paton et al., Ultramicroscopy (2021) </a:t>
            </a:r>
            <a:r>
              <a:rPr lang="en-US" sz="1050" b="1" dirty="0"/>
              <a:t>227 </a:t>
            </a:r>
            <a:r>
              <a:rPr lang="en-US" sz="1050" dirty="0"/>
              <a:t>113298</a:t>
            </a:r>
          </a:p>
        </p:txBody>
      </p:sp>
    </p:spTree>
    <p:extLst>
      <p:ext uri="{BB962C8B-B14F-4D97-AF65-F5344CB8AC3E}">
        <p14:creationId xmlns:p14="http://schemas.microsoft.com/office/powerpoint/2010/main" val="4177140067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24B5D-1384-F841-81BA-0E64DBCE9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8" y="-78195"/>
            <a:ext cx="8220075" cy="848526"/>
          </a:xfrm>
        </p:spPr>
        <p:txBody>
          <a:bodyPr/>
          <a:lstStyle/>
          <a:p>
            <a:r>
              <a:rPr lang="en-CH" sz="2000" dirty="0"/>
              <a:t>Simulation of 200keV electron impinging on 300</a:t>
            </a:r>
            <a:r>
              <a:rPr lang="en-CH" sz="2000" dirty="0">
                <a:latin typeface="Symbol" pitchFamily="2" charset="2"/>
              </a:rPr>
              <a:t>m</a:t>
            </a:r>
            <a:r>
              <a:rPr lang="en-CH" sz="2000" dirty="0"/>
              <a:t>m thick Si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E9B8A4-E05F-E14B-B910-14F5BBBEA1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0783BDD-C1D7-F447-B81D-BA924E0F1A7A}" type="slidenum">
              <a:rPr lang="en-AU" altLang="en-US" smtClean="0"/>
              <a:pPr/>
              <a:t>21</a:t>
            </a:fld>
            <a:endParaRPr lang="en-AU" altLang="en-US"/>
          </a:p>
        </p:txBody>
      </p:sp>
      <p:pic>
        <p:nvPicPr>
          <p:cNvPr id="4" name="Object1" descr="H:\surfDrive\phd\results\2d_trajs\300-200-G4_Si.png">
            <a:extLst>
              <a:ext uri="{FF2B5EF4-FFF2-40B4-BE49-F238E27FC236}">
                <a16:creationId xmlns:a16="http://schemas.microsoft.com/office/drawing/2014/main" id="{D9AEF02C-FED2-6443-8023-7173B207035D}"/>
              </a:ext>
            </a:extLst>
          </p:cNvPr>
          <p:cNvPicPr>
            <a:picLocks noChangeAspect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8_wBdBYRMAAAAlAAAAEQAAAC0AAAAAAAAAAAAAAAAAAAAAA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L0Z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MgEAACFCgAAFCUAAK0YAAAQAAAAJgAAAAgAAAD//////////zAAAAAUAAAAAAAAAAAA//8AAAEAAAD//wAAAQA="/>
              </a:ext>
            </a:extLst>
          </p:cNvPicPr>
          <p:nvPr/>
        </p:nvPicPr>
        <p:blipFill>
          <a:blip r:embed="rId2"/>
          <a:srcRect t="65890"/>
          <a:stretch>
            <a:fillRect/>
          </a:stretch>
        </p:blipFill>
        <p:spPr>
          <a:xfrm>
            <a:off x="1384385" y="1342790"/>
            <a:ext cx="6963057" cy="305202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3482B3-142A-C547-84FF-505210DE4934}"/>
              </a:ext>
            </a:extLst>
          </p:cNvPr>
          <p:cNvSpPr txBox="1"/>
          <p:nvPr/>
        </p:nvSpPr>
        <p:spPr>
          <a:xfrm>
            <a:off x="520102" y="4774604"/>
            <a:ext cx="3736279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J. P. van </a:t>
            </a:r>
            <a:r>
              <a:rPr lang="en-GB" sz="1500" dirty="0" err="1"/>
              <a:t>Schayck</a:t>
            </a:r>
            <a:r>
              <a:rPr lang="en-GB" sz="1500" dirty="0"/>
              <a:t>, Maastricht</a:t>
            </a:r>
          </a:p>
        </p:txBody>
      </p:sp>
    </p:spTree>
    <p:extLst>
      <p:ext uri="{BB962C8B-B14F-4D97-AF65-F5344CB8AC3E}">
        <p14:creationId xmlns:p14="http://schemas.microsoft.com/office/powerpoint/2010/main" val="183183965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– single particle detection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7415994"/>
              </p:ext>
            </p:extLst>
          </p:nvPr>
        </p:nvGraphicFramePr>
        <p:xfrm>
          <a:off x="2113151" y="897564"/>
          <a:ext cx="4917699" cy="3312373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Down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Power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700 </a:t>
                      </a:r>
                      <a:r>
                        <a:rPr kumimoji="0" lang="en-US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mW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/cm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80Mhits/cm</a:t>
                      </a:r>
                      <a:r>
                        <a:rPr kumimoji="0" lang="pt-BR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25683" y="4402948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379F8C-6299-A444-83E4-B52428B06CEF}"/>
              </a:ext>
            </a:extLst>
          </p:cNvPr>
          <p:cNvSpPr/>
          <p:nvPr/>
        </p:nvSpPr>
        <p:spPr bwMode="auto">
          <a:xfrm>
            <a:off x="2113150" y="1112360"/>
            <a:ext cx="4917699" cy="23043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92E18F-2EE0-1245-AB51-6BD4468825BA}"/>
              </a:ext>
            </a:extLst>
          </p:cNvPr>
          <p:cNvSpPr/>
          <p:nvPr/>
        </p:nvSpPr>
        <p:spPr bwMode="auto">
          <a:xfrm>
            <a:off x="2112221" y="1342790"/>
            <a:ext cx="4917699" cy="23043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206556-5338-9A4E-B493-B9E50D6F4863}"/>
              </a:ext>
            </a:extLst>
          </p:cNvPr>
          <p:cNvSpPr/>
          <p:nvPr/>
        </p:nvSpPr>
        <p:spPr bwMode="auto">
          <a:xfrm>
            <a:off x="2114080" y="1765245"/>
            <a:ext cx="4917699" cy="23043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F8FD16-2D97-C94D-82F4-C7DEE6C0EAFB}"/>
              </a:ext>
            </a:extLst>
          </p:cNvPr>
          <p:cNvSpPr/>
          <p:nvPr/>
        </p:nvSpPr>
        <p:spPr bwMode="auto">
          <a:xfrm>
            <a:off x="2114080" y="3992735"/>
            <a:ext cx="4917699" cy="23043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E46071-013E-C243-AB30-FEB39986113C}"/>
              </a:ext>
            </a:extLst>
          </p:cNvPr>
          <p:cNvSpPr/>
          <p:nvPr/>
        </p:nvSpPr>
        <p:spPr bwMode="auto">
          <a:xfrm>
            <a:off x="2114080" y="2878990"/>
            <a:ext cx="4917699" cy="23043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60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nsor_trac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99747"/>
            <a:ext cx="6858000" cy="168338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760799" y="1347286"/>
            <a:ext cx="6109348" cy="27460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3841582" y="2342733"/>
            <a:ext cx="180191" cy="755167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Isosceles Triangle 12"/>
          <p:cNvSpPr/>
          <p:nvPr/>
        </p:nvSpPr>
        <p:spPr>
          <a:xfrm>
            <a:off x="4123201" y="2454292"/>
            <a:ext cx="180191" cy="65219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Isosceles Triangle 13"/>
          <p:cNvSpPr/>
          <p:nvPr/>
        </p:nvSpPr>
        <p:spPr>
          <a:xfrm flipH="1">
            <a:off x="4751118" y="2746060"/>
            <a:ext cx="163030" cy="35184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Isosceles Triangle 14"/>
          <p:cNvSpPr/>
          <p:nvPr/>
        </p:nvSpPr>
        <p:spPr>
          <a:xfrm>
            <a:off x="4393490" y="2583013"/>
            <a:ext cx="180191" cy="514887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6" name="Isosceles Triangle 15"/>
          <p:cNvSpPr/>
          <p:nvPr/>
        </p:nvSpPr>
        <p:spPr>
          <a:xfrm>
            <a:off x="5024927" y="2840456"/>
            <a:ext cx="135000" cy="257444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43000" y="21733"/>
            <a:ext cx="7450137" cy="708422"/>
          </a:xfrm>
        </p:spPr>
        <p:txBody>
          <a:bodyPr/>
          <a:lstStyle/>
          <a:p>
            <a:r>
              <a:rPr lang="en-US" dirty="0"/>
              <a:t>Using charge collection time to track in a single Si layer</a:t>
            </a:r>
          </a:p>
        </p:txBody>
      </p:sp>
      <p:sp>
        <p:nvSpPr>
          <p:cNvPr id="17" name="Isosceles Triangle 15"/>
          <p:cNvSpPr/>
          <p:nvPr/>
        </p:nvSpPr>
        <p:spPr>
          <a:xfrm>
            <a:off x="5292094" y="2975918"/>
            <a:ext cx="82748" cy="1143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479260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38D60-6718-664D-8152-01C77811E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70" y="1"/>
            <a:ext cx="8490530" cy="708422"/>
          </a:xfrm>
        </p:spPr>
        <p:txBody>
          <a:bodyPr/>
          <a:lstStyle/>
          <a:p>
            <a:r>
              <a:rPr lang="en-CH" dirty="0"/>
              <a:t>3D rendering of traversing particle with delta electron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A611AD-70F6-0C44-9B13-A255F0729A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510" y="805120"/>
            <a:ext cx="4864634" cy="36484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FE15D2-ED1C-0A41-A8AD-95CF3B8A54C0}"/>
              </a:ext>
            </a:extLst>
          </p:cNvPr>
          <p:cNvSpPr txBox="1"/>
          <p:nvPr/>
        </p:nvSpPr>
        <p:spPr>
          <a:xfrm>
            <a:off x="693095" y="3186230"/>
            <a:ext cx="342112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45 </a:t>
            </a:r>
            <a:r>
              <a:rPr lang="en-GB" sz="1500" dirty="0" err="1"/>
              <a:t>deg</a:t>
            </a:r>
            <a:r>
              <a:rPr lang="en-GB" sz="1500" dirty="0"/>
              <a:t> </a:t>
            </a:r>
          </a:p>
          <a:p>
            <a:r>
              <a:rPr lang="en-GB" sz="1500" dirty="0" err="1"/>
              <a:t>CdTe</a:t>
            </a:r>
            <a:r>
              <a:rPr lang="en-GB" sz="1500" dirty="0"/>
              <a:t> sensor</a:t>
            </a:r>
          </a:p>
          <a:p>
            <a:r>
              <a:rPr lang="en-GB" sz="1500" dirty="0"/>
              <a:t>2mm thick</a:t>
            </a:r>
          </a:p>
          <a:p>
            <a:r>
              <a:rPr lang="en-GB" sz="1500" dirty="0" err="1"/>
              <a:t>V</a:t>
            </a:r>
            <a:r>
              <a:rPr lang="en-GB" sz="1500" baseline="-25000" dirty="0" err="1"/>
              <a:t>bias</a:t>
            </a:r>
            <a:r>
              <a:rPr lang="en-GB" sz="1500" dirty="0"/>
              <a:t> = 130V</a:t>
            </a:r>
          </a:p>
          <a:p>
            <a:r>
              <a:rPr lang="en-GB" sz="1500" dirty="0"/>
              <a:t>Colour (and diameter) indicate charge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AE4E60B-93A4-514E-9653-DF9C21E59D82}"/>
              </a:ext>
            </a:extLst>
          </p:cNvPr>
          <p:cNvSpPr txBox="1">
            <a:spLocks/>
          </p:cNvSpPr>
          <p:nvPr/>
        </p:nvSpPr>
        <p:spPr>
          <a:xfrm>
            <a:off x="1672423" y="4663559"/>
            <a:ext cx="5626332" cy="289302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anchor="ctr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500" dirty="0"/>
              <a:t>Slide courtesy of B. Bergmann, S. </a:t>
            </a:r>
            <a:r>
              <a:rPr lang="en-US" sz="1500" dirty="0" err="1"/>
              <a:t>Pospisil</a:t>
            </a:r>
            <a:r>
              <a:rPr lang="en-US" sz="1500" dirty="0"/>
              <a:t>, IEAP, CTU, Prague</a:t>
            </a:r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69576389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B1DEB-25FE-0745-A4CB-2A775F593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373" y="24493"/>
            <a:ext cx="8183290" cy="708422"/>
          </a:xfrm>
        </p:spPr>
        <p:txBody>
          <a:bodyPr/>
          <a:lstStyle/>
          <a:p>
            <a:r>
              <a:rPr lang="en-CH" dirty="0"/>
              <a:t>Use simulated data to train a CNN to identify impact point</a:t>
            </a:r>
          </a:p>
        </p:txBody>
      </p:sp>
      <p:pic>
        <p:nvPicPr>
          <p:cNvPr id="3" name="Picture3">
            <a:extLst>
              <a:ext uri="{FF2B5EF4-FFF2-40B4-BE49-F238E27FC236}">
                <a16:creationId xmlns:a16="http://schemas.microsoft.com/office/drawing/2014/main" id="{9ADFB856-12AA-7A4A-95E8-24848A0642CA}"/>
              </a:ext>
            </a:extLst>
          </p:cNvPr>
          <p:cNvPicPr>
            <a:picLocks noChangeAspect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8_wBdBY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Bz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LkjAABPCQAAQEcAAFUZAAAQAAAAJgAAAAgAAAD//////////zAAAAAUAAAAAAAAAAAA//8AAAEAAAD//wAAAQA="/>
              </a:ext>
            </a:extLst>
          </p:cNvPicPr>
          <p:nvPr/>
        </p:nvPicPr>
        <p:blipFill>
          <a:blip r:embed="rId2"/>
          <a:srcRect r="1150"/>
          <a:stretch>
            <a:fillRect/>
          </a:stretch>
        </p:blipFill>
        <p:spPr>
          <a:xfrm>
            <a:off x="2410943" y="2955800"/>
            <a:ext cx="4580572" cy="206591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2">
            <a:extLst>
              <a:ext uri="{FF2B5EF4-FFF2-40B4-BE49-F238E27FC236}">
                <a16:creationId xmlns:a16="http://schemas.microsoft.com/office/drawing/2014/main" id="{C90891E0-AC8F-EF40-ACC5-02A81CE3F043}"/>
              </a:ext>
            </a:extLst>
          </p:cNvPr>
          <p:cNvPicPr>
            <a:picLocks noChangeAspect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8_wBdBY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TwAAAAAAAABkAAAAZAAAAAAAAAAjAAAABAAAAGQAAAAXAAAAFAAAAAAAAAAAAAAA/38AAP9/AAAAAAAACQAAAAQAAACYmJj/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AQHAADSGQAAFCUAAFcnAAAQAAAAJgAAAAgAAAD//////////zAAAAAUAAAAAAAAAAAA//8AAAEAAAD//wAAAQA="/>
              </a:ext>
            </a:extLst>
          </p:cNvPicPr>
          <p:nvPr/>
        </p:nvPicPr>
        <p:blipFill>
          <a:blip r:embed="rId3"/>
          <a:srcRect b="790"/>
          <a:stretch>
            <a:fillRect/>
          </a:stretch>
        </p:blipFill>
        <p:spPr>
          <a:xfrm>
            <a:off x="2382915" y="823933"/>
            <a:ext cx="4569038" cy="205476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82A6EE-924F-DC4F-B18E-EEF8DF43F55F}"/>
              </a:ext>
            </a:extLst>
          </p:cNvPr>
          <p:cNvSpPr txBox="1"/>
          <p:nvPr/>
        </p:nvSpPr>
        <p:spPr>
          <a:xfrm>
            <a:off x="68058" y="4259298"/>
            <a:ext cx="1766630" cy="784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500" dirty="0"/>
              <a:t>Courtesy of J. P. van </a:t>
            </a:r>
            <a:r>
              <a:rPr lang="en-GB" sz="1500" dirty="0" err="1"/>
              <a:t>Schayck</a:t>
            </a:r>
            <a:r>
              <a:rPr lang="en-GB" sz="1500" dirty="0"/>
              <a:t> Maastricht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808A5-868C-DF49-A748-C889C84A39CA}"/>
              </a:ext>
            </a:extLst>
          </p:cNvPr>
          <p:cNvSpPr txBox="1"/>
          <p:nvPr/>
        </p:nvSpPr>
        <p:spPr>
          <a:xfrm>
            <a:off x="3189420" y="4917170"/>
            <a:ext cx="39853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J. Paul van </a:t>
            </a:r>
            <a:r>
              <a:rPr lang="en-US" sz="1050" dirty="0" err="1"/>
              <a:t>Schayck</a:t>
            </a:r>
            <a:r>
              <a:rPr lang="en-US" sz="1050" dirty="0"/>
              <a:t> et al., Ultramicroscopy (2020) </a:t>
            </a:r>
            <a:r>
              <a:rPr lang="en-US" sz="1050" b="1" dirty="0"/>
              <a:t>218 </a:t>
            </a:r>
            <a:r>
              <a:rPr lang="en-US" sz="1050" dirty="0"/>
              <a:t>113092 </a:t>
            </a:r>
          </a:p>
        </p:txBody>
      </p:sp>
    </p:spTree>
    <p:extLst>
      <p:ext uri="{BB962C8B-B14F-4D97-AF65-F5344CB8AC3E}">
        <p14:creationId xmlns:p14="http://schemas.microsoft.com/office/powerpoint/2010/main" val="3629858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60E93-C884-A84B-8663-CA39F8687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75" y="1"/>
            <a:ext cx="8604525" cy="708422"/>
          </a:xfrm>
        </p:spPr>
        <p:txBody>
          <a:bodyPr/>
          <a:lstStyle/>
          <a:p>
            <a:r>
              <a:rPr lang="en-CH" dirty="0"/>
              <a:t>Comparison of t</a:t>
            </a:r>
            <a:r>
              <a:rPr lang="en-GB" dirty="0"/>
              <a:t>he</a:t>
            </a:r>
            <a:r>
              <a:rPr lang="en-CH" dirty="0"/>
              <a:t> performance of different algorithms</a:t>
            </a:r>
          </a:p>
        </p:txBody>
      </p:sp>
      <p:pic>
        <p:nvPicPr>
          <p:cNvPr id="3" name="Picture1">
            <a:extLst>
              <a:ext uri="{FF2B5EF4-FFF2-40B4-BE49-F238E27FC236}">
                <a16:creationId xmlns:a16="http://schemas.microsoft.com/office/drawing/2014/main" id="{B9A0445E-7D77-FF4D-B75A-D73A928D0DB3}"/>
              </a:ext>
            </a:extLst>
          </p:cNvPr>
          <p:cNvPicPr>
            <a:picLocks noChangeAspect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8_wBdBY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NgrAABVGQAATUUAAFcnAAAAAAAAJgAAAAgAAAD//////////zAAAAAUAAAAAAAAAAAA//8AAAEAAAD//wAAAQA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101370" y="843525"/>
            <a:ext cx="7119105" cy="391731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A51D22-3EA4-364E-B62D-213AEC7BF55A}"/>
              </a:ext>
            </a:extLst>
          </p:cNvPr>
          <p:cNvSpPr txBox="1"/>
          <p:nvPr/>
        </p:nvSpPr>
        <p:spPr>
          <a:xfrm>
            <a:off x="68058" y="4259298"/>
            <a:ext cx="1766630" cy="784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500" dirty="0"/>
              <a:t>Courtesy of J. P. van </a:t>
            </a:r>
            <a:r>
              <a:rPr lang="en-GB" sz="1500" dirty="0" err="1"/>
              <a:t>Schayck</a:t>
            </a:r>
            <a:r>
              <a:rPr lang="en-GB" sz="1500" dirty="0"/>
              <a:t> Maastricht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B13E4-2814-474E-979F-CF8A7CDABD46}"/>
              </a:ext>
            </a:extLst>
          </p:cNvPr>
          <p:cNvSpPr txBox="1"/>
          <p:nvPr/>
        </p:nvSpPr>
        <p:spPr>
          <a:xfrm>
            <a:off x="3189420" y="4917170"/>
            <a:ext cx="39853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J. Paul van </a:t>
            </a:r>
            <a:r>
              <a:rPr lang="en-US" sz="1050" dirty="0" err="1"/>
              <a:t>Schayck</a:t>
            </a:r>
            <a:r>
              <a:rPr lang="en-US" sz="1050" dirty="0"/>
              <a:t> et al., Ultramicroscopy (2020) </a:t>
            </a:r>
            <a:r>
              <a:rPr lang="en-US" sz="1050" b="1" dirty="0"/>
              <a:t>218 </a:t>
            </a:r>
            <a:r>
              <a:rPr lang="en-US" sz="1050" dirty="0"/>
              <a:t>113092 </a:t>
            </a:r>
          </a:p>
        </p:txBody>
      </p:sp>
    </p:spTree>
    <p:extLst>
      <p:ext uri="{BB962C8B-B14F-4D97-AF65-F5344CB8AC3E}">
        <p14:creationId xmlns:p14="http://schemas.microsoft.com/office/powerpoint/2010/main" val="3429168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D:\Conferences\NVMS\schematic with def and ref.tif"/>
          <p:cNvPicPr>
            <a:picLocks noChangeAspect="1" noChangeArrowheads="1"/>
          </p:cNvPicPr>
          <p:nvPr/>
        </p:nvPicPr>
        <p:blipFill>
          <a:blip r:embed="rId3" cstate="print"/>
          <a:srcRect b="8897"/>
          <a:stretch>
            <a:fillRect/>
          </a:stretch>
        </p:blipFill>
        <p:spPr bwMode="auto">
          <a:xfrm>
            <a:off x="597116" y="2401339"/>
            <a:ext cx="5016965" cy="2033174"/>
          </a:xfrm>
          <a:prstGeom prst="rect">
            <a:avLst/>
          </a:prstGeom>
          <a:noFill/>
        </p:spPr>
      </p:pic>
      <p:pic>
        <p:nvPicPr>
          <p:cNvPr id="47" name="Picture 46" descr="timepix on ultraflex.jpg"/>
          <p:cNvPicPr>
            <a:picLocks noChangeAspect="1"/>
          </p:cNvPicPr>
          <p:nvPr/>
        </p:nvPicPr>
        <p:blipFill>
          <a:blip r:embed="rId4" cstate="print"/>
          <a:srcRect t="48750" b="11806"/>
          <a:stretch>
            <a:fillRect/>
          </a:stretch>
        </p:blipFill>
        <p:spPr>
          <a:xfrm>
            <a:off x="1143000" y="1065189"/>
            <a:ext cx="4056848" cy="1200151"/>
          </a:xfrm>
          <a:prstGeom prst="rect">
            <a:avLst/>
          </a:prstGeom>
        </p:spPr>
      </p:pic>
      <p:pic>
        <p:nvPicPr>
          <p:cNvPr id="48" name="Picture 47" descr="DSC_0016.jpg"/>
          <p:cNvPicPr>
            <a:picLocks noChangeAspect="1"/>
          </p:cNvPicPr>
          <p:nvPr/>
        </p:nvPicPr>
        <p:blipFill>
          <a:blip r:embed="rId5" cstate="print"/>
          <a:srcRect l="20000" t="17570" r="6562"/>
          <a:stretch>
            <a:fillRect/>
          </a:stretch>
        </p:blipFill>
        <p:spPr>
          <a:xfrm>
            <a:off x="5773105" y="1029469"/>
            <a:ext cx="1742120" cy="1300163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663152" y="758008"/>
            <a:ext cx="25960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>
                <a:latin typeface="Calibri" panose="020F0502020204030204" pitchFamily="34" charset="0"/>
                <a:cs typeface="Calibri" panose="020F0502020204030204" pitchFamily="34" charset="0"/>
              </a:rPr>
              <a:t>Delay generator and MCP power supplies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776215" y="960728"/>
            <a:ext cx="238574" cy="354492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5603600" y="622356"/>
            <a:ext cx="10237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>
                <a:latin typeface="Calibri" panose="020F0502020204030204" pitchFamily="34" charset="0"/>
                <a:cs typeface="Calibri" panose="020F0502020204030204" pitchFamily="34" charset="0"/>
              </a:rPr>
              <a:t>MCP decoupling 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977219" y="986608"/>
            <a:ext cx="276505" cy="45635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829381" y="536285"/>
            <a:ext cx="11851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ReLaXd</a:t>
            </a:r>
            <a:r>
              <a:rPr lang="en-AU" sz="1050" dirty="0">
                <a:latin typeface="Calibri" panose="020F0502020204030204" pitchFamily="34" charset="0"/>
                <a:cs typeface="Calibri" panose="020F0502020204030204" pitchFamily="34" charset="0"/>
              </a:rPr>
              <a:t> readout board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6736977" y="893660"/>
            <a:ext cx="201705" cy="563594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>
          <a:xfrm flipH="1" flipV="1">
            <a:off x="6646762" y="1689771"/>
            <a:ext cx="373284" cy="67711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4185765" y="718617"/>
            <a:ext cx="25960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>
                <a:latin typeface="Calibri" panose="020F0502020204030204" pitchFamily="34" charset="0"/>
                <a:cs typeface="Calibri" panose="020F0502020204030204" pitchFamily="34" charset="0"/>
              </a:rPr>
              <a:t>Timepix assembly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4705711" y="913284"/>
            <a:ext cx="235070" cy="519742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1168882" y="1989428"/>
            <a:ext cx="160031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500" dirty="0" err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Bruker</a:t>
            </a:r>
            <a:r>
              <a:rPr lang="en-AU" sz="15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AU" sz="1500" dirty="0" err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Ultraflex</a:t>
            </a:r>
            <a:r>
              <a:rPr lang="en-AU" sz="15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 III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1994859" y="1672407"/>
            <a:ext cx="455043" cy="411911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5614080" y="3005417"/>
            <a:ext cx="29216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>
                <a:latin typeface="Calibri" panose="020F0502020204030204" pitchFamily="34" charset="0"/>
                <a:cs typeface="Calibri" panose="020F0502020204030204" pitchFamily="34" charset="0"/>
              </a:rPr>
              <a:t>Two  spectra per laser shot:</a:t>
            </a:r>
          </a:p>
          <a:p>
            <a:r>
              <a:rPr lang="en-AU" sz="1050" i="1" dirty="0">
                <a:latin typeface="Calibri" panose="020F0502020204030204" pitchFamily="34" charset="0"/>
                <a:cs typeface="Calibri" panose="020F0502020204030204" pitchFamily="34" charset="0"/>
              </a:rPr>
              <a:t>   1- Timepix (position and time)</a:t>
            </a:r>
          </a:p>
          <a:p>
            <a:r>
              <a:rPr lang="en-AU" sz="1050" i="1" dirty="0">
                <a:latin typeface="Calibri" panose="020F0502020204030204" pitchFamily="34" charset="0"/>
                <a:cs typeface="Calibri" panose="020F0502020204030204" pitchFamily="34" charset="0"/>
              </a:rPr>
              <a:t>   2- ADC (time, </a:t>
            </a:r>
            <a:r>
              <a:rPr lang="en-AU" sz="1050" i="1" dirty="0" err="1">
                <a:latin typeface="Calibri" panose="020F0502020204030204" pitchFamily="34" charset="0"/>
                <a:cs typeface="Calibri" panose="020F0502020204030204" pitchFamily="34" charset="0"/>
              </a:rPr>
              <a:t>multihit</a:t>
            </a:r>
            <a:r>
              <a:rPr lang="en-AU" sz="105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6" cstate="print"/>
          <a:srcRect l="30920" t="30476" r="65064" b="51535"/>
          <a:stretch>
            <a:fillRect/>
          </a:stretch>
        </p:blipFill>
        <p:spPr bwMode="auto">
          <a:xfrm>
            <a:off x="7507926" y="2709244"/>
            <a:ext cx="1512569" cy="203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87445" y="4488502"/>
            <a:ext cx="34115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Ellis et al. J. Am. Soc. Mass Spec. (2014) </a:t>
            </a:r>
            <a:r>
              <a:rPr lang="en-US" sz="1050" b="1" dirty="0"/>
              <a:t>25</a:t>
            </a:r>
            <a:r>
              <a:rPr lang="en-US" sz="1050" dirty="0"/>
              <a:t> 809-819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7201" y="52610"/>
            <a:ext cx="8326799" cy="567000"/>
          </a:xfrm>
        </p:spPr>
        <p:txBody>
          <a:bodyPr/>
          <a:lstStyle/>
          <a:p>
            <a:r>
              <a:rPr lang="en-US" sz="2000" dirty="0">
                <a:solidFill>
                  <a:srgbClr val="17375E"/>
                </a:solidFill>
              </a:rPr>
              <a:t>Mass spectrometry enhanced with segmented Timepix MCP  Readout</a:t>
            </a:r>
            <a:endParaRPr lang="nl-NL" sz="2000" dirty="0">
              <a:solidFill>
                <a:srgbClr val="1737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260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66" y="1080045"/>
            <a:ext cx="4136195" cy="3483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96"/>
          <a:stretch/>
        </p:blipFill>
        <p:spPr bwMode="auto">
          <a:xfrm>
            <a:off x="5495961" y="1893898"/>
            <a:ext cx="2098257" cy="185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5433803" y="3617141"/>
            <a:ext cx="127450" cy="1942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hangingPunct="0"/>
            <a:endParaRPr lang="en-AU" sz="2400">
              <a:solidFill>
                <a:srgbClr val="001C3D"/>
              </a:solidFill>
              <a:latin typeface="Verdana" pitchFamily="-10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87361" y="4556877"/>
            <a:ext cx="3429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/>
              <a:t>Ang. </a:t>
            </a:r>
            <a:r>
              <a:rPr lang="en-US" sz="1050" dirty="0" err="1"/>
              <a:t>Chemie</a:t>
            </a:r>
            <a:r>
              <a:rPr lang="en-US" sz="1050" dirty="0"/>
              <a:t>. Int. Ed. (2013) </a:t>
            </a:r>
            <a:r>
              <a:rPr lang="en-US" sz="1050" b="1" dirty="0"/>
              <a:t>52 </a:t>
            </a:r>
            <a:r>
              <a:rPr lang="en-US" sz="1050" dirty="0"/>
              <a:t>11261-11264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3961" y="58350"/>
            <a:ext cx="8326799" cy="567000"/>
          </a:xfrm>
        </p:spPr>
        <p:txBody>
          <a:bodyPr/>
          <a:lstStyle/>
          <a:p>
            <a:r>
              <a:rPr lang="en-US" dirty="0">
                <a:solidFill>
                  <a:srgbClr val="17375E"/>
                </a:solidFill>
              </a:rPr>
              <a:t>Improved High Mass Sensitivity</a:t>
            </a:r>
            <a:endParaRPr lang="nl-NL" dirty="0">
              <a:solidFill>
                <a:srgbClr val="17375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70639E-760B-B445-A54D-B61FB9AF9E19}"/>
              </a:ext>
            </a:extLst>
          </p:cNvPr>
          <p:cNvSpPr txBox="1"/>
          <p:nvPr/>
        </p:nvSpPr>
        <p:spPr>
          <a:xfrm>
            <a:off x="5800960" y="4114845"/>
            <a:ext cx="292050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Courtesy of R, </a:t>
            </a:r>
            <a:r>
              <a:rPr lang="en-GB" sz="1400" dirty="0" err="1"/>
              <a:t>Heeren</a:t>
            </a:r>
            <a:r>
              <a:rPr lang="en-GB" sz="1400" dirty="0"/>
              <a:t>, Maastricht</a:t>
            </a:r>
          </a:p>
        </p:txBody>
      </p:sp>
    </p:spTree>
    <p:extLst>
      <p:ext uri="{BB962C8B-B14F-4D97-AF65-F5344CB8AC3E}">
        <p14:creationId xmlns:p14="http://schemas.microsoft.com/office/powerpoint/2010/main" val="2087402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153955" y="1035549"/>
            <a:ext cx="6954124" cy="3494855"/>
            <a:chOff x="528" y="1296"/>
            <a:chExt cx="5156" cy="2544"/>
          </a:xfrm>
        </p:grpSpPr>
        <p:pic>
          <p:nvPicPr>
            <p:cNvPr id="7" name="Image 57" descr="microscpe%20modex"/>
            <p:cNvPicPr>
              <a:picLocks noChangeAspect="1" noChangeArrowheads="1"/>
            </p:cNvPicPr>
            <p:nvPr/>
          </p:nvPicPr>
          <p:blipFill>
            <a:blip r:embed="rId2" cstate="print"/>
            <a:srcRect l="1935" t="16211" r="2176" b="16708"/>
            <a:stretch>
              <a:fillRect/>
            </a:stretch>
          </p:blipFill>
          <p:spPr bwMode="auto">
            <a:xfrm>
              <a:off x="528" y="1296"/>
              <a:ext cx="5156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784" y="1392"/>
              <a:ext cx="148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1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70" y="113830"/>
            <a:ext cx="8326799" cy="567000"/>
          </a:xfrm>
        </p:spPr>
        <p:txBody>
          <a:bodyPr/>
          <a:lstStyle/>
          <a:p>
            <a:r>
              <a:rPr lang="en-GB">
                <a:solidFill>
                  <a:srgbClr val="17375E"/>
                </a:solidFill>
              </a:rPr>
              <a:t>Microscope-based imaging Mass Spectrometry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77385E-541E-B048-8A3D-D1E51D527852}"/>
              </a:ext>
            </a:extLst>
          </p:cNvPr>
          <p:cNvSpPr txBox="1"/>
          <p:nvPr/>
        </p:nvSpPr>
        <p:spPr>
          <a:xfrm>
            <a:off x="5800960" y="4529868"/>
            <a:ext cx="292050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Courtesy of R, </a:t>
            </a:r>
            <a:r>
              <a:rPr lang="en-GB" sz="1400" dirty="0" err="1"/>
              <a:t>Heeren</a:t>
            </a:r>
            <a:r>
              <a:rPr lang="en-GB" sz="1400" dirty="0"/>
              <a:t>, Maastricht</a:t>
            </a:r>
          </a:p>
        </p:txBody>
      </p:sp>
    </p:spTree>
    <p:extLst>
      <p:ext uri="{BB962C8B-B14F-4D97-AF65-F5344CB8AC3E}">
        <p14:creationId xmlns:p14="http://schemas.microsoft.com/office/powerpoint/2010/main" val="13268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C674D-D419-C344-892B-B62BB7A2F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1"/>
            <a:ext cx="8105775" cy="708422"/>
          </a:xfrm>
        </p:spPr>
        <p:txBody>
          <a:bodyPr/>
          <a:lstStyle/>
          <a:p>
            <a:r>
              <a:rPr lang="en-GB" dirty="0"/>
              <a:t>Acknowledgements – Commercial Partners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C2354F-F78A-7A48-AC0B-408F5F665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636866"/>
              </p:ext>
            </p:extLst>
          </p:nvPr>
        </p:nvGraphicFramePr>
        <p:xfrm>
          <a:off x="117020" y="766715"/>
          <a:ext cx="8948365" cy="430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496324">
                  <a:extLst>
                    <a:ext uri="{9D8B030D-6E8A-4147-A177-3AD203B41FA5}">
                      <a16:colId xmlns:a16="http://schemas.microsoft.com/office/drawing/2014/main" val="1286552511"/>
                    </a:ext>
                  </a:extLst>
                </a:gridCol>
                <a:gridCol w="921720">
                  <a:extLst>
                    <a:ext uri="{9D8B030D-6E8A-4147-A177-3AD203B41FA5}">
                      <a16:colId xmlns:a16="http://schemas.microsoft.com/office/drawing/2014/main" val="3160722872"/>
                    </a:ext>
                  </a:extLst>
                </a:gridCol>
                <a:gridCol w="921720">
                  <a:extLst>
                    <a:ext uri="{9D8B030D-6E8A-4147-A177-3AD203B41FA5}">
                      <a16:colId xmlns:a16="http://schemas.microsoft.com/office/drawing/2014/main" val="183866860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2677864517"/>
                    </a:ext>
                  </a:extLst>
                </a:gridCol>
                <a:gridCol w="998530">
                  <a:extLst>
                    <a:ext uri="{9D8B030D-6E8A-4147-A177-3AD203B41FA5}">
                      <a16:colId xmlns:a16="http://schemas.microsoft.com/office/drawing/2014/main" val="2306619254"/>
                    </a:ext>
                  </a:extLst>
                </a:gridCol>
                <a:gridCol w="998530">
                  <a:extLst>
                    <a:ext uri="{9D8B030D-6E8A-4147-A177-3AD203B41FA5}">
                      <a16:colId xmlns:a16="http://schemas.microsoft.com/office/drawing/2014/main" val="2699937375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2111864934"/>
                    </a:ext>
                  </a:extLst>
                </a:gridCol>
                <a:gridCol w="921721">
                  <a:extLst>
                    <a:ext uri="{9D8B030D-6E8A-4147-A177-3AD203B41FA5}">
                      <a16:colId xmlns:a16="http://schemas.microsoft.com/office/drawing/2014/main" val="3641392986"/>
                    </a:ext>
                  </a:extLst>
                </a:gridCol>
              </a:tblGrid>
              <a:tr h="355948">
                <a:tc>
                  <a:txBody>
                    <a:bodyPr/>
                    <a:lstStyle/>
                    <a:p>
                      <a:r>
                        <a:rPr lang="en-GB" sz="1200" b="1" dirty="0"/>
                        <a:t>COLLABORATION NAME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Medipix2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Medipix3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Medipix4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26164"/>
                  </a:ext>
                </a:extLst>
              </a:tr>
              <a:tr h="44157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ASICS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Arial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Medipix2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Timepix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Timepix2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Medipix3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Timepix3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Medipix4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Timepix4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351424"/>
                  </a:ext>
                </a:extLst>
              </a:tr>
              <a:tr h="300413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GB" sz="1200" b="1" dirty="0"/>
                        <a:t>ADVACAM </a:t>
                      </a:r>
                      <a:r>
                        <a:rPr lang="en-GB" sz="1200" b="1" dirty="0" err="1"/>
                        <a:t>s.r.o</a:t>
                      </a:r>
                      <a:r>
                        <a:rPr lang="en-GB" sz="1200" b="1" dirty="0"/>
                        <a:t>., Czech Republic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27433781"/>
                  </a:ext>
                </a:extLst>
              </a:tr>
              <a:tr h="39998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Amsterdam Scientific Instruments, The Netherlands</a:t>
                      </a:r>
                      <a:endParaRPr kumimoji="0" lang="en-GB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6832288"/>
                  </a:ext>
                </a:extLst>
              </a:tr>
              <a:tr h="269486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1" dirty="0"/>
                        <a:t>Kromek, UK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3815498"/>
                  </a:ext>
                </a:extLst>
              </a:tr>
              <a:tr h="269486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1" dirty="0"/>
                        <a:t>Malvern-</a:t>
                      </a:r>
                      <a:r>
                        <a:rPr lang="en-US" sz="1200" b="1" dirty="0" err="1"/>
                        <a:t>Panalytical</a:t>
                      </a:r>
                      <a:r>
                        <a:rPr lang="en-US" sz="1200" b="1" dirty="0"/>
                        <a:t>, The Netherlands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6640252"/>
                  </a:ext>
                </a:extLst>
              </a:tr>
              <a:tr h="286789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1" dirty="0"/>
                        <a:t>MARS Bio Imaging, New Zealand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3201356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Arial" charset="0"/>
                        </a:rPr>
                        <a:t>Pitec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, </a:t>
                      </a: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Arial" charset="0"/>
                        </a:rPr>
                        <a:t>Brasil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9649202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1" dirty="0"/>
                        <a:t>Quantum Detectors, UK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71437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1" dirty="0"/>
                        <a:t>X-ray Imaging Europe, Germany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4233594"/>
                  </a:ext>
                </a:extLst>
              </a:tr>
              <a:tr h="28619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X-spectrum, Germany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3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7093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8" y="915640"/>
            <a:ext cx="2931319" cy="348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1500" y="84500"/>
            <a:ext cx="8326799" cy="567000"/>
          </a:xfrm>
        </p:spPr>
        <p:txBody>
          <a:bodyPr/>
          <a:lstStyle/>
          <a:p>
            <a:r>
              <a:rPr lang="en-US" dirty="0">
                <a:solidFill>
                  <a:srgbClr val="17375E"/>
                </a:solidFill>
              </a:rPr>
              <a:t>Does it really work?</a:t>
            </a:r>
            <a:endParaRPr lang="nl-NL" dirty="0">
              <a:solidFill>
                <a:srgbClr val="17375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A68802-3B5A-2849-8F96-36B0395DD3BB}"/>
              </a:ext>
            </a:extLst>
          </p:cNvPr>
          <p:cNvSpPr txBox="1"/>
          <p:nvPr/>
        </p:nvSpPr>
        <p:spPr>
          <a:xfrm>
            <a:off x="5800960" y="4568273"/>
            <a:ext cx="292050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Courtesy of R, </a:t>
            </a:r>
            <a:r>
              <a:rPr lang="en-GB" sz="1400" dirty="0" err="1"/>
              <a:t>Heeren</a:t>
            </a:r>
            <a:r>
              <a:rPr lang="en-GB" sz="1400" dirty="0"/>
              <a:t>, Maastricht</a:t>
            </a:r>
          </a:p>
        </p:txBody>
      </p:sp>
    </p:spTree>
    <p:extLst>
      <p:ext uri="{BB962C8B-B14F-4D97-AF65-F5344CB8AC3E}">
        <p14:creationId xmlns:p14="http://schemas.microsoft.com/office/powerpoint/2010/main" val="38818120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884932"/>
            <a:ext cx="2926556" cy="35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241" y="935477"/>
            <a:ext cx="3736955" cy="3424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CD84F3A6-04DE-AC40-8F15-812513772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00" y="84500"/>
            <a:ext cx="8326799" cy="567000"/>
          </a:xfrm>
        </p:spPr>
        <p:txBody>
          <a:bodyPr/>
          <a:lstStyle/>
          <a:p>
            <a:r>
              <a:rPr lang="en-US" dirty="0">
                <a:solidFill>
                  <a:srgbClr val="17375E"/>
                </a:solidFill>
              </a:rPr>
              <a:t>Does it really work?</a:t>
            </a:r>
            <a:endParaRPr lang="nl-NL" dirty="0">
              <a:solidFill>
                <a:srgbClr val="17375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5312B8-47CA-C244-B261-FFAA841F4ECE}"/>
              </a:ext>
            </a:extLst>
          </p:cNvPr>
          <p:cNvSpPr txBox="1"/>
          <p:nvPr/>
        </p:nvSpPr>
        <p:spPr>
          <a:xfrm>
            <a:off x="5800960" y="4568273"/>
            <a:ext cx="292050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Courtesy of R, </a:t>
            </a:r>
            <a:r>
              <a:rPr lang="en-GB" sz="1400" dirty="0" err="1"/>
              <a:t>Heeren</a:t>
            </a:r>
            <a:r>
              <a:rPr lang="en-GB" sz="1400" dirty="0"/>
              <a:t>, Maastricht</a:t>
            </a:r>
          </a:p>
        </p:txBody>
      </p:sp>
    </p:spTree>
    <p:extLst>
      <p:ext uri="{BB962C8B-B14F-4D97-AF65-F5344CB8AC3E}">
        <p14:creationId xmlns:p14="http://schemas.microsoft.com/office/powerpoint/2010/main" val="16441136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515"/>
          <a:stretch/>
        </p:blipFill>
        <p:spPr bwMode="auto">
          <a:xfrm>
            <a:off x="1143001" y="884932"/>
            <a:ext cx="2926556" cy="1991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16" y="2963659"/>
            <a:ext cx="2517123" cy="153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840" y="933319"/>
            <a:ext cx="3888868" cy="337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1B7044DA-B59E-8549-A3E1-2A1B48944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00" y="84500"/>
            <a:ext cx="8326799" cy="567000"/>
          </a:xfrm>
        </p:spPr>
        <p:txBody>
          <a:bodyPr/>
          <a:lstStyle/>
          <a:p>
            <a:r>
              <a:rPr lang="en-US" dirty="0">
                <a:solidFill>
                  <a:srgbClr val="17375E"/>
                </a:solidFill>
              </a:rPr>
              <a:t>Does it really work?</a:t>
            </a:r>
            <a:endParaRPr lang="nl-NL" dirty="0">
              <a:solidFill>
                <a:srgbClr val="17375E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123722-41A6-6E41-9419-317FAB28006F}"/>
              </a:ext>
            </a:extLst>
          </p:cNvPr>
          <p:cNvSpPr txBox="1"/>
          <p:nvPr/>
        </p:nvSpPr>
        <p:spPr>
          <a:xfrm>
            <a:off x="5800960" y="4568273"/>
            <a:ext cx="292050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Courtesy of R, </a:t>
            </a:r>
            <a:r>
              <a:rPr lang="en-GB" sz="1400" dirty="0" err="1"/>
              <a:t>Heeren</a:t>
            </a:r>
            <a:r>
              <a:rPr lang="en-GB" sz="1400" dirty="0"/>
              <a:t>, Maastricht</a:t>
            </a:r>
          </a:p>
        </p:txBody>
      </p:sp>
    </p:spTree>
    <p:extLst>
      <p:ext uri="{BB962C8B-B14F-4D97-AF65-F5344CB8AC3E}">
        <p14:creationId xmlns:p14="http://schemas.microsoft.com/office/powerpoint/2010/main" val="16920542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8AD6A40-0277-9C4A-B854-37A3D76B04C3}"/>
              </a:ext>
            </a:extLst>
          </p:cNvPr>
          <p:cNvSpPr txBox="1"/>
          <p:nvPr/>
        </p:nvSpPr>
        <p:spPr>
          <a:xfrm>
            <a:off x="117020" y="881930"/>
            <a:ext cx="5024007" cy="3687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/>
              <a:t>Compton camera principle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Typical two detectors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primary gamma is scattered in first detector (position and energy recorded), scattered gamma continues to second detector (absorbed, position and energy recorded)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from energies - &gt; scattering angle calculated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from position and energies -&gt; possible position of the source on the surface of a cone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Multiple cones intersection - &gt; source position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sz="1400" dirty="0"/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Single Timepix3 layer camera</a:t>
            </a:r>
          </a:p>
          <a:p>
            <a:pPr marL="628650" lvl="1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Instead of 2 detectors, only single TPX3</a:t>
            </a:r>
          </a:p>
          <a:p>
            <a:pPr marL="628650" lvl="1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Using time of charge collection to determine relative depth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C22217-FDAB-C649-A051-B74E3EEBFF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00234" y="2325136"/>
            <a:ext cx="3991366" cy="25509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3C2708-0820-D148-9345-0A2745D5B134}"/>
                  </a:ext>
                </a:extLst>
              </p:cNvPr>
              <p:cNvSpPr/>
              <p:nvPr/>
            </p:nvSpPr>
            <p:spPr>
              <a:xfrm>
                <a:off x="4719082" y="949408"/>
                <a:ext cx="2323465" cy="949325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cos</m:t>
                          </m:r>
                        </m:fName>
                        <m:e>
                          <m:r>
                            <a:rPr lang="en-US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𝜃</m:t>
                          </m:r>
                          <m:r>
                            <a:rPr lang="en-US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=1−</m:t>
                          </m:r>
                          <m:sSub>
                            <m:sSubPr>
                              <m:ctrlPr>
                                <a:rPr lang="cs-CZ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cs-CZ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cs-CZ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cs-CZ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cs-CZ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cs-CZ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cs-CZ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cs-CZ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m:rPr>
                              <m:lit/>
                            </m:rPr>
                            <a:rPr lang="en-US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cs-CZ" sz="12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>
                  <a:spcAft>
                    <a:spcPts val="0"/>
                  </a:spcAft>
                </a:pPr>
                <a:r>
                  <a:rPr lang="cs-CZ" sz="1200" dirty="0">
                    <a:effectLst/>
                    <a:latin typeface="Calibri" panose="020F050202020403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cs-CZ" sz="12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𝐸</m:t>
                          </m:r>
                        </m:e>
                        <m:sub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cs-CZ" sz="1200" i="1">
                          <a:effectLst/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=</m:t>
                      </m:r>
                      <m:sSub>
                        <m:sSubPr>
                          <m:ctrlP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𝐸</m:t>
                          </m:r>
                        </m:e>
                        <m:sub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1</m:t>
                          </m:r>
                        </m:sub>
                      </m:sSub>
                      <m:r>
                        <a:rPr lang="cs-CZ" sz="1200" i="1">
                          <a:effectLst/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+</m:t>
                      </m:r>
                      <m:sSub>
                        <m:sSubPr>
                          <m:ctrlP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𝐸</m:t>
                          </m:r>
                        </m:e>
                        <m:sub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sz="12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3C2708-0820-D148-9345-0A2745D5B1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082" y="949408"/>
                <a:ext cx="2323465" cy="9493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615E7CF-68A0-BB40-8E0E-E87F7D90FA2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219950" y="895079"/>
            <a:ext cx="1771650" cy="1367155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10536CC4-044A-BE4A-BFEA-D8F500D4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92602"/>
            <a:ext cx="8105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05">
              <a:spcBef>
                <a:spcPts val="93"/>
              </a:spcBef>
            </a:pPr>
            <a:r>
              <a:rPr lang="en-US" sz="2800" dirty="0">
                <a:cs typeface="Avenir"/>
              </a:rPr>
              <a:t>Single Layer Compton Camera with </a:t>
            </a:r>
            <a:r>
              <a:rPr lang="en-US" sz="2800" dirty="0" err="1">
                <a:cs typeface="Avenir"/>
              </a:rPr>
              <a:t>MiniPIX</a:t>
            </a:r>
            <a:r>
              <a:rPr lang="en-US" sz="2800" dirty="0">
                <a:cs typeface="Avenir"/>
              </a:rPr>
              <a:t> TPX3</a:t>
            </a:r>
            <a:endParaRPr lang="cs-CZ" sz="2800" dirty="0">
              <a:cs typeface="Avenir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75B39A-2639-5B45-904D-63AC973F270A}"/>
              </a:ext>
            </a:extLst>
          </p:cNvPr>
          <p:cNvSpPr txBox="1"/>
          <p:nvPr/>
        </p:nvSpPr>
        <p:spPr>
          <a:xfrm>
            <a:off x="829965" y="4674452"/>
            <a:ext cx="3466205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Turecek</a:t>
            </a:r>
            <a:r>
              <a:rPr lang="en-GB" sz="1500" dirty="0"/>
              <a:t>, Advacam </a:t>
            </a:r>
            <a:r>
              <a:rPr lang="en-GB" sz="1500" dirty="0" err="1"/>
              <a:t>s.r.o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972258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5F46-4256-4140-91C9-27592BB6F4A3}" type="slidenum">
              <a:rPr lang="en-US" smtClean="0"/>
              <a:t>34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6795"/>
          <a:stretch/>
        </p:blipFill>
        <p:spPr>
          <a:xfrm>
            <a:off x="4235185" y="1737303"/>
            <a:ext cx="4601482" cy="25048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26587" y="4242138"/>
            <a:ext cx="4924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  <a:ea typeface="Times New Roman" panose="02020603050405020304" pitchFamily="18" charset="0"/>
              </a:rPr>
              <a:t>Reconstruction of position of three </a:t>
            </a:r>
            <a:r>
              <a:rPr lang="en-US" sz="1800" baseline="30000" dirty="0">
                <a:latin typeface="+mn-lt"/>
                <a:ea typeface="Times New Roman" panose="02020603050405020304" pitchFamily="18" charset="0"/>
              </a:rPr>
              <a:t>131</a:t>
            </a:r>
            <a:r>
              <a:rPr lang="en-US" sz="1800" dirty="0">
                <a:latin typeface="+mn-lt"/>
                <a:ea typeface="Times New Roman" panose="02020603050405020304" pitchFamily="18" charset="0"/>
              </a:rPr>
              <a:t>I gamma sources (364 keV)</a:t>
            </a:r>
            <a:endParaRPr lang="en-US" sz="1800" dirty="0"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FF0A92-D5AA-6E41-B298-71AE9B5E8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06" y="2491538"/>
            <a:ext cx="3458541" cy="23132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61139F-E746-B34F-BB6D-60919A2D60EF}"/>
              </a:ext>
            </a:extLst>
          </p:cNvPr>
          <p:cNvSpPr txBox="1"/>
          <p:nvPr/>
        </p:nvSpPr>
        <p:spPr>
          <a:xfrm>
            <a:off x="146674" y="788700"/>
            <a:ext cx="8325715" cy="1878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baseline="30000" dirty="0"/>
              <a:t>131</a:t>
            </a:r>
            <a:r>
              <a:rPr lang="en-US" sz="1400" b="1" dirty="0"/>
              <a:t>Iodine gamma source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3 different Iodine solution in small bottles positioned in a room at different positions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Distance from detector 3.5 m (activity 10’s of </a:t>
            </a:r>
            <a:r>
              <a:rPr lang="en-US" sz="1400" dirty="0" err="1"/>
              <a:t>MBq</a:t>
            </a:r>
            <a:r>
              <a:rPr lang="en-US" sz="1400" dirty="0"/>
              <a:t>)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Mapped on photograph of the room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Sources located correctly within minutes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Image took hours to collect</a:t>
            </a:r>
          </a:p>
          <a:p>
            <a:pPr>
              <a:lnSpc>
                <a:spcPct val="120000"/>
              </a:lnSpc>
            </a:pPr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E9C8F7-AE17-0D47-9C6B-316F8A051380}"/>
              </a:ext>
            </a:extLst>
          </p:cNvPr>
          <p:cNvSpPr/>
          <p:nvPr/>
        </p:nvSpPr>
        <p:spPr>
          <a:xfrm>
            <a:off x="1112014" y="104773"/>
            <a:ext cx="7739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405">
              <a:spcBef>
                <a:spcPts val="93"/>
              </a:spcBef>
            </a:pPr>
            <a:r>
              <a:rPr lang="en-US" sz="2800" dirty="0">
                <a:solidFill>
                  <a:srgbClr val="00366C"/>
                </a:solidFill>
                <a:latin typeface="+mj-lt"/>
                <a:cs typeface="Avenir"/>
              </a:rPr>
              <a:t>Single Layer Compton Camera with </a:t>
            </a:r>
            <a:r>
              <a:rPr lang="en-US" sz="2800" dirty="0" err="1">
                <a:solidFill>
                  <a:srgbClr val="00366C"/>
                </a:solidFill>
                <a:latin typeface="+mj-lt"/>
                <a:cs typeface="Avenir"/>
              </a:rPr>
              <a:t>MiniPIX</a:t>
            </a:r>
            <a:r>
              <a:rPr lang="en-US" sz="2800" dirty="0">
                <a:solidFill>
                  <a:srgbClr val="00366C"/>
                </a:solidFill>
                <a:latin typeface="+mj-lt"/>
                <a:cs typeface="Avenir"/>
              </a:rPr>
              <a:t> TPX3</a:t>
            </a:r>
            <a:endParaRPr lang="cs-CZ" sz="2800" dirty="0">
              <a:solidFill>
                <a:srgbClr val="00366C"/>
              </a:solidFill>
              <a:latin typeface="+mj-lt"/>
              <a:cs typeface="Aveni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BC60D0-7BCE-1E46-9B3F-8AF39FBF8B9C}"/>
              </a:ext>
            </a:extLst>
          </p:cNvPr>
          <p:cNvSpPr/>
          <p:nvPr/>
        </p:nvSpPr>
        <p:spPr>
          <a:xfrm>
            <a:off x="2842023" y="2648560"/>
            <a:ext cx="308992" cy="1901015"/>
          </a:xfrm>
          <a:prstGeom prst="rect">
            <a:avLst/>
          </a:prstGeom>
          <a:solidFill>
            <a:srgbClr val="FFC000">
              <a:alpha val="53000"/>
            </a:srgb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198FDF-C004-8242-B4BE-D8A023C12774}"/>
              </a:ext>
            </a:extLst>
          </p:cNvPr>
          <p:cNvSpPr/>
          <p:nvPr/>
        </p:nvSpPr>
        <p:spPr>
          <a:xfrm>
            <a:off x="1289365" y="2486901"/>
            <a:ext cx="1927681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Energy Spectrum of 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0F99F9-9EAE-4748-B952-0BF448CBBC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823" t="26508" r="35068" b="34606"/>
          <a:stretch/>
        </p:blipFill>
        <p:spPr>
          <a:xfrm>
            <a:off x="7607026" y="799651"/>
            <a:ext cx="874740" cy="9075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901997E-B566-2A4E-A749-C676927621A2}"/>
              </a:ext>
            </a:extLst>
          </p:cNvPr>
          <p:cNvCxnSpPr>
            <a:cxnSpLocks/>
          </p:cNvCxnSpPr>
          <p:nvPr/>
        </p:nvCxnSpPr>
        <p:spPr>
          <a:xfrm flipH="1">
            <a:off x="7200900" y="1429526"/>
            <a:ext cx="712335" cy="978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178928-2190-4446-861D-2FFA2179B628}"/>
              </a:ext>
            </a:extLst>
          </p:cNvPr>
          <p:cNvSpPr txBox="1"/>
          <p:nvPr/>
        </p:nvSpPr>
        <p:spPr>
          <a:xfrm>
            <a:off x="520102" y="4774604"/>
            <a:ext cx="3466205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Turecek</a:t>
            </a:r>
            <a:r>
              <a:rPr lang="en-GB" sz="1500" dirty="0"/>
              <a:t>, Advacam </a:t>
            </a:r>
            <a:r>
              <a:rPr lang="en-GB" sz="1500" dirty="0" err="1"/>
              <a:t>s.r.o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6537127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550" y="-72631"/>
            <a:ext cx="7886700" cy="834698"/>
          </a:xfrm>
        </p:spPr>
        <p:txBody>
          <a:bodyPr>
            <a:normAutofit/>
          </a:bodyPr>
          <a:lstStyle/>
          <a:p>
            <a:r>
              <a:rPr lang="en-US" sz="2800" b="1" dirty="0"/>
              <a:t>Gamma camera application: Thyroid 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538" y="1685223"/>
            <a:ext cx="4209245" cy="3474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</a:rPr>
              <a:t>Thyroid cancer diagnostics and treatment monitoring: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The second most frequent cancer for women (after breast cancer)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Current imaging methods offer resolution of about 12 mm in 2D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Our technology allows </a:t>
            </a:r>
          </a:p>
          <a:p>
            <a:pPr lvl="1"/>
            <a:r>
              <a:rPr lang="en-US" sz="1400" b="0" dirty="0">
                <a:solidFill>
                  <a:schemeClr val="tx1"/>
                </a:solidFill>
              </a:rPr>
              <a:t>5 times better resolution and 3D (2.5 mm)</a:t>
            </a:r>
          </a:p>
          <a:p>
            <a:pPr lvl="1"/>
            <a:r>
              <a:rPr lang="en-US" sz="1400" b="0" dirty="0">
                <a:solidFill>
                  <a:schemeClr val="tx1"/>
                </a:solidFill>
              </a:rPr>
              <a:t>4 times lower dose </a:t>
            </a:r>
          </a:p>
          <a:p>
            <a:endParaRPr lang="en-US" sz="1400" b="0" dirty="0">
              <a:solidFill>
                <a:schemeClr val="tx1"/>
              </a:solidFill>
            </a:endParaRPr>
          </a:p>
          <a:p>
            <a:endParaRPr lang="en-US" sz="1400" b="0" dirty="0">
              <a:solidFill>
                <a:schemeClr val="tx1"/>
              </a:solidFill>
            </a:endParaRPr>
          </a:p>
          <a:p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5F46-4256-4140-91C9-27592BB6F4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 descr="VÃ½sledek obrÃ¡zku pro thyroid canc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641" y="762067"/>
            <a:ext cx="3938254" cy="368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940FA4-1BD1-4B46-A185-D13D2741BAD3}"/>
              </a:ext>
            </a:extLst>
          </p:cNvPr>
          <p:cNvSpPr txBox="1"/>
          <p:nvPr/>
        </p:nvSpPr>
        <p:spPr>
          <a:xfrm>
            <a:off x="5174745" y="4535174"/>
            <a:ext cx="3466205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Turecek</a:t>
            </a:r>
            <a:r>
              <a:rPr lang="en-GB" sz="1500" dirty="0"/>
              <a:t>, Advacam </a:t>
            </a:r>
            <a:r>
              <a:rPr lang="en-GB" sz="1500" dirty="0" err="1"/>
              <a:t>s.r.o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149720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6C2DB-8A2B-8A44-9210-1B26A594D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4" y="0"/>
            <a:ext cx="7987535" cy="708422"/>
          </a:xfrm>
        </p:spPr>
        <p:txBody>
          <a:bodyPr/>
          <a:lstStyle/>
          <a:p>
            <a:r>
              <a:rPr lang="en-GB" dirty="0"/>
              <a:t>Timepix readout chips - single particle detection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3BDD35E-D6E8-7446-BF09-1013211352D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85825" y="1035550"/>
          <a:ext cx="5971760" cy="3368736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2187904">
                  <a:extLst>
                    <a:ext uri="{9D8B030D-6E8A-4147-A177-3AD203B41FA5}">
                      <a16:colId xmlns:a16="http://schemas.microsoft.com/office/drawing/2014/main" val="1838207826"/>
                    </a:ext>
                  </a:extLst>
                </a:gridCol>
                <a:gridCol w="1157431">
                  <a:extLst>
                    <a:ext uri="{9D8B030D-6E8A-4147-A177-3AD203B41FA5}">
                      <a16:colId xmlns:a16="http://schemas.microsoft.com/office/drawing/2014/main" val="341695134"/>
                    </a:ext>
                  </a:extLst>
                </a:gridCol>
                <a:gridCol w="1323533">
                  <a:extLst>
                    <a:ext uri="{9D8B030D-6E8A-4147-A177-3AD203B41FA5}">
                      <a16:colId xmlns:a16="http://schemas.microsoft.com/office/drawing/2014/main" val="2729167298"/>
                    </a:ext>
                  </a:extLst>
                </a:gridCol>
                <a:gridCol w="1302892">
                  <a:extLst>
                    <a:ext uri="{9D8B030D-6E8A-4147-A177-3AD203B41FA5}">
                      <a16:colId xmlns:a16="http://schemas.microsoft.com/office/drawing/2014/main" val="3162746892"/>
                    </a:ext>
                  </a:extLst>
                </a:gridCol>
              </a:tblGrid>
              <a:tr h="297939"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Timepix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Timepix2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Timepix3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5951660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Tech. node (nm)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3077713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Year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2018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2014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3953385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Pixel size (</a:t>
                      </a:r>
                      <a:r>
                        <a:rPr lang="en-US" sz="1200" dirty="0">
                          <a:effectLst/>
                          <a:latin typeface="Symbol" pitchFamily="2" charset="2"/>
                        </a:rPr>
                        <a:t>m</a:t>
                      </a:r>
                      <a:r>
                        <a:rPr lang="en-US" sz="1200" dirty="0">
                          <a:effectLst/>
                        </a:rPr>
                        <a:t>m)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975704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 pixels (x x y)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256 x 256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256 x 256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256 x 256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6724317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 bin (bin size in ns)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4082068"/>
                  </a:ext>
                </a:extLst>
              </a:tr>
              <a:tr h="1283163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Readout architecture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Frame based (sequential R/W)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Frame based (sequential or continuous R/W)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driven or Frame based (sequential R/W)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1493227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sides for tiling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409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2543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6C2DB-8A2B-8A44-9210-1B26A594D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4" y="0"/>
            <a:ext cx="7987535" cy="708422"/>
          </a:xfrm>
        </p:spPr>
        <p:txBody>
          <a:bodyPr/>
          <a:lstStyle/>
          <a:p>
            <a:r>
              <a:rPr lang="en-GB" dirty="0"/>
              <a:t>Timepix readout chips - single particle detection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3BDD35E-D6E8-7446-BF09-1013211352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773514"/>
              </p:ext>
            </p:extLst>
          </p:nvPr>
        </p:nvGraphicFramePr>
        <p:xfrm>
          <a:off x="886629" y="1035550"/>
          <a:ext cx="7295440" cy="3368736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2194155">
                  <a:extLst>
                    <a:ext uri="{9D8B030D-6E8A-4147-A177-3AD203B41FA5}">
                      <a16:colId xmlns:a16="http://schemas.microsoft.com/office/drawing/2014/main" val="1838207826"/>
                    </a:ext>
                  </a:extLst>
                </a:gridCol>
                <a:gridCol w="1160738">
                  <a:extLst>
                    <a:ext uri="{9D8B030D-6E8A-4147-A177-3AD203B41FA5}">
                      <a16:colId xmlns:a16="http://schemas.microsoft.com/office/drawing/2014/main" val="341695134"/>
                    </a:ext>
                  </a:extLst>
                </a:gridCol>
                <a:gridCol w="1327315">
                  <a:extLst>
                    <a:ext uri="{9D8B030D-6E8A-4147-A177-3AD203B41FA5}">
                      <a16:colId xmlns:a16="http://schemas.microsoft.com/office/drawing/2014/main" val="2729167298"/>
                    </a:ext>
                  </a:extLst>
                </a:gridCol>
                <a:gridCol w="1306616">
                  <a:extLst>
                    <a:ext uri="{9D8B030D-6E8A-4147-A177-3AD203B41FA5}">
                      <a16:colId xmlns:a16="http://schemas.microsoft.com/office/drawing/2014/main" val="3162746892"/>
                    </a:ext>
                  </a:extLst>
                </a:gridCol>
                <a:gridCol w="1306616">
                  <a:extLst>
                    <a:ext uri="{9D8B030D-6E8A-4147-A177-3AD203B41FA5}">
                      <a16:colId xmlns:a16="http://schemas.microsoft.com/office/drawing/2014/main" val="3100978052"/>
                    </a:ext>
                  </a:extLst>
                </a:gridCol>
              </a:tblGrid>
              <a:tr h="297939">
                <a:tc>
                  <a:txBody>
                    <a:bodyPr/>
                    <a:lstStyle/>
                    <a:p>
                      <a:pPr indent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Timepix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Timepix2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Timepix3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Timepix4</a:t>
                      </a:r>
                      <a:endParaRPr lang="en-US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5951660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Tech. node (nm)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3077713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Year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2018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2014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2019</a:t>
                      </a:r>
                      <a:endParaRPr lang="en-US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3953385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Pixel size (</a:t>
                      </a:r>
                      <a:r>
                        <a:rPr lang="en-US" sz="1200" dirty="0">
                          <a:effectLst/>
                          <a:latin typeface="Symbol" pitchFamily="2" charset="2"/>
                        </a:rPr>
                        <a:t>m</a:t>
                      </a:r>
                      <a:r>
                        <a:rPr lang="en-US" sz="1200" dirty="0">
                          <a:effectLst/>
                        </a:rPr>
                        <a:t>m)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975704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 pixels (x x y)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256 x 256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256 x 256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256 x 256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448 x 512</a:t>
                      </a:r>
                      <a:endParaRPr lang="en-US" sz="120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6724317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 bin (bin size in ns)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200ps</a:t>
                      </a:r>
                      <a:endParaRPr lang="en-US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4082068"/>
                  </a:ext>
                </a:extLst>
              </a:tr>
              <a:tr h="1283163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Readout architecture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Frame based (sequential R/W)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Frame based (sequential or continuous R/W)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driven or Frame based (sequential R/W)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driven or Frame-base  (sequential or continuous R/W)</a:t>
                      </a:r>
                      <a:endParaRPr lang="en-US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1493227"/>
                  </a:ext>
                </a:extLst>
              </a:tr>
              <a:tr h="297939">
                <a:tc>
                  <a:txBody>
                    <a:bodyPr/>
                    <a:lstStyle/>
                    <a:p>
                      <a:pPr indent="1441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sides for tiling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Times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409682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9937CA25-8972-9A47-B4C8-38D666E4AB16}"/>
              </a:ext>
            </a:extLst>
          </p:cNvPr>
          <p:cNvSpPr/>
          <p:nvPr/>
        </p:nvSpPr>
        <p:spPr bwMode="auto">
          <a:xfrm>
            <a:off x="7490780" y="4184759"/>
            <a:ext cx="192025" cy="192025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7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38E3C-0B86-AA4F-A8C9-63E46604C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75" y="8218"/>
            <a:ext cx="8218670" cy="708422"/>
          </a:xfrm>
        </p:spPr>
        <p:txBody>
          <a:bodyPr/>
          <a:lstStyle/>
          <a:p>
            <a:r>
              <a:rPr lang="en-CH" dirty="0"/>
              <a:t>Timepix4 – works! </a:t>
            </a:r>
            <a:r>
              <a:rPr lang="en-CH" dirty="0">
                <a:sym typeface="Wingdings" pitchFamily="2" charset="2"/>
              </a:rPr>
              <a:t></a:t>
            </a:r>
            <a:endParaRPr lang="en-CH" dirty="0"/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4F8E1784-3532-AB48-84A2-5CD311638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1189170"/>
            <a:ext cx="4709167" cy="3531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B09827-C754-0442-8C99-F0CB8C433A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2" t="9843" r="10011" b="7901"/>
          <a:stretch/>
        </p:blipFill>
        <p:spPr>
          <a:xfrm>
            <a:off x="5455315" y="1073955"/>
            <a:ext cx="3510959" cy="37007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3A6F58-3A48-CA4D-9F86-814272B9F192}"/>
              </a:ext>
            </a:extLst>
          </p:cNvPr>
          <p:cNvSpPr/>
          <p:nvPr/>
        </p:nvSpPr>
        <p:spPr>
          <a:xfrm>
            <a:off x="6680742" y="873766"/>
            <a:ext cx="1077539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/>
              <a:t>10s exp. </a:t>
            </a:r>
            <a:r>
              <a:rPr lang="en-US" sz="1200" baseline="30000" dirty="0"/>
              <a:t>90</a:t>
            </a:r>
            <a:r>
              <a:rPr lang="en-US" sz="1200" dirty="0"/>
              <a:t>Sr</a:t>
            </a:r>
            <a:endParaRPr lang="en-CH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8774DC-AB4D-C74E-B23D-D73082E757BE}"/>
              </a:ext>
            </a:extLst>
          </p:cNvPr>
          <p:cNvSpPr txBox="1"/>
          <p:nvPr/>
        </p:nvSpPr>
        <p:spPr>
          <a:xfrm>
            <a:off x="6481267" y="4684025"/>
            <a:ext cx="1879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Threshold ~ 800e</a:t>
            </a:r>
            <a:r>
              <a:rPr lang="en-CH" sz="1200" baseline="30000" dirty="0"/>
              <a:t>-</a:t>
            </a:r>
            <a:r>
              <a:rPr lang="en-CH" sz="1200" dirty="0"/>
              <a:t> </a:t>
            </a:r>
          </a:p>
          <a:p>
            <a:r>
              <a:rPr lang="en-CH" sz="1200" dirty="0"/>
              <a:t>6.1 M packets @ 5 Gbps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B1A91-B699-EC41-BDAE-46C90AAF2EE5}"/>
              </a:ext>
            </a:extLst>
          </p:cNvPr>
          <p:cNvSpPr txBox="1"/>
          <p:nvPr/>
        </p:nvSpPr>
        <p:spPr>
          <a:xfrm>
            <a:off x="808310" y="4799240"/>
            <a:ext cx="4392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For details see talk of D Pennicard on Monday</a:t>
            </a:r>
          </a:p>
        </p:txBody>
      </p:sp>
    </p:spTree>
    <p:extLst>
      <p:ext uri="{BB962C8B-B14F-4D97-AF65-F5344CB8AC3E}">
        <p14:creationId xmlns:p14="http://schemas.microsoft.com/office/powerpoint/2010/main" val="29901729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DB434-A564-B741-86DE-8A5B32622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60" y="1"/>
            <a:ext cx="8567340" cy="708422"/>
          </a:xfrm>
        </p:spPr>
        <p:txBody>
          <a:bodyPr/>
          <a:lstStyle/>
          <a:p>
            <a:r>
              <a:rPr lang="en-CH" dirty="0"/>
              <a:t>Can be (better) handle the data deluge?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75FFF6-F464-144C-AD80-18268780D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50" y="789372"/>
            <a:ext cx="3638055" cy="48931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3B66190-A392-D247-AD27-5E4AE1DA8323}"/>
              </a:ext>
            </a:extLst>
          </p:cNvPr>
          <p:cNvSpPr/>
          <p:nvPr/>
        </p:nvSpPr>
        <p:spPr bwMode="auto">
          <a:xfrm>
            <a:off x="2421320" y="5106480"/>
            <a:ext cx="4301360" cy="2702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616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392" y="1304385"/>
            <a:ext cx="3645694" cy="24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78036" y="14288"/>
            <a:ext cx="5943600" cy="685800"/>
          </a:xfrm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en-GB" dirty="0"/>
              <a:t>Hybrid Silicon Pixel Detectors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32" y="1304385"/>
            <a:ext cx="2571768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B5C997C1-2834-CA43-82FF-F3F46AC14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7472" y="4074147"/>
            <a:ext cx="6287686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Noise-hit free images possible (high ratio of threshold/noise)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Standard CMOS can be used allowing on-pixel signal processing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Sensor material can be changed (Si, GaAs, CdTe..)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Semiconductor sensor can be replaced by a gas gain grid or MCP</a:t>
            </a:r>
          </a:p>
          <a:p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6794831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970B1-8D20-7047-9B5F-5B3AD183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5" y="1"/>
            <a:ext cx="8528935" cy="708422"/>
          </a:xfrm>
        </p:spPr>
        <p:txBody>
          <a:bodyPr/>
          <a:lstStyle/>
          <a:p>
            <a:r>
              <a:rPr lang="en-CH" dirty="0"/>
              <a:t>How can 28nm CMOS help (1)?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CA433-DD1A-2C4E-AF6D-EF9E3B1AA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830" y="693033"/>
            <a:ext cx="8763000" cy="1388515"/>
          </a:xfrm>
        </p:spPr>
        <p:txBody>
          <a:bodyPr/>
          <a:lstStyle/>
          <a:p>
            <a:r>
              <a:rPr lang="en-CH" b="0" dirty="0">
                <a:solidFill>
                  <a:schemeClr val="tx1"/>
                </a:solidFill>
              </a:rPr>
              <a:t>Increased component density and power efficiency can lead to further improved time-tagging (ultimately limited by t</a:t>
            </a:r>
            <a:r>
              <a:rPr lang="en-GB" b="0" dirty="0">
                <a:solidFill>
                  <a:schemeClr val="tx1"/>
                </a:solidFill>
              </a:rPr>
              <a:t>he</a:t>
            </a:r>
            <a:r>
              <a:rPr lang="en-CH" b="0" dirty="0">
                <a:solidFill>
                  <a:schemeClr val="tx1"/>
                </a:solidFill>
              </a:rPr>
              <a:t> detector) 200ps -&gt; 50ps??</a:t>
            </a:r>
          </a:p>
          <a:p>
            <a:endParaRPr lang="en-CH" b="0" dirty="0">
              <a:solidFill>
                <a:schemeClr val="tx1"/>
              </a:solidFill>
            </a:endParaRPr>
          </a:p>
          <a:p>
            <a:r>
              <a:rPr lang="en-CH" b="0" dirty="0">
                <a:solidFill>
                  <a:schemeClr val="tx1"/>
                </a:solidFill>
              </a:rPr>
              <a:t> Can we develop on-pixel logic whi</a:t>
            </a:r>
            <a:r>
              <a:rPr lang="en-GB" b="0" dirty="0" err="1">
                <a:solidFill>
                  <a:schemeClr val="tx1"/>
                </a:solidFill>
              </a:rPr>
              <a:t>ch</a:t>
            </a:r>
            <a:r>
              <a:rPr lang="en-CH" b="0" dirty="0">
                <a:solidFill>
                  <a:schemeClr val="tx1"/>
                </a:solidFill>
              </a:rPr>
              <a:t> helps ‘keep clusters together’?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808CBF-2128-DA4B-B455-1BE48E74F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100" y="2187700"/>
            <a:ext cx="3414727" cy="2955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72867C-E9E6-4041-8650-9056E527EE18}"/>
              </a:ext>
            </a:extLst>
          </p:cNvPr>
          <p:cNvSpPr txBox="1"/>
          <p:nvPr/>
        </p:nvSpPr>
        <p:spPr>
          <a:xfrm>
            <a:off x="152400" y="2120779"/>
            <a:ext cx="48774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Before readout is initiated after, say, 1 clock cycle (or more if needed), a pixel asserts a readout request if and only if it is e.g. t</a:t>
            </a:r>
            <a:r>
              <a:rPr lang="en-GB" sz="1800" dirty="0"/>
              <a:t>he</a:t>
            </a:r>
            <a:r>
              <a:rPr lang="en-CH" sz="1800" dirty="0"/>
              <a:t> leftmost in a cluster (or alone)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It t</a:t>
            </a:r>
            <a:r>
              <a:rPr lang="en-GB" sz="1800" dirty="0"/>
              <a:t>he</a:t>
            </a:r>
            <a:r>
              <a:rPr lang="en-CH" sz="1800" dirty="0"/>
              <a:t> passes t</a:t>
            </a:r>
            <a:r>
              <a:rPr lang="en-GB" sz="1800" dirty="0"/>
              <a:t>he</a:t>
            </a:r>
            <a:r>
              <a:rPr lang="en-CH" sz="1800" dirty="0"/>
              <a:t> right to be read out (a token) to it’s neighbour(s) to t</a:t>
            </a:r>
            <a:r>
              <a:rPr lang="en-GB" sz="1800" dirty="0"/>
              <a:t>he</a:t>
            </a:r>
            <a:r>
              <a:rPr lang="en-CH" sz="1800" dirty="0"/>
              <a:t> right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Only when a full cluster is read out can a new cluster start from a given column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68690-C808-F440-84E8-6E5E0C152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331" y="2199330"/>
            <a:ext cx="3414496" cy="2955600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8469D51-AE0B-D447-A890-3A99E4BD66E1}"/>
              </a:ext>
            </a:extLst>
          </p:cNvPr>
          <p:cNvSpPr/>
          <p:nvPr/>
        </p:nvSpPr>
        <p:spPr bwMode="auto">
          <a:xfrm>
            <a:off x="7759846" y="3847617"/>
            <a:ext cx="844910" cy="7681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4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970B1-8D20-7047-9B5F-5B3AD183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5" y="1"/>
            <a:ext cx="8528935" cy="708422"/>
          </a:xfrm>
        </p:spPr>
        <p:txBody>
          <a:bodyPr/>
          <a:lstStyle/>
          <a:p>
            <a:r>
              <a:rPr lang="en-CH" dirty="0"/>
              <a:t>How can 28nm CMOS help (2)?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CA433-DD1A-2C4E-AF6D-EF9E3B1AA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25" y="726715"/>
            <a:ext cx="8763000" cy="3846435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Each periphery (or sub periphery) could contain a cluster processor Reduced Instruction Set Computer processor (e.g. RISC -V) and/or CNN(?)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This processor can be trained/programmed to identify particular cluster shapes: single hits, small clusters, stiff tracks (high </a:t>
            </a:r>
            <a:r>
              <a:rPr lang="en-US" b="0" dirty="0" err="1">
                <a:solidFill>
                  <a:schemeClr val="tx1"/>
                </a:solidFill>
              </a:rPr>
              <a:t>p</a:t>
            </a:r>
            <a:r>
              <a:rPr lang="en-US" b="0" baseline="-25000" dirty="0" err="1">
                <a:solidFill>
                  <a:schemeClr val="tx1"/>
                </a:solidFill>
              </a:rPr>
              <a:t>T</a:t>
            </a:r>
            <a:r>
              <a:rPr lang="en-US" b="0" dirty="0">
                <a:solidFill>
                  <a:schemeClr val="tx1"/>
                </a:solidFill>
              </a:rPr>
              <a:t>), long straight tracks (MIPS, charged particles), long squiggly tracks (electrons), blobs (alphas) </a:t>
            </a:r>
            <a:endParaRPr lang="en-CH" b="0" dirty="0">
              <a:solidFill>
                <a:schemeClr val="tx1"/>
              </a:solidFill>
            </a:endParaRPr>
          </a:p>
          <a:p>
            <a:endParaRPr lang="en-CH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The processor could be programmed to send out only a subset of information about a given cluster (e.g. timestamp, entry pixel, exit pixel for a MIP; timestamp, entry point, energy(?) for an electron; </a:t>
            </a:r>
            <a:r>
              <a:rPr lang="en-US" b="0" dirty="0" err="1">
                <a:solidFill>
                  <a:schemeClr val="tx1"/>
                </a:solidFill>
              </a:rPr>
              <a:t>centre</a:t>
            </a:r>
            <a:r>
              <a:rPr lang="en-US" b="0" dirty="0">
                <a:solidFill>
                  <a:schemeClr val="tx1"/>
                </a:solidFill>
              </a:rPr>
              <a:t> of gravity, total energy for an alpha </a:t>
            </a:r>
            <a:r>
              <a:rPr lang="en-US" b="0" dirty="0" err="1">
                <a:solidFill>
                  <a:schemeClr val="tx1"/>
                </a:solidFill>
              </a:rPr>
              <a:t>etc</a:t>
            </a:r>
            <a:r>
              <a:rPr lang="en-US" b="0" dirty="0">
                <a:solidFill>
                  <a:schemeClr val="tx1"/>
                </a:solidFill>
              </a:rPr>
              <a:t>)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Potential for massive data reduction and ultimate efficiency in use of of-chip bandwidth. Simplified readout even in extreme conditions. </a:t>
            </a:r>
            <a:endParaRPr lang="en-CH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319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85825" y="113830"/>
            <a:ext cx="7450137" cy="5273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sz="2400" kern="0" dirty="0"/>
              <a:t>Examples of other applications of Timepix/Medipix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682512" y="1035549"/>
            <a:ext cx="7536493" cy="445498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b="1">
                <a:solidFill>
                  <a:srgbClr val="37609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37609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 b="1">
                <a:solidFill>
                  <a:srgbClr val="37609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37609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Large area X-ray cameras for synchrotrons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X-ray materials analysis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Art authentication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X-ray non-destructive testing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X-ray dosimetry - </a:t>
            </a:r>
            <a:r>
              <a:rPr lang="en-US" sz="1400" b="0" kern="0" dirty="0" err="1">
                <a:solidFill>
                  <a:srgbClr val="000000"/>
                </a:solidFill>
              </a:rPr>
              <a:t>dosepix</a:t>
            </a:r>
            <a:r>
              <a:rPr lang="en-US" sz="1400" b="0" kern="0" dirty="0">
                <a:solidFill>
                  <a:srgbClr val="000000"/>
                </a:solidFill>
              </a:rPr>
              <a:t> chip development</a:t>
            </a:r>
            <a:endParaRPr lang="en-US" sz="1400" kern="0" dirty="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High resolution neutron detection and imaging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Low Energy Electron Microscopy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Electron Backscattering diffraction (EBSD)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Dose deposition tracking in hadron therapy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Gamma (and Compton) camera for power plant decommissioning and homeland security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Tpix3Cam and 4D photon projects 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Mixed field radiation monitoring on the International Space Station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Various space weather satellites 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Lunar radiation measurements</a:t>
            </a:r>
          </a:p>
          <a:p>
            <a:pPr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</a:rPr>
              <a:t>Use in classrooms</a:t>
            </a:r>
          </a:p>
          <a:p>
            <a:pPr marL="0" indent="0">
              <a:buNone/>
            </a:pPr>
            <a:endParaRPr lang="en-US" sz="1400" b="0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400" b="0" kern="0" dirty="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endParaRPr lang="en-US" sz="1400" kern="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A36736-A0C2-174C-A93A-C8C55D6A20A3}"/>
              </a:ext>
            </a:extLst>
          </p:cNvPr>
          <p:cNvSpPr txBox="1"/>
          <p:nvPr/>
        </p:nvSpPr>
        <p:spPr>
          <a:xfrm>
            <a:off x="142585" y="1472722"/>
            <a:ext cx="73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X-rays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24BF82-603C-214E-9E5A-A16C54EFA02A}"/>
              </a:ext>
            </a:extLst>
          </p:cNvPr>
          <p:cNvSpPr txBox="1"/>
          <p:nvPr/>
        </p:nvSpPr>
        <p:spPr>
          <a:xfrm>
            <a:off x="142585" y="2663277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Electrons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CDEAC8-CB50-3A40-AD3E-2F821FCE4890}"/>
              </a:ext>
            </a:extLst>
          </p:cNvPr>
          <p:cNvSpPr txBox="1"/>
          <p:nvPr/>
        </p:nvSpPr>
        <p:spPr>
          <a:xfrm>
            <a:off x="142585" y="3000974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Hadrons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036689-CB98-7D45-8BEA-906F614DC8C2}"/>
              </a:ext>
            </a:extLst>
          </p:cNvPr>
          <p:cNvSpPr txBox="1"/>
          <p:nvPr/>
        </p:nvSpPr>
        <p:spPr>
          <a:xfrm>
            <a:off x="142585" y="3301444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Gammas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794119-8B54-224F-BC4D-91C8C038F89A}"/>
              </a:ext>
            </a:extLst>
          </p:cNvPr>
          <p:cNvSpPr txBox="1"/>
          <p:nvPr/>
        </p:nvSpPr>
        <p:spPr>
          <a:xfrm>
            <a:off x="142585" y="4199477"/>
            <a:ext cx="123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Mixed field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ADCE49BC-0DF9-D041-B6E5-B76E4850D3B9}"/>
              </a:ext>
            </a:extLst>
          </p:cNvPr>
          <p:cNvSpPr/>
          <p:nvPr/>
        </p:nvSpPr>
        <p:spPr bwMode="auto">
          <a:xfrm>
            <a:off x="1376319" y="1155196"/>
            <a:ext cx="331550" cy="1043046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CC06B3BF-9082-EE4F-87A3-8220523B8D35}"/>
              </a:ext>
            </a:extLst>
          </p:cNvPr>
          <p:cNvSpPr/>
          <p:nvPr/>
        </p:nvSpPr>
        <p:spPr bwMode="auto">
          <a:xfrm>
            <a:off x="1344951" y="2701682"/>
            <a:ext cx="339906" cy="369332"/>
          </a:xfrm>
          <a:prstGeom prst="lef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92A98C71-57DC-164F-9A9B-5AEE448ACC10}"/>
              </a:ext>
            </a:extLst>
          </p:cNvPr>
          <p:cNvSpPr/>
          <p:nvPr/>
        </p:nvSpPr>
        <p:spPr bwMode="auto">
          <a:xfrm>
            <a:off x="1383619" y="4012695"/>
            <a:ext cx="339906" cy="786544"/>
          </a:xfrm>
          <a:prstGeom prst="lef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547118-ACF7-574D-A293-1E4389BD0E89}"/>
              </a:ext>
            </a:extLst>
          </p:cNvPr>
          <p:cNvSpPr txBox="1"/>
          <p:nvPr/>
        </p:nvSpPr>
        <p:spPr>
          <a:xfrm>
            <a:off x="142585" y="3584997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Visible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B0D7F-36F3-EF44-9157-FD91025D18A3}"/>
              </a:ext>
            </a:extLst>
          </p:cNvPr>
          <p:cNvSpPr txBox="1"/>
          <p:nvPr/>
        </p:nvSpPr>
        <p:spPr>
          <a:xfrm>
            <a:off x="142585" y="2264509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</a:p>
        </p:txBody>
      </p:sp>
    </p:spTree>
    <p:extLst>
      <p:ext uri="{BB962C8B-B14F-4D97-AF65-F5344CB8AC3E}">
        <p14:creationId xmlns:p14="http://schemas.microsoft.com/office/powerpoint/2010/main" val="39454852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85825" y="152235"/>
            <a:ext cx="7450137" cy="5273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r>
              <a:rPr lang="en-GB" sz="2400" kern="0" dirty="0"/>
              <a:t>Applications for CERN/Physics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54803" y="757114"/>
            <a:ext cx="6454766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b="1">
                <a:solidFill>
                  <a:srgbClr val="37609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37609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 b="1">
                <a:solidFill>
                  <a:srgbClr val="37609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37609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rgbClr val="004F9E"/>
                </a:solidFill>
                <a:latin typeface="+mn-lt"/>
              </a:defRPr>
            </a:lvl9pPr>
          </a:lstStyle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 VELOpix chip is directly derived from Timepix3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 Timepix3 telescope </a:t>
            </a:r>
            <a:r>
              <a:rPr lang="mr-IN" sz="1400" b="0" kern="0" dirty="0">
                <a:solidFill>
                  <a:srgbClr val="000000"/>
                </a:solidFill>
                <a:latin typeface="Calibri" panose="020F0502020204030204" pitchFamily="34" charset="0"/>
              </a:rPr>
              <a:t>–</a:t>
            </a: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 Mhits/cm</a:t>
            </a:r>
            <a:r>
              <a:rPr lang="en-US" sz="1400" b="0" kern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/sec 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Sensor studies for CLIC/LHCb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radiation monitoring at ATLAS and CMS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monitoring in UA9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Positron annihilation in Aegis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ASACUSA experiment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Gas Interaction real time monitor at SPS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Breit</a:t>
            </a: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-Wheeler experiment at RAL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 particle channeling in ISOLDE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Axion search at CAST (with InGrid)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area TPC (with InGrid)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Transition radiation measurements for ATLAS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GEMPIX development for radiation therapy beam monitoring</a:t>
            </a:r>
          </a:p>
          <a:p>
            <a:pPr lvl="1">
              <a:buFont typeface="Arial" charset="0"/>
              <a:buChar char="•"/>
            </a:pP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GEMPIX for </a:t>
            </a:r>
            <a:r>
              <a:rPr lang="en-US" sz="1400" b="0" kern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en-US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 waste management</a:t>
            </a:r>
          </a:p>
          <a:p>
            <a:pPr lvl="1">
              <a:buFont typeface="Arial" charset="0"/>
              <a:buChar char="•"/>
            </a:pPr>
            <a:r>
              <a:rPr lang="en-GB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Developments for CLIC: CLICpix, CLICpix2, C3PD</a:t>
            </a:r>
          </a:p>
          <a:p>
            <a:pPr lvl="1">
              <a:buFont typeface="Arial" charset="0"/>
              <a:buChar char="•"/>
            </a:pPr>
            <a:r>
              <a:rPr lang="en-GB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area dual-phase </a:t>
            </a:r>
            <a:r>
              <a:rPr lang="en-GB" sz="1400" b="0" kern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Li:Ag</a:t>
            </a:r>
            <a:r>
              <a:rPr lang="en-GB" sz="1400" b="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TPC readout</a:t>
            </a:r>
          </a:p>
        </p:txBody>
      </p:sp>
    </p:spTree>
    <p:extLst>
      <p:ext uri="{BB962C8B-B14F-4D97-AF65-F5344CB8AC3E}">
        <p14:creationId xmlns:p14="http://schemas.microsoft.com/office/powerpoint/2010/main" val="27196741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C0A5-A9A0-2F45-9B1D-90B6611DE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5" y="1"/>
            <a:ext cx="8528935" cy="708422"/>
          </a:xfrm>
        </p:spPr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09CAD-7998-0E4A-AD6B-B19358B16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766715"/>
            <a:ext cx="8763000" cy="3886200"/>
          </a:xfrm>
        </p:spPr>
        <p:txBody>
          <a:bodyPr/>
          <a:lstStyle/>
          <a:p>
            <a:r>
              <a:rPr lang="en-CH" b="0" dirty="0">
                <a:solidFill>
                  <a:schemeClr val="tx1"/>
                </a:solidFill>
              </a:rPr>
              <a:t>The Medipix and Timepix chips have been used in multiple applications (both foreseen and otherwise)</a:t>
            </a:r>
          </a:p>
          <a:p>
            <a:r>
              <a:rPr lang="en-CH" b="0" dirty="0">
                <a:solidFill>
                  <a:schemeClr val="tx1"/>
                </a:solidFill>
              </a:rPr>
              <a:t>This talk highlighted spectroscopic X-ray imaging, TEM/STEM, Imaging ToF mass spectrometry, SPECT</a:t>
            </a:r>
          </a:p>
          <a:p>
            <a:r>
              <a:rPr lang="en-CH" b="0" dirty="0">
                <a:solidFill>
                  <a:schemeClr val="tx1"/>
                </a:solidFill>
              </a:rPr>
              <a:t>Their strength lies in their great versatility (not so ASIC </a:t>
            </a:r>
            <a:r>
              <a:rPr lang="en-CH" b="0" dirty="0">
                <a:solidFill>
                  <a:schemeClr val="tx1"/>
                </a:solidFill>
                <a:sym typeface="Wingdings" pitchFamily="2" charset="2"/>
              </a:rPr>
              <a:t>) and a large community of motivated expert researchers and licensees</a:t>
            </a:r>
            <a:endParaRPr lang="en-CH" b="0" dirty="0">
              <a:solidFill>
                <a:schemeClr val="tx1"/>
              </a:solidFill>
            </a:endParaRPr>
          </a:p>
          <a:p>
            <a:r>
              <a:rPr lang="en-CH" b="0" dirty="0">
                <a:solidFill>
                  <a:schemeClr val="tx1"/>
                </a:solidFill>
              </a:rPr>
              <a:t>The Timepix4 and Medipix4 chips seek to tile large areas seamlessly using TSVs </a:t>
            </a:r>
          </a:p>
          <a:p>
            <a:endParaRPr lang="en-CH" b="0" dirty="0">
              <a:solidFill>
                <a:schemeClr val="tx1"/>
              </a:solidFill>
            </a:endParaRPr>
          </a:p>
          <a:p>
            <a:r>
              <a:rPr lang="en-CH" b="0" dirty="0">
                <a:solidFill>
                  <a:schemeClr val="tx1"/>
                </a:solidFill>
              </a:rPr>
              <a:t>We presented some ideas whi</a:t>
            </a:r>
            <a:r>
              <a:rPr lang="en-GB" b="0" dirty="0" err="1">
                <a:solidFill>
                  <a:schemeClr val="tx1"/>
                </a:solidFill>
              </a:rPr>
              <a:t>ch</a:t>
            </a:r>
            <a:r>
              <a:rPr lang="en-CH" b="0" dirty="0">
                <a:solidFill>
                  <a:schemeClr val="tx1"/>
                </a:solidFill>
              </a:rPr>
              <a:t> cou</a:t>
            </a:r>
            <a:r>
              <a:rPr lang="en-GB" b="0" dirty="0" err="1">
                <a:solidFill>
                  <a:schemeClr val="tx1"/>
                </a:solidFill>
              </a:rPr>
              <a:t>ld</a:t>
            </a:r>
            <a:r>
              <a:rPr lang="en-CH" b="0" dirty="0">
                <a:solidFill>
                  <a:schemeClr val="tx1"/>
                </a:solidFill>
              </a:rPr>
              <a:t> go into a future Timepix5 device</a:t>
            </a:r>
          </a:p>
          <a:p>
            <a:pPr lvl="1"/>
            <a:r>
              <a:rPr lang="en-GB" b="0" dirty="0">
                <a:solidFill>
                  <a:schemeClr val="tx1"/>
                </a:solidFill>
              </a:rPr>
              <a:t>O</a:t>
            </a:r>
            <a:r>
              <a:rPr lang="en-CH" b="0" dirty="0">
                <a:solidFill>
                  <a:schemeClr val="tx1"/>
                </a:solidFill>
              </a:rPr>
              <a:t>n pixel clustering</a:t>
            </a:r>
          </a:p>
          <a:p>
            <a:pPr lvl="1"/>
            <a:r>
              <a:rPr lang="en-GB" b="0" dirty="0">
                <a:solidFill>
                  <a:schemeClr val="tx1"/>
                </a:solidFill>
              </a:rPr>
              <a:t>O</a:t>
            </a:r>
            <a:r>
              <a:rPr lang="en-CH" b="0" dirty="0">
                <a:solidFill>
                  <a:schemeClr val="tx1"/>
                </a:solidFill>
              </a:rPr>
              <a:t>n chip particle identification</a:t>
            </a:r>
          </a:p>
          <a:p>
            <a:pPr lvl="1"/>
            <a:r>
              <a:rPr lang="en-GB" b="0" dirty="0">
                <a:solidFill>
                  <a:schemeClr val="tx1"/>
                </a:solidFill>
              </a:rPr>
              <a:t>O</a:t>
            </a:r>
            <a:r>
              <a:rPr lang="en-CH" b="0" dirty="0">
                <a:solidFill>
                  <a:schemeClr val="tx1"/>
                </a:solidFill>
              </a:rPr>
              <a:t>ptimum use of offf-chip bandwidth with much simplified readout</a:t>
            </a:r>
          </a:p>
          <a:p>
            <a:pPr lvl="1"/>
            <a:r>
              <a:rPr lang="en-GB" b="0" dirty="0">
                <a:solidFill>
                  <a:schemeClr val="tx1"/>
                </a:solidFill>
              </a:rPr>
              <a:t>Even more programmable and versatile than previous versions.</a:t>
            </a:r>
            <a:endParaRPr lang="en-CH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06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ateEvents.png">
            <a:extLst>
              <a:ext uri="{FF2B5EF4-FFF2-40B4-BE49-F238E27FC236}">
                <a16:creationId xmlns:a16="http://schemas.microsoft.com/office/drawing/2014/main" id="{017840C7-EFD4-1D44-8CC5-EF4ECD35685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650280" y="2840585"/>
            <a:ext cx="2387702" cy="2277427"/>
          </a:xfrm>
          <a:prstGeom prst="rect">
            <a:avLst/>
          </a:prstGeom>
          <a:ln w="12700">
            <a:miter lim="400000"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61930" y="46503"/>
            <a:ext cx="8103023" cy="608990"/>
          </a:xfrm>
        </p:spPr>
        <p:txBody>
          <a:bodyPr/>
          <a:lstStyle/>
          <a:p>
            <a:r>
              <a:rPr lang="en-GB" sz="3200" dirty="0"/>
              <a:t>Thank you for your attention!</a:t>
            </a:r>
          </a:p>
        </p:txBody>
      </p:sp>
      <p:pic>
        <p:nvPicPr>
          <p:cNvPr id="7" name="Picture 6" descr="NASApng.png">
            <a:extLst>
              <a:ext uri="{FF2B5EF4-FFF2-40B4-BE49-F238E27FC236}">
                <a16:creationId xmlns:a16="http://schemas.microsoft.com/office/drawing/2014/main" id="{4BBCF36A-30C6-C242-AF57-DBFAA5851D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6"/>
          <a:stretch/>
        </p:blipFill>
        <p:spPr>
          <a:xfrm>
            <a:off x="6146605" y="994222"/>
            <a:ext cx="2769673" cy="1846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E07D7B-14D3-1541-A488-EA31A9E488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94"/>
          <a:stretch/>
        </p:blipFill>
        <p:spPr>
          <a:xfrm>
            <a:off x="6146605" y="3031983"/>
            <a:ext cx="2800055" cy="1920877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6D54CE47-7BBD-714C-8D8A-8D36ACB3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47677" y="920335"/>
            <a:ext cx="3303652" cy="177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BLUME2b 0 HM 0 HS 0_1.035 FS 0_0.04_Bildperfekt_bf2_LIN_slm500_slf16000_blume2b_.txt_dusk_0       0.352.png">
            <a:extLst>
              <a:ext uri="{FF2B5EF4-FFF2-40B4-BE49-F238E27FC236}">
                <a16:creationId xmlns:a16="http://schemas.microsoft.com/office/drawing/2014/main" id="{B1CDE09C-A15D-4D45-BB9B-03F1A29063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140" y="843525"/>
            <a:ext cx="1472211" cy="19619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E2F2AD-1A22-5946-B7F2-D1EDB1D526E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7" b="7685"/>
          <a:stretch/>
        </p:blipFill>
        <p:spPr>
          <a:xfrm>
            <a:off x="347677" y="3031983"/>
            <a:ext cx="3303652" cy="19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271724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32D80-8F16-EE4C-AB67-357446392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12"/>
            <a:ext cx="7467600" cy="708422"/>
          </a:xfrm>
        </p:spPr>
        <p:txBody>
          <a:bodyPr/>
          <a:lstStyle/>
          <a:p>
            <a:r>
              <a:rPr lang="en-CH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0353443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8217"/>
            <a:ext cx="7450138" cy="70842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100" dirty="0"/>
              <a:t>Cross section of a Hybrid Pixel Detector system (X-ray photon energy deposition)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769" y="814388"/>
            <a:ext cx="3408760" cy="3945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261820" y="1995675"/>
            <a:ext cx="27267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Sensor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dimensions to </a:t>
            </a:r>
            <a:r>
              <a:rPr kumimoji="0" lang="fr-CH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scale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55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 pixel pitch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300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 </a:t>
            </a:r>
            <a:r>
              <a:rPr kumimoji="0" lang="fr-CH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thick</a:t>
            </a: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sensor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43750" name="Line 6"/>
          <p:cNvSpPr>
            <a:spLocks noChangeShapeType="1"/>
          </p:cNvSpPr>
          <p:nvPr/>
        </p:nvSpPr>
        <p:spPr bwMode="auto">
          <a:xfrm flipH="1">
            <a:off x="4341019" y="584598"/>
            <a:ext cx="748904" cy="1007269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55" name="Oval 11"/>
          <p:cNvSpPr>
            <a:spLocks noChangeArrowheads="1"/>
          </p:cNvSpPr>
          <p:nvPr/>
        </p:nvSpPr>
        <p:spPr bwMode="auto">
          <a:xfrm>
            <a:off x="4221956" y="1626394"/>
            <a:ext cx="109538" cy="1202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56" name="Line 12"/>
          <p:cNvSpPr>
            <a:spLocks noChangeShapeType="1"/>
          </p:cNvSpPr>
          <p:nvPr/>
        </p:nvSpPr>
        <p:spPr bwMode="auto">
          <a:xfrm flipH="1">
            <a:off x="4238626" y="1684735"/>
            <a:ext cx="7858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57" name="Line 13"/>
          <p:cNvSpPr>
            <a:spLocks noChangeShapeType="1"/>
          </p:cNvSpPr>
          <p:nvPr/>
        </p:nvSpPr>
        <p:spPr bwMode="auto">
          <a:xfrm>
            <a:off x="4279106" y="1643063"/>
            <a:ext cx="0" cy="8334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61" name="Oval 17"/>
          <p:cNvSpPr>
            <a:spLocks noChangeArrowheads="1"/>
          </p:cNvSpPr>
          <p:nvPr/>
        </p:nvSpPr>
        <p:spPr bwMode="auto">
          <a:xfrm>
            <a:off x="4202906" y="1472804"/>
            <a:ext cx="109538" cy="12025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62" name="Line 18"/>
          <p:cNvSpPr>
            <a:spLocks noChangeShapeType="1"/>
          </p:cNvSpPr>
          <p:nvPr/>
        </p:nvSpPr>
        <p:spPr bwMode="auto">
          <a:xfrm flipH="1">
            <a:off x="4220767" y="1531144"/>
            <a:ext cx="7739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66" name="Text Box 22"/>
          <p:cNvSpPr txBox="1">
            <a:spLocks noChangeArrowheads="1"/>
          </p:cNvSpPr>
          <p:nvPr/>
        </p:nvSpPr>
        <p:spPr bwMode="auto">
          <a:xfrm>
            <a:off x="4716066" y="929878"/>
            <a:ext cx="51911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endParaRPr kumimoji="0" lang="en-US" sz="30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543767" name="AutoShape 23"/>
          <p:cNvSpPr>
            <a:spLocks noChangeArrowheads="1"/>
          </p:cNvSpPr>
          <p:nvPr/>
        </p:nvSpPr>
        <p:spPr bwMode="auto">
          <a:xfrm>
            <a:off x="4082653" y="1735931"/>
            <a:ext cx="375047" cy="2333625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3768" name="AutoShape 24"/>
          <p:cNvSpPr>
            <a:spLocks noChangeArrowheads="1"/>
          </p:cNvSpPr>
          <p:nvPr/>
        </p:nvSpPr>
        <p:spPr bwMode="auto">
          <a:xfrm rot="10800000">
            <a:off x="4168379" y="901303"/>
            <a:ext cx="144065" cy="547688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98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50" grpId="0" animBg="1"/>
      <p:bldP spid="543750" grpId="1" animBg="1"/>
      <p:bldP spid="543755" grpId="0" animBg="1"/>
      <p:bldP spid="543756" grpId="0" animBg="1"/>
      <p:bldP spid="543757" grpId="0" animBg="1"/>
      <p:bldP spid="543761" grpId="0" animBg="1"/>
      <p:bldP spid="543762" grpId="0" animBg="1"/>
      <p:bldP spid="543766" grpId="0"/>
      <p:bldP spid="543766" grpId="1"/>
      <p:bldP spid="543767" grpId="0" animBg="1"/>
      <p:bldP spid="54376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769" y="814388"/>
            <a:ext cx="3408760" cy="3945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5" name="Rectangle 24"/>
          <p:cNvSpPr>
            <a:spLocks noChangeArrowheads="1"/>
          </p:cNvSpPr>
          <p:nvPr/>
        </p:nvSpPr>
        <p:spPr bwMode="auto">
          <a:xfrm>
            <a:off x="3161110" y="872729"/>
            <a:ext cx="2534840" cy="331231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1"/>
            <a:ext cx="7450138" cy="70842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ffectLst/>
              </a:rPr>
              <a:t>Fluorescence in high-Z materials</a:t>
            </a:r>
          </a:p>
        </p:txBody>
      </p:sp>
      <p:sp>
        <p:nvSpPr>
          <p:cNvPr id="565253" name="Line 5"/>
          <p:cNvSpPr>
            <a:spLocks noChangeShapeType="1"/>
          </p:cNvSpPr>
          <p:nvPr/>
        </p:nvSpPr>
        <p:spPr bwMode="auto">
          <a:xfrm flipH="1">
            <a:off x="4687491" y="641747"/>
            <a:ext cx="806053" cy="63341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54" name="Oval 6"/>
          <p:cNvSpPr>
            <a:spLocks noChangeArrowheads="1"/>
          </p:cNvSpPr>
          <p:nvPr/>
        </p:nvSpPr>
        <p:spPr bwMode="auto">
          <a:xfrm>
            <a:off x="5124450" y="1544241"/>
            <a:ext cx="109538" cy="12025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55" name="Line 7"/>
          <p:cNvSpPr>
            <a:spLocks noChangeShapeType="1"/>
          </p:cNvSpPr>
          <p:nvPr/>
        </p:nvSpPr>
        <p:spPr bwMode="auto">
          <a:xfrm flipH="1">
            <a:off x="5141119" y="1602581"/>
            <a:ext cx="7858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56" name="Line 8"/>
          <p:cNvSpPr>
            <a:spLocks noChangeShapeType="1"/>
          </p:cNvSpPr>
          <p:nvPr/>
        </p:nvSpPr>
        <p:spPr bwMode="auto">
          <a:xfrm>
            <a:off x="5181600" y="1560910"/>
            <a:ext cx="0" cy="8334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57" name="Oval 9"/>
          <p:cNvSpPr>
            <a:spLocks noChangeArrowheads="1"/>
          </p:cNvSpPr>
          <p:nvPr/>
        </p:nvSpPr>
        <p:spPr bwMode="auto">
          <a:xfrm>
            <a:off x="5105400" y="1390650"/>
            <a:ext cx="109538" cy="1202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58" name="Line 10"/>
          <p:cNvSpPr>
            <a:spLocks noChangeShapeType="1"/>
          </p:cNvSpPr>
          <p:nvPr/>
        </p:nvSpPr>
        <p:spPr bwMode="auto">
          <a:xfrm flipH="1">
            <a:off x="5123260" y="1448991"/>
            <a:ext cx="7739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59" name="Text Box 11"/>
          <p:cNvSpPr txBox="1">
            <a:spLocks noChangeArrowheads="1"/>
          </p:cNvSpPr>
          <p:nvPr/>
        </p:nvSpPr>
        <p:spPr bwMode="auto">
          <a:xfrm>
            <a:off x="5262562" y="698897"/>
            <a:ext cx="51911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3000">
                <a:solidFill>
                  <a:srgbClr val="FF3300"/>
                </a:solidFill>
                <a:latin typeface="Symbol" pitchFamily="18" charset="2"/>
              </a:rPr>
              <a:t>g</a:t>
            </a:r>
            <a:endParaRPr lang="en-US" sz="3000">
              <a:solidFill>
                <a:srgbClr val="FF3300"/>
              </a:solidFill>
              <a:latin typeface="Symbol" pitchFamily="18" charset="2"/>
            </a:endParaRPr>
          </a:p>
        </p:txBody>
      </p:sp>
      <p:sp>
        <p:nvSpPr>
          <p:cNvPr id="565260" name="AutoShape 12"/>
          <p:cNvSpPr>
            <a:spLocks noChangeArrowheads="1"/>
          </p:cNvSpPr>
          <p:nvPr/>
        </p:nvSpPr>
        <p:spPr bwMode="auto">
          <a:xfrm>
            <a:off x="4427935" y="1419226"/>
            <a:ext cx="460772" cy="2765822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61" name="AutoShape 13"/>
          <p:cNvSpPr>
            <a:spLocks noChangeArrowheads="1"/>
          </p:cNvSpPr>
          <p:nvPr/>
        </p:nvSpPr>
        <p:spPr bwMode="auto">
          <a:xfrm rot="10800000">
            <a:off x="4619625" y="872729"/>
            <a:ext cx="86916" cy="259556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63" name="AutoShape 15"/>
          <p:cNvSpPr>
            <a:spLocks noChangeArrowheads="1"/>
          </p:cNvSpPr>
          <p:nvPr/>
        </p:nvSpPr>
        <p:spPr bwMode="auto">
          <a:xfrm rot="10800000">
            <a:off x="5091113" y="872728"/>
            <a:ext cx="144066" cy="509588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64" name="Oval 16"/>
          <p:cNvSpPr>
            <a:spLocks noChangeArrowheads="1"/>
          </p:cNvSpPr>
          <p:nvPr/>
        </p:nvSpPr>
        <p:spPr bwMode="auto">
          <a:xfrm>
            <a:off x="4619625" y="1284685"/>
            <a:ext cx="109538" cy="12025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65" name="Line 17"/>
          <p:cNvSpPr>
            <a:spLocks noChangeShapeType="1"/>
          </p:cNvSpPr>
          <p:nvPr/>
        </p:nvSpPr>
        <p:spPr bwMode="auto">
          <a:xfrm flipH="1">
            <a:off x="4636294" y="1343025"/>
            <a:ext cx="7858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66" name="Line 18"/>
          <p:cNvSpPr>
            <a:spLocks noChangeShapeType="1"/>
          </p:cNvSpPr>
          <p:nvPr/>
        </p:nvSpPr>
        <p:spPr bwMode="auto">
          <a:xfrm>
            <a:off x="4676775" y="1301354"/>
            <a:ext cx="0" cy="8334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67" name="Oval 19"/>
          <p:cNvSpPr>
            <a:spLocks noChangeArrowheads="1"/>
          </p:cNvSpPr>
          <p:nvPr/>
        </p:nvSpPr>
        <p:spPr bwMode="auto">
          <a:xfrm>
            <a:off x="4600575" y="1131094"/>
            <a:ext cx="109538" cy="1202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565268" name="Line 20"/>
          <p:cNvSpPr>
            <a:spLocks noChangeShapeType="1"/>
          </p:cNvSpPr>
          <p:nvPr/>
        </p:nvSpPr>
        <p:spPr bwMode="auto">
          <a:xfrm flipH="1">
            <a:off x="4618435" y="1189435"/>
            <a:ext cx="7739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69" name="Text Box 21"/>
          <p:cNvSpPr txBox="1">
            <a:spLocks noChangeArrowheads="1"/>
          </p:cNvSpPr>
          <p:nvPr/>
        </p:nvSpPr>
        <p:spPr bwMode="auto">
          <a:xfrm>
            <a:off x="4686300" y="1246585"/>
            <a:ext cx="51911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3000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fr-CH" sz="3000" baseline="-25000">
                <a:solidFill>
                  <a:srgbClr val="FF3300"/>
                </a:solidFill>
              </a:rPr>
              <a:t>f</a:t>
            </a:r>
            <a:endParaRPr lang="en-US" sz="3000" baseline="-25000">
              <a:solidFill>
                <a:srgbClr val="FF3300"/>
              </a:solidFill>
            </a:endParaRPr>
          </a:p>
        </p:txBody>
      </p:sp>
      <p:sp>
        <p:nvSpPr>
          <p:cNvPr id="565270" name="Line 22"/>
          <p:cNvSpPr>
            <a:spLocks noChangeShapeType="1"/>
          </p:cNvSpPr>
          <p:nvPr/>
        </p:nvSpPr>
        <p:spPr bwMode="auto">
          <a:xfrm>
            <a:off x="4773216" y="1304925"/>
            <a:ext cx="346472" cy="172641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500"/>
          </a:p>
        </p:txBody>
      </p:sp>
      <p:sp>
        <p:nvSpPr>
          <p:cNvPr id="565271" name="AutoShape 23"/>
          <p:cNvSpPr>
            <a:spLocks noChangeArrowheads="1"/>
          </p:cNvSpPr>
          <p:nvPr/>
        </p:nvSpPr>
        <p:spPr bwMode="auto">
          <a:xfrm>
            <a:off x="5004197" y="1678781"/>
            <a:ext cx="403622" cy="2506266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50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261820" y="1995675"/>
            <a:ext cx="27267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1500" err="1"/>
              <a:t>Sensor</a:t>
            </a:r>
            <a:r>
              <a:rPr lang="fr-CH" sz="1500"/>
              <a:t> dimensions to </a:t>
            </a:r>
            <a:r>
              <a:rPr lang="fr-CH" sz="1500" err="1"/>
              <a:t>scale</a:t>
            </a:r>
            <a:r>
              <a:rPr lang="fr-CH" sz="1500"/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fr-CH" sz="1500"/>
              <a:t>55</a:t>
            </a:r>
            <a:r>
              <a:rPr lang="fr-CH" sz="1500">
                <a:latin typeface="Symbol" pitchFamily="18" charset="2"/>
              </a:rPr>
              <a:t>m</a:t>
            </a:r>
            <a:r>
              <a:rPr lang="fr-CH" sz="1500"/>
              <a:t>m pixel pitch</a:t>
            </a:r>
          </a:p>
          <a:p>
            <a:pPr eaLnBrk="1" hangingPunct="1">
              <a:spcBef>
                <a:spcPct val="50000"/>
              </a:spcBef>
            </a:pPr>
            <a:r>
              <a:rPr lang="fr-CH" sz="1500"/>
              <a:t>300</a:t>
            </a:r>
            <a:r>
              <a:rPr lang="fr-CH" sz="1500">
                <a:latin typeface="Symbol" pitchFamily="18" charset="2"/>
              </a:rPr>
              <a:t>m</a:t>
            </a:r>
            <a:r>
              <a:rPr lang="fr-CH" sz="1500"/>
              <a:t>m </a:t>
            </a:r>
            <a:r>
              <a:rPr lang="fr-CH" sz="1500" err="1"/>
              <a:t>thick</a:t>
            </a:r>
            <a:r>
              <a:rPr lang="fr-CH" sz="1500"/>
              <a:t> </a:t>
            </a:r>
            <a:r>
              <a:rPr lang="fr-CH" sz="1500" err="1"/>
              <a:t>sensor</a:t>
            </a: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102725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5253" grpId="0" animBg="1"/>
      <p:bldP spid="565253" grpId="1" animBg="1"/>
      <p:bldP spid="565254" grpId="0" animBg="1"/>
      <p:bldP spid="565255" grpId="0" animBg="1"/>
      <p:bldP spid="565256" grpId="0" animBg="1"/>
      <p:bldP spid="565257" grpId="0" animBg="1"/>
      <p:bldP spid="565258" grpId="0" animBg="1"/>
      <p:bldP spid="565259" grpId="0"/>
      <p:bldP spid="565259" grpId="1"/>
      <p:bldP spid="565260" grpId="0" animBg="1"/>
      <p:bldP spid="565261" grpId="0" animBg="1"/>
      <p:bldP spid="565263" grpId="0" animBg="1"/>
      <p:bldP spid="565264" grpId="0" animBg="1"/>
      <p:bldP spid="565265" grpId="0" animBg="1"/>
      <p:bldP spid="565266" grpId="0" animBg="1"/>
      <p:bldP spid="565267" grpId="0" animBg="1"/>
      <p:bldP spid="565268" grpId="0" animBg="1"/>
      <p:bldP spid="565269" grpId="0"/>
      <p:bldP spid="565269" grpId="1"/>
      <p:bldP spid="565270" grpId="0" animBg="1"/>
      <p:bldP spid="565270" grpId="1" animBg="1"/>
      <p:bldP spid="56527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</a:rPr>
              <a:t>Fluorescence in high-Z detectors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23682" y="1333189"/>
          <a:ext cx="5051424" cy="218567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48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3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4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4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003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</a:rPr>
                        <a:t>N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</a:rPr>
                        <a:t>k-edge (</a:t>
                      </a:r>
                      <a:r>
                        <a:rPr lang="en-GB" sz="1100" b="1" i="0" u="none" strike="noStrike" dirty="0" err="1">
                          <a:effectLst/>
                        </a:rPr>
                        <a:t>keV</a:t>
                      </a:r>
                      <a:r>
                        <a:rPr lang="en-GB" sz="1100" b="1" i="0" u="none" strike="noStrike" dirty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err="1">
                          <a:effectLst/>
                        </a:rPr>
                        <a:t>K</a:t>
                      </a:r>
                      <a:r>
                        <a:rPr lang="en-GB" sz="1100" b="1" i="0" u="none" strike="noStrike" dirty="0" err="1">
                          <a:effectLst/>
                          <a:latin typeface="Symbol"/>
                        </a:rPr>
                        <a:t>a</a:t>
                      </a:r>
                      <a:r>
                        <a:rPr lang="en-GB" sz="1100" b="1" i="0" u="none" strike="noStrike" dirty="0">
                          <a:effectLst/>
                        </a:rPr>
                        <a:t> energy (</a:t>
                      </a:r>
                      <a:r>
                        <a:rPr lang="en-GB" sz="1100" b="1" i="0" u="none" strike="noStrike" dirty="0" err="1">
                          <a:effectLst/>
                        </a:rPr>
                        <a:t>keV</a:t>
                      </a:r>
                      <a:r>
                        <a:rPr lang="en-GB" sz="1100" b="1" i="0" u="none" strike="noStrike" dirty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</a:rPr>
                        <a:t>d</a:t>
                      </a:r>
                      <a:r>
                        <a:rPr lang="en-GB" sz="1100" b="1" i="0" u="none" strike="noStrike" dirty="0">
                          <a:effectLst/>
                          <a:latin typeface="Symbol"/>
                        </a:rPr>
                        <a:t>a</a:t>
                      </a:r>
                      <a:r>
                        <a:rPr lang="en-GB" sz="1100" b="1" i="0" u="none" strike="noStrike" dirty="0">
                          <a:effectLst/>
                        </a:rPr>
                        <a:t> (</a:t>
                      </a:r>
                      <a:r>
                        <a:rPr lang="en-GB" sz="1100" b="1" i="0" u="none" strike="noStrike" dirty="0">
                          <a:effectLst/>
                          <a:latin typeface="Symbol"/>
                        </a:rPr>
                        <a:t>m</a:t>
                      </a:r>
                      <a:r>
                        <a:rPr lang="en-GB" sz="1100" b="1" i="0" u="none" strike="noStrike" dirty="0">
                          <a:effectLst/>
                        </a:rPr>
                        <a:t>m)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  <a:latin typeface="Symbol"/>
                        </a:rPr>
                        <a:t>h </a:t>
                      </a:r>
                      <a:r>
                        <a:rPr lang="en-GB" sz="1100" b="1" i="0" u="none" strike="noStrike" dirty="0">
                          <a:effectLst/>
                        </a:rPr>
                        <a:t>[%]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Si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1.74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effectLst/>
                        </a:rPr>
                        <a:t>Ge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11.11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9.89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5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effectLst/>
                        </a:rPr>
                        <a:t>GaAs</a:t>
                      </a:r>
                      <a:r>
                        <a:rPr lang="en-GB" sz="1100" b="1" i="0" u="none" strike="noStrike" dirty="0">
                          <a:effectLst/>
                        </a:rPr>
                        <a:t>: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</a:t>
                      </a:r>
                      <a:r>
                        <a:rPr lang="en-GB" sz="1100" b="1" i="0" u="none" strike="noStrike" dirty="0" err="1">
                          <a:effectLst/>
                        </a:rPr>
                        <a:t>Ga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10.38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As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11.87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10.54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45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CdTe: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Cd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26.73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23.17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</a:t>
                      </a:r>
                      <a:r>
                        <a:rPr lang="en-GB" sz="1100" b="1" i="0" u="none" strike="noStrike" dirty="0" err="1">
                          <a:effectLst/>
                        </a:rPr>
                        <a:t>Te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31.82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27.47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81289" y="4011937"/>
            <a:ext cx="4968552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Journal of Instrumentation Volume 6 June 2011 </a:t>
            </a:r>
          </a:p>
          <a:p>
            <a:r>
              <a:rPr lang="en-US" sz="1500" dirty="0"/>
              <a:t>D Pennicard and H </a:t>
            </a:r>
            <a:r>
              <a:rPr lang="en-US" sz="1500" dirty="0" err="1"/>
              <a:t>Graafsma</a:t>
            </a:r>
            <a:r>
              <a:rPr lang="en-US" sz="1500" dirty="0"/>
              <a:t> 2011 </a:t>
            </a:r>
            <a:r>
              <a:rPr lang="en-US" sz="1500" i="1" dirty="0"/>
              <a:t>JINST</a:t>
            </a:r>
            <a:r>
              <a:rPr lang="en-US" sz="1500" dirty="0"/>
              <a:t> </a:t>
            </a:r>
            <a:r>
              <a:rPr lang="en-US" sz="1500" b="1" dirty="0"/>
              <a:t>6</a:t>
            </a:r>
            <a:r>
              <a:rPr lang="en-US" sz="1500" dirty="0"/>
              <a:t> P06007 </a:t>
            </a:r>
          </a:p>
          <a:p>
            <a:r>
              <a:rPr lang="en-US" sz="1500" dirty="0"/>
              <a:t>doi:10.1088/1748-0221/6/06/P06007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572000" y="1851657"/>
            <a:ext cx="1872244" cy="9505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" name="Rectangle 6"/>
          <p:cNvSpPr/>
          <p:nvPr/>
        </p:nvSpPr>
        <p:spPr bwMode="auto">
          <a:xfrm>
            <a:off x="4572000" y="3032610"/>
            <a:ext cx="1872244" cy="48966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</p:spTree>
    <p:extLst>
      <p:ext uri="{BB962C8B-B14F-4D97-AF65-F5344CB8AC3E}">
        <p14:creationId xmlns:p14="http://schemas.microsoft.com/office/powerpoint/2010/main" val="241464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D526-04E5-2743-B75D-062ADA253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AED5D2-8453-194D-80B6-3F4C2B1BDF0B}"/>
              </a:ext>
            </a:extLst>
          </p:cNvPr>
          <p:cNvSpPr txBox="1"/>
          <p:nvPr/>
        </p:nvSpPr>
        <p:spPr>
          <a:xfrm>
            <a:off x="1307575" y="938290"/>
            <a:ext cx="5285742" cy="3728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Medipix3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Spectroscopic imaging in medicine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TEM , STEM and C</a:t>
            </a:r>
            <a:r>
              <a:rPr lang="en-CH" dirty="0"/>
              <a:t>yro-EM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Timepix3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Imaging Time of Flight mass spectrometry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Thyropix – single chip SPECT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Timepix4 and Medipix4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</a:t>
            </a:r>
            <a:r>
              <a:rPr lang="en-CH" dirty="0"/>
              <a:t>ooking further ahead</a:t>
            </a:r>
          </a:p>
        </p:txBody>
      </p:sp>
    </p:spTree>
    <p:extLst>
      <p:ext uri="{BB962C8B-B14F-4D97-AF65-F5344CB8AC3E}">
        <p14:creationId xmlns:p14="http://schemas.microsoft.com/office/powerpoint/2010/main" val="42582812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/>
          <p:cNvCxnSpPr/>
          <p:nvPr/>
        </p:nvCxnSpPr>
        <p:spPr bwMode="auto">
          <a:xfrm>
            <a:off x="2525580" y="1851656"/>
            <a:ext cx="432056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2525580" y="2917395"/>
            <a:ext cx="432056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rot="5400000">
            <a:off x="3608692" y="2917396"/>
            <a:ext cx="4320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rot="5400000">
            <a:off x="2525579" y="2917396"/>
            <a:ext cx="4320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rot="5400000">
            <a:off x="1459844" y="2917393"/>
            <a:ext cx="4320565" cy="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2525580" y="3983134"/>
            <a:ext cx="432056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3" cstate="print"/>
          <a:srcRect r="59102" b="57660"/>
          <a:stretch>
            <a:fillRect/>
          </a:stretch>
        </p:blipFill>
        <p:spPr bwMode="auto">
          <a:xfrm>
            <a:off x="4397304" y="2552227"/>
            <a:ext cx="309698" cy="35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 t="38400" r="72329"/>
          <a:stretch>
            <a:fillRect/>
          </a:stretch>
        </p:blipFill>
        <p:spPr bwMode="auto">
          <a:xfrm>
            <a:off x="4505376" y="2912389"/>
            <a:ext cx="201626" cy="36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5" cstate="print"/>
          <a:srcRect l="44777" t="51362"/>
          <a:stretch>
            <a:fillRect/>
          </a:stretch>
        </p:blipFill>
        <p:spPr bwMode="auto">
          <a:xfrm>
            <a:off x="4692714" y="2919304"/>
            <a:ext cx="532579" cy="36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6" cstate="print"/>
          <a:srcRect l="48434" b="49110"/>
          <a:stretch>
            <a:fillRect/>
          </a:stretch>
        </p:blipFill>
        <p:spPr bwMode="auto">
          <a:xfrm>
            <a:off x="4700087" y="2537940"/>
            <a:ext cx="475200" cy="374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Oval 72"/>
          <p:cNvSpPr>
            <a:spLocks noChangeAspect="1"/>
          </p:cNvSpPr>
          <p:nvPr/>
        </p:nvSpPr>
        <p:spPr bwMode="auto">
          <a:xfrm>
            <a:off x="5600147" y="3833651"/>
            <a:ext cx="345645" cy="345645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4" name="Oval 73"/>
          <p:cNvSpPr>
            <a:spLocks noChangeAspect="1"/>
          </p:cNvSpPr>
          <p:nvPr/>
        </p:nvSpPr>
        <p:spPr bwMode="auto">
          <a:xfrm>
            <a:off x="4491088" y="3797704"/>
            <a:ext cx="403253" cy="403253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5" name="Oval 74"/>
          <p:cNvSpPr>
            <a:spLocks noChangeAspect="1"/>
          </p:cNvSpPr>
          <p:nvPr/>
        </p:nvSpPr>
        <p:spPr bwMode="auto">
          <a:xfrm>
            <a:off x="3511990" y="3905776"/>
            <a:ext cx="201626" cy="201626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6" name="Oval 75"/>
          <p:cNvSpPr>
            <a:spLocks noChangeAspect="1"/>
          </p:cNvSpPr>
          <p:nvPr/>
        </p:nvSpPr>
        <p:spPr bwMode="auto">
          <a:xfrm>
            <a:off x="3468669" y="2775285"/>
            <a:ext cx="288038" cy="288038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7" name="Oval 76"/>
          <p:cNvSpPr>
            <a:spLocks noChangeAspect="1"/>
          </p:cNvSpPr>
          <p:nvPr/>
        </p:nvSpPr>
        <p:spPr bwMode="auto">
          <a:xfrm>
            <a:off x="5570885" y="2724592"/>
            <a:ext cx="404168" cy="404168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8" name="Oval 77"/>
          <p:cNvSpPr>
            <a:spLocks noChangeAspect="1"/>
          </p:cNvSpPr>
          <p:nvPr/>
        </p:nvSpPr>
        <p:spPr bwMode="auto">
          <a:xfrm>
            <a:off x="3511990" y="1738351"/>
            <a:ext cx="201626" cy="201626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79" name="Oval 78"/>
          <p:cNvSpPr>
            <a:spLocks noChangeAspect="1"/>
          </p:cNvSpPr>
          <p:nvPr/>
        </p:nvSpPr>
        <p:spPr bwMode="auto">
          <a:xfrm>
            <a:off x="4491088" y="1644566"/>
            <a:ext cx="403253" cy="403253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80" name="Oval 79"/>
          <p:cNvSpPr>
            <a:spLocks noChangeAspect="1"/>
          </p:cNvSpPr>
          <p:nvPr/>
        </p:nvSpPr>
        <p:spPr bwMode="auto">
          <a:xfrm>
            <a:off x="5628950" y="1695259"/>
            <a:ext cx="288038" cy="288038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27" name="Oval 26"/>
          <p:cNvSpPr/>
          <p:nvPr/>
        </p:nvSpPr>
        <p:spPr bwMode="auto">
          <a:xfrm>
            <a:off x="4419193" y="2631267"/>
            <a:ext cx="547271" cy="547271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85" name="Oval 84"/>
          <p:cNvSpPr/>
          <p:nvPr/>
        </p:nvSpPr>
        <p:spPr bwMode="auto">
          <a:xfrm>
            <a:off x="4534637" y="2688874"/>
            <a:ext cx="547271" cy="54727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885825" y="1"/>
            <a:ext cx="7450138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 defTabSz="685800">
              <a:defRPr/>
            </a:pPr>
            <a:r>
              <a:rPr lang="en-US" sz="2400" kern="0">
                <a:solidFill>
                  <a:srgbClr val="17375E"/>
                </a:solidFill>
                <a:latin typeface="+mj-lt"/>
                <a:ea typeface="+mj-ea"/>
                <a:cs typeface="+mj-cs"/>
              </a:rPr>
              <a:t>The algorithm for charge reconstruction and hit allocation: Charge Summing Mode</a:t>
            </a: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2525580" y="757114"/>
            <a:ext cx="432056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2525580" y="5077676"/>
            <a:ext cx="432056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rot="5400000">
            <a:off x="365301" y="2917394"/>
            <a:ext cx="4320563" cy="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5400000">
            <a:off x="4685861" y="2917396"/>
            <a:ext cx="43205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1041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0.04306 -0.0685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-0.05833 -0.069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-3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-0.06093 0.06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3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04097 0.07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0.07761 0.1148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27" grpId="0" animBg="1"/>
      <p:bldP spid="27" grpId="1" animBg="1"/>
      <p:bldP spid="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B6FC2-7E15-C24A-BF85-6B2D9377A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1"/>
            <a:ext cx="8105775" cy="708422"/>
          </a:xfrm>
        </p:spPr>
        <p:txBody>
          <a:bodyPr/>
          <a:lstStyle/>
          <a:p>
            <a:r>
              <a:rPr lang="en-GB" dirty="0"/>
              <a:t>What if…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2BF69-980D-9F44-939D-DB1D0B4A4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>
                <a:solidFill>
                  <a:schemeClr val="tx1"/>
                </a:solidFill>
              </a:rPr>
              <a:t>Each pixel counted incoming hits to make an image?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Each pixel measured the charge of those hits?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Could we make ‘colour’ X-ray images?</a:t>
            </a:r>
          </a:p>
          <a:p>
            <a:endParaRPr lang="en-GB" b="0" dirty="0">
              <a:solidFill>
                <a:schemeClr val="tx1"/>
              </a:solidFill>
            </a:endParaRPr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b="0" dirty="0">
                <a:solidFill>
                  <a:schemeClr val="tx1"/>
                </a:solidFill>
              </a:rPr>
              <a:t>This led to the Medipix chip family</a:t>
            </a:r>
          </a:p>
        </p:txBody>
      </p:sp>
    </p:spTree>
    <p:extLst>
      <p:ext uri="{BB962C8B-B14F-4D97-AF65-F5344CB8AC3E}">
        <p14:creationId xmlns:p14="http://schemas.microsoft.com/office/powerpoint/2010/main" val="23263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29DD-FE0C-1641-B4EA-55A5D4C13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1"/>
            <a:ext cx="8105775" cy="708422"/>
          </a:xfrm>
        </p:spPr>
        <p:txBody>
          <a:bodyPr/>
          <a:lstStyle/>
          <a:p>
            <a:r>
              <a:rPr lang="en-GB" dirty="0"/>
              <a:t>Medipix3 chip for high rate spectroscopic X-ray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38979-F3C2-DF4A-BEB3-507432C41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689905"/>
            <a:ext cx="7467600" cy="2041400"/>
          </a:xfrm>
        </p:spPr>
        <p:txBody>
          <a:bodyPr/>
          <a:lstStyle/>
          <a:p>
            <a:r>
              <a:rPr lang="en-GB" sz="1600" b="0" dirty="0">
                <a:solidFill>
                  <a:schemeClr val="tx1"/>
                </a:solidFill>
              </a:rPr>
              <a:t>Collaboration started in 2005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Large matrix (256 x 256) with fine pixel pitch (55</a:t>
            </a:r>
            <a:r>
              <a:rPr lang="en-GB" sz="1600" b="0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GB" sz="1600" b="0" dirty="0">
                <a:solidFill>
                  <a:schemeClr val="tx1"/>
                </a:solidFill>
              </a:rPr>
              <a:t>m) 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Selectable sensor pixel pitch (55</a:t>
            </a:r>
            <a:r>
              <a:rPr lang="en-GB" sz="1600" b="0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GB" sz="1600" b="0" dirty="0">
                <a:solidFill>
                  <a:schemeClr val="tx1"/>
                </a:solidFill>
              </a:rPr>
              <a:t>m or 110</a:t>
            </a:r>
            <a:r>
              <a:rPr lang="en-GB" sz="1600" b="0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GB" sz="1600" b="0" dirty="0">
                <a:solidFill>
                  <a:schemeClr val="tx1"/>
                </a:solidFill>
              </a:rPr>
              <a:t>m)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Inter-pixel charge summing logic &gt; mitigate charge sharing in sensor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Up to 8 counters per (110</a:t>
            </a:r>
            <a:r>
              <a:rPr lang="en-GB" sz="1600" b="0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GB" sz="1600" b="0" dirty="0">
                <a:solidFill>
                  <a:schemeClr val="tx1"/>
                </a:solidFill>
              </a:rPr>
              <a:t>m) pixel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Camera logic (open shutter &gt; count &gt; close shutter &gt; read out image)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Possibility of continuous read/write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A441B45-08C8-564F-BA49-0A1EC718BE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980178"/>
              </p:ext>
            </p:extLst>
          </p:nvPr>
        </p:nvGraphicFramePr>
        <p:xfrm>
          <a:off x="2046288" y="2802180"/>
          <a:ext cx="5051424" cy="218567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48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3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4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4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003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</a:rPr>
                        <a:t>N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</a:rPr>
                        <a:t>k-edge (</a:t>
                      </a:r>
                      <a:r>
                        <a:rPr lang="en-GB" sz="1100" b="1" i="0" u="none" strike="noStrike" dirty="0" err="1">
                          <a:effectLst/>
                        </a:rPr>
                        <a:t>keV</a:t>
                      </a:r>
                      <a:r>
                        <a:rPr lang="en-GB" sz="1100" b="1" i="0" u="none" strike="noStrike" dirty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err="1">
                          <a:effectLst/>
                        </a:rPr>
                        <a:t>K</a:t>
                      </a:r>
                      <a:r>
                        <a:rPr lang="en-GB" sz="1100" b="1" i="0" u="none" strike="noStrike" dirty="0" err="1">
                          <a:effectLst/>
                          <a:latin typeface="Symbol"/>
                        </a:rPr>
                        <a:t>a</a:t>
                      </a:r>
                      <a:r>
                        <a:rPr lang="en-GB" sz="1100" b="1" i="0" u="none" strike="noStrike" dirty="0">
                          <a:effectLst/>
                        </a:rPr>
                        <a:t> energy (</a:t>
                      </a:r>
                      <a:r>
                        <a:rPr lang="en-GB" sz="1100" b="1" i="0" u="none" strike="noStrike" dirty="0" err="1">
                          <a:effectLst/>
                        </a:rPr>
                        <a:t>keV</a:t>
                      </a:r>
                      <a:r>
                        <a:rPr lang="en-GB" sz="1100" b="1" i="0" u="none" strike="noStrike" dirty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</a:rPr>
                        <a:t>d</a:t>
                      </a:r>
                      <a:r>
                        <a:rPr lang="en-GB" sz="1100" b="1" i="0" u="none" strike="noStrike" dirty="0">
                          <a:effectLst/>
                          <a:latin typeface="Symbol"/>
                        </a:rPr>
                        <a:t>a</a:t>
                      </a:r>
                      <a:r>
                        <a:rPr lang="en-GB" sz="1100" b="1" i="0" u="none" strike="noStrike" dirty="0">
                          <a:effectLst/>
                        </a:rPr>
                        <a:t> (</a:t>
                      </a:r>
                      <a:r>
                        <a:rPr lang="en-GB" sz="1100" b="1" i="0" u="none" strike="noStrike" dirty="0">
                          <a:effectLst/>
                          <a:latin typeface="Symbol"/>
                        </a:rPr>
                        <a:t>m</a:t>
                      </a:r>
                      <a:r>
                        <a:rPr lang="en-GB" sz="1100" b="1" i="0" u="none" strike="noStrike" dirty="0">
                          <a:effectLst/>
                        </a:rPr>
                        <a:t>m)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effectLst/>
                          <a:latin typeface="Symbol"/>
                        </a:rPr>
                        <a:t>h </a:t>
                      </a:r>
                      <a:r>
                        <a:rPr lang="en-GB" sz="1100" b="1" i="0" u="none" strike="noStrike" dirty="0">
                          <a:effectLst/>
                        </a:rPr>
                        <a:t>[%]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Si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1.74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effectLst/>
                        </a:rPr>
                        <a:t>Ge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11.11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9.89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5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effectLst/>
                        </a:rPr>
                        <a:t>GaAs</a:t>
                      </a:r>
                      <a:r>
                        <a:rPr lang="en-GB" sz="1100" b="1" i="0" u="none" strike="noStrike" dirty="0">
                          <a:effectLst/>
                        </a:rPr>
                        <a:t>: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</a:t>
                      </a:r>
                      <a:r>
                        <a:rPr lang="en-GB" sz="1100" b="1" i="0" u="none" strike="noStrike" dirty="0" err="1">
                          <a:effectLst/>
                        </a:rPr>
                        <a:t>Ga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10.38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As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11.87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10.54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45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CdTe: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Cd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26.73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23.17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</a:rPr>
                        <a:t>     </a:t>
                      </a:r>
                      <a:r>
                        <a:rPr lang="en-GB" sz="1100" b="1" i="0" u="none" strike="noStrike" dirty="0" err="1">
                          <a:effectLst/>
                        </a:rPr>
                        <a:t>Te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31.82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27.47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B1A6A6B-2BE3-044E-8AAF-1AFED48DBDC8}"/>
              </a:ext>
            </a:extLst>
          </p:cNvPr>
          <p:cNvSpPr/>
          <p:nvPr/>
        </p:nvSpPr>
        <p:spPr bwMode="auto">
          <a:xfrm>
            <a:off x="4495190" y="3301445"/>
            <a:ext cx="2602522" cy="960125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EF7DB6-E4B7-E349-A04F-048398ACCBBC}"/>
              </a:ext>
            </a:extLst>
          </p:cNvPr>
          <p:cNvSpPr/>
          <p:nvPr/>
        </p:nvSpPr>
        <p:spPr bwMode="auto">
          <a:xfrm>
            <a:off x="4495190" y="4530405"/>
            <a:ext cx="2602522" cy="460860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4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80" y="1"/>
            <a:ext cx="8413720" cy="708422"/>
          </a:xfrm>
        </p:spPr>
        <p:txBody>
          <a:bodyPr>
            <a:normAutofit/>
          </a:bodyPr>
          <a:lstStyle/>
          <a:p>
            <a:r>
              <a:rPr lang="en-US" dirty="0"/>
              <a:t>Grayscale to Material Imaging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380" y="797825"/>
            <a:ext cx="7467600" cy="3886200"/>
          </a:xfrm>
        </p:spPr>
        <p:txBody>
          <a:bodyPr>
            <a:normAutofit/>
          </a:bodyPr>
          <a:lstStyle/>
          <a:p>
            <a:r>
              <a:rPr lang="en-GB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imaging using Medipix3RX allows you to identify and quantify different materials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separate map (data channel) is made for each material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map gives the partial density (g/cm</a:t>
            </a:r>
            <a:r>
              <a:rPr lang="en-GB" sz="1400" b="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for the material</a:t>
            </a:r>
          </a:p>
          <a:p>
            <a:pPr lvl="1"/>
            <a:r>
              <a:rPr lang="en-GB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material is then assigned a colour for easy visualisation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92240" y="4453058"/>
            <a:ext cx="65288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 phantom containing Au,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Gd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, iodine, lipid, water and hydroxyapatite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960460" y="1980255"/>
            <a:ext cx="1728192" cy="2423108"/>
            <a:chOff x="1259632" y="2924943"/>
            <a:chExt cx="2304256" cy="323081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6756"/>
            <a:stretch/>
          </p:blipFill>
          <p:spPr>
            <a:xfrm>
              <a:off x="1259632" y="2924943"/>
              <a:ext cx="2304256" cy="249214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259632" y="5417090"/>
              <a:ext cx="2304256" cy="73866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rgbClr val="FFFF00"/>
                  </a:solidFill>
                </a:rPr>
                <a:t>Single Energy detector</a:t>
              </a:r>
              <a:endParaRPr lang="en-GB" sz="15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59141" y="2105258"/>
            <a:ext cx="2491958" cy="2184124"/>
            <a:chOff x="4788022" y="2923610"/>
            <a:chExt cx="3322610" cy="291216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8024" y="2923610"/>
              <a:ext cx="3322608" cy="249348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788022" y="5404887"/>
              <a:ext cx="3322609" cy="43088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rgbClr val="FFFF00"/>
                  </a:solidFill>
                </a:rPr>
                <a:t>MARS Spectral detector</a:t>
              </a:r>
              <a:endParaRPr lang="en-GB" sz="15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7" name="Picture 2" descr="Image result for mars logo medipix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855" y="2411015"/>
            <a:ext cx="971104" cy="44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43788" y="4799240"/>
            <a:ext cx="2856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hlinkClick r:id="rId5"/>
              </a:rPr>
              <a:t>https://www.marsbioimaging.com/mars/</a:t>
            </a:r>
            <a:endParaRPr lang="en-GB" sz="1200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1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3530475" y="4129951"/>
            <a:ext cx="3527550" cy="41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903" tIns="22952" rIns="45903" bIns="22952"/>
          <a:lstStyle>
            <a:lvl1pPr defTabSz="449263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1pPr>
            <a:lvl2pPr marL="742950" indent="-285750" defTabSz="449263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2pPr>
            <a:lvl3pPr marL="1143000" indent="-228600" defTabSz="449263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3pPr>
            <a:lvl4pPr marL="1600200" indent="-228600" defTabSz="449263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4pPr>
            <a:lvl5pPr marL="2057400" indent="-228600" defTabSz="449263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5pPr>
            <a:lvl6pPr marL="2514600" indent="-228600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6pPr>
            <a:lvl7pPr marL="2971800" indent="-228600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7pPr>
            <a:lvl8pPr marL="3429000" indent="-228600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8pPr>
            <a:lvl9pPr marL="3886200" indent="-228600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  <a:defRPr>
                <a:solidFill>
                  <a:schemeClr val="bg1"/>
                </a:solidFill>
                <a:latin typeface="Bitstream Vera Sans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 altLang="x-none" sz="1429" dirty="0">
                <a:solidFill>
                  <a:schemeClr val="tx1"/>
                </a:solidFill>
                <a:latin typeface="+mn-lt"/>
              </a:rPr>
              <a:t>Notre Dame imaging lab</a:t>
            </a:r>
          </a:p>
          <a:p>
            <a:pPr eaLnBrk="1">
              <a:lnSpc>
                <a:spcPct val="93000"/>
              </a:lnSpc>
            </a:pPr>
            <a:endParaRPr lang="en-GB" altLang="x-none" sz="663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100" name="Shape 1120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02" y="987682"/>
            <a:ext cx="4708845" cy="296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706" y="151053"/>
            <a:ext cx="4832155" cy="395472"/>
          </a:xfrm>
        </p:spPr>
        <p:txBody>
          <a:bodyPr>
            <a:normAutofit fontScale="90000"/>
          </a:bodyPr>
          <a:lstStyle/>
          <a:p>
            <a:r>
              <a:rPr lang="en-GB" dirty="0"/>
              <a:t>MARS small animal scanner</a:t>
            </a:r>
          </a:p>
        </p:txBody>
      </p:sp>
      <p:sp>
        <p:nvSpPr>
          <p:cNvPr id="6" name="Zástupný symbol pro zápatí 5"/>
          <p:cNvSpPr txBox="1">
            <a:spLocks/>
          </p:cNvSpPr>
          <p:nvPr/>
        </p:nvSpPr>
        <p:spPr>
          <a:xfrm>
            <a:off x="2802978" y="4389184"/>
            <a:ext cx="3459493" cy="315803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anchor="ctr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25" dirty="0"/>
              <a:t>Slide courtesy of A. Butler, University of Canterbury</a:t>
            </a:r>
            <a:endParaRPr lang="cs-CZ" sz="1125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921"/>
      </p:ext>
    </p:extLst>
  </p:cSld>
  <p:clrMapOvr>
    <a:masterClrMapping/>
  </p:clrMapOvr>
</p:sld>
</file>

<file path=ppt/theme/theme1.xml><?xml version="1.0" encoding="utf-8"?>
<a:theme xmlns:a="http://schemas.openxmlformats.org/drawingml/2006/main" name="Medipi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MedipixTemplate</Template>
  <TotalTime>113787</TotalTime>
  <Words>2955</Words>
  <Application>Microsoft Macintosh PowerPoint</Application>
  <PresentationFormat>On-screen Show (16:9)</PresentationFormat>
  <Paragraphs>585</Paragraphs>
  <Slides>50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1" baseType="lpstr">
      <vt:lpstr>Arial</vt:lpstr>
      <vt:lpstr>Bitstream Vera Sans</vt:lpstr>
      <vt:lpstr>Calibri</vt:lpstr>
      <vt:lpstr>Cambria Math</vt:lpstr>
      <vt:lpstr>Franklin Gothic Medium</vt:lpstr>
      <vt:lpstr>Symbol</vt:lpstr>
      <vt:lpstr>Times</vt:lpstr>
      <vt:lpstr>Times New Roman</vt:lpstr>
      <vt:lpstr>Verdana</vt:lpstr>
      <vt:lpstr>Wingdings</vt:lpstr>
      <vt:lpstr>MedipixTemplate</vt:lpstr>
      <vt:lpstr>(some) Applications of the Medipix and Timepix ASICs in life science and biology </vt:lpstr>
      <vt:lpstr>PowerPoint Presentation</vt:lpstr>
      <vt:lpstr>Acknowledgements – Commercial Partners</vt:lpstr>
      <vt:lpstr>Hybrid Silicon Pixel Detectors</vt:lpstr>
      <vt:lpstr>Outline</vt:lpstr>
      <vt:lpstr>What if…</vt:lpstr>
      <vt:lpstr>Medipix3 chip for high rate spectroscopic X-ray imaging</vt:lpstr>
      <vt:lpstr>Grayscale to Material Imaging</vt:lpstr>
      <vt:lpstr>MARS small animal scanner</vt:lpstr>
      <vt:lpstr>First material separation small animal image</vt:lpstr>
      <vt:lpstr>First living human scan…</vt:lpstr>
      <vt:lpstr>Slice through Phil’s ankle</vt:lpstr>
      <vt:lpstr>Movie Slice through Phil’s ankle</vt:lpstr>
      <vt:lpstr>Press Impact</vt:lpstr>
      <vt:lpstr>MARS scan of diseased carotid artery</vt:lpstr>
      <vt:lpstr>PowerPoint Presentation</vt:lpstr>
      <vt:lpstr>PowerPoint Presentation</vt:lpstr>
      <vt:lpstr>TEM, STEM and cryo-EM</vt:lpstr>
      <vt:lpstr>Detection of 60keV electrons (300mm thick Si)</vt:lpstr>
      <vt:lpstr>Detection of 120keV electrons (300mm thick GaAs)</vt:lpstr>
      <vt:lpstr>Simulation of 200keV electron impinging on 300mm thick Si </vt:lpstr>
      <vt:lpstr>Timepix3 – single particle detection</vt:lpstr>
      <vt:lpstr>Using charge collection time to track in a single Si layer</vt:lpstr>
      <vt:lpstr>3D rendering of traversing particle with delta electron </vt:lpstr>
      <vt:lpstr>Use simulated data to train a CNN to identify impact point</vt:lpstr>
      <vt:lpstr>Comparison of the performance of different algorithms</vt:lpstr>
      <vt:lpstr>Mass spectrometry enhanced with segmented Timepix MCP  Readout</vt:lpstr>
      <vt:lpstr>Improved High Mass Sensitivity</vt:lpstr>
      <vt:lpstr>Microscope-based imaging Mass Spectrometry</vt:lpstr>
      <vt:lpstr>Does it really work?</vt:lpstr>
      <vt:lpstr>Does it really work?</vt:lpstr>
      <vt:lpstr>Does it really work?</vt:lpstr>
      <vt:lpstr>Single Layer Compton Camera with MiniPIX TPX3</vt:lpstr>
      <vt:lpstr>PowerPoint Presentation</vt:lpstr>
      <vt:lpstr>Gamma camera application: Thyroid diagnostics</vt:lpstr>
      <vt:lpstr>Timepix readout chips - single particle detection </vt:lpstr>
      <vt:lpstr>Timepix readout chips - single particle detection </vt:lpstr>
      <vt:lpstr>Timepix4 – works! </vt:lpstr>
      <vt:lpstr>Can be (better) handle the data deluge?</vt:lpstr>
      <vt:lpstr>How can 28nm CMOS help (1)? </vt:lpstr>
      <vt:lpstr>How can 28nm CMOS help (2)? </vt:lpstr>
      <vt:lpstr>PowerPoint Presentation</vt:lpstr>
      <vt:lpstr>PowerPoint Presentation</vt:lpstr>
      <vt:lpstr>Conclusions</vt:lpstr>
      <vt:lpstr>Thank you for your attention!</vt:lpstr>
      <vt:lpstr>Backup slides</vt:lpstr>
      <vt:lpstr>Cross section of a Hybrid Pixel Detector system (X-ray photon energy deposition)</vt:lpstr>
      <vt:lpstr>Fluorescence in high-Z materials</vt:lpstr>
      <vt:lpstr>Fluorescence in high-Z detectors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Medipix3 Test set up</dc:title>
  <dc:creator>Xavier Llopart</dc:creator>
  <cp:lastModifiedBy>Michael Campbell</cp:lastModifiedBy>
  <cp:revision>1350</cp:revision>
  <cp:lastPrinted>2019-06-14T08:12:59Z</cp:lastPrinted>
  <dcterms:created xsi:type="dcterms:W3CDTF">2009-01-28T08:24:25Z</dcterms:created>
  <dcterms:modified xsi:type="dcterms:W3CDTF">2021-09-16T06:22:42Z</dcterms:modified>
</cp:coreProperties>
</file>