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2" r:id="rId1"/>
  </p:sldMasterIdLst>
  <p:notesMasterIdLst>
    <p:notesMasterId r:id="rId45"/>
  </p:notesMasterIdLst>
  <p:handoutMasterIdLst>
    <p:handoutMasterId r:id="rId46"/>
  </p:handoutMasterIdLst>
  <p:sldIdLst>
    <p:sldId id="256" r:id="rId2"/>
    <p:sldId id="942" r:id="rId3"/>
    <p:sldId id="282" r:id="rId4"/>
    <p:sldId id="943" r:id="rId5"/>
    <p:sldId id="963" r:id="rId6"/>
    <p:sldId id="258" r:id="rId7"/>
    <p:sldId id="866" r:id="rId8"/>
    <p:sldId id="946" r:id="rId9"/>
    <p:sldId id="944" r:id="rId10"/>
    <p:sldId id="947" r:id="rId11"/>
    <p:sldId id="945" r:id="rId12"/>
    <p:sldId id="950" r:id="rId13"/>
    <p:sldId id="948" r:id="rId14"/>
    <p:sldId id="949" r:id="rId15"/>
    <p:sldId id="951" r:id="rId16"/>
    <p:sldId id="956" r:id="rId17"/>
    <p:sldId id="885" r:id="rId18"/>
    <p:sldId id="957" r:id="rId19"/>
    <p:sldId id="964" r:id="rId20"/>
    <p:sldId id="952" r:id="rId21"/>
    <p:sldId id="954" r:id="rId22"/>
    <p:sldId id="955" r:id="rId23"/>
    <p:sldId id="958" r:id="rId24"/>
    <p:sldId id="959" r:id="rId25"/>
    <p:sldId id="357" r:id="rId26"/>
    <p:sldId id="960" r:id="rId27"/>
    <p:sldId id="962" r:id="rId28"/>
    <p:sldId id="941" r:id="rId29"/>
    <p:sldId id="969" r:id="rId30"/>
    <p:sldId id="809" r:id="rId31"/>
    <p:sldId id="965" r:id="rId32"/>
    <p:sldId id="928" r:id="rId33"/>
    <p:sldId id="284" r:id="rId34"/>
    <p:sldId id="961" r:id="rId35"/>
    <p:sldId id="968" r:id="rId36"/>
    <p:sldId id="270" r:id="rId37"/>
    <p:sldId id="816" r:id="rId38"/>
    <p:sldId id="886" r:id="rId39"/>
    <p:sldId id="967" r:id="rId40"/>
    <p:sldId id="407" r:id="rId41"/>
    <p:sldId id="271" r:id="rId42"/>
    <p:sldId id="272" r:id="rId43"/>
    <p:sldId id="966" r:id="rId4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3600"/>
    <a:srgbClr val="C12242"/>
    <a:srgbClr val="221AC0"/>
    <a:srgbClr val="A1ACFF"/>
    <a:srgbClr val="51C5FF"/>
    <a:srgbClr val="970000"/>
    <a:srgbClr val="A20000"/>
    <a:srgbClr val="000051"/>
    <a:srgbClr val="00BC00"/>
    <a:srgbClr val="C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388" autoAdjust="0"/>
    <p:restoredTop sz="50000" autoAdjust="0"/>
  </p:normalViewPr>
  <p:slideViewPr>
    <p:cSldViewPr snapToGrid="0" snapToObjects="1">
      <p:cViewPr varScale="1">
        <p:scale>
          <a:sx n="86" d="100"/>
          <a:sy n="86" d="100"/>
        </p:scale>
        <p:origin x="216" y="100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54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E88DC4-9F1A-4D40-BD3E-5D42405AE465}" type="datetime1">
              <a:rPr lang="en-US" smtClean="0"/>
              <a:pPr/>
              <a:t>9/13/21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D2CDFC-C9C8-4F49-BC57-6716D5963F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0011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D97C1A-A65D-3448-B4DE-9EA30E2A25BF}" type="datetime1">
              <a:rPr lang="en-US" smtClean="0"/>
              <a:pPr/>
              <a:t>9/13/21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AB49D7-FFFE-CB40-96E0-8C697DD2A9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00005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AB49D7-FFFE-CB40-96E0-8C697DD2A9E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9256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AB49D7-FFFE-CB40-96E0-8C697DD2A9E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545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AB49D7-FFFE-CB40-96E0-8C697DD2A9E7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6539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610FE2E9-3C11-AC4B-975B-40FE64FF7541}" type="slidenum">
              <a:rPr lang="en-US"/>
              <a:pPr>
                <a:defRPr/>
              </a:pPr>
              <a:t>24</a:t>
            </a:fld>
            <a:endParaRPr lang="en-US"/>
          </a:p>
        </p:txBody>
      </p:sp>
      <p:sp>
        <p:nvSpPr>
          <p:cNvPr id="4710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381000" y="693738"/>
            <a:ext cx="6096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710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6360" y="4342535"/>
            <a:ext cx="5486681" cy="4114511"/>
          </a:xfrm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33637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AB49D7-FFFE-CB40-96E0-8C697DD2A9E7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8752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AB49D7-FFFE-CB40-96E0-8C697DD2A9E7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6559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76866" y="6541558"/>
            <a:ext cx="744201" cy="3164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z="1600" smtClean="0">
                <a:solidFill>
                  <a:schemeClr val="accent1"/>
                </a:solidFill>
              </a:defRPr>
            </a:lvl1pPr>
          </a:lstStyle>
          <a:p>
            <a:pPr algn="l"/>
            <a:fld id="{D42BACD5-DBBC-4041-9454-70A8D25A0F7B}" type="slidenum">
              <a:rPr lang="en-US" smtClean="0"/>
              <a:pPr algn="l"/>
              <a:t>‹#›</a:t>
            </a:fld>
            <a:endParaRPr lang="en-US"/>
          </a:p>
        </p:txBody>
      </p:sp>
      <p:sp>
        <p:nvSpPr>
          <p:cNvPr id="10" name="Rectangle 9"/>
          <p:cNvSpPr>
            <a:spLocks/>
          </p:cNvSpPr>
          <p:nvPr userDrawn="1"/>
        </p:nvSpPr>
        <p:spPr>
          <a:xfrm>
            <a:off x="387359" y="448234"/>
            <a:ext cx="49983" cy="63343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>
          <a:xfrm rot="16200000">
            <a:off x="-2847861" y="3668558"/>
            <a:ext cx="6007100" cy="34381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Nicolo Cartiglia, INFN, Torino, PSD12, 14/09/21</a:t>
            </a:r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2749286" y="641762"/>
            <a:ext cx="715543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377578" y="-14942"/>
            <a:ext cx="11814423" cy="66787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ila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76866" y="6541558"/>
            <a:ext cx="744201" cy="3164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z="1600" smtClean="0">
                <a:solidFill>
                  <a:schemeClr val="accent1"/>
                </a:solidFill>
              </a:defRPr>
            </a:lvl1pPr>
          </a:lstStyle>
          <a:p>
            <a:pPr algn="l"/>
            <a:fld id="{D42BACD5-DBBC-4041-9454-70A8D25A0F7B}" type="slidenum">
              <a:rPr lang="en-US" smtClean="0"/>
              <a:pPr algn="l"/>
              <a:t>‹#›</a:t>
            </a:fld>
            <a:endParaRPr lang="en-US"/>
          </a:p>
        </p:txBody>
      </p:sp>
      <p:sp>
        <p:nvSpPr>
          <p:cNvPr id="10" name="Rectangle 9"/>
          <p:cNvSpPr>
            <a:spLocks/>
          </p:cNvSpPr>
          <p:nvPr userDrawn="1"/>
        </p:nvSpPr>
        <p:spPr>
          <a:xfrm>
            <a:off x="327595" y="448234"/>
            <a:ext cx="49983" cy="63343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>
          <a:xfrm rot="16200000">
            <a:off x="-3101221" y="3415202"/>
            <a:ext cx="6513817" cy="34381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Nicolo Cartiglia, INFN, Torino, PSD12, 14/09/21</a:t>
            </a:r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2749286" y="641762"/>
            <a:ext cx="715543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377578" y="76200"/>
            <a:ext cx="11814423" cy="641762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3200">
                <a:solidFill>
                  <a:srgbClr val="800000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50898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16170" y="6488230"/>
            <a:ext cx="4114799" cy="365125"/>
          </a:xfrm>
        </p:spPr>
        <p:txBody>
          <a:bodyPr/>
          <a:lstStyle/>
          <a:p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28360" y="6488230"/>
            <a:ext cx="2743200" cy="365125"/>
          </a:xfrm>
        </p:spPr>
        <p:txBody>
          <a:bodyPr/>
          <a:lstStyle/>
          <a:p>
            <a:r>
              <a:rPr lang="it-IT"/>
              <a:t>Nicolo Cartiglia, INFN, Torino, PSD12, 14/09/21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CFD55-9A89-494E-8818-4FDF2C2CCE20}" type="slidenum">
              <a:rPr lang="it-IT" smtClean="0"/>
              <a:t>‹#›</a:t>
            </a:fld>
            <a:endParaRPr lang="it-IT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218A8317-C7E3-450E-9B10-58B66EC04ACC}"/>
              </a:ext>
            </a:extLst>
          </p:cNvPr>
          <p:cNvSpPr/>
          <p:nvPr userDrawn="1"/>
        </p:nvSpPr>
        <p:spPr>
          <a:xfrm>
            <a:off x="0" y="0"/>
            <a:ext cx="12192000" cy="681038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rgbClr val="CCFCFB"/>
              </a:gs>
              <a:gs pos="100000">
                <a:srgbClr val="CCFCFB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37311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7" r:id="rId3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00000"/>
        <a:buFont typeface="Wingdings 2" pitchFamily="18" charset="2"/>
        <a:buChar char="¡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5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jpeg"/><Relationship Id="rId5" Type="http://schemas.microsoft.com/office/2007/relationships/hdphoto" Target="../media/hdphoto1.wdp"/><Relationship Id="rId4" Type="http://schemas.openxmlformats.org/officeDocument/2006/relationships/image" Target="../media/image18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8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g"/><Relationship Id="rId3" Type="http://schemas.openxmlformats.org/officeDocument/2006/relationships/image" Target="../media/image32.jpeg"/><Relationship Id="rId7" Type="http://schemas.openxmlformats.org/officeDocument/2006/relationships/image" Target="../media/image3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jpg"/><Relationship Id="rId5" Type="http://schemas.openxmlformats.org/officeDocument/2006/relationships/image" Target="../media/image34.JPG"/><Relationship Id="rId4" Type="http://schemas.openxmlformats.org/officeDocument/2006/relationships/image" Target="../media/image33.jp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Nicolo Cartiglia, INFN, Torino, PSD12, 14/09/21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377825" y="11815"/>
            <a:ext cx="11814175" cy="666751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/>
              <a:t>Position Sensitive Timing Detectors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106759B-A128-7647-AC62-53665ACE5E52}"/>
              </a:ext>
            </a:extLst>
          </p:cNvPr>
          <p:cNvSpPr txBox="1"/>
          <p:nvPr/>
        </p:nvSpPr>
        <p:spPr>
          <a:xfrm>
            <a:off x="2481775" y="4823241"/>
            <a:ext cx="7054621" cy="4126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b="1" dirty="0"/>
              <a:t>An overview of a booming field</a:t>
            </a:r>
          </a:p>
        </p:txBody>
      </p:sp>
      <p:pic>
        <p:nvPicPr>
          <p:cNvPr id="12" name="Picture 11" descr="Text&#10;&#10;Description automatically generated">
            <a:extLst>
              <a:ext uri="{FF2B5EF4-FFF2-40B4-BE49-F238E27FC236}">
                <a16:creationId xmlns:a16="http://schemas.microsoft.com/office/drawing/2014/main" id="{8F9F6E65-A1D8-5F4D-ADC2-1E53022AF7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1136" y="1430528"/>
            <a:ext cx="5295900" cy="294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0107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9F6860C-2352-CE49-9184-E35B46F03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10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1DFD80-9BE4-9545-A219-E540C7F25DD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Nicolo Cartiglia, INFN, Torino, PSD12, 14/09/21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13F868-689B-9544-B671-68CA2C39F35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IT" dirty="0"/>
              <a:t>Presently explored options: without internal gain</a:t>
            </a:r>
          </a:p>
        </p:txBody>
      </p:sp>
      <p:sp>
        <p:nvSpPr>
          <p:cNvPr id="5" name="Rettangolo con angoli arrotondati 7">
            <a:extLst>
              <a:ext uri="{FF2B5EF4-FFF2-40B4-BE49-F238E27FC236}">
                <a16:creationId xmlns:a16="http://schemas.microsoft.com/office/drawing/2014/main" id="{E7979FA6-D8AB-2444-9FAF-FD1CD8EF8FCB}"/>
              </a:ext>
            </a:extLst>
          </p:cNvPr>
          <p:cNvSpPr/>
          <p:nvPr/>
        </p:nvSpPr>
        <p:spPr>
          <a:xfrm>
            <a:off x="4148080" y="3553129"/>
            <a:ext cx="2015412" cy="84908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No gain</a:t>
            </a:r>
          </a:p>
        </p:txBody>
      </p:sp>
      <p:sp>
        <p:nvSpPr>
          <p:cNvPr id="6" name="Rettangolo con angoli arrotondati 12">
            <a:extLst>
              <a:ext uri="{FF2B5EF4-FFF2-40B4-BE49-F238E27FC236}">
                <a16:creationId xmlns:a16="http://schemas.microsoft.com/office/drawing/2014/main" id="{734510F6-630A-8F4C-B478-35CC2221FA12}"/>
              </a:ext>
            </a:extLst>
          </p:cNvPr>
          <p:cNvSpPr/>
          <p:nvPr/>
        </p:nvSpPr>
        <p:spPr>
          <a:xfrm>
            <a:off x="2607622" y="1804494"/>
            <a:ext cx="2176061" cy="84908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Hybrid</a:t>
            </a:r>
          </a:p>
        </p:txBody>
      </p:sp>
      <p:sp>
        <p:nvSpPr>
          <p:cNvPr id="7" name="Rettangolo con angoli arrotondati 13">
            <a:extLst>
              <a:ext uri="{FF2B5EF4-FFF2-40B4-BE49-F238E27FC236}">
                <a16:creationId xmlns:a16="http://schemas.microsoft.com/office/drawing/2014/main" id="{7B5DA047-3C84-C349-B0E3-2D45CD4AEF61}"/>
              </a:ext>
            </a:extLst>
          </p:cNvPr>
          <p:cNvSpPr/>
          <p:nvPr/>
        </p:nvSpPr>
        <p:spPr>
          <a:xfrm>
            <a:off x="9081955" y="1804493"/>
            <a:ext cx="1494718" cy="84908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Monolithic</a:t>
            </a:r>
          </a:p>
        </p:txBody>
      </p:sp>
      <p:cxnSp>
        <p:nvCxnSpPr>
          <p:cNvPr id="8" name="Connettore diritto 28">
            <a:extLst>
              <a:ext uri="{FF2B5EF4-FFF2-40B4-BE49-F238E27FC236}">
                <a16:creationId xmlns:a16="http://schemas.microsoft.com/office/drawing/2014/main" id="{B781DFCD-9B4D-344E-BDD8-8DC3B4B86F86}"/>
              </a:ext>
            </a:extLst>
          </p:cNvPr>
          <p:cNvCxnSpPr>
            <a:cxnSpLocks/>
            <a:stCxn id="6" idx="2"/>
            <a:endCxn id="5" idx="0"/>
          </p:cNvCxnSpPr>
          <p:nvPr/>
        </p:nvCxnSpPr>
        <p:spPr>
          <a:xfrm>
            <a:off x="3695653" y="2653579"/>
            <a:ext cx="1460133" cy="89955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ttangolo con angoli arrotondati 14">
            <a:extLst>
              <a:ext uri="{FF2B5EF4-FFF2-40B4-BE49-F238E27FC236}">
                <a16:creationId xmlns:a16="http://schemas.microsoft.com/office/drawing/2014/main" id="{028486D6-E306-234C-AEEF-C4CA7D6AC35D}"/>
              </a:ext>
            </a:extLst>
          </p:cNvPr>
          <p:cNvSpPr/>
          <p:nvPr/>
        </p:nvSpPr>
        <p:spPr>
          <a:xfrm>
            <a:off x="9744297" y="5390698"/>
            <a:ext cx="1081690" cy="84908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BiCMOS</a:t>
            </a:r>
          </a:p>
          <a:p>
            <a:pPr algn="ctr"/>
            <a:r>
              <a:rPr lang="en-GB" sz="1600" b="1" dirty="0">
                <a:solidFill>
                  <a:schemeClr val="tx1"/>
                </a:solidFill>
              </a:rPr>
              <a:t>(SiGe)</a:t>
            </a:r>
          </a:p>
        </p:txBody>
      </p:sp>
      <p:cxnSp>
        <p:nvCxnSpPr>
          <p:cNvPr id="11" name="Connettore diritto 31">
            <a:extLst>
              <a:ext uri="{FF2B5EF4-FFF2-40B4-BE49-F238E27FC236}">
                <a16:creationId xmlns:a16="http://schemas.microsoft.com/office/drawing/2014/main" id="{66765D26-8CE1-5B4B-95D4-1392F693E7AF}"/>
              </a:ext>
            </a:extLst>
          </p:cNvPr>
          <p:cNvCxnSpPr>
            <a:cxnSpLocks/>
            <a:stCxn id="24" idx="2"/>
          </p:cNvCxnSpPr>
          <p:nvPr/>
        </p:nvCxnSpPr>
        <p:spPr>
          <a:xfrm>
            <a:off x="10913361" y="4402214"/>
            <a:ext cx="597089" cy="988484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diritto 33">
            <a:extLst>
              <a:ext uri="{FF2B5EF4-FFF2-40B4-BE49-F238E27FC236}">
                <a16:creationId xmlns:a16="http://schemas.microsoft.com/office/drawing/2014/main" id="{9A23C22C-EAE5-C841-8A46-3BCF35BD44CD}"/>
              </a:ext>
            </a:extLst>
          </p:cNvPr>
          <p:cNvCxnSpPr>
            <a:cxnSpLocks/>
            <a:stCxn id="24" idx="2"/>
            <a:endCxn id="9" idx="0"/>
          </p:cNvCxnSpPr>
          <p:nvPr/>
        </p:nvCxnSpPr>
        <p:spPr>
          <a:xfrm flipH="1">
            <a:off x="10285142" y="4402214"/>
            <a:ext cx="628219" cy="988484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ttangolo con angoli arrotondati 35">
            <a:extLst>
              <a:ext uri="{FF2B5EF4-FFF2-40B4-BE49-F238E27FC236}">
                <a16:creationId xmlns:a16="http://schemas.microsoft.com/office/drawing/2014/main" id="{0A6D9231-EC26-9F48-B5DA-06C3658915E7}"/>
              </a:ext>
            </a:extLst>
          </p:cNvPr>
          <p:cNvSpPr/>
          <p:nvPr/>
        </p:nvSpPr>
        <p:spPr>
          <a:xfrm>
            <a:off x="5249132" y="5404705"/>
            <a:ext cx="1467273" cy="84908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3D</a:t>
            </a:r>
          </a:p>
          <a:p>
            <a:pPr algn="ctr"/>
            <a:r>
              <a:rPr lang="en-GB" sz="1600" b="1" dirty="0">
                <a:solidFill>
                  <a:schemeClr val="tx1"/>
                </a:solidFill>
              </a:rPr>
              <a:t>Si/Diamond</a:t>
            </a:r>
          </a:p>
        </p:txBody>
      </p:sp>
      <p:cxnSp>
        <p:nvCxnSpPr>
          <p:cNvPr id="16" name="Connettore diritto 37">
            <a:extLst>
              <a:ext uri="{FF2B5EF4-FFF2-40B4-BE49-F238E27FC236}">
                <a16:creationId xmlns:a16="http://schemas.microsoft.com/office/drawing/2014/main" id="{83B16DD9-E632-D74C-A335-4FCE111AF88B}"/>
              </a:ext>
            </a:extLst>
          </p:cNvPr>
          <p:cNvCxnSpPr>
            <a:cxnSpLocks/>
            <a:stCxn id="5" idx="2"/>
            <a:endCxn id="14" idx="0"/>
          </p:cNvCxnSpPr>
          <p:nvPr/>
        </p:nvCxnSpPr>
        <p:spPr>
          <a:xfrm>
            <a:off x="5155786" y="4402214"/>
            <a:ext cx="826983" cy="1002491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ttangolo con angoli arrotondati 7">
            <a:extLst>
              <a:ext uri="{FF2B5EF4-FFF2-40B4-BE49-F238E27FC236}">
                <a16:creationId xmlns:a16="http://schemas.microsoft.com/office/drawing/2014/main" id="{68E1271B-C3B2-6348-B54E-DA56D5BF6791}"/>
              </a:ext>
            </a:extLst>
          </p:cNvPr>
          <p:cNvSpPr/>
          <p:nvPr/>
        </p:nvSpPr>
        <p:spPr>
          <a:xfrm>
            <a:off x="9905655" y="3553129"/>
            <a:ext cx="2015412" cy="84908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No gain</a:t>
            </a:r>
          </a:p>
        </p:txBody>
      </p:sp>
      <p:cxnSp>
        <p:nvCxnSpPr>
          <p:cNvPr id="25" name="Connettore diritto 28">
            <a:extLst>
              <a:ext uri="{FF2B5EF4-FFF2-40B4-BE49-F238E27FC236}">
                <a16:creationId xmlns:a16="http://schemas.microsoft.com/office/drawing/2014/main" id="{DE77AEF9-7018-4A42-A0E5-7759A088E2E0}"/>
              </a:ext>
            </a:extLst>
          </p:cNvPr>
          <p:cNvCxnSpPr>
            <a:cxnSpLocks/>
            <a:stCxn id="7" idx="2"/>
            <a:endCxn id="24" idx="0"/>
          </p:cNvCxnSpPr>
          <p:nvPr/>
        </p:nvCxnSpPr>
        <p:spPr>
          <a:xfrm>
            <a:off x="9829314" y="2653578"/>
            <a:ext cx="1084047" cy="899551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ttangolo con angoli arrotondati 16">
            <a:extLst>
              <a:ext uri="{FF2B5EF4-FFF2-40B4-BE49-F238E27FC236}">
                <a16:creationId xmlns:a16="http://schemas.microsoft.com/office/drawing/2014/main" id="{2E187118-58D1-224A-ACBC-63481DB1E3F0}"/>
              </a:ext>
            </a:extLst>
          </p:cNvPr>
          <p:cNvSpPr/>
          <p:nvPr/>
        </p:nvSpPr>
        <p:spPr>
          <a:xfrm>
            <a:off x="10964123" y="5404706"/>
            <a:ext cx="1081690" cy="84908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CMOS</a:t>
            </a:r>
          </a:p>
        </p:txBody>
      </p:sp>
      <p:sp>
        <p:nvSpPr>
          <p:cNvPr id="22" name="Rettangolo con angoli arrotondati 35">
            <a:extLst>
              <a:ext uri="{FF2B5EF4-FFF2-40B4-BE49-F238E27FC236}">
                <a16:creationId xmlns:a16="http://schemas.microsoft.com/office/drawing/2014/main" id="{E3991073-E453-264A-BEFF-795F48FA1E95}"/>
              </a:ext>
            </a:extLst>
          </p:cNvPr>
          <p:cNvSpPr/>
          <p:nvPr/>
        </p:nvSpPr>
        <p:spPr>
          <a:xfrm>
            <a:off x="3633152" y="5390697"/>
            <a:ext cx="1467273" cy="84908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Planar</a:t>
            </a:r>
          </a:p>
        </p:txBody>
      </p:sp>
      <p:cxnSp>
        <p:nvCxnSpPr>
          <p:cNvPr id="23" name="Connettore diritto 37">
            <a:extLst>
              <a:ext uri="{FF2B5EF4-FFF2-40B4-BE49-F238E27FC236}">
                <a16:creationId xmlns:a16="http://schemas.microsoft.com/office/drawing/2014/main" id="{BF6D51F1-0018-CB4C-A642-AC83B6F34D2C}"/>
              </a:ext>
            </a:extLst>
          </p:cNvPr>
          <p:cNvCxnSpPr>
            <a:cxnSpLocks/>
            <a:endCxn id="22" idx="0"/>
          </p:cNvCxnSpPr>
          <p:nvPr/>
        </p:nvCxnSpPr>
        <p:spPr>
          <a:xfrm flipH="1">
            <a:off x="4366789" y="4402214"/>
            <a:ext cx="788997" cy="988483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90537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0A959C67-F503-9743-AB68-E5C6A1F9D0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95732" y="3812658"/>
            <a:ext cx="2580868" cy="2274125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1DFD80-9BE4-9545-A219-E540C7F25DD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Nicolo Cartiglia, INFN, Torino, PSD12, 14/09/21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13F868-689B-9544-B671-68CA2C39F35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IT" dirty="0"/>
              <a:t>Presently explored options: without internal gain</a:t>
            </a:r>
          </a:p>
        </p:txBody>
      </p:sp>
      <p:sp>
        <p:nvSpPr>
          <p:cNvPr id="5" name="Rettangolo con angoli arrotondati 7">
            <a:extLst>
              <a:ext uri="{FF2B5EF4-FFF2-40B4-BE49-F238E27FC236}">
                <a16:creationId xmlns:a16="http://schemas.microsoft.com/office/drawing/2014/main" id="{E7979FA6-D8AB-2444-9FAF-FD1CD8EF8FCB}"/>
              </a:ext>
            </a:extLst>
          </p:cNvPr>
          <p:cNvSpPr/>
          <p:nvPr/>
        </p:nvSpPr>
        <p:spPr>
          <a:xfrm>
            <a:off x="4148080" y="3553129"/>
            <a:ext cx="2015412" cy="84908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No gain</a:t>
            </a:r>
          </a:p>
        </p:txBody>
      </p:sp>
      <p:sp>
        <p:nvSpPr>
          <p:cNvPr id="6" name="Rettangolo con angoli arrotondati 12">
            <a:extLst>
              <a:ext uri="{FF2B5EF4-FFF2-40B4-BE49-F238E27FC236}">
                <a16:creationId xmlns:a16="http://schemas.microsoft.com/office/drawing/2014/main" id="{734510F6-630A-8F4C-B478-35CC2221FA12}"/>
              </a:ext>
            </a:extLst>
          </p:cNvPr>
          <p:cNvSpPr/>
          <p:nvPr/>
        </p:nvSpPr>
        <p:spPr>
          <a:xfrm>
            <a:off x="2607622" y="1804494"/>
            <a:ext cx="2176061" cy="84908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Hybrid</a:t>
            </a:r>
          </a:p>
        </p:txBody>
      </p:sp>
      <p:cxnSp>
        <p:nvCxnSpPr>
          <p:cNvPr id="8" name="Connettore diritto 28">
            <a:extLst>
              <a:ext uri="{FF2B5EF4-FFF2-40B4-BE49-F238E27FC236}">
                <a16:creationId xmlns:a16="http://schemas.microsoft.com/office/drawing/2014/main" id="{B781DFCD-9B4D-344E-BDD8-8DC3B4B86F86}"/>
              </a:ext>
            </a:extLst>
          </p:cNvPr>
          <p:cNvCxnSpPr>
            <a:cxnSpLocks/>
            <a:stCxn id="6" idx="2"/>
            <a:endCxn id="5" idx="0"/>
          </p:cNvCxnSpPr>
          <p:nvPr/>
        </p:nvCxnSpPr>
        <p:spPr>
          <a:xfrm>
            <a:off x="3695653" y="2653579"/>
            <a:ext cx="1460133" cy="89955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ttangolo con angoli arrotondati 35">
            <a:extLst>
              <a:ext uri="{FF2B5EF4-FFF2-40B4-BE49-F238E27FC236}">
                <a16:creationId xmlns:a16="http://schemas.microsoft.com/office/drawing/2014/main" id="{0A6D9231-EC26-9F48-B5DA-06C3658915E7}"/>
              </a:ext>
            </a:extLst>
          </p:cNvPr>
          <p:cNvSpPr/>
          <p:nvPr/>
        </p:nvSpPr>
        <p:spPr>
          <a:xfrm>
            <a:off x="5178165" y="5342628"/>
            <a:ext cx="1467273" cy="84908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3D</a:t>
            </a:r>
          </a:p>
          <a:p>
            <a:pPr algn="ctr"/>
            <a:r>
              <a:rPr lang="en-GB" sz="1600" b="1" dirty="0">
                <a:solidFill>
                  <a:schemeClr val="tx1"/>
                </a:solidFill>
              </a:rPr>
              <a:t>Si/Diamond</a:t>
            </a:r>
          </a:p>
        </p:txBody>
      </p:sp>
      <p:cxnSp>
        <p:nvCxnSpPr>
          <p:cNvPr id="16" name="Connettore diritto 37">
            <a:extLst>
              <a:ext uri="{FF2B5EF4-FFF2-40B4-BE49-F238E27FC236}">
                <a16:creationId xmlns:a16="http://schemas.microsoft.com/office/drawing/2014/main" id="{83B16DD9-E632-D74C-A335-4FCE111AF88B}"/>
              </a:ext>
            </a:extLst>
          </p:cNvPr>
          <p:cNvCxnSpPr>
            <a:cxnSpLocks/>
            <a:stCxn id="5" idx="2"/>
            <a:endCxn id="14" idx="0"/>
          </p:cNvCxnSpPr>
          <p:nvPr/>
        </p:nvCxnSpPr>
        <p:spPr>
          <a:xfrm>
            <a:off x="5155786" y="4402214"/>
            <a:ext cx="756016" cy="940414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9">
            <a:extLst>
              <a:ext uri="{FF2B5EF4-FFF2-40B4-BE49-F238E27FC236}">
                <a16:creationId xmlns:a16="http://schemas.microsoft.com/office/drawing/2014/main" id="{FF502C30-D2CE-7C4A-8728-C2ADB84EF86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6759" t="8890" r="10389" b="47982"/>
          <a:stretch/>
        </p:blipFill>
        <p:spPr>
          <a:xfrm>
            <a:off x="5669791" y="895534"/>
            <a:ext cx="3148769" cy="2533466"/>
          </a:xfrm>
          <a:prstGeom prst="rect">
            <a:avLst/>
          </a:prstGeom>
        </p:spPr>
      </p:pic>
      <p:pic>
        <p:nvPicPr>
          <p:cNvPr id="31" name="Immagine 6">
            <a:extLst>
              <a:ext uri="{FF2B5EF4-FFF2-40B4-BE49-F238E27FC236}">
                <a16:creationId xmlns:a16="http://schemas.microsoft.com/office/drawing/2014/main" id="{9E65DF3F-6E4D-AE45-A2BE-48B3537A6C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48513" y="895534"/>
            <a:ext cx="2051743" cy="303414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E56D5B6-7288-D74D-8DF2-BFB1E999D2E1}"/>
              </a:ext>
            </a:extLst>
          </p:cNvPr>
          <p:cNvSpPr txBox="1"/>
          <p:nvPr/>
        </p:nvSpPr>
        <p:spPr>
          <a:xfrm>
            <a:off x="874547" y="2981604"/>
            <a:ext cx="3977650" cy="3257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sz="1600" dirty="0"/>
              <a:t>Two possible options:</a:t>
            </a:r>
          </a:p>
          <a:p>
            <a:pPr marL="285750" indent="-285750">
              <a:lnSpc>
                <a:spcPct val="130000"/>
              </a:lnSpc>
              <a:buFontTx/>
              <a:buChar char="-"/>
            </a:pPr>
            <a:r>
              <a:rPr lang="en-IT" sz="1600" dirty="0"/>
              <a:t>Column</a:t>
            </a:r>
          </a:p>
          <a:p>
            <a:pPr marL="285750" indent="-285750">
              <a:lnSpc>
                <a:spcPct val="130000"/>
              </a:lnSpc>
              <a:buFontTx/>
              <a:buChar char="-"/>
            </a:pPr>
            <a:r>
              <a:rPr lang="en-IT" sz="1600" dirty="0"/>
              <a:t>Trenches</a:t>
            </a:r>
          </a:p>
          <a:p>
            <a:pPr marL="285750" indent="-285750">
              <a:lnSpc>
                <a:spcPct val="130000"/>
              </a:lnSpc>
              <a:buFontTx/>
              <a:buChar char="-"/>
            </a:pPr>
            <a:r>
              <a:rPr lang="en-IT" sz="1600" dirty="0"/>
              <a:t>The amount of charge is </a:t>
            </a:r>
          </a:p>
          <a:p>
            <a:pPr>
              <a:lnSpc>
                <a:spcPct val="130000"/>
              </a:lnSpc>
            </a:pPr>
            <a:r>
              <a:rPr lang="en-IT" sz="1600" dirty="0"/>
              <a:t>	controlled by the sensor </a:t>
            </a:r>
          </a:p>
          <a:p>
            <a:pPr>
              <a:lnSpc>
                <a:spcPct val="130000"/>
              </a:lnSpc>
            </a:pPr>
            <a:r>
              <a:rPr lang="en-IT" sz="1600" dirty="0"/>
              <a:t>	thickness (~1-2 fC)</a:t>
            </a:r>
          </a:p>
          <a:p>
            <a:pPr>
              <a:lnSpc>
                <a:spcPct val="130000"/>
              </a:lnSpc>
            </a:pPr>
            <a:endParaRPr lang="en-IT" sz="1600" dirty="0"/>
          </a:p>
          <a:p>
            <a:pPr>
              <a:lnSpc>
                <a:spcPct val="130000"/>
              </a:lnSpc>
            </a:pPr>
            <a:r>
              <a:rPr lang="en-IT" sz="1600" b="1" dirty="0"/>
              <a:t>Both requires small pixels to achieve good temporal precision</a:t>
            </a:r>
          </a:p>
          <a:p>
            <a:pPr>
              <a:lnSpc>
                <a:spcPct val="130000"/>
              </a:lnSpc>
            </a:pPr>
            <a:r>
              <a:rPr lang="en-IT" sz="1600" b="1" dirty="0"/>
              <a:t>==&gt;  very good position resolution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A07C285-70EA-094F-9A32-AE0F94B0E87D}"/>
              </a:ext>
            </a:extLst>
          </p:cNvPr>
          <p:cNvSpPr txBox="1"/>
          <p:nvPr/>
        </p:nvSpPr>
        <p:spPr>
          <a:xfrm>
            <a:off x="7018577" y="5120740"/>
            <a:ext cx="4841336" cy="1657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sz="1600" b="1" dirty="0"/>
              <a:t>Timespot1: 28 nm ASIC</a:t>
            </a:r>
          </a:p>
          <a:p>
            <a:pPr>
              <a:lnSpc>
                <a:spcPct val="130000"/>
              </a:lnSpc>
            </a:pPr>
            <a:endParaRPr lang="en-IT" sz="1600" dirty="0"/>
          </a:p>
          <a:p>
            <a:pPr>
              <a:lnSpc>
                <a:spcPct val="130000"/>
              </a:lnSpc>
            </a:pPr>
            <a:r>
              <a:rPr lang="en-IT" sz="1600" b="1" dirty="0">
                <a:solidFill>
                  <a:schemeClr val="accent1"/>
                </a:solidFill>
              </a:rPr>
              <a:t>Pixels size = 55 </a:t>
            </a:r>
            <a:r>
              <a:rPr lang="en-IT" sz="1600" b="1" dirty="0">
                <a:solidFill>
                  <a:schemeClr val="accent1"/>
                </a:solidFill>
                <a:latin typeface="Symbol" pitchFamily="2" charset="2"/>
              </a:rPr>
              <a:t>m</a:t>
            </a:r>
            <a:r>
              <a:rPr lang="en-IT" sz="1600" b="1" dirty="0">
                <a:solidFill>
                  <a:schemeClr val="accent1"/>
                </a:solidFill>
              </a:rPr>
              <a:t>m</a:t>
            </a:r>
          </a:p>
          <a:p>
            <a:pPr>
              <a:lnSpc>
                <a:spcPct val="130000"/>
              </a:lnSpc>
            </a:pPr>
            <a:r>
              <a:rPr lang="en-IT" sz="1600" b="1" dirty="0">
                <a:solidFill>
                  <a:schemeClr val="accent1"/>
                </a:solidFill>
              </a:rPr>
              <a:t>Resolution ~ 30 ps for single channel </a:t>
            </a:r>
          </a:p>
          <a:p>
            <a:pPr>
              <a:lnSpc>
                <a:spcPct val="130000"/>
              </a:lnSpc>
            </a:pPr>
            <a:endParaRPr lang="en-IT" sz="1600" b="1" dirty="0">
              <a:solidFill>
                <a:schemeClr val="accent1"/>
              </a:solidFill>
            </a:endParaRPr>
          </a:p>
        </p:txBody>
      </p:sp>
      <p:sp>
        <p:nvSpPr>
          <p:cNvPr id="38" name="Slide Number Placeholder 37">
            <a:extLst>
              <a:ext uri="{FF2B5EF4-FFF2-40B4-BE49-F238E27FC236}">
                <a16:creationId xmlns:a16="http://schemas.microsoft.com/office/drawing/2014/main" id="{73F6567F-A7EB-4140-940E-4D5320D45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1810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9F6860C-2352-CE49-9184-E35B46F03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12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1DFD80-9BE4-9545-A219-E540C7F25DD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Nicolo Cartiglia, INFN, Torino, PSD12, 14/09/21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13F868-689B-9544-B671-68CA2C39F35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IT" dirty="0"/>
              <a:t>Presently explored options: without internal gain</a:t>
            </a:r>
          </a:p>
        </p:txBody>
      </p:sp>
      <p:sp>
        <p:nvSpPr>
          <p:cNvPr id="5" name="Rettangolo con angoli arrotondati 7">
            <a:extLst>
              <a:ext uri="{FF2B5EF4-FFF2-40B4-BE49-F238E27FC236}">
                <a16:creationId xmlns:a16="http://schemas.microsoft.com/office/drawing/2014/main" id="{E7979FA6-D8AB-2444-9FAF-FD1CD8EF8FCB}"/>
              </a:ext>
            </a:extLst>
          </p:cNvPr>
          <p:cNvSpPr/>
          <p:nvPr/>
        </p:nvSpPr>
        <p:spPr>
          <a:xfrm>
            <a:off x="4148080" y="3553129"/>
            <a:ext cx="2015412" cy="84908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No gain</a:t>
            </a:r>
          </a:p>
        </p:txBody>
      </p:sp>
      <p:sp>
        <p:nvSpPr>
          <p:cNvPr id="6" name="Rettangolo con angoli arrotondati 12">
            <a:extLst>
              <a:ext uri="{FF2B5EF4-FFF2-40B4-BE49-F238E27FC236}">
                <a16:creationId xmlns:a16="http://schemas.microsoft.com/office/drawing/2014/main" id="{734510F6-630A-8F4C-B478-35CC2221FA12}"/>
              </a:ext>
            </a:extLst>
          </p:cNvPr>
          <p:cNvSpPr/>
          <p:nvPr/>
        </p:nvSpPr>
        <p:spPr>
          <a:xfrm>
            <a:off x="2607622" y="1804494"/>
            <a:ext cx="2176061" cy="84908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Hybrid</a:t>
            </a:r>
          </a:p>
        </p:txBody>
      </p:sp>
      <p:cxnSp>
        <p:nvCxnSpPr>
          <p:cNvPr id="8" name="Connettore diritto 28">
            <a:extLst>
              <a:ext uri="{FF2B5EF4-FFF2-40B4-BE49-F238E27FC236}">
                <a16:creationId xmlns:a16="http://schemas.microsoft.com/office/drawing/2014/main" id="{B781DFCD-9B4D-344E-BDD8-8DC3B4B86F86}"/>
              </a:ext>
            </a:extLst>
          </p:cNvPr>
          <p:cNvCxnSpPr>
            <a:cxnSpLocks/>
            <a:stCxn id="6" idx="2"/>
            <a:endCxn id="5" idx="0"/>
          </p:cNvCxnSpPr>
          <p:nvPr/>
        </p:nvCxnSpPr>
        <p:spPr>
          <a:xfrm>
            <a:off x="3695653" y="2653579"/>
            <a:ext cx="1460133" cy="89955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ttangolo con angoli arrotondati 35">
            <a:extLst>
              <a:ext uri="{FF2B5EF4-FFF2-40B4-BE49-F238E27FC236}">
                <a16:creationId xmlns:a16="http://schemas.microsoft.com/office/drawing/2014/main" id="{0A6D9231-EC26-9F48-B5DA-06C3658915E7}"/>
              </a:ext>
            </a:extLst>
          </p:cNvPr>
          <p:cNvSpPr/>
          <p:nvPr/>
        </p:nvSpPr>
        <p:spPr>
          <a:xfrm>
            <a:off x="5249132" y="5404705"/>
            <a:ext cx="1467273" cy="84908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3D</a:t>
            </a:r>
          </a:p>
          <a:p>
            <a:pPr algn="ctr"/>
            <a:r>
              <a:rPr lang="en-GB" sz="1600" b="1" dirty="0">
                <a:solidFill>
                  <a:schemeClr val="tx1"/>
                </a:solidFill>
              </a:rPr>
              <a:t>Si/Diamond</a:t>
            </a:r>
          </a:p>
        </p:txBody>
      </p:sp>
      <p:cxnSp>
        <p:nvCxnSpPr>
          <p:cNvPr id="16" name="Connettore diritto 37">
            <a:extLst>
              <a:ext uri="{FF2B5EF4-FFF2-40B4-BE49-F238E27FC236}">
                <a16:creationId xmlns:a16="http://schemas.microsoft.com/office/drawing/2014/main" id="{83B16DD9-E632-D74C-A335-4FCE111AF88B}"/>
              </a:ext>
            </a:extLst>
          </p:cNvPr>
          <p:cNvCxnSpPr>
            <a:cxnSpLocks/>
            <a:stCxn id="5" idx="2"/>
            <a:endCxn id="14" idx="0"/>
          </p:cNvCxnSpPr>
          <p:nvPr/>
        </p:nvCxnSpPr>
        <p:spPr>
          <a:xfrm>
            <a:off x="5155786" y="4402214"/>
            <a:ext cx="826983" cy="1002491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ttangolo con angoli arrotondati 35">
            <a:extLst>
              <a:ext uri="{FF2B5EF4-FFF2-40B4-BE49-F238E27FC236}">
                <a16:creationId xmlns:a16="http://schemas.microsoft.com/office/drawing/2014/main" id="{E3991073-E453-264A-BEFF-795F48FA1E95}"/>
              </a:ext>
            </a:extLst>
          </p:cNvPr>
          <p:cNvSpPr/>
          <p:nvPr/>
        </p:nvSpPr>
        <p:spPr>
          <a:xfrm>
            <a:off x="3633152" y="5402572"/>
            <a:ext cx="1467273" cy="84908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Planar</a:t>
            </a:r>
          </a:p>
        </p:txBody>
      </p:sp>
      <p:cxnSp>
        <p:nvCxnSpPr>
          <p:cNvPr id="23" name="Connettore diritto 37">
            <a:extLst>
              <a:ext uri="{FF2B5EF4-FFF2-40B4-BE49-F238E27FC236}">
                <a16:creationId xmlns:a16="http://schemas.microsoft.com/office/drawing/2014/main" id="{BF6D51F1-0018-CB4C-A642-AC83B6F34D2C}"/>
              </a:ext>
            </a:extLst>
          </p:cNvPr>
          <p:cNvCxnSpPr>
            <a:cxnSpLocks/>
            <a:endCxn id="22" idx="0"/>
          </p:cNvCxnSpPr>
          <p:nvPr/>
        </p:nvCxnSpPr>
        <p:spPr>
          <a:xfrm flipH="1">
            <a:off x="4366789" y="4414089"/>
            <a:ext cx="788997" cy="988483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4402A5FC-6A9D-D54B-AB94-E4DA1861E89F}"/>
              </a:ext>
            </a:extLst>
          </p:cNvPr>
          <p:cNvSpPr txBox="1"/>
          <p:nvPr/>
        </p:nvSpPr>
        <p:spPr>
          <a:xfrm>
            <a:off x="6243817" y="1004293"/>
            <a:ext cx="5097117" cy="261770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sz="1600" b="1" dirty="0"/>
              <a:t>The ASIC Timepix family</a:t>
            </a:r>
          </a:p>
          <a:p>
            <a:pPr>
              <a:lnSpc>
                <a:spcPct val="130000"/>
              </a:lnSpc>
            </a:pPr>
            <a:r>
              <a:rPr lang="en-IT" sz="1600" b="1" dirty="0"/>
              <a:t>Last addition:</a:t>
            </a:r>
          </a:p>
          <a:p>
            <a:pPr>
              <a:lnSpc>
                <a:spcPct val="130000"/>
              </a:lnSpc>
            </a:pPr>
            <a:r>
              <a:rPr lang="en-IT" sz="1600" b="1" dirty="0"/>
              <a:t>Timepix4: 65 nm ASIC, 512 x 448 pixels</a:t>
            </a:r>
          </a:p>
          <a:p>
            <a:pPr>
              <a:lnSpc>
                <a:spcPct val="130000"/>
              </a:lnSpc>
            </a:pPr>
            <a:endParaRPr lang="en-IT" sz="1600" dirty="0"/>
          </a:p>
          <a:p>
            <a:pPr>
              <a:lnSpc>
                <a:spcPct val="130000"/>
              </a:lnSpc>
            </a:pPr>
            <a:r>
              <a:rPr lang="en-IT" sz="1600" b="1" dirty="0">
                <a:solidFill>
                  <a:schemeClr val="accent1"/>
                </a:solidFill>
              </a:rPr>
              <a:t>Pixels size = 55 </a:t>
            </a:r>
            <a:r>
              <a:rPr lang="en-IT" sz="1600" b="1" dirty="0">
                <a:solidFill>
                  <a:schemeClr val="accent1"/>
                </a:solidFill>
                <a:latin typeface="Symbol" pitchFamily="2" charset="2"/>
              </a:rPr>
              <a:t>m</a:t>
            </a:r>
            <a:r>
              <a:rPr lang="en-IT" sz="1600" b="1" dirty="0">
                <a:solidFill>
                  <a:schemeClr val="accent1"/>
                </a:solidFill>
              </a:rPr>
              <a:t>m</a:t>
            </a:r>
          </a:p>
          <a:p>
            <a:pPr>
              <a:lnSpc>
                <a:spcPct val="130000"/>
              </a:lnSpc>
            </a:pPr>
            <a:r>
              <a:rPr lang="en-IT" sz="1600" b="1" dirty="0">
                <a:solidFill>
                  <a:schemeClr val="accent1"/>
                </a:solidFill>
              </a:rPr>
              <a:t>Resolution in line with expectations  ~ 150 ps RMS</a:t>
            </a:r>
          </a:p>
          <a:p>
            <a:pPr>
              <a:lnSpc>
                <a:spcPct val="130000"/>
              </a:lnSpc>
            </a:pPr>
            <a:r>
              <a:rPr lang="en-IT" sz="1600" dirty="0"/>
              <a:t>Probably the best example so far of a full 4D tracking system </a:t>
            </a:r>
          </a:p>
        </p:txBody>
      </p:sp>
      <p:pic>
        <p:nvPicPr>
          <p:cNvPr id="13" name="Picture 12" descr="A picture containing text, electronics&#10;&#10;Description automatically generated">
            <a:extLst>
              <a:ext uri="{FF2B5EF4-FFF2-40B4-BE49-F238E27FC236}">
                <a16:creationId xmlns:a16="http://schemas.microsoft.com/office/drawing/2014/main" id="{B59367A5-7D0F-1741-9ECC-96A433253D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7079" y="3603807"/>
            <a:ext cx="3679787" cy="2337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3392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9F6860C-2352-CE49-9184-E35B46F03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13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1DFD80-9BE4-9545-A219-E540C7F25DD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Nicolo Cartiglia, INFN, Torino, PSD12, 14/09/21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13F868-689B-9544-B671-68CA2C39F35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IT" dirty="0"/>
              <a:t>Presently explored options: without internal gain</a:t>
            </a:r>
          </a:p>
        </p:txBody>
      </p:sp>
      <p:sp>
        <p:nvSpPr>
          <p:cNvPr id="7" name="Rettangolo con angoli arrotondati 13">
            <a:extLst>
              <a:ext uri="{FF2B5EF4-FFF2-40B4-BE49-F238E27FC236}">
                <a16:creationId xmlns:a16="http://schemas.microsoft.com/office/drawing/2014/main" id="{7B5DA047-3C84-C349-B0E3-2D45CD4AEF61}"/>
              </a:ext>
            </a:extLst>
          </p:cNvPr>
          <p:cNvSpPr/>
          <p:nvPr/>
        </p:nvSpPr>
        <p:spPr>
          <a:xfrm>
            <a:off x="9081955" y="1804493"/>
            <a:ext cx="1494718" cy="84908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Monolithic</a:t>
            </a:r>
          </a:p>
        </p:txBody>
      </p:sp>
      <p:cxnSp>
        <p:nvCxnSpPr>
          <p:cNvPr id="11" name="Connettore diritto 31">
            <a:extLst>
              <a:ext uri="{FF2B5EF4-FFF2-40B4-BE49-F238E27FC236}">
                <a16:creationId xmlns:a16="http://schemas.microsoft.com/office/drawing/2014/main" id="{66765D26-8CE1-5B4B-95D4-1392F693E7AF}"/>
              </a:ext>
            </a:extLst>
          </p:cNvPr>
          <p:cNvCxnSpPr>
            <a:cxnSpLocks/>
            <a:stCxn id="24" idx="2"/>
          </p:cNvCxnSpPr>
          <p:nvPr/>
        </p:nvCxnSpPr>
        <p:spPr>
          <a:xfrm>
            <a:off x="10913361" y="4402214"/>
            <a:ext cx="597089" cy="988484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ttangolo con angoli arrotondati 7">
            <a:extLst>
              <a:ext uri="{FF2B5EF4-FFF2-40B4-BE49-F238E27FC236}">
                <a16:creationId xmlns:a16="http://schemas.microsoft.com/office/drawing/2014/main" id="{68E1271B-C3B2-6348-B54E-DA56D5BF6791}"/>
              </a:ext>
            </a:extLst>
          </p:cNvPr>
          <p:cNvSpPr/>
          <p:nvPr/>
        </p:nvSpPr>
        <p:spPr>
          <a:xfrm>
            <a:off x="9905655" y="3553129"/>
            <a:ext cx="2015412" cy="84908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No gain</a:t>
            </a:r>
          </a:p>
        </p:txBody>
      </p:sp>
      <p:cxnSp>
        <p:nvCxnSpPr>
          <p:cNvPr id="25" name="Connettore diritto 28">
            <a:extLst>
              <a:ext uri="{FF2B5EF4-FFF2-40B4-BE49-F238E27FC236}">
                <a16:creationId xmlns:a16="http://schemas.microsoft.com/office/drawing/2014/main" id="{DE77AEF9-7018-4A42-A0E5-7759A088E2E0}"/>
              </a:ext>
            </a:extLst>
          </p:cNvPr>
          <p:cNvCxnSpPr>
            <a:cxnSpLocks/>
            <a:stCxn id="7" idx="2"/>
            <a:endCxn id="24" idx="0"/>
          </p:cNvCxnSpPr>
          <p:nvPr/>
        </p:nvCxnSpPr>
        <p:spPr>
          <a:xfrm>
            <a:off x="9829314" y="2653578"/>
            <a:ext cx="1084047" cy="899551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ttangolo con angoli arrotondati 16">
            <a:extLst>
              <a:ext uri="{FF2B5EF4-FFF2-40B4-BE49-F238E27FC236}">
                <a16:creationId xmlns:a16="http://schemas.microsoft.com/office/drawing/2014/main" id="{2E187118-58D1-224A-ACBC-63481DB1E3F0}"/>
              </a:ext>
            </a:extLst>
          </p:cNvPr>
          <p:cNvSpPr/>
          <p:nvPr/>
        </p:nvSpPr>
        <p:spPr>
          <a:xfrm>
            <a:off x="10964123" y="5404706"/>
            <a:ext cx="1081690" cy="84908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CMOS</a:t>
            </a:r>
          </a:p>
        </p:txBody>
      </p:sp>
      <p:pic>
        <p:nvPicPr>
          <p:cNvPr id="13" name="Picture 12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1CA33AE2-F99C-C54E-BA91-8D07D3C6077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60" t="5575" r="494"/>
          <a:stretch/>
        </p:blipFill>
        <p:spPr>
          <a:xfrm>
            <a:off x="564490" y="3795351"/>
            <a:ext cx="5531510" cy="251212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F5CFAB8-5923-6C49-9F01-3D3F2A0FDEAD}"/>
              </a:ext>
            </a:extLst>
          </p:cNvPr>
          <p:cNvSpPr txBox="1"/>
          <p:nvPr/>
        </p:nvSpPr>
        <p:spPr>
          <a:xfrm>
            <a:off x="564490" y="1002671"/>
            <a:ext cx="6045246" cy="2213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b="1" dirty="0"/>
              <a:t>FASTPIX is  a CMOS monolith project </a:t>
            </a:r>
            <a:r>
              <a:rPr lang="en-IT" dirty="0"/>
              <a:t>aiming at combining temporal stamping with excellent position precision  </a:t>
            </a:r>
          </a:p>
          <a:p>
            <a:pPr>
              <a:lnSpc>
                <a:spcPct val="130000"/>
              </a:lnSpc>
            </a:pPr>
            <a:r>
              <a:rPr lang="en-IT" b="1" dirty="0">
                <a:solidFill>
                  <a:srgbClr val="C12242"/>
                </a:solidFill>
              </a:rPr>
              <a:t>Resolution of about ~ 100 ps, </a:t>
            </a:r>
          </a:p>
          <a:p>
            <a:pPr>
              <a:lnSpc>
                <a:spcPct val="130000"/>
              </a:lnSpc>
            </a:pPr>
            <a:r>
              <a:rPr lang="en-IT" b="1" dirty="0">
                <a:solidFill>
                  <a:srgbClr val="C12242"/>
                </a:solidFill>
              </a:rPr>
              <a:t>Very small pixels </a:t>
            </a:r>
          </a:p>
          <a:p>
            <a:pPr>
              <a:lnSpc>
                <a:spcPct val="130000"/>
              </a:lnSpc>
            </a:pPr>
            <a:endParaRPr lang="en-IT" b="1" dirty="0">
              <a:solidFill>
                <a:srgbClr val="C1224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0936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9F6860C-2352-CE49-9184-E35B46F03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14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1DFD80-9BE4-9545-A219-E540C7F25DD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Nicolo Cartiglia, INFN, Torino, PSD12, 14/09/21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13F868-689B-9544-B671-68CA2C39F35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IT" dirty="0"/>
              <a:t>Presently explored options: without internal gain</a:t>
            </a:r>
          </a:p>
        </p:txBody>
      </p:sp>
      <p:sp>
        <p:nvSpPr>
          <p:cNvPr id="7" name="Rettangolo con angoli arrotondati 13">
            <a:extLst>
              <a:ext uri="{FF2B5EF4-FFF2-40B4-BE49-F238E27FC236}">
                <a16:creationId xmlns:a16="http://schemas.microsoft.com/office/drawing/2014/main" id="{7B5DA047-3C84-C349-B0E3-2D45CD4AEF61}"/>
              </a:ext>
            </a:extLst>
          </p:cNvPr>
          <p:cNvSpPr/>
          <p:nvPr/>
        </p:nvSpPr>
        <p:spPr>
          <a:xfrm>
            <a:off x="9081955" y="1804493"/>
            <a:ext cx="1494718" cy="84908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Monolithic</a:t>
            </a:r>
          </a:p>
        </p:txBody>
      </p:sp>
      <p:sp>
        <p:nvSpPr>
          <p:cNvPr id="9" name="Rettangolo con angoli arrotondati 14">
            <a:extLst>
              <a:ext uri="{FF2B5EF4-FFF2-40B4-BE49-F238E27FC236}">
                <a16:creationId xmlns:a16="http://schemas.microsoft.com/office/drawing/2014/main" id="{028486D6-E306-234C-AEEF-C4CA7D6AC35D}"/>
              </a:ext>
            </a:extLst>
          </p:cNvPr>
          <p:cNvSpPr/>
          <p:nvPr/>
        </p:nvSpPr>
        <p:spPr>
          <a:xfrm>
            <a:off x="9744297" y="5390698"/>
            <a:ext cx="1081690" cy="84908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BiCMOS</a:t>
            </a:r>
          </a:p>
          <a:p>
            <a:pPr algn="ctr"/>
            <a:r>
              <a:rPr lang="en-GB" sz="1600" b="1" dirty="0">
                <a:solidFill>
                  <a:schemeClr val="tx1"/>
                </a:solidFill>
              </a:rPr>
              <a:t>(SiGe)</a:t>
            </a:r>
          </a:p>
        </p:txBody>
      </p:sp>
      <p:cxnSp>
        <p:nvCxnSpPr>
          <p:cNvPr id="12" name="Connettore diritto 33">
            <a:extLst>
              <a:ext uri="{FF2B5EF4-FFF2-40B4-BE49-F238E27FC236}">
                <a16:creationId xmlns:a16="http://schemas.microsoft.com/office/drawing/2014/main" id="{9A23C22C-EAE5-C841-8A46-3BCF35BD44CD}"/>
              </a:ext>
            </a:extLst>
          </p:cNvPr>
          <p:cNvCxnSpPr>
            <a:cxnSpLocks/>
            <a:stCxn id="24" idx="2"/>
            <a:endCxn id="9" idx="0"/>
          </p:cNvCxnSpPr>
          <p:nvPr/>
        </p:nvCxnSpPr>
        <p:spPr>
          <a:xfrm flipH="1">
            <a:off x="10285142" y="4402214"/>
            <a:ext cx="628219" cy="988484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ttangolo con angoli arrotondati 7">
            <a:extLst>
              <a:ext uri="{FF2B5EF4-FFF2-40B4-BE49-F238E27FC236}">
                <a16:creationId xmlns:a16="http://schemas.microsoft.com/office/drawing/2014/main" id="{68E1271B-C3B2-6348-B54E-DA56D5BF6791}"/>
              </a:ext>
            </a:extLst>
          </p:cNvPr>
          <p:cNvSpPr/>
          <p:nvPr/>
        </p:nvSpPr>
        <p:spPr>
          <a:xfrm>
            <a:off x="9905655" y="3553129"/>
            <a:ext cx="2015412" cy="84908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No gain</a:t>
            </a:r>
          </a:p>
        </p:txBody>
      </p:sp>
      <p:cxnSp>
        <p:nvCxnSpPr>
          <p:cNvPr id="25" name="Connettore diritto 28">
            <a:extLst>
              <a:ext uri="{FF2B5EF4-FFF2-40B4-BE49-F238E27FC236}">
                <a16:creationId xmlns:a16="http://schemas.microsoft.com/office/drawing/2014/main" id="{DE77AEF9-7018-4A42-A0E5-7759A088E2E0}"/>
              </a:ext>
            </a:extLst>
          </p:cNvPr>
          <p:cNvCxnSpPr>
            <a:cxnSpLocks/>
            <a:stCxn id="7" idx="2"/>
            <a:endCxn id="24" idx="0"/>
          </p:cNvCxnSpPr>
          <p:nvPr/>
        </p:nvCxnSpPr>
        <p:spPr>
          <a:xfrm>
            <a:off x="9829314" y="2653578"/>
            <a:ext cx="1084047" cy="899551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2F5CFAB8-5923-6C49-9F01-3D3F2A0FDEAD}"/>
              </a:ext>
            </a:extLst>
          </p:cNvPr>
          <p:cNvSpPr txBox="1"/>
          <p:nvPr/>
        </p:nvSpPr>
        <p:spPr>
          <a:xfrm>
            <a:off x="564490" y="1002671"/>
            <a:ext cx="6045246" cy="2934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b="1" dirty="0"/>
              <a:t>MonPicoAD project</a:t>
            </a:r>
          </a:p>
          <a:p>
            <a:pPr>
              <a:lnSpc>
                <a:spcPct val="130000"/>
              </a:lnSpc>
            </a:pPr>
            <a:r>
              <a:rPr lang="en-IT" b="1" dirty="0"/>
              <a:t>Exploit SiGe performances</a:t>
            </a:r>
          </a:p>
          <a:p>
            <a:pPr>
              <a:lnSpc>
                <a:spcPct val="130000"/>
              </a:lnSpc>
            </a:pPr>
            <a:r>
              <a:rPr lang="en-IT" dirty="0"/>
              <a:t>Exagonal pads, 65 </a:t>
            </a:r>
            <a:r>
              <a:rPr lang="en-IT" dirty="0">
                <a:latin typeface="Symbol" pitchFamily="2" charset="2"/>
              </a:rPr>
              <a:t>m</a:t>
            </a:r>
            <a:r>
              <a:rPr lang="en-IT" dirty="0"/>
              <a:t>m</a:t>
            </a:r>
          </a:p>
          <a:p>
            <a:pPr>
              <a:lnSpc>
                <a:spcPct val="130000"/>
              </a:lnSpc>
            </a:pPr>
            <a:r>
              <a:rPr lang="en-IT" dirty="0"/>
              <a:t>About 25 </a:t>
            </a:r>
            <a:r>
              <a:rPr lang="en-IT" dirty="0">
                <a:latin typeface="Symbol" pitchFamily="2" charset="2"/>
              </a:rPr>
              <a:t>m</a:t>
            </a:r>
            <a:r>
              <a:rPr lang="en-IT" dirty="0"/>
              <a:t>m depletion</a:t>
            </a:r>
          </a:p>
          <a:p>
            <a:pPr>
              <a:lnSpc>
                <a:spcPct val="130000"/>
              </a:lnSpc>
            </a:pPr>
            <a:r>
              <a:rPr lang="en-IT" dirty="0"/>
              <a:t>Thinned to 60 </a:t>
            </a:r>
            <a:r>
              <a:rPr lang="en-IT" dirty="0">
                <a:latin typeface="Symbol" pitchFamily="2" charset="2"/>
              </a:rPr>
              <a:t>m</a:t>
            </a:r>
            <a:r>
              <a:rPr lang="en-IT" dirty="0"/>
              <a:t>m </a:t>
            </a:r>
          </a:p>
          <a:p>
            <a:pPr>
              <a:lnSpc>
                <a:spcPct val="130000"/>
              </a:lnSpc>
            </a:pPr>
            <a:r>
              <a:rPr lang="en-IT" b="1" dirty="0">
                <a:solidFill>
                  <a:srgbClr val="C12242"/>
                </a:solidFill>
              </a:rPr>
              <a:t>Resolution of about ~ 38 ps, </a:t>
            </a:r>
          </a:p>
          <a:p>
            <a:pPr>
              <a:lnSpc>
                <a:spcPct val="130000"/>
              </a:lnSpc>
            </a:pPr>
            <a:r>
              <a:rPr lang="en-IT" b="1" dirty="0">
                <a:solidFill>
                  <a:srgbClr val="C12242"/>
                </a:solidFill>
              </a:rPr>
              <a:t>Very small pixels </a:t>
            </a:r>
          </a:p>
          <a:p>
            <a:pPr>
              <a:lnSpc>
                <a:spcPct val="130000"/>
              </a:lnSpc>
            </a:pPr>
            <a:endParaRPr lang="en-IT" dirty="0"/>
          </a:p>
        </p:txBody>
      </p:sp>
      <p:pic>
        <p:nvPicPr>
          <p:cNvPr id="14" name="Picture 4">
            <a:extLst>
              <a:ext uri="{FF2B5EF4-FFF2-40B4-BE49-F238E27FC236}">
                <a16:creationId xmlns:a16="http://schemas.microsoft.com/office/drawing/2014/main" id="{F3301FC1-44D8-6842-8629-81D9EC4F904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261" t="4520" r="29261" b="4300"/>
          <a:stretch/>
        </p:blipFill>
        <p:spPr>
          <a:xfrm>
            <a:off x="4352117" y="1229399"/>
            <a:ext cx="3493729" cy="3865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8884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9F6860C-2352-CE49-9184-E35B46F03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15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1DFD80-9BE4-9545-A219-E540C7F25DD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Nicolo Cartiglia, INFN, Torino, PSD12, 14/09/21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13F868-689B-9544-B671-68CA2C39F35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IT" dirty="0"/>
              <a:t>Presently explored options: with internal gain</a:t>
            </a:r>
          </a:p>
        </p:txBody>
      </p:sp>
      <p:sp>
        <p:nvSpPr>
          <p:cNvPr id="6" name="Rettangolo con angoli arrotondati 12">
            <a:extLst>
              <a:ext uri="{FF2B5EF4-FFF2-40B4-BE49-F238E27FC236}">
                <a16:creationId xmlns:a16="http://schemas.microsoft.com/office/drawing/2014/main" id="{734510F6-630A-8F4C-B478-35CC2221FA12}"/>
              </a:ext>
            </a:extLst>
          </p:cNvPr>
          <p:cNvSpPr/>
          <p:nvPr/>
        </p:nvSpPr>
        <p:spPr>
          <a:xfrm>
            <a:off x="2607622" y="1804494"/>
            <a:ext cx="2176061" cy="84908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Hybrid</a:t>
            </a:r>
          </a:p>
        </p:txBody>
      </p:sp>
      <p:sp>
        <p:nvSpPr>
          <p:cNvPr id="7" name="Rettangolo con angoli arrotondati 13">
            <a:extLst>
              <a:ext uri="{FF2B5EF4-FFF2-40B4-BE49-F238E27FC236}">
                <a16:creationId xmlns:a16="http://schemas.microsoft.com/office/drawing/2014/main" id="{7B5DA047-3C84-C349-B0E3-2D45CD4AEF61}"/>
              </a:ext>
            </a:extLst>
          </p:cNvPr>
          <p:cNvSpPr/>
          <p:nvPr/>
        </p:nvSpPr>
        <p:spPr>
          <a:xfrm>
            <a:off x="9081955" y="1804493"/>
            <a:ext cx="1494718" cy="84908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Monolithic</a:t>
            </a:r>
          </a:p>
        </p:txBody>
      </p:sp>
      <p:cxnSp>
        <p:nvCxnSpPr>
          <p:cNvPr id="10" name="Connettore diritto 29">
            <a:extLst>
              <a:ext uri="{FF2B5EF4-FFF2-40B4-BE49-F238E27FC236}">
                <a16:creationId xmlns:a16="http://schemas.microsoft.com/office/drawing/2014/main" id="{ACFC2F33-7D91-744A-A49F-53C7A790B5B5}"/>
              </a:ext>
            </a:extLst>
          </p:cNvPr>
          <p:cNvCxnSpPr>
            <a:cxnSpLocks/>
            <a:stCxn id="26" idx="2"/>
            <a:endCxn id="22" idx="0"/>
          </p:cNvCxnSpPr>
          <p:nvPr/>
        </p:nvCxnSpPr>
        <p:spPr>
          <a:xfrm>
            <a:off x="8470240" y="4402214"/>
            <a:ext cx="0" cy="988484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ttangolo con angoli arrotondati 8">
            <a:extLst>
              <a:ext uri="{FF2B5EF4-FFF2-40B4-BE49-F238E27FC236}">
                <a16:creationId xmlns:a16="http://schemas.microsoft.com/office/drawing/2014/main" id="{8D86A1BD-4EB6-6844-962F-2F7236F77F85}"/>
              </a:ext>
            </a:extLst>
          </p:cNvPr>
          <p:cNvSpPr/>
          <p:nvPr/>
        </p:nvSpPr>
        <p:spPr>
          <a:xfrm>
            <a:off x="1033839" y="3553129"/>
            <a:ext cx="2015412" cy="84908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Low-gain (LGADs)</a:t>
            </a:r>
          </a:p>
        </p:txBody>
      </p:sp>
      <p:cxnSp>
        <p:nvCxnSpPr>
          <p:cNvPr id="18" name="Connettore diritto 18">
            <a:extLst>
              <a:ext uri="{FF2B5EF4-FFF2-40B4-BE49-F238E27FC236}">
                <a16:creationId xmlns:a16="http://schemas.microsoft.com/office/drawing/2014/main" id="{E14C53F5-66CD-C54E-98A4-12F630AD1B8D}"/>
              </a:ext>
            </a:extLst>
          </p:cNvPr>
          <p:cNvCxnSpPr>
            <a:cxnSpLocks/>
            <a:stCxn id="6" idx="2"/>
            <a:endCxn id="17" idx="0"/>
          </p:cNvCxnSpPr>
          <p:nvPr/>
        </p:nvCxnSpPr>
        <p:spPr>
          <a:xfrm flipH="1">
            <a:off x="2041545" y="2653579"/>
            <a:ext cx="1654108" cy="89955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ttangolo con angoli arrotondati 11">
            <a:extLst>
              <a:ext uri="{FF2B5EF4-FFF2-40B4-BE49-F238E27FC236}">
                <a16:creationId xmlns:a16="http://schemas.microsoft.com/office/drawing/2014/main" id="{8E52E67B-381C-724A-8EEE-12A171BC06F9}"/>
              </a:ext>
            </a:extLst>
          </p:cNvPr>
          <p:cNvSpPr/>
          <p:nvPr/>
        </p:nvSpPr>
        <p:spPr>
          <a:xfrm>
            <a:off x="1952210" y="5390698"/>
            <a:ext cx="1511445" cy="84908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Resistive/</a:t>
            </a:r>
          </a:p>
          <a:p>
            <a:pPr algn="ctr"/>
            <a:r>
              <a:rPr lang="en-GB" sz="1600" b="1" dirty="0">
                <a:solidFill>
                  <a:schemeClr val="tx1"/>
                </a:solidFill>
              </a:rPr>
              <a:t>AC-coupled</a:t>
            </a:r>
          </a:p>
        </p:txBody>
      </p:sp>
      <p:cxnSp>
        <p:nvCxnSpPr>
          <p:cNvPr id="20" name="Connettore diritto 23">
            <a:extLst>
              <a:ext uri="{FF2B5EF4-FFF2-40B4-BE49-F238E27FC236}">
                <a16:creationId xmlns:a16="http://schemas.microsoft.com/office/drawing/2014/main" id="{EF170E4B-ED95-ED45-B019-80601B86A35B}"/>
              </a:ext>
            </a:extLst>
          </p:cNvPr>
          <p:cNvCxnSpPr>
            <a:cxnSpLocks/>
            <a:stCxn id="17" idx="2"/>
            <a:endCxn id="23" idx="0"/>
          </p:cNvCxnSpPr>
          <p:nvPr/>
        </p:nvCxnSpPr>
        <p:spPr>
          <a:xfrm flipH="1">
            <a:off x="1138411" y="4402214"/>
            <a:ext cx="903134" cy="988484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diritto 25">
            <a:extLst>
              <a:ext uri="{FF2B5EF4-FFF2-40B4-BE49-F238E27FC236}">
                <a16:creationId xmlns:a16="http://schemas.microsoft.com/office/drawing/2014/main" id="{96C09EBA-C79F-3647-8C1F-BADCD46E3D55}"/>
              </a:ext>
            </a:extLst>
          </p:cNvPr>
          <p:cNvCxnSpPr>
            <a:cxnSpLocks/>
            <a:stCxn id="17" idx="2"/>
            <a:endCxn id="19" idx="0"/>
          </p:cNvCxnSpPr>
          <p:nvPr/>
        </p:nvCxnSpPr>
        <p:spPr>
          <a:xfrm>
            <a:off x="2041545" y="4402214"/>
            <a:ext cx="666388" cy="988484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ttangolo con angoli arrotondati 14">
            <a:extLst>
              <a:ext uri="{FF2B5EF4-FFF2-40B4-BE49-F238E27FC236}">
                <a16:creationId xmlns:a16="http://schemas.microsoft.com/office/drawing/2014/main" id="{A6E00379-7777-F846-9F87-3673B191AF38}"/>
              </a:ext>
            </a:extLst>
          </p:cNvPr>
          <p:cNvSpPr/>
          <p:nvPr/>
        </p:nvSpPr>
        <p:spPr>
          <a:xfrm>
            <a:off x="7929395" y="5390698"/>
            <a:ext cx="1081690" cy="84908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BiCMOS</a:t>
            </a:r>
          </a:p>
          <a:p>
            <a:pPr algn="ctr"/>
            <a:r>
              <a:rPr lang="en-GB" sz="1600" b="1" dirty="0">
                <a:solidFill>
                  <a:schemeClr val="tx1"/>
                </a:solidFill>
              </a:rPr>
              <a:t>(SiGe)</a:t>
            </a:r>
          </a:p>
        </p:txBody>
      </p:sp>
      <p:sp>
        <p:nvSpPr>
          <p:cNvPr id="23" name="Rettangolo con angoli arrotondati 10">
            <a:extLst>
              <a:ext uri="{FF2B5EF4-FFF2-40B4-BE49-F238E27FC236}">
                <a16:creationId xmlns:a16="http://schemas.microsoft.com/office/drawing/2014/main" id="{FDD787A3-775A-8F49-9153-64C73861C439}"/>
              </a:ext>
            </a:extLst>
          </p:cNvPr>
          <p:cNvSpPr/>
          <p:nvPr/>
        </p:nvSpPr>
        <p:spPr>
          <a:xfrm>
            <a:off x="436762" y="5390698"/>
            <a:ext cx="1403298" cy="84908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DC-coupled</a:t>
            </a:r>
          </a:p>
        </p:txBody>
      </p:sp>
      <p:sp>
        <p:nvSpPr>
          <p:cNvPr id="26" name="Rettangolo con angoli arrotondati 8">
            <a:extLst>
              <a:ext uri="{FF2B5EF4-FFF2-40B4-BE49-F238E27FC236}">
                <a16:creationId xmlns:a16="http://schemas.microsoft.com/office/drawing/2014/main" id="{7F76CC70-ABF4-7947-823E-039D70347237}"/>
              </a:ext>
            </a:extLst>
          </p:cNvPr>
          <p:cNvSpPr/>
          <p:nvPr/>
        </p:nvSpPr>
        <p:spPr>
          <a:xfrm>
            <a:off x="7462534" y="3553129"/>
            <a:ext cx="2015412" cy="84908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Low-gain (LGADs)</a:t>
            </a:r>
          </a:p>
        </p:txBody>
      </p:sp>
      <p:cxnSp>
        <p:nvCxnSpPr>
          <p:cNvPr id="27" name="Connettore diritto 18">
            <a:extLst>
              <a:ext uri="{FF2B5EF4-FFF2-40B4-BE49-F238E27FC236}">
                <a16:creationId xmlns:a16="http://schemas.microsoft.com/office/drawing/2014/main" id="{1C8411B5-029E-AD4C-93D4-420A590AC4FC}"/>
              </a:ext>
            </a:extLst>
          </p:cNvPr>
          <p:cNvCxnSpPr>
            <a:cxnSpLocks/>
            <a:stCxn id="7" idx="2"/>
            <a:endCxn id="26" idx="0"/>
          </p:cNvCxnSpPr>
          <p:nvPr/>
        </p:nvCxnSpPr>
        <p:spPr>
          <a:xfrm flipH="1">
            <a:off x="8470240" y="2653578"/>
            <a:ext cx="1359074" cy="899551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73034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9F6860C-2352-CE49-9184-E35B46F03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16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1DFD80-9BE4-9545-A219-E540C7F25DD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Nicolo Cartiglia, INFN, Torino, PSD12, 14/09/21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13F868-689B-9544-B671-68CA2C39F35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77578" y="16240"/>
            <a:ext cx="11814423" cy="641762"/>
          </a:xfrm>
        </p:spPr>
        <p:txBody>
          <a:bodyPr/>
          <a:lstStyle/>
          <a:p>
            <a:r>
              <a:rPr lang="en-IT" dirty="0"/>
              <a:t>Presently explored options: with internal gain</a:t>
            </a:r>
          </a:p>
        </p:txBody>
      </p:sp>
      <p:sp>
        <p:nvSpPr>
          <p:cNvPr id="6" name="Rettangolo con angoli arrotondati 12">
            <a:extLst>
              <a:ext uri="{FF2B5EF4-FFF2-40B4-BE49-F238E27FC236}">
                <a16:creationId xmlns:a16="http://schemas.microsoft.com/office/drawing/2014/main" id="{734510F6-630A-8F4C-B478-35CC2221FA12}"/>
              </a:ext>
            </a:extLst>
          </p:cNvPr>
          <p:cNvSpPr/>
          <p:nvPr/>
        </p:nvSpPr>
        <p:spPr>
          <a:xfrm>
            <a:off x="2607622" y="1804494"/>
            <a:ext cx="2176061" cy="84908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Hybrid</a:t>
            </a:r>
          </a:p>
        </p:txBody>
      </p:sp>
      <p:sp>
        <p:nvSpPr>
          <p:cNvPr id="17" name="Rettangolo con angoli arrotondati 8">
            <a:extLst>
              <a:ext uri="{FF2B5EF4-FFF2-40B4-BE49-F238E27FC236}">
                <a16:creationId xmlns:a16="http://schemas.microsoft.com/office/drawing/2014/main" id="{8D86A1BD-4EB6-6844-962F-2F7236F77F85}"/>
              </a:ext>
            </a:extLst>
          </p:cNvPr>
          <p:cNvSpPr/>
          <p:nvPr/>
        </p:nvSpPr>
        <p:spPr>
          <a:xfrm>
            <a:off x="1033839" y="3553129"/>
            <a:ext cx="2015412" cy="84908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Low-gain (LGADs)</a:t>
            </a:r>
          </a:p>
        </p:txBody>
      </p:sp>
      <p:cxnSp>
        <p:nvCxnSpPr>
          <p:cNvPr id="18" name="Connettore diritto 18">
            <a:extLst>
              <a:ext uri="{FF2B5EF4-FFF2-40B4-BE49-F238E27FC236}">
                <a16:creationId xmlns:a16="http://schemas.microsoft.com/office/drawing/2014/main" id="{E14C53F5-66CD-C54E-98A4-12F630AD1B8D}"/>
              </a:ext>
            </a:extLst>
          </p:cNvPr>
          <p:cNvCxnSpPr>
            <a:cxnSpLocks/>
            <a:stCxn id="6" idx="2"/>
            <a:endCxn id="17" idx="0"/>
          </p:cNvCxnSpPr>
          <p:nvPr/>
        </p:nvCxnSpPr>
        <p:spPr>
          <a:xfrm flipH="1">
            <a:off x="2041545" y="2653579"/>
            <a:ext cx="1654108" cy="89955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ttangolo con angoli arrotondati 11">
            <a:extLst>
              <a:ext uri="{FF2B5EF4-FFF2-40B4-BE49-F238E27FC236}">
                <a16:creationId xmlns:a16="http://schemas.microsoft.com/office/drawing/2014/main" id="{8E52E67B-381C-724A-8EEE-12A171BC06F9}"/>
              </a:ext>
            </a:extLst>
          </p:cNvPr>
          <p:cNvSpPr/>
          <p:nvPr/>
        </p:nvSpPr>
        <p:spPr>
          <a:xfrm>
            <a:off x="1952210" y="5390698"/>
            <a:ext cx="1511445" cy="84908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Resistive/</a:t>
            </a:r>
          </a:p>
          <a:p>
            <a:pPr algn="ctr"/>
            <a:r>
              <a:rPr lang="en-GB" sz="1600" b="1" dirty="0">
                <a:solidFill>
                  <a:schemeClr val="tx1"/>
                </a:solidFill>
              </a:rPr>
              <a:t>AC-coupled</a:t>
            </a:r>
          </a:p>
        </p:txBody>
      </p:sp>
      <p:cxnSp>
        <p:nvCxnSpPr>
          <p:cNvPr id="20" name="Connettore diritto 23">
            <a:extLst>
              <a:ext uri="{FF2B5EF4-FFF2-40B4-BE49-F238E27FC236}">
                <a16:creationId xmlns:a16="http://schemas.microsoft.com/office/drawing/2014/main" id="{EF170E4B-ED95-ED45-B019-80601B86A35B}"/>
              </a:ext>
            </a:extLst>
          </p:cNvPr>
          <p:cNvCxnSpPr>
            <a:cxnSpLocks/>
            <a:stCxn id="17" idx="2"/>
            <a:endCxn id="23" idx="0"/>
          </p:cNvCxnSpPr>
          <p:nvPr/>
        </p:nvCxnSpPr>
        <p:spPr>
          <a:xfrm flipH="1">
            <a:off x="1138411" y="4402214"/>
            <a:ext cx="903134" cy="988484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diritto 25">
            <a:extLst>
              <a:ext uri="{FF2B5EF4-FFF2-40B4-BE49-F238E27FC236}">
                <a16:creationId xmlns:a16="http://schemas.microsoft.com/office/drawing/2014/main" id="{96C09EBA-C79F-3647-8C1F-BADCD46E3D55}"/>
              </a:ext>
            </a:extLst>
          </p:cNvPr>
          <p:cNvCxnSpPr>
            <a:cxnSpLocks/>
            <a:stCxn id="17" idx="2"/>
            <a:endCxn id="19" idx="0"/>
          </p:cNvCxnSpPr>
          <p:nvPr/>
        </p:nvCxnSpPr>
        <p:spPr>
          <a:xfrm>
            <a:off x="2041545" y="4402214"/>
            <a:ext cx="666388" cy="988484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ttangolo con angoli arrotondati 10">
            <a:extLst>
              <a:ext uri="{FF2B5EF4-FFF2-40B4-BE49-F238E27FC236}">
                <a16:creationId xmlns:a16="http://schemas.microsoft.com/office/drawing/2014/main" id="{FDD787A3-775A-8F49-9153-64C73861C439}"/>
              </a:ext>
            </a:extLst>
          </p:cNvPr>
          <p:cNvSpPr/>
          <p:nvPr/>
        </p:nvSpPr>
        <p:spPr>
          <a:xfrm>
            <a:off x="436762" y="5390698"/>
            <a:ext cx="1403298" cy="84908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DC-coupled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779DCAB-16DF-6546-B594-733B5083C10C}"/>
              </a:ext>
            </a:extLst>
          </p:cNvPr>
          <p:cNvSpPr txBox="1"/>
          <p:nvPr/>
        </p:nvSpPr>
        <p:spPr>
          <a:xfrm>
            <a:off x="5111231" y="4227394"/>
            <a:ext cx="6654808" cy="13381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The low-gain mechanism, obtained with a moderately doped p-implant,  is the defining feature of the design. 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The low gain allows segmenting and keeping the shot noise below the electronic noise,  since the leakage current is low. 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89720E4F-6382-5444-8894-7687796EEC58}"/>
              </a:ext>
            </a:extLst>
          </p:cNvPr>
          <p:cNvGrpSpPr/>
          <p:nvPr/>
        </p:nvGrpSpPr>
        <p:grpSpPr>
          <a:xfrm>
            <a:off x="5513245" y="1331860"/>
            <a:ext cx="5663621" cy="2645811"/>
            <a:chOff x="3451555" y="780440"/>
            <a:chExt cx="5112046" cy="2035755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EDACBACE-280E-F345-B8A0-39CAE5BF29E7}"/>
                </a:ext>
              </a:extLst>
            </p:cNvPr>
            <p:cNvGrpSpPr/>
            <p:nvPr/>
          </p:nvGrpSpPr>
          <p:grpSpPr>
            <a:xfrm>
              <a:off x="3451555" y="780440"/>
              <a:ext cx="5112046" cy="1935747"/>
              <a:chOff x="3455511" y="750061"/>
              <a:chExt cx="5112046" cy="1935747"/>
            </a:xfrm>
          </p:grpSpPr>
          <p:pic>
            <p:nvPicPr>
              <p:cNvPr id="43" name="Picture 42">
                <a:extLst>
                  <a:ext uri="{FF2B5EF4-FFF2-40B4-BE49-F238E27FC236}">
                    <a16:creationId xmlns:a16="http://schemas.microsoft.com/office/drawing/2014/main" id="{79E3E0BA-5A3B-8141-ADB0-50CA29A74D5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0550" r="-1" b="3732"/>
              <a:stretch/>
            </p:blipFill>
            <p:spPr>
              <a:xfrm>
                <a:off x="3455511" y="750061"/>
                <a:ext cx="2640489" cy="1919799"/>
              </a:xfrm>
              <a:prstGeom prst="rect">
                <a:avLst/>
              </a:prstGeom>
            </p:spPr>
          </p:pic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4C0C2222-5F59-2440-945E-51A5BCB96318}"/>
                  </a:ext>
                </a:extLst>
              </p:cNvPr>
              <p:cNvGrpSpPr/>
              <p:nvPr/>
            </p:nvGrpSpPr>
            <p:grpSpPr>
              <a:xfrm>
                <a:off x="5953110" y="1189872"/>
                <a:ext cx="2614447" cy="1495936"/>
                <a:chOff x="6996863" y="1488999"/>
                <a:chExt cx="2614447" cy="1495936"/>
              </a:xfrm>
            </p:grpSpPr>
            <p:sp>
              <p:nvSpPr>
                <p:cNvPr id="47" name="Rectangle 46">
                  <a:extLst>
                    <a:ext uri="{FF2B5EF4-FFF2-40B4-BE49-F238E27FC236}">
                      <a16:creationId xmlns:a16="http://schemas.microsoft.com/office/drawing/2014/main" id="{EB66B07E-9090-664B-8DA0-5AA908C6732A}"/>
                    </a:ext>
                  </a:extLst>
                </p:cNvPr>
                <p:cNvSpPr/>
                <p:nvPr/>
              </p:nvSpPr>
              <p:spPr>
                <a:xfrm>
                  <a:off x="7512596" y="1489922"/>
                  <a:ext cx="2098714" cy="1097087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</a:schemeClr>
                </a:soli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8" name="Rectangle 47">
                  <a:extLst>
                    <a:ext uri="{FF2B5EF4-FFF2-40B4-BE49-F238E27FC236}">
                      <a16:creationId xmlns:a16="http://schemas.microsoft.com/office/drawing/2014/main" id="{73CE1C18-14B2-6C4C-9ACC-756D3B6261CF}"/>
                    </a:ext>
                  </a:extLst>
                </p:cNvPr>
                <p:cNvSpPr/>
                <p:nvPr/>
              </p:nvSpPr>
              <p:spPr>
                <a:xfrm>
                  <a:off x="7801788" y="1505871"/>
                  <a:ext cx="1528591" cy="132202"/>
                </a:xfrm>
                <a:prstGeom prst="rect">
                  <a:avLst/>
                </a:prstGeom>
                <a:solidFill>
                  <a:srgbClr val="221AC0"/>
                </a:soli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9" name="Rectangle 48">
                  <a:extLst>
                    <a:ext uri="{FF2B5EF4-FFF2-40B4-BE49-F238E27FC236}">
                      <a16:creationId xmlns:a16="http://schemas.microsoft.com/office/drawing/2014/main" id="{8C0F95B4-C89C-9240-ABC3-A47D45DBEC65}"/>
                    </a:ext>
                  </a:extLst>
                </p:cNvPr>
                <p:cNvSpPr/>
                <p:nvPr/>
              </p:nvSpPr>
              <p:spPr>
                <a:xfrm rot="5400000">
                  <a:off x="7289504" y="1902478"/>
                  <a:ext cx="925417" cy="132202"/>
                </a:xfrm>
                <a:prstGeom prst="rect">
                  <a:avLst/>
                </a:prstGeom>
                <a:solidFill>
                  <a:srgbClr val="221AC0"/>
                </a:soli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0" name="Rectangle 49">
                  <a:extLst>
                    <a:ext uri="{FF2B5EF4-FFF2-40B4-BE49-F238E27FC236}">
                      <a16:creationId xmlns:a16="http://schemas.microsoft.com/office/drawing/2014/main" id="{6361C4CD-4259-C244-A66A-393EF2A1FE0C}"/>
                    </a:ext>
                  </a:extLst>
                </p:cNvPr>
                <p:cNvSpPr/>
                <p:nvPr/>
              </p:nvSpPr>
              <p:spPr>
                <a:xfrm rot="5400000">
                  <a:off x="8925509" y="1902478"/>
                  <a:ext cx="925417" cy="132202"/>
                </a:xfrm>
                <a:prstGeom prst="rect">
                  <a:avLst/>
                </a:prstGeom>
                <a:solidFill>
                  <a:srgbClr val="221AC0"/>
                </a:soli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1" name="Rectangle 50">
                  <a:extLst>
                    <a:ext uri="{FF2B5EF4-FFF2-40B4-BE49-F238E27FC236}">
                      <a16:creationId xmlns:a16="http://schemas.microsoft.com/office/drawing/2014/main" id="{1470B8F4-100B-D24C-8CA0-7479635867B3}"/>
                    </a:ext>
                  </a:extLst>
                </p:cNvPr>
                <p:cNvSpPr/>
                <p:nvPr/>
              </p:nvSpPr>
              <p:spPr>
                <a:xfrm>
                  <a:off x="7900941" y="2190294"/>
                  <a:ext cx="1342834" cy="8400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A1B6B0C3-95C6-2D47-AD39-8E8232C4075D}"/>
                    </a:ext>
                  </a:extLst>
                </p:cNvPr>
                <p:cNvSpPr txBox="1"/>
                <p:nvPr/>
              </p:nvSpPr>
              <p:spPr>
                <a:xfrm>
                  <a:off x="6996863" y="1623257"/>
                  <a:ext cx="647934" cy="33323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350" b="1" dirty="0"/>
                    <a:t>zoom</a:t>
                  </a:r>
                </a:p>
              </p:txBody>
            </p:sp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6BC9981D-066D-C643-9D5D-04B55768277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063959" y="1857032"/>
                  <a:ext cx="403223" cy="74592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92E2896C-C7D6-FE47-82F9-04386B79C8A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063959" y="1488999"/>
                  <a:ext cx="448637" cy="264647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F9CDED18-A037-0843-8955-8FD9B3514271}"/>
                    </a:ext>
                  </a:extLst>
                </p:cNvPr>
                <p:cNvSpPr txBox="1"/>
                <p:nvPr/>
              </p:nvSpPr>
              <p:spPr>
                <a:xfrm>
                  <a:off x="7881762" y="1647623"/>
                  <a:ext cx="1418978" cy="48981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050" dirty="0"/>
                    <a:t>Drift area with gain</a:t>
                  </a:r>
                </a:p>
                <a:p>
                  <a:pPr>
                    <a:lnSpc>
                      <a:spcPct val="130000"/>
                    </a:lnSpc>
                  </a:pPr>
                  <a:r>
                    <a:rPr lang="en-US" sz="1050" dirty="0"/>
                    <a:t>0.5 – 2 um long</a:t>
                  </a:r>
                </a:p>
              </p:txBody>
            </p:sp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B468C5C1-D6B8-B645-B9EC-150230740C05}"/>
                    </a:ext>
                  </a:extLst>
                </p:cNvPr>
                <p:cNvSpPr txBox="1"/>
                <p:nvPr/>
              </p:nvSpPr>
              <p:spPr>
                <a:xfrm>
                  <a:off x="7929621" y="2652280"/>
                  <a:ext cx="1268296" cy="3326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350" b="1" dirty="0"/>
                    <a:t>Gain implant</a:t>
                  </a:r>
                </a:p>
              </p:txBody>
            </p:sp>
            <p:cxnSp>
              <p:nvCxnSpPr>
                <p:cNvPr id="57" name="Straight Arrow Connector 56">
                  <a:extLst>
                    <a:ext uri="{FF2B5EF4-FFF2-40B4-BE49-F238E27FC236}">
                      <a16:creationId xmlns:a16="http://schemas.microsoft.com/office/drawing/2014/main" id="{01A95149-2CF8-D846-B23A-DEA3DD55553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012625" y="2250799"/>
                  <a:ext cx="243610" cy="401481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5CE80E96-991B-D742-8E67-96EC2FD90F81}"/>
                  </a:ext>
                </a:extLst>
              </p:cNvPr>
              <p:cNvSpPr/>
              <p:nvPr/>
            </p:nvSpPr>
            <p:spPr>
              <a:xfrm>
                <a:off x="3960628" y="1308182"/>
                <a:ext cx="1158949" cy="371762"/>
              </a:xfrm>
              <a:prstGeom prst="rect">
                <a:avLst/>
              </a:prstGeom>
              <a:noFill/>
              <a:ln w="22225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D25173FC-8009-2346-9D4D-4876B6F9E283}"/>
                  </a:ext>
                </a:extLst>
              </p:cNvPr>
              <p:cNvSpPr/>
              <p:nvPr/>
            </p:nvSpPr>
            <p:spPr>
              <a:xfrm>
                <a:off x="6468843" y="1184196"/>
                <a:ext cx="2098714" cy="1097088"/>
              </a:xfrm>
              <a:prstGeom prst="rect">
                <a:avLst/>
              </a:prstGeom>
              <a:noFill/>
              <a:ln w="22225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8E610852-6961-6344-AAFA-F789F612D5F9}"/>
                </a:ext>
              </a:extLst>
            </p:cNvPr>
            <p:cNvSpPr/>
            <p:nvPr/>
          </p:nvSpPr>
          <p:spPr>
            <a:xfrm>
              <a:off x="3556591" y="2457553"/>
              <a:ext cx="1850065" cy="35864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>
                <a:solidFill>
                  <a:schemeClr val="tx1"/>
                </a:solidFill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DDBFBF94-5FBC-8B49-95C2-82044FB1F2B3}"/>
              </a:ext>
            </a:extLst>
          </p:cNvPr>
          <p:cNvSpPr/>
          <p:nvPr/>
        </p:nvSpPr>
        <p:spPr>
          <a:xfrm>
            <a:off x="5390635" y="5620274"/>
            <a:ext cx="6096000" cy="77277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b="1" dirty="0">
                <a:solidFill>
                  <a:srgbClr val="800000"/>
                </a:solidFill>
              </a:rPr>
              <a:t>Low gain minimizes jitter, it is the key ingredient to good temporal resolution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47FCC8E-7424-C64C-9215-0BB580489F9C}"/>
              </a:ext>
            </a:extLst>
          </p:cNvPr>
          <p:cNvSpPr txBox="1"/>
          <p:nvPr/>
        </p:nvSpPr>
        <p:spPr>
          <a:xfrm>
            <a:off x="5713609" y="866250"/>
            <a:ext cx="5851282" cy="4126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b="1" dirty="0">
                <a:solidFill>
                  <a:srgbClr val="800000"/>
                </a:solidFill>
              </a:rPr>
              <a:t>First design innovation: low-gain avalanche diodes</a:t>
            </a:r>
          </a:p>
        </p:txBody>
      </p:sp>
    </p:spTree>
    <p:extLst>
      <p:ext uri="{BB962C8B-B14F-4D97-AF65-F5344CB8AC3E}">
        <p14:creationId xmlns:p14="http://schemas.microsoft.com/office/powerpoint/2010/main" val="924580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A9B1DF4-1D36-1943-942A-092F78068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17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93574-4FC0-B64A-9DDE-C6D3A15F74A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Nicolo Cartiglia, INFN, Torino, PSD12, 14/09/21</a:t>
            </a:r>
          </a:p>
        </p:txBody>
      </p:sp>
      <p:sp>
        <p:nvSpPr>
          <p:cNvPr id="46" name="Title 45">
            <a:extLst>
              <a:ext uri="{FF2B5EF4-FFF2-40B4-BE49-F238E27FC236}">
                <a16:creationId xmlns:a16="http://schemas.microsoft.com/office/drawing/2014/main" id="{5E96E86F-BCB9-2A4F-9C1F-8076791CCC6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99295" y="-48157"/>
            <a:ext cx="11814175" cy="6667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3200" dirty="0"/>
              <a:t>UFSD temporal resolution limit: non uniform ionization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C20ECA6D-34E5-7344-B1AA-56F28F32F7CF}"/>
              </a:ext>
            </a:extLst>
          </p:cNvPr>
          <p:cNvCxnSpPr>
            <a:cxnSpLocks/>
          </p:cNvCxnSpPr>
          <p:nvPr/>
        </p:nvCxnSpPr>
        <p:spPr>
          <a:xfrm flipH="1">
            <a:off x="1736191" y="2443483"/>
            <a:ext cx="285649" cy="19811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CACBC053-1532-9B4E-9BBB-44BE8D79BFFF}"/>
              </a:ext>
            </a:extLst>
          </p:cNvPr>
          <p:cNvSpPr txBox="1"/>
          <p:nvPr/>
        </p:nvSpPr>
        <p:spPr>
          <a:xfrm>
            <a:off x="826915" y="2675430"/>
            <a:ext cx="2512497" cy="1182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400" dirty="0">
                <a:solidFill>
                  <a:srgbClr val="000000"/>
                </a:solidFill>
              </a:rPr>
              <a:t>Large dV/dt,</a:t>
            </a:r>
          </a:p>
          <a:p>
            <a:pPr>
              <a:lnSpc>
                <a:spcPct val="130000"/>
              </a:lnSpc>
            </a:pPr>
            <a:r>
              <a:rPr lang="en-US" sz="1400" dirty="0">
                <a:solidFill>
                  <a:srgbClr val="000000"/>
                </a:solidFill>
                <a:sym typeface="Wingdings" pitchFamily="2" charset="2"/>
              </a:rPr>
              <a:t> </a:t>
            </a:r>
            <a:r>
              <a:rPr lang="en-US" sz="1400" dirty="0">
                <a:solidFill>
                  <a:srgbClr val="000000"/>
                </a:solidFill>
              </a:rPr>
              <a:t>small jitter</a:t>
            </a:r>
          </a:p>
          <a:p>
            <a:pPr>
              <a:lnSpc>
                <a:spcPct val="130000"/>
              </a:lnSpc>
            </a:pPr>
            <a:endParaRPr lang="en-US" sz="14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</a:pP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81766F7-2732-9E4D-A921-F4D357EED3CA}"/>
              </a:ext>
            </a:extLst>
          </p:cNvPr>
          <p:cNvSpPr txBox="1"/>
          <p:nvPr/>
        </p:nvSpPr>
        <p:spPr>
          <a:xfrm>
            <a:off x="2730984" y="2558634"/>
            <a:ext cx="2755417" cy="9017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400" b="1">
                <a:solidFill>
                  <a:srgbClr val="000000"/>
                </a:solidFill>
              </a:rPr>
              <a:t>Non uniform ionization:</a:t>
            </a:r>
          </a:p>
          <a:p>
            <a:pPr>
              <a:lnSpc>
                <a:spcPct val="130000"/>
              </a:lnSpc>
            </a:pPr>
            <a:endParaRPr lang="en-US" sz="1400" b="1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</a:pPr>
            <a:r>
              <a:rPr lang="en-US" sz="1400" b="1">
                <a:solidFill>
                  <a:srgbClr val="000000"/>
                </a:solidFill>
              </a:rPr>
              <a:t>Physical limit of UFSD sensors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284192E-B160-C445-9DB0-6C33F2207CA1}"/>
              </a:ext>
            </a:extLst>
          </p:cNvPr>
          <p:cNvCxnSpPr>
            <a:cxnSpLocks/>
          </p:cNvCxnSpPr>
          <p:nvPr/>
        </p:nvCxnSpPr>
        <p:spPr>
          <a:xfrm>
            <a:off x="3897823" y="2297337"/>
            <a:ext cx="0" cy="27314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C94CF6C-0057-3F4E-BBB7-E4F5B6868F25}"/>
                  </a:ext>
                </a:extLst>
              </p:cNvPr>
              <p:cNvSpPr txBox="1"/>
              <p:nvPr/>
            </p:nvSpPr>
            <p:spPr>
              <a:xfrm flipH="1">
                <a:off x="327596" y="1499660"/>
                <a:ext cx="5446093" cy="90999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000" b="1" i="1" smtClean="0">
                              <a:solidFill>
                                <a:srgbClr val="8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b="1" i="1" smtClean="0">
                              <a:solidFill>
                                <a:srgbClr val="8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8000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sub>
                        <m:sup>
                          <m:r>
                            <a:rPr lang="en-US" sz="2000" b="1" i="1" smtClean="0">
                              <a:solidFill>
                                <a:srgbClr val="80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  <m:r>
                        <a:rPr lang="en-US" sz="2000" b="1" i="1" smtClean="0">
                          <a:solidFill>
                            <a:srgbClr val="8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b="1" i="1" smtClean="0">
                              <a:solidFill>
                                <a:srgbClr val="8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b="1" i="1" smtClean="0">
                                  <a:solidFill>
                                    <a:srgbClr val="8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000" b="1" i="1" smtClean="0">
                                      <a:solidFill>
                                        <a:srgbClr val="8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b="1" i="1" smtClean="0">
                                      <a:solidFill>
                                        <a:srgbClr val="8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𝑵𝒐𝒊𝒔𝒆</m:t>
                                  </m:r>
                                </m:num>
                                <m:den>
                                  <m:r>
                                    <a:rPr lang="en-US" sz="2000" b="1" i="1" smtClean="0">
                                      <a:solidFill>
                                        <a:srgbClr val="8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𝒅𝑽</m:t>
                                  </m:r>
                                  <m:r>
                                    <a:rPr lang="en-US" sz="2000" b="1" i="1" smtClean="0">
                                      <a:solidFill>
                                        <a:srgbClr val="8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en-US" sz="2000" b="1" i="1" smtClean="0">
                                      <a:solidFill>
                                        <a:srgbClr val="8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𝒅𝒕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2000" b="1" i="1" smtClean="0">
                              <a:solidFill>
                                <a:srgbClr val="80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n-US" sz="2000" b="1" i="0" smtClean="0">
                          <a:solidFill>
                            <a:srgbClr val="8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b="1" i="1" smtClean="0">
                              <a:solidFill>
                                <a:srgbClr val="8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b="1" i="1" smtClean="0">
                                  <a:solidFill>
                                    <a:srgbClr val="8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1" i="1" smtClean="0">
                                  <a:solidFill>
                                    <a:srgbClr val="8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US" sz="2000" b="1" i="1" smtClean="0">
                                  <a:solidFill>
                                    <a:srgbClr val="8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𝒊𝒐𝒏𝒊𝒛𝒂𝒕𝒊𝒐𝒏</m:t>
                              </m:r>
                            </m:e>
                          </m:d>
                        </m:e>
                        <m:sup>
                          <m:r>
                            <a:rPr lang="en-US" sz="2000" b="1" i="1" smtClean="0">
                              <a:solidFill>
                                <a:srgbClr val="80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n-US" sz="2000" b="1">
                  <a:solidFill>
                    <a:srgbClr val="800000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C94CF6C-0057-3F4E-BBB7-E4F5B6868F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327596" y="1499660"/>
                <a:ext cx="5446093" cy="909993"/>
              </a:xfrm>
              <a:prstGeom prst="rect">
                <a:avLst/>
              </a:prstGeom>
              <a:blipFill>
                <a:blip r:embed="rId2"/>
                <a:stretch>
                  <a:fillRect b="-41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oup 14">
            <a:extLst>
              <a:ext uri="{FF2B5EF4-FFF2-40B4-BE49-F238E27FC236}">
                <a16:creationId xmlns:a16="http://schemas.microsoft.com/office/drawing/2014/main" id="{129D5FDA-3D1D-E147-AC10-823726B6A99B}"/>
              </a:ext>
            </a:extLst>
          </p:cNvPr>
          <p:cNvGrpSpPr/>
          <p:nvPr/>
        </p:nvGrpSpPr>
        <p:grpSpPr>
          <a:xfrm>
            <a:off x="9097538" y="1432515"/>
            <a:ext cx="3108960" cy="2252237"/>
            <a:chOff x="2064631" y="1122298"/>
            <a:chExt cx="5215276" cy="3649369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4C1B65CE-81F1-9D4D-B737-132DED3FB0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064631" y="1122298"/>
              <a:ext cx="5215276" cy="3649369"/>
            </a:xfrm>
            <a:prstGeom prst="rect">
              <a:avLst/>
            </a:prstGeom>
          </p:spPr>
        </p:pic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51FE6766-A077-7045-9285-8CF371A17C33}"/>
                </a:ext>
              </a:extLst>
            </p:cNvPr>
            <p:cNvCxnSpPr>
              <a:cxnSpLocks/>
            </p:cNvCxnSpPr>
            <p:nvPr/>
          </p:nvCxnSpPr>
          <p:spPr>
            <a:xfrm>
              <a:off x="4572000" y="1492189"/>
              <a:ext cx="0" cy="2274268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214803D-7795-5F44-8BBA-98A6E72E8258}"/>
                </a:ext>
              </a:extLst>
            </p:cNvPr>
            <p:cNvSpPr txBox="1"/>
            <p:nvPr/>
          </p:nvSpPr>
          <p:spPr>
            <a:xfrm>
              <a:off x="5290021" y="1715974"/>
              <a:ext cx="1989886" cy="7008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30000"/>
                </a:lnSpc>
              </a:pPr>
              <a:r>
                <a:rPr lang="en-US" sz="900" b="1"/>
                <a:t>Amplitude variation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7AD67A9-6219-D441-9085-0FAAED8D4F72}"/>
                </a:ext>
              </a:extLst>
            </p:cNvPr>
            <p:cNvSpPr txBox="1"/>
            <p:nvPr/>
          </p:nvSpPr>
          <p:spPr>
            <a:xfrm>
              <a:off x="2791288" y="1296151"/>
              <a:ext cx="1443254" cy="7008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30000"/>
                </a:lnSpc>
              </a:pPr>
              <a:r>
                <a:rPr lang="en-US" sz="900" b="1"/>
                <a:t>Shape distortion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C746A1F6-7529-C249-8676-08FC017FAA22}"/>
                </a:ext>
              </a:extLst>
            </p:cNvPr>
            <p:cNvCxnSpPr>
              <a:cxnSpLocks/>
            </p:cNvCxnSpPr>
            <p:nvPr/>
          </p:nvCxnSpPr>
          <p:spPr>
            <a:xfrm>
              <a:off x="3270022" y="1901838"/>
              <a:ext cx="67586" cy="607668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5" name="Picture 34">
            <a:extLst>
              <a:ext uri="{FF2B5EF4-FFF2-40B4-BE49-F238E27FC236}">
                <a16:creationId xmlns:a16="http://schemas.microsoft.com/office/drawing/2014/main" id="{13DDF25A-B3DD-E540-9195-5D19E231EC0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3689" y="1466138"/>
            <a:ext cx="3234085" cy="2328540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C1BC6A39-4EA7-F449-BB22-FD80CD8DE934}"/>
              </a:ext>
            </a:extLst>
          </p:cNvPr>
          <p:cNvSpPr txBox="1"/>
          <p:nvPr/>
        </p:nvSpPr>
        <p:spPr>
          <a:xfrm>
            <a:off x="6407471" y="1985223"/>
            <a:ext cx="1107607" cy="432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en-US" sz="900" b="1"/>
              <a:t>Non-uniform ionization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3F236D6A-E1C9-104B-8DD9-35466C29B6BE}"/>
              </a:ext>
            </a:extLst>
          </p:cNvPr>
          <p:cNvCxnSpPr>
            <a:cxnSpLocks/>
          </p:cNvCxnSpPr>
          <p:nvPr/>
        </p:nvCxnSpPr>
        <p:spPr>
          <a:xfrm>
            <a:off x="6956135" y="2422568"/>
            <a:ext cx="359065" cy="9406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Right Arrow 43">
            <a:extLst>
              <a:ext uri="{FF2B5EF4-FFF2-40B4-BE49-F238E27FC236}">
                <a16:creationId xmlns:a16="http://schemas.microsoft.com/office/drawing/2014/main" id="{4934C6FB-54AD-D54C-B727-10F912B4B58A}"/>
              </a:ext>
            </a:extLst>
          </p:cNvPr>
          <p:cNvSpPr/>
          <p:nvPr/>
        </p:nvSpPr>
        <p:spPr>
          <a:xfrm>
            <a:off x="8896371" y="2542541"/>
            <a:ext cx="322910" cy="292447"/>
          </a:xfrm>
          <a:prstGeom prst="rightArrow">
            <a:avLst/>
          </a:prstGeom>
          <a:solidFill>
            <a:schemeClr val="bg2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BDA4AD9-6D88-644B-90D4-BE4BB726BCD7}"/>
              </a:ext>
            </a:extLst>
          </p:cNvPr>
          <p:cNvSpPr txBox="1"/>
          <p:nvPr/>
        </p:nvSpPr>
        <p:spPr>
          <a:xfrm>
            <a:off x="9379040" y="1145835"/>
            <a:ext cx="2834430" cy="3059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b="1" dirty="0"/>
              <a:t>Simulation of signals in 50-um LGAD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9DAA6D3-B923-434F-8F3C-0DA6BBB9AF18}"/>
              </a:ext>
            </a:extLst>
          </p:cNvPr>
          <p:cNvGrpSpPr/>
          <p:nvPr/>
        </p:nvGrpSpPr>
        <p:grpSpPr>
          <a:xfrm>
            <a:off x="619850" y="3978139"/>
            <a:ext cx="10881616" cy="2721640"/>
            <a:chOff x="515207" y="3911391"/>
            <a:chExt cx="10881616" cy="2721640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B184A3B8-2818-9340-AEAA-B98974EB482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15621" y="3911391"/>
              <a:ext cx="4881202" cy="2721640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122F14A-F407-DF48-B3DC-949F15C14F90}"/>
                </a:ext>
              </a:extLst>
            </p:cNvPr>
            <p:cNvSpPr txBox="1"/>
            <p:nvPr/>
          </p:nvSpPr>
          <p:spPr>
            <a:xfrm>
              <a:off x="515207" y="4218714"/>
              <a:ext cx="5511435" cy="19686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2000" b="1" dirty="0"/>
                <a:t>There are now hundreds of measurements on 45-55 </a:t>
              </a:r>
              <a:r>
                <a:rPr lang="en-US" sz="2000" b="1" dirty="0">
                  <a:latin typeface="Symbol" pitchFamily="2" charset="2"/>
                </a:rPr>
                <a:t>m</a:t>
              </a:r>
              <a:r>
                <a:rPr lang="en-US" sz="2000" b="1" dirty="0"/>
                <a:t>m-thick UFSDs </a:t>
              </a:r>
            </a:p>
            <a:p>
              <a:pPr>
                <a:lnSpc>
                  <a:spcPct val="130000"/>
                </a:lnSpc>
              </a:pPr>
              <a:r>
                <a:rPr lang="en-US" sz="1400" dirty="0"/>
                <a:t>(Ultra Fast Silicon Detector: LGAD optimized for timing)</a:t>
              </a:r>
            </a:p>
            <a:p>
              <a:pPr>
                <a:lnSpc>
                  <a:spcPct val="130000"/>
                </a:lnSpc>
              </a:pPr>
              <a:r>
                <a:rPr lang="en-US" sz="2000" b="1" dirty="0">
                  <a:sym typeface="Wingdings" pitchFamily="2" charset="2"/>
                </a:rPr>
                <a:t> Current sensor choice for the ATLAS and CMS timing layers</a:t>
              </a:r>
              <a:r>
                <a:rPr lang="en-US" sz="2000" b="1" dirty="0"/>
                <a:t> </a:t>
              </a:r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65D9E3C2-B615-6042-B724-F9E6954CBD62}"/>
                </a:ext>
              </a:extLst>
            </p:cNvPr>
            <p:cNvSpPr/>
            <p:nvPr/>
          </p:nvSpPr>
          <p:spPr>
            <a:xfrm>
              <a:off x="9507593" y="5043011"/>
              <a:ext cx="85201" cy="109348"/>
            </a:xfrm>
            <a:prstGeom prst="ellipse">
              <a:avLst/>
            </a:prstGeom>
            <a:solidFill>
              <a:srgbClr val="00B050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 sz="1050">
                <a:solidFill>
                  <a:schemeClr val="tx1"/>
                </a:solidFill>
              </a:endParaRP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1B76AA9-CAB7-3243-9FF8-E1EADEC34B56}"/>
                </a:ext>
              </a:extLst>
            </p:cNvPr>
            <p:cNvSpPr/>
            <p:nvPr/>
          </p:nvSpPr>
          <p:spPr>
            <a:xfrm>
              <a:off x="7561550" y="5752188"/>
              <a:ext cx="335541" cy="285750"/>
            </a:xfrm>
            <a:prstGeom prst="ellipse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4E73FBC8-BBFB-E646-B77D-1CDD81BA3811}"/>
                </a:ext>
              </a:extLst>
            </p:cNvPr>
            <p:cNvCxnSpPr>
              <a:cxnSpLocks/>
              <a:stCxn id="24" idx="3"/>
              <a:endCxn id="30" idx="2"/>
            </p:cNvCxnSpPr>
            <p:nvPr/>
          </p:nvCxnSpPr>
          <p:spPr>
            <a:xfrm>
              <a:off x="6026642" y="5203054"/>
              <a:ext cx="1534908" cy="692009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126476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B07819E-231A-7444-84C8-8F8AF0136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18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BBA03-AD04-5346-A287-4EF1A4990673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Nicolo Cartiglia, INFN, Torino, PSD12, 14/09/21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AEFA96A-AB4B-9C48-8117-041550266C3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77825" y="-14288"/>
            <a:ext cx="11814175" cy="666751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3200" dirty="0"/>
              <a:t>State-of-the-art: sensors for </a:t>
            </a:r>
            <a:r>
              <a:rPr lang="x-none" sz="3200"/>
              <a:t>ATLAS </a:t>
            </a:r>
            <a:r>
              <a:rPr lang="x-none" sz="3200" dirty="0"/>
              <a:t>and CMS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090B070-DCF9-2447-A699-9A013FEE104E}"/>
              </a:ext>
            </a:extLst>
          </p:cNvPr>
          <p:cNvGrpSpPr/>
          <p:nvPr/>
        </p:nvGrpSpPr>
        <p:grpSpPr>
          <a:xfrm>
            <a:off x="2015168" y="1870612"/>
            <a:ext cx="8870516" cy="2019547"/>
            <a:chOff x="2378009" y="2268746"/>
            <a:chExt cx="5184617" cy="2178133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9561F3B2-FA8B-0A4B-AAB0-1D3569F8470F}"/>
                </a:ext>
              </a:extLst>
            </p:cNvPr>
            <p:cNvSpPr/>
            <p:nvPr/>
          </p:nvSpPr>
          <p:spPr>
            <a:xfrm>
              <a:off x="2378009" y="2268746"/>
              <a:ext cx="5184617" cy="2178133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8D5BF6FB-A489-634D-8306-237EE9796E25}"/>
                </a:ext>
              </a:extLst>
            </p:cNvPr>
            <p:cNvSpPr/>
            <p:nvPr/>
          </p:nvSpPr>
          <p:spPr>
            <a:xfrm>
              <a:off x="2448909" y="2268747"/>
              <a:ext cx="5113716" cy="1570233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2BAFDC3B-AA5D-7240-A175-26E4BC3A4368}"/>
              </a:ext>
            </a:extLst>
          </p:cNvPr>
          <p:cNvSpPr/>
          <p:nvPr/>
        </p:nvSpPr>
        <p:spPr>
          <a:xfrm>
            <a:off x="7394426" y="1870614"/>
            <a:ext cx="195516" cy="11993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2DEB641-CAC1-5C46-98EC-A984839AF2C4}"/>
              </a:ext>
            </a:extLst>
          </p:cNvPr>
          <p:cNvSpPr txBox="1"/>
          <p:nvPr/>
        </p:nvSpPr>
        <p:spPr>
          <a:xfrm>
            <a:off x="7172835" y="2042959"/>
            <a:ext cx="747637" cy="2779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200" b="1"/>
              <a:t>p-stop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F8CB814-FC73-9B45-81C2-83A557B90DFA}"/>
              </a:ext>
            </a:extLst>
          </p:cNvPr>
          <p:cNvSpPr txBox="1"/>
          <p:nvPr/>
        </p:nvSpPr>
        <p:spPr>
          <a:xfrm>
            <a:off x="6548164" y="4285946"/>
            <a:ext cx="827473" cy="378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400" b="1" dirty="0" err="1">
                <a:solidFill>
                  <a:schemeClr val="tx2"/>
                </a:solidFill>
              </a:rPr>
              <a:t>V</a:t>
            </a:r>
            <a:r>
              <a:rPr lang="en-US" sz="2400" b="1" baseline="-25000" dirty="0" err="1">
                <a:solidFill>
                  <a:schemeClr val="tx2"/>
                </a:solidFill>
              </a:rPr>
              <a:t>Bias</a:t>
            </a:r>
            <a:endParaRPr lang="en-US" sz="2400" b="1" dirty="0">
              <a:solidFill>
                <a:schemeClr val="tx2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C48ACFD-4180-144E-8951-80645E843E3C}"/>
              </a:ext>
            </a:extLst>
          </p:cNvPr>
          <p:cNvSpPr/>
          <p:nvPr/>
        </p:nvSpPr>
        <p:spPr>
          <a:xfrm>
            <a:off x="3706744" y="1869028"/>
            <a:ext cx="247074" cy="126786"/>
          </a:xfrm>
          <a:prstGeom prst="rect">
            <a:avLst/>
          </a:prstGeom>
          <a:solidFill>
            <a:srgbClr val="221AC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221AC0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A1D485F-5873-7345-A838-32438F1FDD9A}"/>
              </a:ext>
            </a:extLst>
          </p:cNvPr>
          <p:cNvSpPr/>
          <p:nvPr/>
        </p:nvSpPr>
        <p:spPr>
          <a:xfrm>
            <a:off x="3158706" y="1863226"/>
            <a:ext cx="247074" cy="126786"/>
          </a:xfrm>
          <a:prstGeom prst="rect">
            <a:avLst/>
          </a:prstGeom>
          <a:solidFill>
            <a:srgbClr val="221AC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221AC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9669BC4-021D-0C4E-9015-73D5B6FBA47A}"/>
              </a:ext>
            </a:extLst>
          </p:cNvPr>
          <p:cNvSpPr/>
          <p:nvPr/>
        </p:nvSpPr>
        <p:spPr>
          <a:xfrm>
            <a:off x="2453667" y="1865272"/>
            <a:ext cx="247074" cy="126786"/>
          </a:xfrm>
          <a:prstGeom prst="rect">
            <a:avLst/>
          </a:prstGeom>
          <a:solidFill>
            <a:srgbClr val="221AC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221AC0"/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6E34EEE-C269-0E44-8534-01193F1DC5EC}"/>
              </a:ext>
            </a:extLst>
          </p:cNvPr>
          <p:cNvCxnSpPr>
            <a:cxnSpLocks/>
          </p:cNvCxnSpPr>
          <p:nvPr/>
        </p:nvCxnSpPr>
        <p:spPr>
          <a:xfrm flipV="1">
            <a:off x="3830281" y="1400539"/>
            <a:ext cx="6125" cy="4568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DC67A0B-C51E-A44F-84F9-1A773F8A2E82}"/>
              </a:ext>
            </a:extLst>
          </p:cNvPr>
          <p:cNvCxnSpPr>
            <a:cxnSpLocks/>
          </p:cNvCxnSpPr>
          <p:nvPr/>
        </p:nvCxnSpPr>
        <p:spPr>
          <a:xfrm flipH="1">
            <a:off x="3837532" y="1400539"/>
            <a:ext cx="31700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28B4783-A900-AF49-9AD9-5271060D08AE}"/>
              </a:ext>
            </a:extLst>
          </p:cNvPr>
          <p:cNvCxnSpPr>
            <a:cxnSpLocks/>
          </p:cNvCxnSpPr>
          <p:nvPr/>
        </p:nvCxnSpPr>
        <p:spPr>
          <a:xfrm flipH="1">
            <a:off x="3844783" y="1400539"/>
            <a:ext cx="31700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F45329A-8310-994D-96E5-0588FFA6EB81}"/>
              </a:ext>
            </a:extLst>
          </p:cNvPr>
          <p:cNvCxnSpPr>
            <a:cxnSpLocks/>
          </p:cNvCxnSpPr>
          <p:nvPr/>
        </p:nvCxnSpPr>
        <p:spPr>
          <a:xfrm flipH="1">
            <a:off x="3852034" y="1400539"/>
            <a:ext cx="31700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27E3399-95D4-D74D-853A-4CBD0D5A9A77}"/>
              </a:ext>
            </a:extLst>
          </p:cNvPr>
          <p:cNvCxnSpPr>
            <a:cxnSpLocks/>
          </p:cNvCxnSpPr>
          <p:nvPr/>
        </p:nvCxnSpPr>
        <p:spPr>
          <a:xfrm flipV="1">
            <a:off x="4154533" y="1408387"/>
            <a:ext cx="1" cy="1611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riangle 17">
            <a:extLst>
              <a:ext uri="{FF2B5EF4-FFF2-40B4-BE49-F238E27FC236}">
                <a16:creationId xmlns:a16="http://schemas.microsoft.com/office/drawing/2014/main" id="{FA4458D7-7980-DF48-9611-D6D3A0DC9441}"/>
              </a:ext>
            </a:extLst>
          </p:cNvPr>
          <p:cNvSpPr/>
          <p:nvPr/>
        </p:nvSpPr>
        <p:spPr>
          <a:xfrm rot="10800000">
            <a:off x="4021749" y="1557941"/>
            <a:ext cx="253534" cy="204052"/>
          </a:xfrm>
          <a:prstGeom prst="triangl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5E10DBEF-AD33-464B-BC76-1C05CC0706ED}"/>
              </a:ext>
            </a:extLst>
          </p:cNvPr>
          <p:cNvCxnSpPr>
            <a:cxnSpLocks/>
          </p:cNvCxnSpPr>
          <p:nvPr/>
        </p:nvCxnSpPr>
        <p:spPr>
          <a:xfrm flipV="1">
            <a:off x="5339673" y="1398184"/>
            <a:ext cx="9110" cy="4592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6DC5629-DD21-9444-8F42-38EF04B08CAD}"/>
              </a:ext>
            </a:extLst>
          </p:cNvPr>
          <p:cNvCxnSpPr>
            <a:cxnSpLocks/>
          </p:cNvCxnSpPr>
          <p:nvPr/>
        </p:nvCxnSpPr>
        <p:spPr>
          <a:xfrm flipH="1">
            <a:off x="5356765" y="1398184"/>
            <a:ext cx="31700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riangle 44">
            <a:extLst>
              <a:ext uri="{FF2B5EF4-FFF2-40B4-BE49-F238E27FC236}">
                <a16:creationId xmlns:a16="http://schemas.microsoft.com/office/drawing/2014/main" id="{2023AA81-D1DE-BA45-A688-8DB96A3B4BE5}"/>
              </a:ext>
            </a:extLst>
          </p:cNvPr>
          <p:cNvSpPr/>
          <p:nvPr/>
        </p:nvSpPr>
        <p:spPr>
          <a:xfrm rot="5400000">
            <a:off x="5741843" y="1191346"/>
            <a:ext cx="266260" cy="419842"/>
          </a:xfrm>
          <a:prstGeom prst="triangle">
            <a:avLst/>
          </a:prstGeom>
          <a:solidFill>
            <a:schemeClr val="bg2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41A4F2D-BF3A-8D47-8278-5BFA78970496}"/>
              </a:ext>
            </a:extLst>
          </p:cNvPr>
          <p:cNvSpPr/>
          <p:nvPr/>
        </p:nvSpPr>
        <p:spPr>
          <a:xfrm>
            <a:off x="4765025" y="1867418"/>
            <a:ext cx="112580" cy="210108"/>
          </a:xfrm>
          <a:prstGeom prst="rect">
            <a:avLst/>
          </a:prstGeom>
          <a:solidFill>
            <a:srgbClr val="221AC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221AC0"/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3FABF91B-0E47-E94A-97AE-2D03134CECA4}"/>
              </a:ext>
            </a:extLst>
          </p:cNvPr>
          <p:cNvSpPr/>
          <p:nvPr/>
        </p:nvSpPr>
        <p:spPr>
          <a:xfrm>
            <a:off x="6929283" y="1863225"/>
            <a:ext cx="112580" cy="210108"/>
          </a:xfrm>
          <a:prstGeom prst="rect">
            <a:avLst/>
          </a:prstGeom>
          <a:solidFill>
            <a:srgbClr val="221AC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221AC0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BF36E86-29BF-5645-B9CF-37D822F5C4D8}"/>
              </a:ext>
            </a:extLst>
          </p:cNvPr>
          <p:cNvSpPr/>
          <p:nvPr/>
        </p:nvSpPr>
        <p:spPr>
          <a:xfrm>
            <a:off x="7919385" y="1871462"/>
            <a:ext cx="112580" cy="210108"/>
          </a:xfrm>
          <a:prstGeom prst="rect">
            <a:avLst/>
          </a:prstGeom>
          <a:solidFill>
            <a:srgbClr val="221AC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221AC0"/>
              </a:solidFill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F899B0FB-BAAC-784C-B12F-BF4CAF1228DE}"/>
              </a:ext>
            </a:extLst>
          </p:cNvPr>
          <p:cNvSpPr/>
          <p:nvPr/>
        </p:nvSpPr>
        <p:spPr>
          <a:xfrm>
            <a:off x="10142014" y="1854581"/>
            <a:ext cx="112580" cy="210108"/>
          </a:xfrm>
          <a:prstGeom prst="rect">
            <a:avLst/>
          </a:prstGeom>
          <a:solidFill>
            <a:srgbClr val="221AC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221AC0"/>
              </a:solidFill>
            </a:endParaRP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FB6C8BBA-1F01-5B46-93E1-1915045E5460}"/>
              </a:ext>
            </a:extLst>
          </p:cNvPr>
          <p:cNvCxnSpPr>
            <a:cxnSpLocks/>
          </p:cNvCxnSpPr>
          <p:nvPr/>
        </p:nvCxnSpPr>
        <p:spPr>
          <a:xfrm flipV="1">
            <a:off x="7288512" y="3890164"/>
            <a:ext cx="0" cy="1702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AE66E2C2-7BDB-2E4E-BC56-3AEFB4E8B590}"/>
              </a:ext>
            </a:extLst>
          </p:cNvPr>
          <p:cNvCxnSpPr>
            <a:cxnSpLocks/>
          </p:cNvCxnSpPr>
          <p:nvPr/>
        </p:nvCxnSpPr>
        <p:spPr>
          <a:xfrm flipH="1" flipV="1">
            <a:off x="7065415" y="4050302"/>
            <a:ext cx="42600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3669CE6F-7BE8-E34D-91E0-49B6096F2A09}"/>
              </a:ext>
            </a:extLst>
          </p:cNvPr>
          <p:cNvCxnSpPr>
            <a:cxnSpLocks/>
          </p:cNvCxnSpPr>
          <p:nvPr/>
        </p:nvCxnSpPr>
        <p:spPr>
          <a:xfrm flipH="1">
            <a:off x="7140894" y="4121055"/>
            <a:ext cx="28612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99462F2B-91C2-824D-8523-C48A7A703205}"/>
              </a:ext>
            </a:extLst>
          </p:cNvPr>
          <p:cNvCxnSpPr>
            <a:cxnSpLocks/>
          </p:cNvCxnSpPr>
          <p:nvPr/>
        </p:nvCxnSpPr>
        <p:spPr>
          <a:xfrm flipV="1">
            <a:off x="7283956" y="4115657"/>
            <a:ext cx="0" cy="1702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625E22A9-5EEE-994C-926C-B689E67CB096}"/>
              </a:ext>
            </a:extLst>
          </p:cNvPr>
          <p:cNvSpPr/>
          <p:nvPr/>
        </p:nvSpPr>
        <p:spPr>
          <a:xfrm>
            <a:off x="2801817" y="1863920"/>
            <a:ext cx="247074" cy="126786"/>
          </a:xfrm>
          <a:prstGeom prst="rect">
            <a:avLst/>
          </a:prstGeom>
          <a:solidFill>
            <a:srgbClr val="221AC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221AC0"/>
              </a:solidFill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E66C809-0203-6C41-941A-BFBF30DA7345}"/>
              </a:ext>
            </a:extLst>
          </p:cNvPr>
          <p:cNvGrpSpPr/>
          <p:nvPr/>
        </p:nvGrpSpPr>
        <p:grpSpPr>
          <a:xfrm>
            <a:off x="4873232" y="1255749"/>
            <a:ext cx="5266994" cy="679300"/>
            <a:chOff x="-972448" y="1436105"/>
            <a:chExt cx="5052706" cy="931131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B9BD9DC3-B2C0-7546-94FB-AFC136B800F2}"/>
                </a:ext>
              </a:extLst>
            </p:cNvPr>
            <p:cNvSpPr/>
            <p:nvPr/>
          </p:nvSpPr>
          <p:spPr>
            <a:xfrm>
              <a:off x="2057719" y="2274526"/>
              <a:ext cx="2022539" cy="67951"/>
            </a:xfrm>
            <a:prstGeom prst="rect">
              <a:avLst/>
            </a:prstGeom>
            <a:solidFill>
              <a:srgbClr val="221A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221AC0"/>
                </a:solidFill>
              </a:endParaRPr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1ABCBD90-8772-014D-AF03-BA9E0045F5F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29395" y="1633405"/>
              <a:ext cx="8739" cy="62949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A5D93C11-85DB-DA47-934E-EE33BE15543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129395" y="1625403"/>
              <a:ext cx="30410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riangle 40">
              <a:extLst>
                <a:ext uri="{FF2B5EF4-FFF2-40B4-BE49-F238E27FC236}">
                  <a16:creationId xmlns:a16="http://schemas.microsoft.com/office/drawing/2014/main" id="{5705AA3F-2B01-FA48-B43C-1E1DF983037B}"/>
                </a:ext>
              </a:extLst>
            </p:cNvPr>
            <p:cNvSpPr/>
            <p:nvPr/>
          </p:nvSpPr>
          <p:spPr>
            <a:xfrm rot="5400000">
              <a:off x="3451693" y="1417208"/>
              <a:ext cx="364968" cy="402761"/>
            </a:xfrm>
            <a:prstGeom prst="triangle">
              <a:avLst/>
            </a:prstGeom>
            <a:solidFill>
              <a:schemeClr val="bg2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B17120CE-E888-624A-8D61-52D6EE1F0723}"/>
                </a:ext>
              </a:extLst>
            </p:cNvPr>
            <p:cNvSpPr/>
            <p:nvPr/>
          </p:nvSpPr>
          <p:spPr>
            <a:xfrm>
              <a:off x="-972448" y="2275913"/>
              <a:ext cx="1968575" cy="91323"/>
            </a:xfrm>
            <a:prstGeom prst="rect">
              <a:avLst/>
            </a:prstGeom>
            <a:solidFill>
              <a:srgbClr val="221A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221AC0"/>
                </a:solidFill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68FF6594-BD84-C34A-801F-FE2DDE7FED1F}"/>
              </a:ext>
            </a:extLst>
          </p:cNvPr>
          <p:cNvSpPr txBox="1"/>
          <p:nvPr/>
        </p:nvSpPr>
        <p:spPr>
          <a:xfrm>
            <a:off x="9022519" y="2721688"/>
            <a:ext cx="1306768" cy="4126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b="1" dirty="0"/>
              <a:t>Epi p-bulk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31CB737-058D-8146-804B-48F8E452D28B}"/>
              </a:ext>
            </a:extLst>
          </p:cNvPr>
          <p:cNvSpPr/>
          <p:nvPr/>
        </p:nvSpPr>
        <p:spPr>
          <a:xfrm>
            <a:off x="2147688" y="1816933"/>
            <a:ext cx="1570271" cy="5252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60912E4-ED33-D34C-BAF0-06EC6BADC9F2}"/>
              </a:ext>
            </a:extLst>
          </p:cNvPr>
          <p:cNvSpPr/>
          <p:nvPr/>
        </p:nvSpPr>
        <p:spPr>
          <a:xfrm>
            <a:off x="3926033" y="1820990"/>
            <a:ext cx="1013223" cy="5252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70893F0-2863-9D4C-9A44-1472FF4DFAA0}"/>
              </a:ext>
            </a:extLst>
          </p:cNvPr>
          <p:cNvSpPr/>
          <p:nvPr/>
        </p:nvSpPr>
        <p:spPr>
          <a:xfrm>
            <a:off x="7021229" y="1821637"/>
            <a:ext cx="953651" cy="4152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3385733-21CD-6040-952F-250D66A55C4F}"/>
              </a:ext>
            </a:extLst>
          </p:cNvPr>
          <p:cNvSpPr/>
          <p:nvPr/>
        </p:nvSpPr>
        <p:spPr>
          <a:xfrm>
            <a:off x="10139137" y="1814837"/>
            <a:ext cx="750536" cy="5252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3CF1136-EFBF-484C-ACCF-9368F21F679F}"/>
              </a:ext>
            </a:extLst>
          </p:cNvPr>
          <p:cNvSpPr txBox="1"/>
          <p:nvPr/>
        </p:nvSpPr>
        <p:spPr>
          <a:xfrm>
            <a:off x="3953818" y="2127212"/>
            <a:ext cx="630297" cy="2232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200" b="1"/>
              <a:t>oxide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C46751D-3836-4A41-95F7-D0129ACC0F2E}"/>
              </a:ext>
            </a:extLst>
          </p:cNvPr>
          <p:cNvCxnSpPr>
            <a:cxnSpLocks/>
            <a:stCxn id="27" idx="0"/>
          </p:cNvCxnSpPr>
          <p:nvPr/>
        </p:nvCxnSpPr>
        <p:spPr>
          <a:xfrm flipV="1">
            <a:off x="4268967" y="1873517"/>
            <a:ext cx="107132" cy="25369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C021285D-F85C-2E42-959E-780502BC0E4B}"/>
              </a:ext>
            </a:extLst>
          </p:cNvPr>
          <p:cNvSpPr/>
          <p:nvPr/>
        </p:nvSpPr>
        <p:spPr>
          <a:xfrm>
            <a:off x="4977309" y="2006826"/>
            <a:ext cx="1903813" cy="4591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443DB56-0B47-E447-936B-E2A6ABD1F514}"/>
              </a:ext>
            </a:extLst>
          </p:cNvPr>
          <p:cNvSpPr/>
          <p:nvPr/>
        </p:nvSpPr>
        <p:spPr>
          <a:xfrm>
            <a:off x="8088995" y="1995815"/>
            <a:ext cx="1961078" cy="5195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1E304C5-C3E2-C24B-937C-E2EBDF7D1C5C}"/>
              </a:ext>
            </a:extLst>
          </p:cNvPr>
          <p:cNvSpPr txBox="1"/>
          <p:nvPr/>
        </p:nvSpPr>
        <p:spPr>
          <a:xfrm>
            <a:off x="4761087" y="2068829"/>
            <a:ext cx="1004598" cy="2232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200" b="1"/>
              <a:t>Gain layer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4A7BBC7-DA37-4348-ADB8-DB5CC6BA5F30}"/>
              </a:ext>
            </a:extLst>
          </p:cNvPr>
          <p:cNvSpPr txBox="1"/>
          <p:nvPr/>
        </p:nvSpPr>
        <p:spPr>
          <a:xfrm>
            <a:off x="4428551" y="2393122"/>
            <a:ext cx="419752" cy="2232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200" b="1"/>
              <a:t>JTE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60BB13D3-8EB6-304C-9B6D-A35820213696}"/>
              </a:ext>
            </a:extLst>
          </p:cNvPr>
          <p:cNvCxnSpPr>
            <a:cxnSpLocks/>
          </p:cNvCxnSpPr>
          <p:nvPr/>
        </p:nvCxnSpPr>
        <p:spPr>
          <a:xfrm flipV="1">
            <a:off x="4705420" y="2089005"/>
            <a:ext cx="59605" cy="3083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A6912287-3A4D-F24B-8404-BE68BBF771EE}"/>
              </a:ext>
            </a:extLst>
          </p:cNvPr>
          <p:cNvSpPr/>
          <p:nvPr/>
        </p:nvSpPr>
        <p:spPr>
          <a:xfrm>
            <a:off x="10675585" y="1870078"/>
            <a:ext cx="195516" cy="11993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3DDD753-90CA-4148-BE6B-9B5BD8A7E314}"/>
              </a:ext>
            </a:extLst>
          </p:cNvPr>
          <p:cNvSpPr txBox="1"/>
          <p:nvPr/>
        </p:nvSpPr>
        <p:spPr>
          <a:xfrm>
            <a:off x="6967592" y="932894"/>
            <a:ext cx="1134706" cy="699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200" b="1"/>
              <a:t>No gain</a:t>
            </a:r>
          </a:p>
          <a:p>
            <a:pPr algn="ctr">
              <a:lnSpc>
                <a:spcPct val="130000"/>
              </a:lnSpc>
            </a:pPr>
            <a:r>
              <a:rPr lang="en-US" sz="1200" b="1"/>
              <a:t>50-80 </a:t>
            </a:r>
            <a:r>
              <a:rPr lang="en-US" sz="1200" b="1">
                <a:latin typeface="Symbol" pitchFamily="2" charset="2"/>
              </a:rPr>
              <a:t>m</a:t>
            </a:r>
            <a:r>
              <a:rPr lang="en-US" sz="1200" b="1"/>
              <a:t>m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C8C76B5-C306-7148-8C0A-BB53A6C96D7A}"/>
              </a:ext>
            </a:extLst>
          </p:cNvPr>
          <p:cNvSpPr txBox="1"/>
          <p:nvPr/>
        </p:nvSpPr>
        <p:spPr>
          <a:xfrm>
            <a:off x="6602281" y="2295946"/>
            <a:ext cx="419752" cy="2232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200" b="1"/>
              <a:t>JTE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2768F729-EAE2-3845-8B25-F5B985FF2281}"/>
              </a:ext>
            </a:extLst>
          </p:cNvPr>
          <p:cNvCxnSpPr>
            <a:cxnSpLocks/>
          </p:cNvCxnSpPr>
          <p:nvPr/>
        </p:nvCxnSpPr>
        <p:spPr>
          <a:xfrm flipV="1">
            <a:off x="6932099" y="2073161"/>
            <a:ext cx="59605" cy="3083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5" name="Group 74">
            <a:extLst>
              <a:ext uri="{FF2B5EF4-FFF2-40B4-BE49-F238E27FC236}">
                <a16:creationId xmlns:a16="http://schemas.microsoft.com/office/drawing/2014/main" id="{0F922A4A-EF11-2F41-873B-3AC7156B0A98}"/>
              </a:ext>
            </a:extLst>
          </p:cNvPr>
          <p:cNvGrpSpPr/>
          <p:nvPr/>
        </p:nvGrpSpPr>
        <p:grpSpPr>
          <a:xfrm>
            <a:off x="8648195" y="4605930"/>
            <a:ext cx="2473905" cy="2116369"/>
            <a:chOff x="7643047" y="2658024"/>
            <a:chExt cx="4646829" cy="4100573"/>
          </a:xfrm>
        </p:grpSpPr>
        <p:pic>
          <p:nvPicPr>
            <p:cNvPr id="76" name="Picture 75">
              <a:extLst>
                <a:ext uri="{FF2B5EF4-FFF2-40B4-BE49-F238E27FC236}">
                  <a16:creationId xmlns:a16="http://schemas.microsoft.com/office/drawing/2014/main" id="{6D0AEB8E-EBC0-124A-BB22-F6F900087A8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47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763" t="9895" r="21935"/>
            <a:stretch/>
          </p:blipFill>
          <p:spPr>
            <a:xfrm rot="10800000">
              <a:off x="7643047" y="2658024"/>
              <a:ext cx="4548953" cy="4100573"/>
            </a:xfrm>
            <a:prstGeom prst="rect">
              <a:avLst/>
            </a:prstGeom>
          </p:spPr>
        </p:pic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6941AD25-1C4F-7647-9348-35C40BE62660}"/>
                </a:ext>
              </a:extLst>
            </p:cNvPr>
            <p:cNvSpPr/>
            <p:nvPr/>
          </p:nvSpPr>
          <p:spPr>
            <a:xfrm>
              <a:off x="10009091" y="5811039"/>
              <a:ext cx="2226016" cy="8810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100" b="1">
                  <a:solidFill>
                    <a:schemeClr val="bg1"/>
                  </a:solidFill>
                </a:rPr>
                <a:t>HPK2  </a:t>
              </a:r>
            </a:p>
            <a:p>
              <a:pPr algn="ctr"/>
              <a:r>
                <a:rPr lang="en-US" sz="1100" b="1">
                  <a:solidFill>
                    <a:schemeClr val="bg1"/>
                  </a:solidFill>
                </a:rPr>
                <a:t>16x16 array</a:t>
              </a:r>
            </a:p>
          </p:txBody>
        </p:sp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858B99FE-53D1-4A48-AEA3-0C80A13029FA}"/>
                </a:ext>
              </a:extLst>
            </p:cNvPr>
            <p:cNvCxnSpPr>
              <a:cxnSpLocks/>
            </p:cNvCxnSpPr>
            <p:nvPr/>
          </p:nvCxnSpPr>
          <p:spPr>
            <a:xfrm>
              <a:off x="9911443" y="2884146"/>
              <a:ext cx="2139043" cy="1867468"/>
            </a:xfrm>
            <a:prstGeom prst="straightConnector1">
              <a:avLst/>
            </a:prstGeom>
            <a:ln>
              <a:solidFill>
                <a:schemeClr val="bg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277AD644-C9C6-0F4F-BE9C-C972E41224B7}"/>
                </a:ext>
              </a:extLst>
            </p:cNvPr>
            <p:cNvSpPr/>
            <p:nvPr/>
          </p:nvSpPr>
          <p:spPr>
            <a:xfrm rot="2520888">
              <a:off x="10063860" y="3441306"/>
              <a:ext cx="2226016" cy="5034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000" b="1">
                  <a:solidFill>
                    <a:schemeClr val="bg1"/>
                  </a:solidFill>
                </a:rPr>
                <a:t>2.1 cm</a:t>
              </a:r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BF2E6DE1-DCEC-0748-97B7-117AADBEF795}"/>
              </a:ext>
            </a:extLst>
          </p:cNvPr>
          <p:cNvSpPr txBox="1"/>
          <p:nvPr/>
        </p:nvSpPr>
        <p:spPr>
          <a:xfrm>
            <a:off x="8829234" y="3349586"/>
            <a:ext cx="1673856" cy="4126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b="1" dirty="0">
                <a:solidFill>
                  <a:schemeClr val="bg1"/>
                </a:solidFill>
              </a:rPr>
              <a:t>Handle wafer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73EF66B-3AF7-714C-BBDD-9DA49DB88AFB}"/>
              </a:ext>
            </a:extLst>
          </p:cNvPr>
          <p:cNvSpPr/>
          <p:nvPr/>
        </p:nvSpPr>
        <p:spPr>
          <a:xfrm>
            <a:off x="7974880" y="4092801"/>
            <a:ext cx="3861955" cy="4135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/>
              <a:t>Prototype of the final CMS sensor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08F7FC05-1196-BA46-9323-2DDA9EBDAEA5}"/>
              </a:ext>
            </a:extLst>
          </p:cNvPr>
          <p:cNvSpPr txBox="1"/>
          <p:nvPr/>
        </p:nvSpPr>
        <p:spPr>
          <a:xfrm>
            <a:off x="464102" y="3918687"/>
            <a:ext cx="5875350" cy="3222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600" b="1" dirty="0"/>
              <a:t>The ATLAS and CMS timing layers will use about 25 m</a:t>
            </a:r>
            <a:r>
              <a:rPr lang="en-US" sz="1600" b="1" baseline="30000" dirty="0"/>
              <a:t>2</a:t>
            </a:r>
            <a:r>
              <a:rPr lang="en-US" sz="1600" b="1" dirty="0"/>
              <a:t> of UFSD sensors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Very well tested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Will be used up to ~ 2 E15 </a:t>
            </a:r>
            <a:r>
              <a:rPr lang="en-US" sz="1600" dirty="0" err="1"/>
              <a:t>n</a:t>
            </a:r>
            <a:r>
              <a:rPr lang="en-US" sz="1600" baseline="-25000" dirty="0" err="1"/>
              <a:t>eq</a:t>
            </a:r>
            <a:r>
              <a:rPr lang="en-US" sz="1600" dirty="0"/>
              <a:t>/cm</a:t>
            </a:r>
            <a:r>
              <a:rPr lang="en-US" sz="1600" baseline="30000" dirty="0"/>
              <a:t>2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Gain ~ up to 40 when new ==&gt; up to 20 </a:t>
            </a:r>
            <a:r>
              <a:rPr lang="en-US" sz="1600" dirty="0" err="1"/>
              <a:t>fC</a:t>
            </a:r>
            <a:r>
              <a:rPr lang="en-US" sz="1600" dirty="0"/>
              <a:t> 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Signal duration ~ 1 ns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Low noise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Rate ~ 50-100 MHz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Excellent production uniformity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4068540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B07819E-231A-7444-84C8-8F8AF0136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19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BBA03-AD04-5346-A287-4EF1A4990673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Nicolo Cartiglia, INFN, Torino, PSD12, 14/09/21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AEFA96A-AB4B-9C48-8117-041550266C3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27596" y="-43469"/>
            <a:ext cx="11814175" cy="668338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3200" dirty="0"/>
              <a:t>State-of-the-art: sensors for </a:t>
            </a:r>
            <a:r>
              <a:rPr lang="x-none" sz="3200"/>
              <a:t>ATLAS </a:t>
            </a:r>
            <a:r>
              <a:rPr lang="x-none" sz="3200" dirty="0"/>
              <a:t>and CMS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090B070-DCF9-2447-A699-9A013FEE104E}"/>
              </a:ext>
            </a:extLst>
          </p:cNvPr>
          <p:cNvGrpSpPr/>
          <p:nvPr/>
        </p:nvGrpSpPr>
        <p:grpSpPr>
          <a:xfrm>
            <a:off x="2015168" y="1870612"/>
            <a:ext cx="8870516" cy="2019547"/>
            <a:chOff x="2378009" y="2268746"/>
            <a:chExt cx="5184617" cy="2178133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9561F3B2-FA8B-0A4B-AAB0-1D3569F8470F}"/>
                </a:ext>
              </a:extLst>
            </p:cNvPr>
            <p:cNvSpPr/>
            <p:nvPr/>
          </p:nvSpPr>
          <p:spPr>
            <a:xfrm>
              <a:off x="2378009" y="2268746"/>
              <a:ext cx="5184617" cy="2178133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8D5BF6FB-A489-634D-8306-237EE9796E25}"/>
                </a:ext>
              </a:extLst>
            </p:cNvPr>
            <p:cNvSpPr/>
            <p:nvPr/>
          </p:nvSpPr>
          <p:spPr>
            <a:xfrm>
              <a:off x="2448909" y="2268747"/>
              <a:ext cx="5113716" cy="1570233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2BAFDC3B-AA5D-7240-A175-26E4BC3A4368}"/>
              </a:ext>
            </a:extLst>
          </p:cNvPr>
          <p:cNvSpPr/>
          <p:nvPr/>
        </p:nvSpPr>
        <p:spPr>
          <a:xfrm>
            <a:off x="7394426" y="1870614"/>
            <a:ext cx="195516" cy="11993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2DEB641-CAC1-5C46-98EC-A984839AF2C4}"/>
              </a:ext>
            </a:extLst>
          </p:cNvPr>
          <p:cNvSpPr txBox="1"/>
          <p:nvPr/>
        </p:nvSpPr>
        <p:spPr>
          <a:xfrm>
            <a:off x="7172835" y="2042959"/>
            <a:ext cx="747637" cy="2779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200" b="1"/>
              <a:t>p-stop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F8CB814-FC73-9B45-81C2-83A557B90DFA}"/>
              </a:ext>
            </a:extLst>
          </p:cNvPr>
          <p:cNvSpPr txBox="1"/>
          <p:nvPr/>
        </p:nvSpPr>
        <p:spPr>
          <a:xfrm>
            <a:off x="6548164" y="4285946"/>
            <a:ext cx="827473" cy="378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400" b="1" dirty="0" err="1">
                <a:solidFill>
                  <a:schemeClr val="tx2"/>
                </a:solidFill>
              </a:rPr>
              <a:t>V</a:t>
            </a:r>
            <a:r>
              <a:rPr lang="en-US" sz="2400" b="1" baseline="-25000" dirty="0" err="1">
                <a:solidFill>
                  <a:schemeClr val="tx2"/>
                </a:solidFill>
              </a:rPr>
              <a:t>Bias</a:t>
            </a:r>
            <a:endParaRPr lang="en-US" sz="2400" b="1" dirty="0">
              <a:solidFill>
                <a:schemeClr val="tx2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C48ACFD-4180-144E-8951-80645E843E3C}"/>
              </a:ext>
            </a:extLst>
          </p:cNvPr>
          <p:cNvSpPr/>
          <p:nvPr/>
        </p:nvSpPr>
        <p:spPr>
          <a:xfrm>
            <a:off x="3706744" y="1869028"/>
            <a:ext cx="247074" cy="126786"/>
          </a:xfrm>
          <a:prstGeom prst="rect">
            <a:avLst/>
          </a:prstGeom>
          <a:solidFill>
            <a:srgbClr val="221AC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221AC0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A1D485F-5873-7345-A838-32438F1FDD9A}"/>
              </a:ext>
            </a:extLst>
          </p:cNvPr>
          <p:cNvSpPr/>
          <p:nvPr/>
        </p:nvSpPr>
        <p:spPr>
          <a:xfrm>
            <a:off x="3158706" y="1863226"/>
            <a:ext cx="247074" cy="126786"/>
          </a:xfrm>
          <a:prstGeom prst="rect">
            <a:avLst/>
          </a:prstGeom>
          <a:solidFill>
            <a:srgbClr val="221AC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221AC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9669BC4-021D-0C4E-9015-73D5B6FBA47A}"/>
              </a:ext>
            </a:extLst>
          </p:cNvPr>
          <p:cNvSpPr/>
          <p:nvPr/>
        </p:nvSpPr>
        <p:spPr>
          <a:xfrm>
            <a:off x="2453667" y="1865272"/>
            <a:ext cx="247074" cy="126786"/>
          </a:xfrm>
          <a:prstGeom prst="rect">
            <a:avLst/>
          </a:prstGeom>
          <a:solidFill>
            <a:srgbClr val="221AC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221AC0"/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6E34EEE-C269-0E44-8534-01193F1DC5EC}"/>
              </a:ext>
            </a:extLst>
          </p:cNvPr>
          <p:cNvCxnSpPr>
            <a:cxnSpLocks/>
          </p:cNvCxnSpPr>
          <p:nvPr/>
        </p:nvCxnSpPr>
        <p:spPr>
          <a:xfrm flipV="1">
            <a:off x="3830281" y="1400539"/>
            <a:ext cx="6125" cy="4568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DC67A0B-C51E-A44F-84F9-1A773F8A2E82}"/>
              </a:ext>
            </a:extLst>
          </p:cNvPr>
          <p:cNvCxnSpPr>
            <a:cxnSpLocks/>
          </p:cNvCxnSpPr>
          <p:nvPr/>
        </p:nvCxnSpPr>
        <p:spPr>
          <a:xfrm flipH="1">
            <a:off x="3837532" y="1400539"/>
            <a:ext cx="31700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28B4783-A900-AF49-9AD9-5271060D08AE}"/>
              </a:ext>
            </a:extLst>
          </p:cNvPr>
          <p:cNvCxnSpPr>
            <a:cxnSpLocks/>
          </p:cNvCxnSpPr>
          <p:nvPr/>
        </p:nvCxnSpPr>
        <p:spPr>
          <a:xfrm flipH="1">
            <a:off x="3844783" y="1400539"/>
            <a:ext cx="31700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F45329A-8310-994D-96E5-0588FFA6EB81}"/>
              </a:ext>
            </a:extLst>
          </p:cNvPr>
          <p:cNvCxnSpPr>
            <a:cxnSpLocks/>
          </p:cNvCxnSpPr>
          <p:nvPr/>
        </p:nvCxnSpPr>
        <p:spPr>
          <a:xfrm flipH="1">
            <a:off x="3852034" y="1400539"/>
            <a:ext cx="31700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27E3399-95D4-D74D-853A-4CBD0D5A9A77}"/>
              </a:ext>
            </a:extLst>
          </p:cNvPr>
          <p:cNvCxnSpPr>
            <a:cxnSpLocks/>
          </p:cNvCxnSpPr>
          <p:nvPr/>
        </p:nvCxnSpPr>
        <p:spPr>
          <a:xfrm flipV="1">
            <a:off x="4154533" y="1408387"/>
            <a:ext cx="1" cy="1611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riangle 17">
            <a:extLst>
              <a:ext uri="{FF2B5EF4-FFF2-40B4-BE49-F238E27FC236}">
                <a16:creationId xmlns:a16="http://schemas.microsoft.com/office/drawing/2014/main" id="{FA4458D7-7980-DF48-9611-D6D3A0DC9441}"/>
              </a:ext>
            </a:extLst>
          </p:cNvPr>
          <p:cNvSpPr/>
          <p:nvPr/>
        </p:nvSpPr>
        <p:spPr>
          <a:xfrm rot="10800000">
            <a:off x="4021749" y="1557941"/>
            <a:ext cx="253534" cy="204052"/>
          </a:xfrm>
          <a:prstGeom prst="triangl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5E10DBEF-AD33-464B-BC76-1C05CC0706ED}"/>
              </a:ext>
            </a:extLst>
          </p:cNvPr>
          <p:cNvCxnSpPr>
            <a:cxnSpLocks/>
          </p:cNvCxnSpPr>
          <p:nvPr/>
        </p:nvCxnSpPr>
        <p:spPr>
          <a:xfrm flipV="1">
            <a:off x="5339673" y="1398184"/>
            <a:ext cx="9110" cy="4592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6DC5629-DD21-9444-8F42-38EF04B08CAD}"/>
              </a:ext>
            </a:extLst>
          </p:cNvPr>
          <p:cNvCxnSpPr>
            <a:cxnSpLocks/>
          </p:cNvCxnSpPr>
          <p:nvPr/>
        </p:nvCxnSpPr>
        <p:spPr>
          <a:xfrm flipH="1">
            <a:off x="5356765" y="1398184"/>
            <a:ext cx="31700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riangle 44">
            <a:extLst>
              <a:ext uri="{FF2B5EF4-FFF2-40B4-BE49-F238E27FC236}">
                <a16:creationId xmlns:a16="http://schemas.microsoft.com/office/drawing/2014/main" id="{2023AA81-D1DE-BA45-A688-8DB96A3B4BE5}"/>
              </a:ext>
            </a:extLst>
          </p:cNvPr>
          <p:cNvSpPr/>
          <p:nvPr/>
        </p:nvSpPr>
        <p:spPr>
          <a:xfrm rot="5400000">
            <a:off x="5741843" y="1191346"/>
            <a:ext cx="266260" cy="419842"/>
          </a:xfrm>
          <a:prstGeom prst="triangle">
            <a:avLst/>
          </a:prstGeom>
          <a:solidFill>
            <a:schemeClr val="bg2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41A4F2D-BF3A-8D47-8278-5BFA78970496}"/>
              </a:ext>
            </a:extLst>
          </p:cNvPr>
          <p:cNvSpPr/>
          <p:nvPr/>
        </p:nvSpPr>
        <p:spPr>
          <a:xfrm>
            <a:off x="4765025" y="1867418"/>
            <a:ext cx="112580" cy="210108"/>
          </a:xfrm>
          <a:prstGeom prst="rect">
            <a:avLst/>
          </a:prstGeom>
          <a:solidFill>
            <a:srgbClr val="221AC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221AC0"/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3FABF91B-0E47-E94A-97AE-2D03134CECA4}"/>
              </a:ext>
            </a:extLst>
          </p:cNvPr>
          <p:cNvSpPr/>
          <p:nvPr/>
        </p:nvSpPr>
        <p:spPr>
          <a:xfrm>
            <a:off x="6929283" y="1863225"/>
            <a:ext cx="112580" cy="210108"/>
          </a:xfrm>
          <a:prstGeom prst="rect">
            <a:avLst/>
          </a:prstGeom>
          <a:solidFill>
            <a:srgbClr val="221AC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221AC0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BF36E86-29BF-5645-B9CF-37D822F5C4D8}"/>
              </a:ext>
            </a:extLst>
          </p:cNvPr>
          <p:cNvSpPr/>
          <p:nvPr/>
        </p:nvSpPr>
        <p:spPr>
          <a:xfrm>
            <a:off x="7919385" y="1871462"/>
            <a:ext cx="112580" cy="210108"/>
          </a:xfrm>
          <a:prstGeom prst="rect">
            <a:avLst/>
          </a:prstGeom>
          <a:solidFill>
            <a:srgbClr val="221AC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221AC0"/>
              </a:solidFill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F899B0FB-BAAC-784C-B12F-BF4CAF1228DE}"/>
              </a:ext>
            </a:extLst>
          </p:cNvPr>
          <p:cNvSpPr/>
          <p:nvPr/>
        </p:nvSpPr>
        <p:spPr>
          <a:xfrm>
            <a:off x="10142014" y="1854581"/>
            <a:ext cx="112580" cy="210108"/>
          </a:xfrm>
          <a:prstGeom prst="rect">
            <a:avLst/>
          </a:prstGeom>
          <a:solidFill>
            <a:srgbClr val="221AC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221AC0"/>
              </a:solidFill>
            </a:endParaRP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FB6C8BBA-1F01-5B46-93E1-1915045E5460}"/>
              </a:ext>
            </a:extLst>
          </p:cNvPr>
          <p:cNvCxnSpPr>
            <a:cxnSpLocks/>
          </p:cNvCxnSpPr>
          <p:nvPr/>
        </p:nvCxnSpPr>
        <p:spPr>
          <a:xfrm flipV="1">
            <a:off x="7288512" y="3890164"/>
            <a:ext cx="0" cy="1702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AE66E2C2-7BDB-2E4E-BC56-3AEFB4E8B590}"/>
              </a:ext>
            </a:extLst>
          </p:cNvPr>
          <p:cNvCxnSpPr>
            <a:cxnSpLocks/>
          </p:cNvCxnSpPr>
          <p:nvPr/>
        </p:nvCxnSpPr>
        <p:spPr>
          <a:xfrm flipH="1" flipV="1">
            <a:off x="7065415" y="4050302"/>
            <a:ext cx="42600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3669CE6F-7BE8-E34D-91E0-49B6096F2A09}"/>
              </a:ext>
            </a:extLst>
          </p:cNvPr>
          <p:cNvCxnSpPr>
            <a:cxnSpLocks/>
          </p:cNvCxnSpPr>
          <p:nvPr/>
        </p:nvCxnSpPr>
        <p:spPr>
          <a:xfrm flipH="1">
            <a:off x="7140894" y="4121055"/>
            <a:ext cx="28612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99462F2B-91C2-824D-8523-C48A7A703205}"/>
              </a:ext>
            </a:extLst>
          </p:cNvPr>
          <p:cNvCxnSpPr>
            <a:cxnSpLocks/>
          </p:cNvCxnSpPr>
          <p:nvPr/>
        </p:nvCxnSpPr>
        <p:spPr>
          <a:xfrm flipV="1">
            <a:off x="7283956" y="4115657"/>
            <a:ext cx="0" cy="1702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625E22A9-5EEE-994C-926C-B689E67CB096}"/>
              </a:ext>
            </a:extLst>
          </p:cNvPr>
          <p:cNvSpPr/>
          <p:nvPr/>
        </p:nvSpPr>
        <p:spPr>
          <a:xfrm>
            <a:off x="2801817" y="1863920"/>
            <a:ext cx="247074" cy="126786"/>
          </a:xfrm>
          <a:prstGeom prst="rect">
            <a:avLst/>
          </a:prstGeom>
          <a:solidFill>
            <a:srgbClr val="221AC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221AC0"/>
              </a:solidFill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E66C809-0203-6C41-941A-BFBF30DA7345}"/>
              </a:ext>
            </a:extLst>
          </p:cNvPr>
          <p:cNvGrpSpPr/>
          <p:nvPr/>
        </p:nvGrpSpPr>
        <p:grpSpPr>
          <a:xfrm>
            <a:off x="4873232" y="1255749"/>
            <a:ext cx="5266994" cy="679300"/>
            <a:chOff x="-972448" y="1436105"/>
            <a:chExt cx="5052706" cy="931131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B9BD9DC3-B2C0-7546-94FB-AFC136B800F2}"/>
                </a:ext>
              </a:extLst>
            </p:cNvPr>
            <p:cNvSpPr/>
            <p:nvPr/>
          </p:nvSpPr>
          <p:spPr>
            <a:xfrm>
              <a:off x="2057719" y="2274526"/>
              <a:ext cx="2022539" cy="67951"/>
            </a:xfrm>
            <a:prstGeom prst="rect">
              <a:avLst/>
            </a:prstGeom>
            <a:solidFill>
              <a:srgbClr val="221A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221AC0"/>
                </a:solidFill>
              </a:endParaRPr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1ABCBD90-8772-014D-AF03-BA9E0045F5F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29395" y="1633405"/>
              <a:ext cx="8739" cy="62949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A5D93C11-85DB-DA47-934E-EE33BE15543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129395" y="1625403"/>
              <a:ext cx="30410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riangle 40">
              <a:extLst>
                <a:ext uri="{FF2B5EF4-FFF2-40B4-BE49-F238E27FC236}">
                  <a16:creationId xmlns:a16="http://schemas.microsoft.com/office/drawing/2014/main" id="{5705AA3F-2B01-FA48-B43C-1E1DF983037B}"/>
                </a:ext>
              </a:extLst>
            </p:cNvPr>
            <p:cNvSpPr/>
            <p:nvPr/>
          </p:nvSpPr>
          <p:spPr>
            <a:xfrm rot="5400000">
              <a:off x="3451693" y="1417208"/>
              <a:ext cx="364968" cy="402761"/>
            </a:xfrm>
            <a:prstGeom prst="triangle">
              <a:avLst/>
            </a:prstGeom>
            <a:solidFill>
              <a:schemeClr val="bg2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B17120CE-E888-624A-8D61-52D6EE1F0723}"/>
                </a:ext>
              </a:extLst>
            </p:cNvPr>
            <p:cNvSpPr/>
            <p:nvPr/>
          </p:nvSpPr>
          <p:spPr>
            <a:xfrm>
              <a:off x="-972448" y="2275913"/>
              <a:ext cx="1968575" cy="91323"/>
            </a:xfrm>
            <a:prstGeom prst="rect">
              <a:avLst/>
            </a:prstGeom>
            <a:solidFill>
              <a:srgbClr val="221A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221AC0"/>
                </a:solidFill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68FF6594-BD84-C34A-801F-FE2DDE7FED1F}"/>
              </a:ext>
            </a:extLst>
          </p:cNvPr>
          <p:cNvSpPr txBox="1"/>
          <p:nvPr/>
        </p:nvSpPr>
        <p:spPr>
          <a:xfrm>
            <a:off x="9022519" y="2721688"/>
            <a:ext cx="1306768" cy="4126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b="1" dirty="0"/>
              <a:t>Epi p-bulk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31CB737-058D-8146-804B-48F8E452D28B}"/>
              </a:ext>
            </a:extLst>
          </p:cNvPr>
          <p:cNvSpPr/>
          <p:nvPr/>
        </p:nvSpPr>
        <p:spPr>
          <a:xfrm>
            <a:off x="2147688" y="1816933"/>
            <a:ext cx="1570271" cy="5252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60912E4-ED33-D34C-BAF0-06EC6BADC9F2}"/>
              </a:ext>
            </a:extLst>
          </p:cNvPr>
          <p:cNvSpPr/>
          <p:nvPr/>
        </p:nvSpPr>
        <p:spPr>
          <a:xfrm>
            <a:off x="3926033" y="1820990"/>
            <a:ext cx="1013223" cy="5252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70893F0-2863-9D4C-9A44-1472FF4DFAA0}"/>
              </a:ext>
            </a:extLst>
          </p:cNvPr>
          <p:cNvSpPr/>
          <p:nvPr/>
        </p:nvSpPr>
        <p:spPr>
          <a:xfrm>
            <a:off x="7021229" y="1821637"/>
            <a:ext cx="953651" cy="4152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3385733-21CD-6040-952F-250D66A55C4F}"/>
              </a:ext>
            </a:extLst>
          </p:cNvPr>
          <p:cNvSpPr/>
          <p:nvPr/>
        </p:nvSpPr>
        <p:spPr>
          <a:xfrm>
            <a:off x="10139137" y="1814837"/>
            <a:ext cx="750536" cy="5252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3CF1136-EFBF-484C-ACCF-9368F21F679F}"/>
              </a:ext>
            </a:extLst>
          </p:cNvPr>
          <p:cNvSpPr txBox="1"/>
          <p:nvPr/>
        </p:nvSpPr>
        <p:spPr>
          <a:xfrm>
            <a:off x="3953818" y="2127212"/>
            <a:ext cx="630297" cy="2232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200" b="1"/>
              <a:t>oxide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C46751D-3836-4A41-95F7-D0129ACC0F2E}"/>
              </a:ext>
            </a:extLst>
          </p:cNvPr>
          <p:cNvCxnSpPr>
            <a:cxnSpLocks/>
            <a:stCxn id="27" idx="0"/>
          </p:cNvCxnSpPr>
          <p:nvPr/>
        </p:nvCxnSpPr>
        <p:spPr>
          <a:xfrm flipV="1">
            <a:off x="4268967" y="1873517"/>
            <a:ext cx="107132" cy="25369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C021285D-F85C-2E42-959E-780502BC0E4B}"/>
              </a:ext>
            </a:extLst>
          </p:cNvPr>
          <p:cNvSpPr/>
          <p:nvPr/>
        </p:nvSpPr>
        <p:spPr>
          <a:xfrm>
            <a:off x="4977309" y="2006826"/>
            <a:ext cx="1903813" cy="4591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443DB56-0B47-E447-936B-E2A6ABD1F514}"/>
              </a:ext>
            </a:extLst>
          </p:cNvPr>
          <p:cNvSpPr/>
          <p:nvPr/>
        </p:nvSpPr>
        <p:spPr>
          <a:xfrm>
            <a:off x="8088995" y="1995815"/>
            <a:ext cx="1961078" cy="5195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1E304C5-C3E2-C24B-937C-E2EBDF7D1C5C}"/>
              </a:ext>
            </a:extLst>
          </p:cNvPr>
          <p:cNvSpPr txBox="1"/>
          <p:nvPr/>
        </p:nvSpPr>
        <p:spPr>
          <a:xfrm>
            <a:off x="4761087" y="2068829"/>
            <a:ext cx="1004598" cy="2232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200" b="1"/>
              <a:t>Gain layer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4A7BBC7-DA37-4348-ADB8-DB5CC6BA5F30}"/>
              </a:ext>
            </a:extLst>
          </p:cNvPr>
          <p:cNvSpPr txBox="1"/>
          <p:nvPr/>
        </p:nvSpPr>
        <p:spPr>
          <a:xfrm>
            <a:off x="4428551" y="2393122"/>
            <a:ext cx="419752" cy="2232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200" b="1"/>
              <a:t>JTE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60BB13D3-8EB6-304C-9B6D-A35820213696}"/>
              </a:ext>
            </a:extLst>
          </p:cNvPr>
          <p:cNvCxnSpPr>
            <a:cxnSpLocks/>
          </p:cNvCxnSpPr>
          <p:nvPr/>
        </p:nvCxnSpPr>
        <p:spPr>
          <a:xfrm flipV="1">
            <a:off x="4705420" y="2089005"/>
            <a:ext cx="59605" cy="3083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A6912287-3A4D-F24B-8404-BE68BBF771EE}"/>
              </a:ext>
            </a:extLst>
          </p:cNvPr>
          <p:cNvSpPr/>
          <p:nvPr/>
        </p:nvSpPr>
        <p:spPr>
          <a:xfrm>
            <a:off x="10675585" y="1870078"/>
            <a:ext cx="195516" cy="11993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3DDD753-90CA-4148-BE6B-9B5BD8A7E314}"/>
              </a:ext>
            </a:extLst>
          </p:cNvPr>
          <p:cNvSpPr txBox="1"/>
          <p:nvPr/>
        </p:nvSpPr>
        <p:spPr>
          <a:xfrm>
            <a:off x="6967592" y="932894"/>
            <a:ext cx="1134706" cy="699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200" b="1"/>
              <a:t>No gain</a:t>
            </a:r>
          </a:p>
          <a:p>
            <a:pPr algn="ctr">
              <a:lnSpc>
                <a:spcPct val="130000"/>
              </a:lnSpc>
            </a:pPr>
            <a:r>
              <a:rPr lang="en-US" sz="1200" b="1"/>
              <a:t>50-80 </a:t>
            </a:r>
            <a:r>
              <a:rPr lang="en-US" sz="1200" b="1">
                <a:latin typeface="Symbol" pitchFamily="2" charset="2"/>
              </a:rPr>
              <a:t>m</a:t>
            </a:r>
            <a:r>
              <a:rPr lang="en-US" sz="1200" b="1"/>
              <a:t>m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C8C76B5-C306-7148-8C0A-BB53A6C96D7A}"/>
              </a:ext>
            </a:extLst>
          </p:cNvPr>
          <p:cNvSpPr txBox="1"/>
          <p:nvPr/>
        </p:nvSpPr>
        <p:spPr>
          <a:xfrm>
            <a:off x="6602281" y="2295946"/>
            <a:ext cx="419752" cy="2232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200" b="1"/>
              <a:t>JTE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2768F729-EAE2-3845-8B25-F5B985FF2281}"/>
              </a:ext>
            </a:extLst>
          </p:cNvPr>
          <p:cNvCxnSpPr>
            <a:cxnSpLocks/>
          </p:cNvCxnSpPr>
          <p:nvPr/>
        </p:nvCxnSpPr>
        <p:spPr>
          <a:xfrm flipV="1">
            <a:off x="6932099" y="2073161"/>
            <a:ext cx="59605" cy="3083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08EF842B-873A-624A-BDE0-F70967F9C538}"/>
              </a:ext>
            </a:extLst>
          </p:cNvPr>
          <p:cNvSpPr txBox="1"/>
          <p:nvPr/>
        </p:nvSpPr>
        <p:spPr>
          <a:xfrm>
            <a:off x="464102" y="3918687"/>
            <a:ext cx="5875350" cy="3222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600" b="1" dirty="0"/>
              <a:t>The ATLAS and CMS timing layers will use about 25 m</a:t>
            </a:r>
            <a:r>
              <a:rPr lang="en-US" sz="1600" b="1" baseline="30000" dirty="0"/>
              <a:t>2</a:t>
            </a:r>
            <a:r>
              <a:rPr lang="en-US" sz="1600" b="1" dirty="0"/>
              <a:t> of UFSD sensors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Very well tested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Will be used up to ~ 2 E15 </a:t>
            </a:r>
            <a:r>
              <a:rPr lang="en-US" sz="1600" dirty="0" err="1"/>
              <a:t>n</a:t>
            </a:r>
            <a:r>
              <a:rPr lang="en-US" sz="1600" baseline="-25000" dirty="0" err="1"/>
              <a:t>eq</a:t>
            </a:r>
            <a:r>
              <a:rPr lang="en-US" sz="1600" dirty="0"/>
              <a:t>/cm</a:t>
            </a:r>
            <a:r>
              <a:rPr lang="en-US" sz="1600" baseline="30000" dirty="0"/>
              <a:t>2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Gain ~ up to 40 when new ==&gt; up to 20 </a:t>
            </a:r>
            <a:r>
              <a:rPr lang="en-US" sz="1600" dirty="0" err="1"/>
              <a:t>fC</a:t>
            </a:r>
            <a:r>
              <a:rPr lang="en-US" sz="1600" dirty="0"/>
              <a:t> 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Signal duration ~ 1 ns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Low noise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Rate ~ 50-100 MHz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Excellent production uniformity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BF2E6DE1-DCEC-0748-97B7-117AADBEF795}"/>
              </a:ext>
            </a:extLst>
          </p:cNvPr>
          <p:cNvSpPr txBox="1"/>
          <p:nvPr/>
        </p:nvSpPr>
        <p:spPr>
          <a:xfrm>
            <a:off x="8829234" y="3349586"/>
            <a:ext cx="1673856" cy="4126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b="1" dirty="0">
                <a:solidFill>
                  <a:schemeClr val="bg1"/>
                </a:solidFill>
              </a:rPr>
              <a:t>Handle wafer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CAF9D01-7080-9E4B-B89F-3C26C78D0F93}"/>
              </a:ext>
            </a:extLst>
          </p:cNvPr>
          <p:cNvSpPr txBox="1"/>
          <p:nvPr/>
        </p:nvSpPr>
        <p:spPr>
          <a:xfrm>
            <a:off x="5178084" y="5074130"/>
            <a:ext cx="7020145" cy="13373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600" b="1" dirty="0">
                <a:solidFill>
                  <a:srgbClr val="FF0000"/>
                </a:solidFill>
              </a:rPr>
              <a:t>Shortcomings:</a:t>
            </a:r>
            <a:endParaRPr lang="en-US" sz="1600" b="1" dirty="0"/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600" b="1" dirty="0"/>
              <a:t>Large no-gain area between pads ==&gt; not suitable for 4D tracking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600" b="1" dirty="0"/>
              <a:t>Intrinsic temporal resolution ~ 25-30 ps due to Landau noise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600" b="1" dirty="0"/>
              <a:t>Poor spatial resolution</a:t>
            </a:r>
          </a:p>
        </p:txBody>
      </p:sp>
    </p:spTree>
    <p:extLst>
      <p:ext uri="{BB962C8B-B14F-4D97-AF65-F5344CB8AC3E}">
        <p14:creationId xmlns:p14="http://schemas.microsoft.com/office/powerpoint/2010/main" val="559210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118507-7EFC-CB4B-A5C7-1C5576166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6E07E3-18DE-464E-83BF-048265F5FFE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Nicolo Cartiglia, INFN, Torino, PSD12, 14/09/21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FC87FE-9FF7-FA44-A589-9EA5F2AF1B2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IT" dirty="0"/>
              <a:t>Silicon sensors as accurate timing detectors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399A1A8-40F6-454B-ADFB-76BA6FF169FA}"/>
              </a:ext>
            </a:extLst>
          </p:cNvPr>
          <p:cNvGrpSpPr/>
          <p:nvPr/>
        </p:nvGrpSpPr>
        <p:grpSpPr>
          <a:xfrm>
            <a:off x="657547" y="2109693"/>
            <a:ext cx="11534453" cy="4438571"/>
            <a:chOff x="657547" y="2109693"/>
            <a:chExt cx="11534453" cy="4438571"/>
          </a:xfrm>
        </p:grpSpPr>
        <p:pic>
          <p:nvPicPr>
            <p:cNvPr id="7" name="Picture 6" descr="Text&#10;&#10;Description automatically generated">
              <a:extLst>
                <a:ext uri="{FF2B5EF4-FFF2-40B4-BE49-F238E27FC236}">
                  <a16:creationId xmlns:a16="http://schemas.microsoft.com/office/drawing/2014/main" id="{F5B7E176-680B-974A-BC94-7AEC97359A8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64915" y="2109693"/>
              <a:ext cx="7027085" cy="2490612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2B3D3A5-31BD-1048-8A29-2F250ADDCB42}"/>
                </a:ext>
              </a:extLst>
            </p:cNvPr>
            <p:cNvSpPr txBox="1"/>
            <p:nvPr/>
          </p:nvSpPr>
          <p:spPr>
            <a:xfrm>
              <a:off x="657547" y="2464340"/>
              <a:ext cx="3071675" cy="4126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IT" b="1" dirty="0"/>
                <a:t>Two inspiring early papers</a:t>
              </a:r>
            </a:p>
          </p:txBody>
        </p:sp>
        <p:pic>
          <p:nvPicPr>
            <p:cNvPr id="10" name="Picture 9" descr="Graphical user interface, text&#10;&#10;Description automatically generated">
              <a:extLst>
                <a:ext uri="{FF2B5EF4-FFF2-40B4-BE49-F238E27FC236}">
                  <a16:creationId xmlns:a16="http://schemas.microsoft.com/office/drawing/2014/main" id="{6ABE73DB-34F5-3145-8A1A-E9832B81215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74457" y="4393660"/>
              <a:ext cx="7639049" cy="2154604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B7F9DD4C-5377-4A47-A50A-70A21DD5E90B}"/>
              </a:ext>
            </a:extLst>
          </p:cNvPr>
          <p:cNvSpPr txBox="1"/>
          <p:nvPr/>
        </p:nvSpPr>
        <p:spPr>
          <a:xfrm>
            <a:off x="777841" y="752230"/>
            <a:ext cx="11013896" cy="1133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IT" dirty="0"/>
              <a:t>Up to about 10 years ago, silicon sensors were not considered mainstream MIP timing detectors</a:t>
            </a:r>
          </a:p>
          <a:p>
            <a:pPr algn="ctr">
              <a:lnSpc>
                <a:spcPct val="130000"/>
              </a:lnSpc>
            </a:pPr>
            <a:r>
              <a:rPr lang="en-IT" dirty="0"/>
              <a:t>Presently, they are considered the most lik</a:t>
            </a:r>
            <a:r>
              <a:rPr lang="en-GB" dirty="0"/>
              <a:t>e</a:t>
            </a:r>
            <a:r>
              <a:rPr lang="en-IT" dirty="0"/>
              <a:t>ly (only?) solution for 4D trackers</a:t>
            </a:r>
          </a:p>
          <a:p>
            <a:pPr algn="ctr">
              <a:lnSpc>
                <a:spcPct val="130000"/>
              </a:lnSpc>
            </a:pPr>
            <a:r>
              <a:rPr lang="en-IT" dirty="0"/>
              <a:t>I will present this change  in the presentation</a:t>
            </a:r>
          </a:p>
        </p:txBody>
      </p:sp>
    </p:spTree>
    <p:extLst>
      <p:ext uri="{BB962C8B-B14F-4D97-AF65-F5344CB8AC3E}">
        <p14:creationId xmlns:p14="http://schemas.microsoft.com/office/powerpoint/2010/main" val="2349003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A9B1DF4-1D36-1943-942A-092F78068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93574-4FC0-B64A-9DDE-C6D3A15F74A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Nicolo Cartiglia, INFN, Torino, PSD12, 14/09/21</a:t>
            </a:r>
          </a:p>
        </p:txBody>
      </p:sp>
      <p:sp>
        <p:nvSpPr>
          <p:cNvPr id="46" name="Title 45">
            <a:extLst>
              <a:ext uri="{FF2B5EF4-FFF2-40B4-BE49-F238E27FC236}">
                <a16:creationId xmlns:a16="http://schemas.microsoft.com/office/drawing/2014/main" id="{5E96E86F-BCB9-2A4F-9C1F-8076791CCC6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77825" y="57974"/>
            <a:ext cx="11814175" cy="666751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3200" dirty="0"/>
              <a:t>UFSD temporal resolution in thinner sensors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81766F7-2732-9E4D-A921-F4D357EED3CA}"/>
              </a:ext>
            </a:extLst>
          </p:cNvPr>
          <p:cNvSpPr txBox="1"/>
          <p:nvPr/>
        </p:nvSpPr>
        <p:spPr>
          <a:xfrm>
            <a:off x="2730984" y="2558634"/>
            <a:ext cx="2755417" cy="9017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400" b="1">
                <a:solidFill>
                  <a:srgbClr val="000000"/>
                </a:solidFill>
              </a:rPr>
              <a:t>Non uniform ionization:</a:t>
            </a:r>
          </a:p>
          <a:p>
            <a:pPr>
              <a:lnSpc>
                <a:spcPct val="130000"/>
              </a:lnSpc>
            </a:pPr>
            <a:endParaRPr lang="en-US" sz="1400" b="1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</a:pPr>
            <a:r>
              <a:rPr lang="en-US" sz="1400" b="1">
                <a:solidFill>
                  <a:srgbClr val="000000"/>
                </a:solidFill>
              </a:rPr>
              <a:t>Physical limit of UFSD sensors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E7589D9-771F-2149-AA1E-DFA38202517B}"/>
              </a:ext>
            </a:extLst>
          </p:cNvPr>
          <p:cNvSpPr txBox="1"/>
          <p:nvPr/>
        </p:nvSpPr>
        <p:spPr>
          <a:xfrm>
            <a:off x="6096000" y="1463344"/>
            <a:ext cx="5755493" cy="1337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b="1" dirty="0"/>
              <a:t>UFSD minimum temporal resolution improves in thinner sensors: reasonable to expect 10-20 ps for 10-20 </a:t>
            </a:r>
            <a:r>
              <a:rPr lang="en-US" sz="1600" b="1" dirty="0">
                <a:latin typeface="Symbol" pitchFamily="2" charset="2"/>
              </a:rPr>
              <a:t>m</a:t>
            </a:r>
            <a:r>
              <a:rPr lang="en-US" sz="1600" b="1" dirty="0"/>
              <a:t>m thick sensors.</a:t>
            </a:r>
          </a:p>
          <a:p>
            <a:pPr>
              <a:lnSpc>
                <a:spcPct val="130000"/>
              </a:lnSpc>
            </a:pPr>
            <a:r>
              <a:rPr lang="en-US" sz="1600" b="1" dirty="0"/>
              <a:t>Be aware: very difficult to do timing with small signals…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B184A3B8-2818-9340-AEAA-B98974EB48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0264" y="3978139"/>
            <a:ext cx="4881202" cy="2721640"/>
          </a:xfrm>
          <a:prstGeom prst="rect">
            <a:avLst/>
          </a:prstGeom>
        </p:spPr>
      </p:pic>
      <p:sp>
        <p:nvSpPr>
          <p:cNvPr id="28" name="Oval 27">
            <a:extLst>
              <a:ext uri="{FF2B5EF4-FFF2-40B4-BE49-F238E27FC236}">
                <a16:creationId xmlns:a16="http://schemas.microsoft.com/office/drawing/2014/main" id="{65D9E3C2-B615-6042-B724-F9E6954CBD62}"/>
              </a:ext>
            </a:extLst>
          </p:cNvPr>
          <p:cNvSpPr/>
          <p:nvPr/>
        </p:nvSpPr>
        <p:spPr>
          <a:xfrm>
            <a:off x="9612236" y="5109759"/>
            <a:ext cx="85201" cy="109348"/>
          </a:xfrm>
          <a:prstGeom prst="ellipse">
            <a:avLst/>
          </a:prstGeom>
          <a:solidFill>
            <a:srgbClr val="00B05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sz="1050">
              <a:solidFill>
                <a:schemeClr val="tx1"/>
              </a:solidFill>
            </a:endParaRP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4E73FBC8-BBFB-E646-B77D-1CDD81BA3811}"/>
              </a:ext>
            </a:extLst>
          </p:cNvPr>
          <p:cNvCxnSpPr>
            <a:cxnSpLocks/>
          </p:cNvCxnSpPr>
          <p:nvPr/>
        </p:nvCxnSpPr>
        <p:spPr>
          <a:xfrm>
            <a:off x="1139411" y="5042146"/>
            <a:ext cx="6363889" cy="104718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2" name="Picture 31" descr="Chart, line chart&#10;&#10;Description automatically generated">
            <a:extLst>
              <a:ext uri="{FF2B5EF4-FFF2-40B4-BE49-F238E27FC236}">
                <a16:creationId xmlns:a16="http://schemas.microsoft.com/office/drawing/2014/main" id="{C4A23063-E88E-CC4A-9868-5D85053A70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8656" y="1922462"/>
            <a:ext cx="4679526" cy="3119684"/>
          </a:xfrm>
          <a:prstGeom prst="rect">
            <a:avLst/>
          </a:prstGeom>
        </p:spPr>
      </p:pic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086A48C5-CA11-5240-9FA3-C1C4B4E44067}"/>
              </a:ext>
            </a:extLst>
          </p:cNvPr>
          <p:cNvCxnSpPr>
            <a:cxnSpLocks/>
          </p:cNvCxnSpPr>
          <p:nvPr/>
        </p:nvCxnSpPr>
        <p:spPr>
          <a:xfrm>
            <a:off x="5186264" y="2303262"/>
            <a:ext cx="2995835" cy="351564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25F3A198-A86C-0347-ADDE-6A1FD9501828}"/>
              </a:ext>
            </a:extLst>
          </p:cNvPr>
          <p:cNvSpPr/>
          <p:nvPr/>
        </p:nvSpPr>
        <p:spPr>
          <a:xfrm rot="20732797">
            <a:off x="7415185" y="5818595"/>
            <a:ext cx="852952" cy="304098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>
              <a:solidFill>
                <a:schemeClr val="tx1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059FCF5-9472-6946-B166-F97CBE500472}"/>
              </a:ext>
            </a:extLst>
          </p:cNvPr>
          <p:cNvSpPr txBox="1"/>
          <p:nvPr/>
        </p:nvSpPr>
        <p:spPr>
          <a:xfrm>
            <a:off x="1516870" y="2242403"/>
            <a:ext cx="5006459" cy="377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b="1" dirty="0">
                <a:solidFill>
                  <a:schemeClr val="accent1"/>
                </a:solidFill>
              </a:rPr>
              <a:t>FBK UFSD32 production</a:t>
            </a:r>
          </a:p>
        </p:txBody>
      </p:sp>
    </p:spTree>
    <p:extLst>
      <p:ext uri="{BB962C8B-B14F-4D97-AF65-F5344CB8AC3E}">
        <p14:creationId xmlns:p14="http://schemas.microsoft.com/office/powerpoint/2010/main" val="36465129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Nicolo Cartiglia, INFN, Torino, PSD12, 14/09/21</a:t>
            </a:r>
            <a:endParaRPr lang="en-US" dirty="0"/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E42C6174-6A7B-3843-A042-08E33FFC9A20}"/>
              </a:ext>
            </a:extLst>
          </p:cNvPr>
          <p:cNvGrpSpPr/>
          <p:nvPr/>
        </p:nvGrpSpPr>
        <p:grpSpPr>
          <a:xfrm>
            <a:off x="591613" y="818594"/>
            <a:ext cx="6810123" cy="2248706"/>
            <a:chOff x="596899" y="1703618"/>
            <a:chExt cx="8513445" cy="3948460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D572ABE2-AC20-8B44-8D79-6C10ED3D178E}"/>
                </a:ext>
              </a:extLst>
            </p:cNvPr>
            <p:cNvGrpSpPr/>
            <p:nvPr/>
          </p:nvGrpSpPr>
          <p:grpSpPr>
            <a:xfrm>
              <a:off x="596899" y="2988970"/>
              <a:ext cx="8509618" cy="2120600"/>
              <a:chOff x="2378009" y="2268747"/>
              <a:chExt cx="5184617" cy="1668552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7AEE6741-8BA3-4C4A-89F9-FC4FD3FB8A9B}"/>
                  </a:ext>
                </a:extLst>
              </p:cNvPr>
              <p:cNvSpPr/>
              <p:nvPr/>
            </p:nvSpPr>
            <p:spPr>
              <a:xfrm>
                <a:off x="2378009" y="2268747"/>
                <a:ext cx="5184617" cy="1668552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AAF5FBF7-F57F-BD4E-9F9A-D76658E56A87}"/>
                  </a:ext>
                </a:extLst>
              </p:cNvPr>
              <p:cNvSpPr/>
              <p:nvPr/>
            </p:nvSpPr>
            <p:spPr>
              <a:xfrm>
                <a:off x="2448909" y="2268747"/>
                <a:ext cx="5113716" cy="1570233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A943883-697F-B849-B8DA-A39389F7B4E0}"/>
                </a:ext>
              </a:extLst>
            </p:cNvPr>
            <p:cNvSpPr/>
            <p:nvPr/>
          </p:nvSpPr>
          <p:spPr>
            <a:xfrm>
              <a:off x="5757301" y="2988971"/>
              <a:ext cx="187561" cy="1643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2096BE1-A83F-844F-B0EC-01E3D4EBC40D}"/>
                </a:ext>
              </a:extLst>
            </p:cNvPr>
            <p:cNvSpPr txBox="1"/>
            <p:nvPr/>
          </p:nvSpPr>
          <p:spPr>
            <a:xfrm>
              <a:off x="5544726" y="3225208"/>
              <a:ext cx="717219" cy="3809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b="1"/>
                <a:t>p-stop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F2289D4-4C83-EA4A-9DC4-3CF0A7122C71}"/>
                </a:ext>
              </a:extLst>
            </p:cNvPr>
            <p:cNvSpPr txBox="1"/>
            <p:nvPr/>
          </p:nvSpPr>
          <p:spPr>
            <a:xfrm>
              <a:off x="5809290" y="5021987"/>
              <a:ext cx="793807" cy="5195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2400" b="1" err="1">
                  <a:solidFill>
                    <a:schemeClr val="tx2"/>
                  </a:solidFill>
                </a:rPr>
                <a:t>V</a:t>
              </a:r>
              <a:r>
                <a:rPr lang="en-US" sz="2400" b="1" baseline="-25000" err="1">
                  <a:solidFill>
                    <a:schemeClr val="tx2"/>
                  </a:solidFill>
                </a:rPr>
                <a:t>Bias</a:t>
              </a:r>
              <a:endParaRPr lang="en-US" sz="2400" b="1">
                <a:solidFill>
                  <a:schemeClr val="tx2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0F1CAD5-D06C-F44E-B4E5-F9C032A51B3B}"/>
                </a:ext>
              </a:extLst>
            </p:cNvPr>
            <p:cNvSpPr/>
            <p:nvPr/>
          </p:nvSpPr>
          <p:spPr>
            <a:xfrm>
              <a:off x="2219653" y="2986797"/>
              <a:ext cx="237022" cy="173789"/>
            </a:xfrm>
            <a:prstGeom prst="rect">
              <a:avLst/>
            </a:prstGeom>
            <a:solidFill>
              <a:srgbClr val="221A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221AC0"/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7B1D6398-227F-E042-B035-4810FF1A46D4}"/>
                </a:ext>
              </a:extLst>
            </p:cNvPr>
            <p:cNvSpPr/>
            <p:nvPr/>
          </p:nvSpPr>
          <p:spPr>
            <a:xfrm>
              <a:off x="1693912" y="2978844"/>
              <a:ext cx="237022" cy="173789"/>
            </a:xfrm>
            <a:prstGeom prst="rect">
              <a:avLst/>
            </a:prstGeom>
            <a:solidFill>
              <a:srgbClr val="221A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221AC0"/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4DD0321-553D-5743-89BE-ECC7658CD520}"/>
                </a:ext>
              </a:extLst>
            </p:cNvPr>
            <p:cNvSpPr/>
            <p:nvPr/>
          </p:nvSpPr>
          <p:spPr>
            <a:xfrm>
              <a:off x="1017558" y="2981649"/>
              <a:ext cx="237022" cy="173789"/>
            </a:xfrm>
            <a:prstGeom prst="rect">
              <a:avLst/>
            </a:prstGeom>
            <a:solidFill>
              <a:srgbClr val="221A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221AC0"/>
                </a:solidFill>
              </a:endParaRP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ADC349AF-1C30-CD43-A76C-53A2A4F9CA1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38164" y="2344629"/>
              <a:ext cx="5876" cy="62626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E6CB4E3-1A4B-6249-9DFB-097A5CFF2EB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45120" y="2344629"/>
              <a:ext cx="304105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E06A9FEB-008A-F449-A8D9-17B42787767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52076" y="2344629"/>
              <a:ext cx="304105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3046D714-7D57-844D-935A-C40D0A87AEE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59032" y="2344629"/>
              <a:ext cx="30410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2F2B914C-D517-FF4E-9EE2-05FC6517998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49224" y="2355386"/>
              <a:ext cx="1" cy="22084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riangle 29">
              <a:extLst>
                <a:ext uri="{FF2B5EF4-FFF2-40B4-BE49-F238E27FC236}">
                  <a16:creationId xmlns:a16="http://schemas.microsoft.com/office/drawing/2014/main" id="{B670519F-5EA2-084C-A269-443323050577}"/>
                </a:ext>
              </a:extLst>
            </p:cNvPr>
            <p:cNvSpPr/>
            <p:nvPr/>
          </p:nvSpPr>
          <p:spPr>
            <a:xfrm rot="10800000">
              <a:off x="2521842" y="2560384"/>
              <a:ext cx="243219" cy="279698"/>
            </a:xfrm>
            <a:prstGeom prst="triangle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895FA146-59B0-9245-B035-4C7E80614F79}"/>
                </a:ext>
              </a:extLst>
            </p:cNvPr>
            <p:cNvGrpSpPr/>
            <p:nvPr/>
          </p:nvGrpSpPr>
          <p:grpSpPr>
            <a:xfrm>
              <a:off x="3234878" y="2163144"/>
              <a:ext cx="5266225" cy="3488934"/>
              <a:chOff x="3069162" y="1442920"/>
              <a:chExt cx="5266225" cy="3488934"/>
            </a:xfrm>
          </p:grpSpPr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D4842248-8148-364E-9491-62BDC78B84E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20430" y="1621177"/>
                <a:ext cx="8739" cy="62949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DFC65E6B-70E0-1447-B04A-95DCBB2137E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636827" y="1621177"/>
                <a:ext cx="30410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Triangle 38">
                <a:extLst>
                  <a:ext uri="{FF2B5EF4-FFF2-40B4-BE49-F238E27FC236}">
                    <a16:creationId xmlns:a16="http://schemas.microsoft.com/office/drawing/2014/main" id="{360A21F5-F152-7143-A8E2-7468D954412D}"/>
                  </a:ext>
                </a:extLst>
              </p:cNvPr>
              <p:cNvSpPr/>
              <p:nvPr/>
            </p:nvSpPr>
            <p:spPr>
              <a:xfrm rot="5400000">
                <a:off x="3951467" y="1424023"/>
                <a:ext cx="364968" cy="402761"/>
              </a:xfrm>
              <a:prstGeom prst="triangle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1" name="Rectangle 70">
                <a:extLst>
                  <a:ext uri="{FF2B5EF4-FFF2-40B4-BE49-F238E27FC236}">
                    <a16:creationId xmlns:a16="http://schemas.microsoft.com/office/drawing/2014/main" id="{5A0F818F-46BF-DC42-AC45-0D51C3C5EC55}"/>
                  </a:ext>
                </a:extLst>
              </p:cNvPr>
              <p:cNvSpPr/>
              <p:nvPr/>
            </p:nvSpPr>
            <p:spPr>
              <a:xfrm>
                <a:off x="3069162" y="2264366"/>
                <a:ext cx="108000" cy="288000"/>
              </a:xfrm>
              <a:prstGeom prst="rect">
                <a:avLst/>
              </a:prstGeom>
              <a:solidFill>
                <a:srgbClr val="221A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221AC0"/>
                  </a:solidFill>
                </a:endParaRPr>
              </a:p>
            </p:txBody>
          </p:sp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id="{6C915C52-BBDE-AD49-A69A-9B6B1D8186BB}"/>
                  </a:ext>
                </a:extLst>
              </p:cNvPr>
              <p:cNvSpPr/>
              <p:nvPr/>
            </p:nvSpPr>
            <p:spPr>
              <a:xfrm>
                <a:off x="5145367" y="2258619"/>
                <a:ext cx="108000" cy="288000"/>
              </a:xfrm>
              <a:prstGeom prst="rect">
                <a:avLst/>
              </a:prstGeom>
              <a:solidFill>
                <a:srgbClr val="221A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221AC0"/>
                  </a:solidFill>
                </a:endParaRPr>
              </a:p>
            </p:txBody>
          </p:sp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C3A1B29B-013E-444E-B4B8-AAE901781F3E}"/>
                  </a:ext>
                </a:extLst>
              </p:cNvPr>
              <p:cNvSpPr/>
              <p:nvPr/>
            </p:nvSpPr>
            <p:spPr>
              <a:xfrm>
                <a:off x="6095186" y="2269910"/>
                <a:ext cx="108000" cy="288000"/>
              </a:xfrm>
              <a:prstGeom prst="rect">
                <a:avLst/>
              </a:prstGeom>
              <a:solidFill>
                <a:srgbClr val="221A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221AC0"/>
                  </a:solidFill>
                </a:endParaRPr>
              </a:p>
            </p:txBody>
          </p: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70246DD1-6937-3746-BC23-8AD97334CB76}"/>
                  </a:ext>
                </a:extLst>
              </p:cNvPr>
              <p:cNvSpPr/>
              <p:nvPr/>
            </p:nvSpPr>
            <p:spPr>
              <a:xfrm>
                <a:off x="8227387" y="2246770"/>
                <a:ext cx="108000" cy="288000"/>
              </a:xfrm>
              <a:prstGeom prst="rect">
                <a:avLst/>
              </a:prstGeom>
              <a:solidFill>
                <a:srgbClr val="221A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221AC0"/>
                  </a:solidFill>
                </a:endParaRPr>
              </a:p>
            </p:txBody>
          </p:sp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2BCFFCB2-1F48-1540-BC63-7E810610612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480012" y="4389347"/>
                <a:ext cx="0" cy="23341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4E2D858A-870F-A745-89A7-5CD6DEDC078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265992" y="4608851"/>
                <a:ext cx="408673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B81B9EA6-FDE5-E444-A581-4015D4F58D4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338400" y="4705834"/>
                <a:ext cx="27448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0C291565-F813-D14E-B8BA-BDBF39AE2B1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475642" y="4698435"/>
                <a:ext cx="0" cy="23341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8AC3BB20-5FC4-BD4C-9716-C132161344D4}"/>
                </a:ext>
              </a:extLst>
            </p:cNvPr>
            <p:cNvSpPr/>
            <p:nvPr/>
          </p:nvSpPr>
          <p:spPr>
            <a:xfrm>
              <a:off x="1351543" y="2979795"/>
              <a:ext cx="237022" cy="173789"/>
            </a:xfrm>
            <a:prstGeom prst="rect">
              <a:avLst/>
            </a:prstGeom>
            <a:solidFill>
              <a:srgbClr val="221A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221AC0"/>
                </a:solidFill>
              </a:endParaRPr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8DF6E219-9200-3147-819D-219133B6ADB0}"/>
                </a:ext>
              </a:extLst>
            </p:cNvPr>
            <p:cNvGrpSpPr/>
            <p:nvPr/>
          </p:nvGrpSpPr>
          <p:grpSpPr>
            <a:xfrm>
              <a:off x="3338682" y="2146163"/>
              <a:ext cx="5052706" cy="931131"/>
              <a:chOff x="-972448" y="1436105"/>
              <a:chExt cx="5052706" cy="931131"/>
            </a:xfrm>
          </p:grpSpPr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67E51CA2-0B13-624B-8EE6-52E3DA225BB0}"/>
                  </a:ext>
                </a:extLst>
              </p:cNvPr>
              <p:cNvSpPr/>
              <p:nvPr/>
            </p:nvSpPr>
            <p:spPr>
              <a:xfrm>
                <a:off x="2057719" y="2274526"/>
                <a:ext cx="2022539" cy="67951"/>
              </a:xfrm>
              <a:prstGeom prst="rect">
                <a:avLst/>
              </a:prstGeom>
              <a:solidFill>
                <a:srgbClr val="221A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221AC0"/>
                  </a:solidFill>
                </a:endParaRPr>
              </a:p>
            </p:txBody>
          </p: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5F73BC54-DA95-7B48-AF8B-A7A6A47D1E7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129395" y="1633405"/>
                <a:ext cx="8739" cy="62949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9B2393D1-72FF-7B4B-A0C3-450A8AE9770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129395" y="1625403"/>
                <a:ext cx="30410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Triangle 46">
                <a:extLst>
                  <a:ext uri="{FF2B5EF4-FFF2-40B4-BE49-F238E27FC236}">
                    <a16:creationId xmlns:a16="http://schemas.microsoft.com/office/drawing/2014/main" id="{0E3D9C63-85D9-654B-89AF-57858808C5B4}"/>
                  </a:ext>
                </a:extLst>
              </p:cNvPr>
              <p:cNvSpPr/>
              <p:nvPr/>
            </p:nvSpPr>
            <p:spPr>
              <a:xfrm rot="5400000">
                <a:off x="3451693" y="1417208"/>
                <a:ext cx="364968" cy="402761"/>
              </a:xfrm>
              <a:prstGeom prst="triangle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9D0C7B0F-8E7B-674F-8A1C-5B73F3408EA9}"/>
                  </a:ext>
                </a:extLst>
              </p:cNvPr>
              <p:cNvSpPr/>
              <p:nvPr/>
            </p:nvSpPr>
            <p:spPr>
              <a:xfrm>
                <a:off x="-972448" y="2275913"/>
                <a:ext cx="1968575" cy="91323"/>
              </a:xfrm>
              <a:prstGeom prst="rect">
                <a:avLst/>
              </a:prstGeom>
              <a:solidFill>
                <a:srgbClr val="221A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221AC0"/>
                  </a:solidFill>
                </a:endParaRPr>
              </a:p>
            </p:txBody>
          </p:sp>
        </p:grp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197FDBC0-D26E-A246-A11E-448DFA9C10EC}"/>
                </a:ext>
              </a:extLst>
            </p:cNvPr>
            <p:cNvSpPr txBox="1"/>
            <p:nvPr/>
          </p:nvSpPr>
          <p:spPr>
            <a:xfrm>
              <a:off x="7504969" y="4155557"/>
              <a:ext cx="881973" cy="4127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b="1"/>
                <a:t>p bulk</a:t>
              </a: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7BCAE7A6-2F92-BB44-AFD2-206477E21C68}"/>
                </a:ext>
              </a:extLst>
            </p:cNvPr>
            <p:cNvSpPr/>
            <p:nvPr/>
          </p:nvSpPr>
          <p:spPr>
            <a:xfrm>
              <a:off x="724027" y="2915389"/>
              <a:ext cx="1506384" cy="7200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2640EA73-EB71-E648-BB05-BC8DDC958A21}"/>
                </a:ext>
              </a:extLst>
            </p:cNvPr>
            <p:cNvSpPr/>
            <p:nvPr/>
          </p:nvSpPr>
          <p:spPr>
            <a:xfrm>
              <a:off x="2430020" y="2920951"/>
              <a:ext cx="972000" cy="7200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233CAAEC-C83F-AB48-88D2-EB743C97D138}"/>
                </a:ext>
              </a:extLst>
            </p:cNvPr>
            <p:cNvSpPr/>
            <p:nvPr/>
          </p:nvSpPr>
          <p:spPr>
            <a:xfrm>
              <a:off x="5399288" y="2921837"/>
              <a:ext cx="914852" cy="56924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829C17CA-36FB-FF40-B9A8-AB50F4FC4ECF}"/>
                </a:ext>
              </a:extLst>
            </p:cNvPr>
            <p:cNvSpPr/>
            <p:nvPr/>
          </p:nvSpPr>
          <p:spPr>
            <a:xfrm>
              <a:off x="8390344" y="2912517"/>
              <a:ext cx="720000" cy="7200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090996CC-4969-794D-B415-CD73499F98C7}"/>
                </a:ext>
              </a:extLst>
            </p:cNvPr>
            <p:cNvSpPr txBox="1"/>
            <p:nvPr/>
          </p:nvSpPr>
          <p:spPr>
            <a:xfrm>
              <a:off x="2456675" y="3340695"/>
              <a:ext cx="604653" cy="3059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b="1"/>
                <a:t>oxide</a:t>
              </a:r>
            </a:p>
          </p:txBody>
        </p: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12BAF36A-D3E8-994A-8591-85B04538E422}"/>
                </a:ext>
              </a:extLst>
            </p:cNvPr>
            <p:cNvCxnSpPr>
              <a:cxnSpLocks/>
              <a:stCxn id="56" idx="0"/>
            </p:cNvCxnSpPr>
            <p:nvPr/>
          </p:nvCxnSpPr>
          <p:spPr>
            <a:xfrm flipV="1">
              <a:off x="2759002" y="2992951"/>
              <a:ext cx="102773" cy="34774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1BAFB458-8CD8-EB47-BE8E-65ABF6F6393B}"/>
                </a:ext>
              </a:extLst>
            </p:cNvPr>
            <p:cNvSpPr/>
            <p:nvPr/>
          </p:nvSpPr>
          <p:spPr>
            <a:xfrm>
              <a:off x="3438525" y="3175680"/>
              <a:ext cx="1826356" cy="62930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37F5DD32-B448-D941-B889-F89C77A512E7}"/>
                </a:ext>
              </a:extLst>
            </p:cNvPr>
            <p:cNvSpPr/>
            <p:nvPr/>
          </p:nvSpPr>
          <p:spPr>
            <a:xfrm>
              <a:off x="6423612" y="3160587"/>
              <a:ext cx="1881291" cy="7121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792F1628-73F0-D648-93C7-E0FEF17C40DD}"/>
                </a:ext>
              </a:extLst>
            </p:cNvPr>
            <p:cNvSpPr txBox="1"/>
            <p:nvPr/>
          </p:nvSpPr>
          <p:spPr>
            <a:xfrm>
              <a:off x="3231100" y="3260669"/>
              <a:ext cx="963726" cy="3059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b="1"/>
                <a:t>Gain layer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F9842551-9249-7E44-B621-973A4A009F8F}"/>
                </a:ext>
              </a:extLst>
            </p:cNvPr>
            <p:cNvSpPr txBox="1"/>
            <p:nvPr/>
          </p:nvSpPr>
          <p:spPr>
            <a:xfrm>
              <a:off x="2912093" y="3705184"/>
              <a:ext cx="402674" cy="3059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b="1"/>
                <a:t>JTE</a:t>
              </a:r>
            </a:p>
          </p:txBody>
        </p:sp>
        <p:cxnSp>
          <p:nvCxnSpPr>
            <p:cNvPr id="83" name="Straight Arrow Connector 82">
              <a:extLst>
                <a:ext uri="{FF2B5EF4-FFF2-40B4-BE49-F238E27FC236}">
                  <a16:creationId xmlns:a16="http://schemas.microsoft.com/office/drawing/2014/main" id="{2E7801D1-54A8-0E4A-BE0E-D25B6877C8F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77698" y="3288325"/>
              <a:ext cx="57180" cy="42266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A35D11DA-D548-CA42-A66A-E6A012E7FE31}"/>
                </a:ext>
              </a:extLst>
            </p:cNvPr>
            <p:cNvSpPr/>
            <p:nvPr/>
          </p:nvSpPr>
          <p:spPr>
            <a:xfrm>
              <a:off x="8904966" y="2988236"/>
              <a:ext cx="187561" cy="1643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DB165E5D-FD6B-F847-BBED-0FE9375467A8}"/>
                </a:ext>
              </a:extLst>
            </p:cNvPr>
            <p:cNvSpPr txBox="1"/>
            <p:nvPr/>
          </p:nvSpPr>
          <p:spPr>
            <a:xfrm>
              <a:off x="5347833" y="1703618"/>
              <a:ext cx="1088540" cy="9585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b="1"/>
                <a:t>No gain</a:t>
              </a:r>
            </a:p>
            <a:p>
              <a:pPr algn="ctr">
                <a:lnSpc>
                  <a:spcPct val="130000"/>
                </a:lnSpc>
              </a:pPr>
              <a:r>
                <a:rPr lang="en-US" sz="1200" b="1"/>
                <a:t>50-80 </a:t>
              </a:r>
              <a:r>
                <a:rPr lang="en-US" sz="1200" b="1">
                  <a:latin typeface="Symbol" pitchFamily="2" charset="2"/>
                </a:rPr>
                <a:t>m</a:t>
              </a:r>
              <a:r>
                <a:rPr lang="en-US" sz="1200" b="1"/>
                <a:t>m</a:t>
              </a:r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FE2CBEE7-E0D2-6D4C-8A33-BC518C8E8E4F}"/>
                </a:ext>
              </a:extLst>
            </p:cNvPr>
            <p:cNvSpPr txBox="1"/>
            <p:nvPr/>
          </p:nvSpPr>
          <p:spPr>
            <a:xfrm>
              <a:off x="4997385" y="3571983"/>
              <a:ext cx="402674" cy="3059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b="1"/>
                <a:t>JTE</a:t>
              </a:r>
            </a:p>
          </p:txBody>
        </p:sp>
        <p:cxnSp>
          <p:nvCxnSpPr>
            <p:cNvPr id="140" name="Straight Arrow Connector 139">
              <a:extLst>
                <a:ext uri="{FF2B5EF4-FFF2-40B4-BE49-F238E27FC236}">
                  <a16:creationId xmlns:a16="http://schemas.microsoft.com/office/drawing/2014/main" id="{B1A9E41B-94FE-AA44-973D-EFA1E23FFA2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313784" y="3266607"/>
              <a:ext cx="57180" cy="42266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5EF5434E-3F7F-7E42-B5E4-8F94E33224B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LGAD Trench Isolated: enabling small UFSD pixels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58A02D2-5DC1-5943-AE1B-6697F10D20D8}"/>
              </a:ext>
            </a:extLst>
          </p:cNvPr>
          <p:cNvCxnSpPr/>
          <p:nvPr/>
        </p:nvCxnSpPr>
        <p:spPr>
          <a:xfrm>
            <a:off x="4362074" y="1436055"/>
            <a:ext cx="92689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8" name="TextBox 137">
            <a:extLst>
              <a:ext uri="{FF2B5EF4-FFF2-40B4-BE49-F238E27FC236}">
                <a16:creationId xmlns:a16="http://schemas.microsoft.com/office/drawing/2014/main" id="{90D92CE9-C99C-074F-80D2-746FF9CA7FE1}"/>
              </a:ext>
            </a:extLst>
          </p:cNvPr>
          <p:cNvSpPr txBox="1"/>
          <p:nvPr/>
        </p:nvSpPr>
        <p:spPr>
          <a:xfrm>
            <a:off x="7742149" y="972824"/>
            <a:ext cx="4196445" cy="1492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/>
              <a:t>No-gain region ~ 50-80 </a:t>
            </a:r>
            <a:r>
              <a:rPr lang="en-US" b="1" dirty="0">
                <a:latin typeface="Symbol" pitchFamily="2" charset="2"/>
              </a:rPr>
              <a:t>m</a:t>
            </a:r>
            <a:r>
              <a:rPr lang="en-US" b="1" dirty="0"/>
              <a:t>m</a:t>
            </a:r>
          </a:p>
          <a:p>
            <a:pPr>
              <a:lnSpc>
                <a:spcPct val="130000"/>
              </a:lnSpc>
            </a:pPr>
            <a:r>
              <a:rPr lang="en-US" b="1" dirty="0">
                <a:sym typeface="Wingdings" pitchFamily="2" charset="2"/>
              </a:rPr>
              <a:t></a:t>
            </a:r>
            <a:r>
              <a:rPr lang="en-US" b="1" dirty="0"/>
              <a:t> cannot use for small pixels</a:t>
            </a:r>
          </a:p>
          <a:p>
            <a:pPr>
              <a:lnSpc>
                <a:spcPct val="130000"/>
              </a:lnSpc>
            </a:pPr>
            <a:endParaRPr lang="en-US" b="1" dirty="0"/>
          </a:p>
          <a:p>
            <a:pPr>
              <a:lnSpc>
                <a:spcPct val="130000"/>
              </a:lnSpc>
            </a:pPr>
            <a:endParaRPr lang="en-US" b="1" dirty="0"/>
          </a:p>
        </p:txBody>
      </p:sp>
      <p:cxnSp>
        <p:nvCxnSpPr>
          <p:cNvPr id="142" name="Straight Arrow Connector 141">
            <a:extLst>
              <a:ext uri="{FF2B5EF4-FFF2-40B4-BE49-F238E27FC236}">
                <a16:creationId xmlns:a16="http://schemas.microsoft.com/office/drawing/2014/main" id="{46B8DD48-EF5B-1E4A-B1C5-08284EA00997}"/>
              </a:ext>
            </a:extLst>
          </p:cNvPr>
          <p:cNvCxnSpPr>
            <a:cxnSpLocks/>
          </p:cNvCxnSpPr>
          <p:nvPr/>
        </p:nvCxnSpPr>
        <p:spPr>
          <a:xfrm>
            <a:off x="4617162" y="4212343"/>
            <a:ext cx="26829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4" name="Group 83">
            <a:extLst>
              <a:ext uri="{FF2B5EF4-FFF2-40B4-BE49-F238E27FC236}">
                <a16:creationId xmlns:a16="http://schemas.microsoft.com/office/drawing/2014/main" id="{DE0BF949-4F98-1741-98C2-3ACD4F9FC334}"/>
              </a:ext>
            </a:extLst>
          </p:cNvPr>
          <p:cNvGrpSpPr/>
          <p:nvPr/>
        </p:nvGrpSpPr>
        <p:grpSpPr>
          <a:xfrm>
            <a:off x="519098" y="3724050"/>
            <a:ext cx="6843201" cy="2368863"/>
            <a:chOff x="596899" y="2146163"/>
            <a:chExt cx="8509618" cy="3505915"/>
          </a:xfrm>
        </p:grpSpPr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A33EC57E-41F0-1A45-9F6C-556B6C1BC7BA}"/>
                </a:ext>
              </a:extLst>
            </p:cNvPr>
            <p:cNvGrpSpPr/>
            <p:nvPr/>
          </p:nvGrpSpPr>
          <p:grpSpPr>
            <a:xfrm>
              <a:off x="596899" y="2988970"/>
              <a:ext cx="8509618" cy="2120600"/>
              <a:chOff x="2378009" y="2268747"/>
              <a:chExt cx="5184617" cy="1668552"/>
            </a:xfrm>
          </p:grpSpPr>
          <p:sp>
            <p:nvSpPr>
              <p:cNvPr id="131" name="Rectangle 130">
                <a:extLst>
                  <a:ext uri="{FF2B5EF4-FFF2-40B4-BE49-F238E27FC236}">
                    <a16:creationId xmlns:a16="http://schemas.microsoft.com/office/drawing/2014/main" id="{84FC214C-066E-D640-9C4F-A7F4BFEAC616}"/>
                  </a:ext>
                </a:extLst>
              </p:cNvPr>
              <p:cNvSpPr/>
              <p:nvPr/>
            </p:nvSpPr>
            <p:spPr>
              <a:xfrm>
                <a:off x="2378009" y="2268747"/>
                <a:ext cx="5184617" cy="1668552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2" name="Rectangle 131">
                <a:extLst>
                  <a:ext uri="{FF2B5EF4-FFF2-40B4-BE49-F238E27FC236}">
                    <a16:creationId xmlns:a16="http://schemas.microsoft.com/office/drawing/2014/main" id="{5CEEE17F-2100-EB4E-B949-2089FF6E9295}"/>
                  </a:ext>
                </a:extLst>
              </p:cNvPr>
              <p:cNvSpPr/>
              <p:nvPr/>
            </p:nvSpPr>
            <p:spPr>
              <a:xfrm>
                <a:off x="2448909" y="2268747"/>
                <a:ext cx="5113716" cy="1570233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2570DA29-CC78-B447-B0FA-6D928D64071E}"/>
                </a:ext>
              </a:extLst>
            </p:cNvPr>
            <p:cNvSpPr txBox="1"/>
            <p:nvPr/>
          </p:nvSpPr>
          <p:spPr>
            <a:xfrm>
              <a:off x="5488897" y="3318554"/>
              <a:ext cx="717220" cy="3809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b="1"/>
                <a:t>trench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857B0061-A979-F945-8486-3120C80ADD73}"/>
                </a:ext>
              </a:extLst>
            </p:cNvPr>
            <p:cNvSpPr txBox="1"/>
            <p:nvPr/>
          </p:nvSpPr>
          <p:spPr>
            <a:xfrm>
              <a:off x="5809290" y="5021987"/>
              <a:ext cx="793807" cy="5195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2400" b="1" err="1">
                  <a:solidFill>
                    <a:schemeClr val="tx2"/>
                  </a:solidFill>
                </a:rPr>
                <a:t>V</a:t>
              </a:r>
              <a:r>
                <a:rPr lang="en-US" sz="2400" b="1" baseline="-25000" err="1">
                  <a:solidFill>
                    <a:schemeClr val="tx2"/>
                  </a:solidFill>
                </a:rPr>
                <a:t>Bias</a:t>
              </a:r>
              <a:endParaRPr lang="en-US" sz="2400" b="1">
                <a:solidFill>
                  <a:schemeClr val="tx2"/>
                </a:solidFill>
              </a:endParaRPr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531E8F57-78BE-0149-B9EF-E6A1BB6585E5}"/>
                </a:ext>
              </a:extLst>
            </p:cNvPr>
            <p:cNvSpPr/>
            <p:nvPr/>
          </p:nvSpPr>
          <p:spPr>
            <a:xfrm>
              <a:off x="2219653" y="2986797"/>
              <a:ext cx="237022" cy="173789"/>
            </a:xfrm>
            <a:prstGeom prst="rect">
              <a:avLst/>
            </a:prstGeom>
            <a:solidFill>
              <a:srgbClr val="221A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221AC0"/>
                </a:solidFill>
              </a:endParaRPr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6BDCF4AC-56F0-FC4F-9087-7DD1CC6C524A}"/>
                </a:ext>
              </a:extLst>
            </p:cNvPr>
            <p:cNvSpPr/>
            <p:nvPr/>
          </p:nvSpPr>
          <p:spPr>
            <a:xfrm>
              <a:off x="1693912" y="2978844"/>
              <a:ext cx="237022" cy="173789"/>
            </a:xfrm>
            <a:prstGeom prst="rect">
              <a:avLst/>
            </a:prstGeom>
            <a:solidFill>
              <a:srgbClr val="221A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221AC0"/>
                </a:solidFill>
              </a:endParaRPr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A7466678-7B61-7745-B516-6D0F82D6E51B}"/>
                </a:ext>
              </a:extLst>
            </p:cNvPr>
            <p:cNvSpPr/>
            <p:nvPr/>
          </p:nvSpPr>
          <p:spPr>
            <a:xfrm>
              <a:off x="1017558" y="2981649"/>
              <a:ext cx="237022" cy="173789"/>
            </a:xfrm>
            <a:prstGeom prst="rect">
              <a:avLst/>
            </a:prstGeom>
            <a:solidFill>
              <a:srgbClr val="221A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221AC0"/>
                </a:solidFill>
              </a:endParaRPr>
            </a:p>
          </p:txBody>
        </p: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A8D379F8-3E31-2143-AF69-CB13B95BB40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38164" y="2344629"/>
              <a:ext cx="5876" cy="62626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D9EBD60D-7CE0-2A42-B737-AC9E1C0BBCA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45120" y="2344629"/>
              <a:ext cx="304105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38A1AFDF-AC73-DB4F-AC5C-24EF9FDC366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52076" y="2344629"/>
              <a:ext cx="304105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A51F5480-FDB0-CF48-BA76-CEBFAE16095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59032" y="2344629"/>
              <a:ext cx="30410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2BCAA43C-C8A3-0545-8A0C-23106D331A6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49224" y="2355386"/>
              <a:ext cx="1" cy="22084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Triangle 97">
              <a:extLst>
                <a:ext uri="{FF2B5EF4-FFF2-40B4-BE49-F238E27FC236}">
                  <a16:creationId xmlns:a16="http://schemas.microsoft.com/office/drawing/2014/main" id="{89A84D29-F5AD-DE41-BCD3-F2B2130D07F3}"/>
                </a:ext>
              </a:extLst>
            </p:cNvPr>
            <p:cNvSpPr/>
            <p:nvPr/>
          </p:nvSpPr>
          <p:spPr>
            <a:xfrm rot="10800000">
              <a:off x="2521842" y="2560384"/>
              <a:ext cx="243219" cy="279698"/>
            </a:xfrm>
            <a:prstGeom prst="triangle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13100B54-0D0B-8548-8B39-D534F78FBC7C}"/>
                </a:ext>
              </a:extLst>
            </p:cNvPr>
            <p:cNvGrpSpPr/>
            <p:nvPr/>
          </p:nvGrpSpPr>
          <p:grpSpPr>
            <a:xfrm>
              <a:off x="3234878" y="2163144"/>
              <a:ext cx="2605503" cy="3488934"/>
              <a:chOff x="3069162" y="1442920"/>
              <a:chExt cx="2605503" cy="3488934"/>
            </a:xfrm>
          </p:grpSpPr>
          <p:cxnSp>
            <p:nvCxnSpPr>
              <p:cNvPr id="120" name="Straight Connector 119">
                <a:extLst>
                  <a:ext uri="{FF2B5EF4-FFF2-40B4-BE49-F238E27FC236}">
                    <a16:creationId xmlns:a16="http://schemas.microsoft.com/office/drawing/2014/main" id="{9BD99193-11FE-F949-8712-DAF3A06939D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20430" y="1621177"/>
                <a:ext cx="8739" cy="62949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>
                <a:extLst>
                  <a:ext uri="{FF2B5EF4-FFF2-40B4-BE49-F238E27FC236}">
                    <a16:creationId xmlns:a16="http://schemas.microsoft.com/office/drawing/2014/main" id="{3EF1F239-0564-984A-B916-DCAA5AB3596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636827" y="1621177"/>
                <a:ext cx="30410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2" name="Triangle 121">
                <a:extLst>
                  <a:ext uri="{FF2B5EF4-FFF2-40B4-BE49-F238E27FC236}">
                    <a16:creationId xmlns:a16="http://schemas.microsoft.com/office/drawing/2014/main" id="{C5645752-D9EA-0546-8B78-7773D2258497}"/>
                  </a:ext>
                </a:extLst>
              </p:cNvPr>
              <p:cNvSpPr/>
              <p:nvPr/>
            </p:nvSpPr>
            <p:spPr>
              <a:xfrm rot="5400000">
                <a:off x="3951467" y="1424023"/>
                <a:ext cx="364968" cy="402761"/>
              </a:xfrm>
              <a:prstGeom prst="triangle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3" name="Rectangle 122">
                <a:extLst>
                  <a:ext uri="{FF2B5EF4-FFF2-40B4-BE49-F238E27FC236}">
                    <a16:creationId xmlns:a16="http://schemas.microsoft.com/office/drawing/2014/main" id="{832E92F8-0654-594A-8DF5-489D6B56CC4F}"/>
                  </a:ext>
                </a:extLst>
              </p:cNvPr>
              <p:cNvSpPr/>
              <p:nvPr/>
            </p:nvSpPr>
            <p:spPr>
              <a:xfrm>
                <a:off x="3069162" y="2264366"/>
                <a:ext cx="108000" cy="288000"/>
              </a:xfrm>
              <a:prstGeom prst="rect">
                <a:avLst/>
              </a:prstGeom>
              <a:solidFill>
                <a:srgbClr val="221A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221AC0"/>
                  </a:solidFill>
                </a:endParaRPr>
              </a:p>
            </p:txBody>
          </p:sp>
          <p:cxnSp>
            <p:nvCxnSpPr>
              <p:cNvPr id="127" name="Straight Connector 126">
                <a:extLst>
                  <a:ext uri="{FF2B5EF4-FFF2-40B4-BE49-F238E27FC236}">
                    <a16:creationId xmlns:a16="http://schemas.microsoft.com/office/drawing/2014/main" id="{E566B171-019A-8B4E-A8D8-92857DF91E1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480012" y="4389347"/>
                <a:ext cx="0" cy="23341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27">
                <a:extLst>
                  <a:ext uri="{FF2B5EF4-FFF2-40B4-BE49-F238E27FC236}">
                    <a16:creationId xmlns:a16="http://schemas.microsoft.com/office/drawing/2014/main" id="{CBEA07C9-2D86-C449-9905-43EA0AE12BE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265992" y="4608851"/>
                <a:ext cx="408673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traight Connector 128">
                <a:extLst>
                  <a:ext uri="{FF2B5EF4-FFF2-40B4-BE49-F238E27FC236}">
                    <a16:creationId xmlns:a16="http://schemas.microsoft.com/office/drawing/2014/main" id="{C0446FF6-B188-0742-A516-D73B06696B8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338400" y="4705834"/>
                <a:ext cx="27448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9">
                <a:extLst>
                  <a:ext uri="{FF2B5EF4-FFF2-40B4-BE49-F238E27FC236}">
                    <a16:creationId xmlns:a16="http://schemas.microsoft.com/office/drawing/2014/main" id="{32D44A87-9B67-204E-B588-2C79FFE1C35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475642" y="4698435"/>
                <a:ext cx="0" cy="23341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9A515FF7-EA1E-7B4E-B288-F07D14E8B29C}"/>
                </a:ext>
              </a:extLst>
            </p:cNvPr>
            <p:cNvSpPr/>
            <p:nvPr/>
          </p:nvSpPr>
          <p:spPr>
            <a:xfrm>
              <a:off x="1351543" y="2979795"/>
              <a:ext cx="237022" cy="173789"/>
            </a:xfrm>
            <a:prstGeom prst="rect">
              <a:avLst/>
            </a:prstGeom>
            <a:solidFill>
              <a:srgbClr val="221A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221AC0"/>
                </a:solidFill>
              </a:endParaRPr>
            </a:p>
          </p:txBody>
        </p:sp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1428B766-B0AB-A54D-9B14-0748AA5D3A3E}"/>
                </a:ext>
              </a:extLst>
            </p:cNvPr>
            <p:cNvGrpSpPr/>
            <p:nvPr/>
          </p:nvGrpSpPr>
          <p:grpSpPr>
            <a:xfrm>
              <a:off x="3338681" y="2146163"/>
              <a:ext cx="5764007" cy="925024"/>
              <a:chOff x="-972449" y="1436105"/>
              <a:chExt cx="5764007" cy="925024"/>
            </a:xfrm>
          </p:grpSpPr>
          <p:sp>
            <p:nvSpPr>
              <p:cNvPr id="115" name="Rectangle 114">
                <a:extLst>
                  <a:ext uri="{FF2B5EF4-FFF2-40B4-BE49-F238E27FC236}">
                    <a16:creationId xmlns:a16="http://schemas.microsoft.com/office/drawing/2014/main" id="{45E153C5-640F-4E4A-8E0E-63A23186A77C}"/>
                  </a:ext>
                </a:extLst>
              </p:cNvPr>
              <p:cNvSpPr/>
              <p:nvPr/>
            </p:nvSpPr>
            <p:spPr>
              <a:xfrm>
                <a:off x="1556910" y="2274523"/>
                <a:ext cx="3234648" cy="86606"/>
              </a:xfrm>
              <a:prstGeom prst="rect">
                <a:avLst/>
              </a:prstGeom>
              <a:solidFill>
                <a:srgbClr val="221A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221AC0"/>
                  </a:solidFill>
                </a:endParaRPr>
              </a:p>
            </p:txBody>
          </p:sp>
          <p:cxnSp>
            <p:nvCxnSpPr>
              <p:cNvPr id="116" name="Straight Connector 115">
                <a:extLst>
                  <a:ext uri="{FF2B5EF4-FFF2-40B4-BE49-F238E27FC236}">
                    <a16:creationId xmlns:a16="http://schemas.microsoft.com/office/drawing/2014/main" id="{0C1C2A65-8D9F-C14F-912B-049A84CF0DC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129395" y="1633405"/>
                <a:ext cx="8739" cy="62949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>
                <a:extLst>
                  <a:ext uri="{FF2B5EF4-FFF2-40B4-BE49-F238E27FC236}">
                    <a16:creationId xmlns:a16="http://schemas.microsoft.com/office/drawing/2014/main" id="{5B2BC74A-2B2E-0B4D-95F7-F613EE43141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129395" y="1625403"/>
                <a:ext cx="30410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8" name="Triangle 117">
                <a:extLst>
                  <a:ext uri="{FF2B5EF4-FFF2-40B4-BE49-F238E27FC236}">
                    <a16:creationId xmlns:a16="http://schemas.microsoft.com/office/drawing/2014/main" id="{4DB0CA55-994B-1647-964E-A4E42D36DFD3}"/>
                  </a:ext>
                </a:extLst>
              </p:cNvPr>
              <p:cNvSpPr/>
              <p:nvPr/>
            </p:nvSpPr>
            <p:spPr>
              <a:xfrm rot="5400000">
                <a:off x="3451693" y="1417208"/>
                <a:ext cx="364968" cy="402761"/>
              </a:xfrm>
              <a:prstGeom prst="triangle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9" name="Rectangle 118">
                <a:extLst>
                  <a:ext uri="{FF2B5EF4-FFF2-40B4-BE49-F238E27FC236}">
                    <a16:creationId xmlns:a16="http://schemas.microsoft.com/office/drawing/2014/main" id="{36243339-45F7-2D43-AEA2-C2C3E03482BB}"/>
                  </a:ext>
                </a:extLst>
              </p:cNvPr>
              <p:cNvSpPr/>
              <p:nvPr/>
            </p:nvSpPr>
            <p:spPr>
              <a:xfrm>
                <a:off x="-972449" y="2275914"/>
                <a:ext cx="2466390" cy="81901"/>
              </a:xfrm>
              <a:prstGeom prst="rect">
                <a:avLst/>
              </a:prstGeom>
              <a:solidFill>
                <a:srgbClr val="221A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221AC0"/>
                  </a:solidFill>
                </a:endParaRPr>
              </a:p>
            </p:txBody>
          </p:sp>
        </p:grp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0976E4FD-7CCA-2D47-83BE-4D88C293E3C3}"/>
                </a:ext>
              </a:extLst>
            </p:cNvPr>
            <p:cNvSpPr txBox="1"/>
            <p:nvPr/>
          </p:nvSpPr>
          <p:spPr>
            <a:xfrm>
              <a:off x="7504969" y="4155557"/>
              <a:ext cx="881973" cy="4127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b="1"/>
                <a:t>p bulk</a:t>
              </a:r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931865D4-EA3D-B44D-B1C7-49C1CC92937D}"/>
                </a:ext>
              </a:extLst>
            </p:cNvPr>
            <p:cNvSpPr/>
            <p:nvPr/>
          </p:nvSpPr>
          <p:spPr>
            <a:xfrm>
              <a:off x="724027" y="2915389"/>
              <a:ext cx="1506384" cy="7200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ED5D2467-F97A-5941-8571-B30E9854EF17}"/>
                </a:ext>
              </a:extLst>
            </p:cNvPr>
            <p:cNvSpPr/>
            <p:nvPr/>
          </p:nvSpPr>
          <p:spPr>
            <a:xfrm>
              <a:off x="2430020" y="2920951"/>
              <a:ext cx="972000" cy="7200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24E104DC-4D10-8149-83E8-CC3E25DE1C33}"/>
                </a:ext>
              </a:extLst>
            </p:cNvPr>
            <p:cNvSpPr/>
            <p:nvPr/>
          </p:nvSpPr>
          <p:spPr>
            <a:xfrm>
              <a:off x="5808898" y="2978738"/>
              <a:ext cx="77207" cy="37403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89140931-EEAD-D944-8661-E9055F40C719}"/>
                </a:ext>
              </a:extLst>
            </p:cNvPr>
            <p:cNvSpPr txBox="1"/>
            <p:nvPr/>
          </p:nvSpPr>
          <p:spPr>
            <a:xfrm>
              <a:off x="2456675" y="3340695"/>
              <a:ext cx="604653" cy="3059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b="1"/>
                <a:t>oxide</a:t>
              </a:r>
            </a:p>
          </p:txBody>
        </p:sp>
        <p:cxnSp>
          <p:nvCxnSpPr>
            <p:cNvPr id="108" name="Straight Arrow Connector 107">
              <a:extLst>
                <a:ext uri="{FF2B5EF4-FFF2-40B4-BE49-F238E27FC236}">
                  <a16:creationId xmlns:a16="http://schemas.microsoft.com/office/drawing/2014/main" id="{DE7730AC-1B3F-8D4A-87CA-7AEACF86F8D2}"/>
                </a:ext>
              </a:extLst>
            </p:cNvPr>
            <p:cNvCxnSpPr>
              <a:cxnSpLocks/>
              <a:stCxn id="107" idx="0"/>
            </p:cNvCxnSpPr>
            <p:nvPr/>
          </p:nvCxnSpPr>
          <p:spPr>
            <a:xfrm flipV="1">
              <a:off x="2759002" y="2992951"/>
              <a:ext cx="102773" cy="34774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B55AF2F8-A347-6B41-9DC2-10F60342694E}"/>
                </a:ext>
              </a:extLst>
            </p:cNvPr>
            <p:cNvSpPr/>
            <p:nvPr/>
          </p:nvSpPr>
          <p:spPr>
            <a:xfrm>
              <a:off x="3438525" y="3175680"/>
              <a:ext cx="2366546" cy="56924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8C7BD0AA-5ECA-9348-81ED-DDDC162A4D47}"/>
                </a:ext>
              </a:extLst>
            </p:cNvPr>
            <p:cNvSpPr/>
            <p:nvPr/>
          </p:nvSpPr>
          <p:spPr>
            <a:xfrm>
              <a:off x="5886105" y="3160587"/>
              <a:ext cx="3216583" cy="7201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111" name="Straight Arrow Connector 110">
              <a:extLst>
                <a:ext uri="{FF2B5EF4-FFF2-40B4-BE49-F238E27FC236}">
                  <a16:creationId xmlns:a16="http://schemas.microsoft.com/office/drawing/2014/main" id="{7261AAE1-C2DA-B744-8159-678CDF8CE8D1}"/>
                </a:ext>
              </a:extLst>
            </p:cNvPr>
            <p:cNvCxnSpPr>
              <a:cxnSpLocks/>
            </p:cNvCxnSpPr>
            <p:nvPr/>
          </p:nvCxnSpPr>
          <p:spPr>
            <a:xfrm>
              <a:off x="3314768" y="2349077"/>
              <a:ext cx="333473" cy="58734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9491E017-4F01-D54E-82A4-4F3BBE971E2F}"/>
                </a:ext>
              </a:extLst>
            </p:cNvPr>
            <p:cNvSpPr txBox="1"/>
            <p:nvPr/>
          </p:nvSpPr>
          <p:spPr>
            <a:xfrm>
              <a:off x="3231100" y="3260669"/>
              <a:ext cx="963726" cy="3059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b="1"/>
                <a:t>Gain layer</a:t>
              </a: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7E7BAE3C-04B9-5446-A355-ABF1C97CBB99}"/>
                </a:ext>
              </a:extLst>
            </p:cNvPr>
            <p:cNvSpPr txBox="1"/>
            <p:nvPr/>
          </p:nvSpPr>
          <p:spPr>
            <a:xfrm>
              <a:off x="2912093" y="3705184"/>
              <a:ext cx="402674" cy="3059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b="1"/>
                <a:t>JTE</a:t>
              </a:r>
            </a:p>
          </p:txBody>
        </p:sp>
        <p:cxnSp>
          <p:nvCxnSpPr>
            <p:cNvPr id="114" name="Straight Arrow Connector 113">
              <a:extLst>
                <a:ext uri="{FF2B5EF4-FFF2-40B4-BE49-F238E27FC236}">
                  <a16:creationId xmlns:a16="http://schemas.microsoft.com/office/drawing/2014/main" id="{66762127-A217-0A42-8EA1-77905959B6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77698" y="3288325"/>
              <a:ext cx="57180" cy="42266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55ED00A4-D300-5342-80DB-50118C153B54}"/>
                </a:ext>
              </a:extLst>
            </p:cNvPr>
            <p:cNvSpPr/>
            <p:nvPr/>
          </p:nvSpPr>
          <p:spPr>
            <a:xfrm>
              <a:off x="8306664" y="2951389"/>
              <a:ext cx="77207" cy="37403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C0EF494F-E56C-094E-B74D-5959B84FA178}"/>
                </a:ext>
              </a:extLst>
            </p:cNvPr>
            <p:cNvSpPr txBox="1"/>
            <p:nvPr/>
          </p:nvSpPr>
          <p:spPr>
            <a:xfrm>
              <a:off x="7968596" y="3300622"/>
              <a:ext cx="717220" cy="3809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b="1"/>
                <a:t>trench</a:t>
              </a:r>
            </a:p>
          </p:txBody>
        </p:sp>
      </p:grpSp>
      <p:pic>
        <p:nvPicPr>
          <p:cNvPr id="136" name="Picture 135">
            <a:extLst>
              <a:ext uri="{FF2B5EF4-FFF2-40B4-BE49-F238E27FC236}">
                <a16:creationId xmlns:a16="http://schemas.microsoft.com/office/drawing/2014/main" id="{24BCE001-0E39-3148-A62B-4A4A249FB69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8165" t="1" b="-6287"/>
          <a:stretch/>
        </p:blipFill>
        <p:spPr>
          <a:xfrm>
            <a:off x="8697070" y="4856496"/>
            <a:ext cx="2487693" cy="2068128"/>
          </a:xfrm>
          <a:prstGeom prst="rect">
            <a:avLst/>
          </a:prstGeom>
        </p:spPr>
      </p:pic>
      <p:sp>
        <p:nvSpPr>
          <p:cNvPr id="143" name="TextBox 142">
            <a:extLst>
              <a:ext uri="{FF2B5EF4-FFF2-40B4-BE49-F238E27FC236}">
                <a16:creationId xmlns:a16="http://schemas.microsoft.com/office/drawing/2014/main" id="{3B0947DA-8E72-2F47-A7BB-48EA61F32911}"/>
              </a:ext>
            </a:extLst>
          </p:cNvPr>
          <p:cNvSpPr txBox="1"/>
          <p:nvPr/>
        </p:nvSpPr>
        <p:spPr>
          <a:xfrm>
            <a:off x="4395284" y="3495058"/>
            <a:ext cx="784189" cy="5459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200" b="1"/>
              <a:t>No gain</a:t>
            </a:r>
          </a:p>
          <a:p>
            <a:pPr algn="ctr">
              <a:lnSpc>
                <a:spcPct val="130000"/>
              </a:lnSpc>
            </a:pPr>
            <a:r>
              <a:rPr lang="en-US" sz="1200" b="1"/>
              <a:t>5-10 </a:t>
            </a:r>
            <a:r>
              <a:rPr lang="en-US" sz="1200" b="1">
                <a:latin typeface="Symbol" pitchFamily="2" charset="2"/>
              </a:rPr>
              <a:t>m</a:t>
            </a:r>
            <a:r>
              <a:rPr lang="en-US" sz="1200" b="1"/>
              <a:t>m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CCD93DE-B06E-1A46-A2B2-C2CCC3A29878}"/>
              </a:ext>
            </a:extLst>
          </p:cNvPr>
          <p:cNvGrpSpPr/>
          <p:nvPr/>
        </p:nvGrpSpPr>
        <p:grpSpPr>
          <a:xfrm>
            <a:off x="7731684" y="1745436"/>
            <a:ext cx="6096000" cy="3261208"/>
            <a:chOff x="7694106" y="1745436"/>
            <a:chExt cx="6096000" cy="3261208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B103190-9056-7F4E-A911-A1F71DFFB7B9}"/>
                </a:ext>
              </a:extLst>
            </p:cNvPr>
            <p:cNvSpPr/>
            <p:nvPr/>
          </p:nvSpPr>
          <p:spPr>
            <a:xfrm>
              <a:off x="7694106" y="1745436"/>
              <a:ext cx="6096000" cy="77457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b="1" dirty="0">
                  <a:solidFill>
                    <a:schemeClr val="accent1"/>
                  </a:solidFill>
                </a:rPr>
                <a:t>Solution: use trenches for pad isolation</a:t>
              </a:r>
            </a:p>
            <a:p>
              <a:pPr>
                <a:lnSpc>
                  <a:spcPct val="130000"/>
                </a:lnSpc>
              </a:pPr>
              <a:r>
                <a:rPr lang="en-US" b="1" dirty="0">
                  <a:solidFill>
                    <a:schemeClr val="accent1"/>
                  </a:solidFill>
                  <a:sym typeface="Wingdings" pitchFamily="2" charset="2"/>
                </a:rPr>
                <a:t> No-gain region ~ 0 – 10 </a:t>
              </a:r>
              <a:r>
                <a:rPr lang="en-US" b="1" dirty="0">
                  <a:solidFill>
                    <a:schemeClr val="accent1"/>
                  </a:solidFill>
                  <a:latin typeface="Symbol" pitchFamily="2" charset="2"/>
                </a:rPr>
                <a:t>m</a:t>
              </a:r>
              <a:r>
                <a:rPr lang="en-US" b="1" dirty="0">
                  <a:solidFill>
                    <a:schemeClr val="accent1"/>
                  </a:solidFill>
                </a:rPr>
                <a:t>m</a:t>
              </a:r>
            </a:p>
          </p:txBody>
        </p:sp>
        <p:pic>
          <p:nvPicPr>
            <p:cNvPr id="124" name="table">
              <a:extLst>
                <a:ext uri="{FF2B5EF4-FFF2-40B4-BE49-F238E27FC236}">
                  <a16:creationId xmlns:a16="http://schemas.microsoft.com/office/drawing/2014/main" id="{CE500FBB-99B7-884C-A9DC-1BB59157DD1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95203" y="2873044"/>
              <a:ext cx="3608834" cy="2133600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B5065EDB-5BF4-F940-B041-269506816E4C}"/>
                </a:ext>
              </a:extLst>
            </p:cNvPr>
            <p:cNvSpPr/>
            <p:nvPr/>
          </p:nvSpPr>
          <p:spPr>
            <a:xfrm>
              <a:off x="8612710" y="2523788"/>
              <a:ext cx="228299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/>
                <a:t>RD50-TI production</a:t>
              </a:r>
              <a:endParaRPr lang="x-none" dirty="0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9E4FD453-8425-4C4F-96FB-E21FD63B8817}"/>
              </a:ext>
            </a:extLst>
          </p:cNvPr>
          <p:cNvSpPr txBox="1"/>
          <p:nvPr/>
        </p:nvSpPr>
        <p:spPr>
          <a:xfrm>
            <a:off x="673157" y="6177924"/>
            <a:ext cx="541526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000" b="1" i="1" dirty="0">
                <a:solidFill>
                  <a:srgbClr val="800000"/>
                </a:solidFill>
                <a:sym typeface="Wingdings"/>
              </a:rPr>
              <a:t> </a:t>
            </a:r>
            <a:r>
              <a:rPr lang="x-none" sz="2000" b="1" i="1" dirty="0">
                <a:solidFill>
                  <a:srgbClr val="800000"/>
                </a:solidFill>
              </a:rPr>
              <a:t>The R&amp;D to achieve small pixels is clea</a:t>
            </a:r>
            <a:r>
              <a:rPr lang="en-US" sz="2000" b="1" i="1" dirty="0">
                <a:solidFill>
                  <a:srgbClr val="800000"/>
                </a:solidFill>
              </a:rPr>
              <a:t>r</a:t>
            </a:r>
            <a:endParaRPr lang="x-none" sz="2000" b="1" i="1" dirty="0">
              <a:solidFill>
                <a:srgbClr val="800000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AF3BAF8-6B7F-EA4A-9F3C-3DE6C422806C}"/>
              </a:ext>
            </a:extLst>
          </p:cNvPr>
          <p:cNvSpPr/>
          <p:nvPr/>
        </p:nvSpPr>
        <p:spPr>
          <a:xfrm>
            <a:off x="4217140" y="1057316"/>
            <a:ext cx="1145741" cy="1262976"/>
          </a:xfrm>
          <a:prstGeom prst="ellipse">
            <a:avLst/>
          </a:prstGeom>
          <a:noFill/>
          <a:ln w="22225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>
              <a:solidFill>
                <a:schemeClr val="tx1"/>
              </a:solidFill>
            </a:endParaRPr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9F910508-86D5-7548-9E08-666ABA7836CA}"/>
              </a:ext>
            </a:extLst>
          </p:cNvPr>
          <p:cNvSpPr/>
          <p:nvPr/>
        </p:nvSpPr>
        <p:spPr>
          <a:xfrm>
            <a:off x="4168618" y="3510400"/>
            <a:ext cx="1145741" cy="1262976"/>
          </a:xfrm>
          <a:prstGeom prst="ellipse">
            <a:avLst/>
          </a:prstGeom>
          <a:noFill/>
          <a:ln w="22225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>
              <a:solidFill>
                <a:schemeClr val="tx1"/>
              </a:solidFill>
            </a:endParaRPr>
          </a:p>
        </p:txBody>
      </p:sp>
      <p:sp>
        <p:nvSpPr>
          <p:cNvPr id="18" name="Curved Right Arrow 17">
            <a:extLst>
              <a:ext uri="{FF2B5EF4-FFF2-40B4-BE49-F238E27FC236}">
                <a16:creationId xmlns:a16="http://schemas.microsoft.com/office/drawing/2014/main" id="{713A4E7A-632C-954A-AC96-E73B06787E63}"/>
              </a:ext>
            </a:extLst>
          </p:cNvPr>
          <p:cNvSpPr/>
          <p:nvPr/>
        </p:nvSpPr>
        <p:spPr>
          <a:xfrm>
            <a:off x="3896130" y="2276969"/>
            <a:ext cx="559909" cy="1447725"/>
          </a:xfrm>
          <a:prstGeom prst="curvedRightArrow">
            <a:avLst/>
          </a:prstGeom>
          <a:solidFill>
            <a:schemeClr val="bg2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728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9F6860C-2352-CE49-9184-E35B46F03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1DFD80-9BE4-9545-A219-E540C7F25DD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Nicolo Cartiglia, INFN, Torino, PSD12, 14/09/21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13F868-689B-9544-B671-68CA2C39F35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IT" dirty="0"/>
              <a:t>Presently explored options: with internal gain</a:t>
            </a:r>
          </a:p>
        </p:txBody>
      </p:sp>
      <p:sp>
        <p:nvSpPr>
          <p:cNvPr id="7" name="Rettangolo con angoli arrotondati 13">
            <a:extLst>
              <a:ext uri="{FF2B5EF4-FFF2-40B4-BE49-F238E27FC236}">
                <a16:creationId xmlns:a16="http://schemas.microsoft.com/office/drawing/2014/main" id="{7B5DA047-3C84-C349-B0E3-2D45CD4AEF61}"/>
              </a:ext>
            </a:extLst>
          </p:cNvPr>
          <p:cNvSpPr/>
          <p:nvPr/>
        </p:nvSpPr>
        <p:spPr>
          <a:xfrm>
            <a:off x="9081955" y="1804493"/>
            <a:ext cx="1494718" cy="84908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Monolithic</a:t>
            </a:r>
          </a:p>
        </p:txBody>
      </p:sp>
      <p:cxnSp>
        <p:nvCxnSpPr>
          <p:cNvPr id="10" name="Connettore diritto 29">
            <a:extLst>
              <a:ext uri="{FF2B5EF4-FFF2-40B4-BE49-F238E27FC236}">
                <a16:creationId xmlns:a16="http://schemas.microsoft.com/office/drawing/2014/main" id="{ACFC2F33-7D91-744A-A49F-53C7A790B5B5}"/>
              </a:ext>
            </a:extLst>
          </p:cNvPr>
          <p:cNvCxnSpPr>
            <a:cxnSpLocks/>
            <a:stCxn id="26" idx="2"/>
            <a:endCxn id="22" idx="0"/>
          </p:cNvCxnSpPr>
          <p:nvPr/>
        </p:nvCxnSpPr>
        <p:spPr>
          <a:xfrm>
            <a:off x="8470240" y="4402214"/>
            <a:ext cx="0" cy="988484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ttangolo con angoli arrotondati 14">
            <a:extLst>
              <a:ext uri="{FF2B5EF4-FFF2-40B4-BE49-F238E27FC236}">
                <a16:creationId xmlns:a16="http://schemas.microsoft.com/office/drawing/2014/main" id="{A6E00379-7777-F846-9F87-3673B191AF38}"/>
              </a:ext>
            </a:extLst>
          </p:cNvPr>
          <p:cNvSpPr/>
          <p:nvPr/>
        </p:nvSpPr>
        <p:spPr>
          <a:xfrm>
            <a:off x="7929395" y="5390698"/>
            <a:ext cx="1081690" cy="84908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BiCMOS</a:t>
            </a:r>
          </a:p>
          <a:p>
            <a:pPr algn="ctr"/>
            <a:r>
              <a:rPr lang="en-GB" sz="1600" b="1" dirty="0">
                <a:solidFill>
                  <a:schemeClr val="tx1"/>
                </a:solidFill>
              </a:rPr>
              <a:t>(SiGe)</a:t>
            </a:r>
          </a:p>
        </p:txBody>
      </p:sp>
      <p:sp>
        <p:nvSpPr>
          <p:cNvPr id="26" name="Rettangolo con angoli arrotondati 8">
            <a:extLst>
              <a:ext uri="{FF2B5EF4-FFF2-40B4-BE49-F238E27FC236}">
                <a16:creationId xmlns:a16="http://schemas.microsoft.com/office/drawing/2014/main" id="{7F76CC70-ABF4-7947-823E-039D70347237}"/>
              </a:ext>
            </a:extLst>
          </p:cNvPr>
          <p:cNvSpPr/>
          <p:nvPr/>
        </p:nvSpPr>
        <p:spPr>
          <a:xfrm>
            <a:off x="7462534" y="3553129"/>
            <a:ext cx="2015412" cy="84908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Low-gain (LGADs)</a:t>
            </a:r>
          </a:p>
        </p:txBody>
      </p:sp>
      <p:cxnSp>
        <p:nvCxnSpPr>
          <p:cNvPr id="27" name="Connettore diritto 18">
            <a:extLst>
              <a:ext uri="{FF2B5EF4-FFF2-40B4-BE49-F238E27FC236}">
                <a16:creationId xmlns:a16="http://schemas.microsoft.com/office/drawing/2014/main" id="{1C8411B5-029E-AD4C-93D4-420A590AC4FC}"/>
              </a:ext>
            </a:extLst>
          </p:cNvPr>
          <p:cNvCxnSpPr>
            <a:cxnSpLocks/>
            <a:stCxn id="7" idx="2"/>
            <a:endCxn id="26" idx="0"/>
          </p:cNvCxnSpPr>
          <p:nvPr/>
        </p:nvCxnSpPr>
        <p:spPr>
          <a:xfrm flipH="1">
            <a:off x="8470240" y="2653578"/>
            <a:ext cx="1359074" cy="899551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D55D89B1-E0A9-6846-9EB5-77DE356039E9}"/>
              </a:ext>
            </a:extLst>
          </p:cNvPr>
          <p:cNvSpPr txBox="1"/>
          <p:nvPr/>
        </p:nvSpPr>
        <p:spPr>
          <a:xfrm>
            <a:off x="657304" y="3896828"/>
            <a:ext cx="6068291" cy="1493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dirty="0"/>
              <a:t>This is a very powerful research path  pursued by the </a:t>
            </a:r>
            <a:r>
              <a:rPr lang="en-IT" b="1" dirty="0"/>
              <a:t>“Monolith” project.</a:t>
            </a:r>
          </a:p>
          <a:p>
            <a:pPr>
              <a:lnSpc>
                <a:spcPct val="130000"/>
              </a:lnSpc>
            </a:pPr>
            <a:r>
              <a:rPr lang="en-IT" dirty="0"/>
              <a:t>Looking forward to the first results</a:t>
            </a:r>
          </a:p>
          <a:p>
            <a:pPr>
              <a:lnSpc>
                <a:spcPct val="130000"/>
              </a:lnSpc>
            </a:pPr>
            <a:r>
              <a:rPr lang="en-IT" dirty="0"/>
              <a:t>See talk by M. Munker on Monday</a:t>
            </a:r>
          </a:p>
        </p:txBody>
      </p:sp>
    </p:spTree>
    <p:extLst>
      <p:ext uri="{BB962C8B-B14F-4D97-AF65-F5344CB8AC3E}">
        <p14:creationId xmlns:p14="http://schemas.microsoft.com/office/powerpoint/2010/main" val="1888302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6FF0E2E-01C8-4A47-9E64-5AE223312F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FC0B7B6-568C-B843-924E-7DF4613C92DD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Nicolo Cartiglia, INFN, Torino, PSD12, 14/09/21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DAAFAB-A43A-4244-B88F-AD6CB3C517F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77578" y="1250"/>
            <a:ext cx="11814423" cy="641762"/>
          </a:xfrm>
        </p:spPr>
        <p:txBody>
          <a:bodyPr/>
          <a:lstStyle/>
          <a:p>
            <a:r>
              <a:rPr lang="en-US" dirty="0"/>
              <a:t>Position Sensitive Timing detectors</a:t>
            </a:r>
            <a:endParaRPr lang="en-IT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B00734-2184-DD44-897D-FCFA450BE1D8}"/>
              </a:ext>
            </a:extLst>
          </p:cNvPr>
          <p:cNvSpPr txBox="1"/>
          <p:nvPr/>
        </p:nvSpPr>
        <p:spPr>
          <a:xfrm>
            <a:off x="997528" y="1214552"/>
            <a:ext cx="10947228" cy="12495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sz="2000" dirty="0"/>
              <a:t>”</a:t>
            </a:r>
            <a:r>
              <a:rPr lang="en-IT" sz="2000" b="1" dirty="0"/>
              <a:t>Position sensitive</a:t>
            </a:r>
            <a:r>
              <a:rPr lang="en-IT" sz="2000" dirty="0"/>
              <a:t>” is a much more difficult task than simply “</a:t>
            </a:r>
            <a:r>
              <a:rPr lang="en-IT" sz="2000" b="1" dirty="0"/>
              <a:t>silicon timing detectors</a:t>
            </a:r>
            <a:r>
              <a:rPr lang="en-IT" sz="2000" dirty="0"/>
              <a:t>”</a:t>
            </a: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sz="2000" dirty="0"/>
              <a:t>Good position resolution requires small pixels</a:t>
            </a: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sz="2000" dirty="0"/>
              <a:t>A lot of small pixels consume too much power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59684F2-72AF-C64A-BB32-4360440A062A}"/>
              </a:ext>
            </a:extLst>
          </p:cNvPr>
          <p:cNvSpPr txBox="1"/>
          <p:nvPr/>
        </p:nvSpPr>
        <p:spPr>
          <a:xfrm>
            <a:off x="997528" y="2893119"/>
            <a:ext cx="5254965" cy="36501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sz="2000" b="1" dirty="0"/>
              <a:t>Consider the ATLAS-CMS timing layer: </a:t>
            </a:r>
          </a:p>
          <a:p>
            <a:pPr marL="800100" lvl="1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P</a:t>
            </a:r>
            <a:r>
              <a:rPr lang="en-IT" sz="2000" dirty="0"/>
              <a:t>ixel size: 1.3 x 1.3 mm</a:t>
            </a:r>
            <a:r>
              <a:rPr lang="en-IT" sz="2000" baseline="30000" dirty="0"/>
              <a:t>2</a:t>
            </a:r>
          </a:p>
          <a:p>
            <a:pPr marL="800100" lvl="1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sz="2000" dirty="0"/>
              <a:t>~ 40 ps precision</a:t>
            </a:r>
          </a:p>
          <a:p>
            <a:pPr marL="800100" lvl="1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sz="2000" b="1" dirty="0"/>
              <a:t>Power: 0.3 W/cm</a:t>
            </a:r>
            <a:r>
              <a:rPr lang="en-IT" sz="2000" b="1" baseline="30000" dirty="0"/>
              <a:t>2</a:t>
            </a:r>
            <a:r>
              <a:rPr lang="en-IT" sz="2000" b="1" dirty="0"/>
              <a:t> </a:t>
            </a:r>
          </a:p>
          <a:p>
            <a:pPr lvl="1">
              <a:lnSpc>
                <a:spcPct val="130000"/>
              </a:lnSpc>
            </a:pPr>
            <a:endParaRPr lang="en-IT" sz="2000" dirty="0"/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sz="2000" b="1" dirty="0"/>
              <a:t>TimeSpot1 ASIC (28 nm):</a:t>
            </a:r>
          </a:p>
          <a:p>
            <a:pPr marL="800100" lvl="1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P</a:t>
            </a:r>
            <a:r>
              <a:rPr lang="en-IT" sz="2000" dirty="0"/>
              <a:t>ixel size: 55 x 55 </a:t>
            </a:r>
            <a:r>
              <a:rPr lang="en-IT" sz="2000" dirty="0">
                <a:latin typeface="Symbol" pitchFamily="2" charset="2"/>
              </a:rPr>
              <a:t>m</a:t>
            </a:r>
            <a:r>
              <a:rPr lang="en-IT" sz="2000" dirty="0"/>
              <a:t>m</a:t>
            </a:r>
            <a:r>
              <a:rPr lang="en-IT" sz="2000" baseline="30000" dirty="0"/>
              <a:t>2</a:t>
            </a:r>
          </a:p>
          <a:p>
            <a:pPr marL="800100" lvl="1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sz="2000" dirty="0"/>
              <a:t>~ 30 ps precision</a:t>
            </a:r>
          </a:p>
          <a:p>
            <a:pPr marL="800100" lvl="1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sz="2000" b="1" dirty="0"/>
              <a:t>Power: 5-10 W/cm</a:t>
            </a:r>
            <a:r>
              <a:rPr lang="en-IT" sz="2000" b="1" baseline="30000" dirty="0"/>
              <a:t>2</a:t>
            </a:r>
            <a:r>
              <a:rPr lang="en-IT" sz="2000" b="1" dirty="0"/>
              <a:t>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1067120-34E8-0045-BE36-33E7018E946B}"/>
              </a:ext>
            </a:extLst>
          </p:cNvPr>
          <p:cNvGrpSpPr/>
          <p:nvPr/>
        </p:nvGrpSpPr>
        <p:grpSpPr>
          <a:xfrm>
            <a:off x="5869153" y="3588021"/>
            <a:ext cx="6051914" cy="2848921"/>
            <a:chOff x="5869153" y="3588021"/>
            <a:chExt cx="6051914" cy="2848921"/>
          </a:xfrm>
        </p:grpSpPr>
        <p:sp>
          <p:nvSpPr>
            <p:cNvPr id="7" name="Right Arrow 6">
              <a:extLst>
                <a:ext uri="{FF2B5EF4-FFF2-40B4-BE49-F238E27FC236}">
                  <a16:creationId xmlns:a16="http://schemas.microsoft.com/office/drawing/2014/main" id="{FAAD22BC-B127-7841-A914-B75D635BF3EB}"/>
                </a:ext>
              </a:extLst>
            </p:cNvPr>
            <p:cNvSpPr/>
            <p:nvPr/>
          </p:nvSpPr>
          <p:spPr>
            <a:xfrm>
              <a:off x="5869153" y="4418716"/>
              <a:ext cx="1468582" cy="593766"/>
            </a:xfrm>
            <a:prstGeom prst="rightArrow">
              <a:avLst/>
            </a:prstGeom>
            <a:solidFill>
              <a:schemeClr val="bg2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>
                <a:solidFill>
                  <a:schemeClr val="tx1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2B77615-E434-6E48-8761-531D16631AAC}"/>
                </a:ext>
              </a:extLst>
            </p:cNvPr>
            <p:cNvSpPr txBox="1"/>
            <p:nvPr/>
          </p:nvSpPr>
          <p:spPr>
            <a:xfrm>
              <a:off x="7720807" y="3588021"/>
              <a:ext cx="4200260" cy="2848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2000" b="1" dirty="0">
                  <a:solidFill>
                    <a:schemeClr val="accent1"/>
                  </a:solidFill>
                </a:rPr>
                <a:t>Even with a much smaller technological node, precision timing with small pixels requires a lot of power</a:t>
              </a:r>
            </a:p>
            <a:p>
              <a:pPr>
                <a:lnSpc>
                  <a:spcPct val="130000"/>
                </a:lnSpc>
              </a:pPr>
              <a:endParaRPr lang="en-US" sz="2000" b="1" dirty="0">
                <a:solidFill>
                  <a:schemeClr val="accent1"/>
                </a:solidFill>
              </a:endParaRPr>
            </a:p>
            <a:p>
              <a:pPr>
                <a:lnSpc>
                  <a:spcPct val="130000"/>
                </a:lnSpc>
              </a:pPr>
              <a:r>
                <a:rPr lang="en-US" sz="2000" b="1" dirty="0"/>
                <a:t>Bonus: i</a:t>
              </a:r>
              <a:r>
                <a:rPr lang="en-US" sz="2000" dirty="0"/>
                <a:t>nternal gain decreases the need of power</a:t>
              </a:r>
              <a:endParaRPr lang="en-IT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29323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Rectangle 88">
            <a:extLst>
              <a:ext uri="{FF2B5EF4-FFF2-40B4-BE49-F238E27FC236}">
                <a16:creationId xmlns:a16="http://schemas.microsoft.com/office/drawing/2014/main" id="{22A8FB17-3766-DB41-87D0-C9A2D0E5FFD8}"/>
              </a:ext>
            </a:extLst>
          </p:cNvPr>
          <p:cNvSpPr/>
          <p:nvPr/>
        </p:nvSpPr>
        <p:spPr>
          <a:xfrm>
            <a:off x="3068009" y="4757967"/>
            <a:ext cx="5718648" cy="143554"/>
          </a:xfrm>
          <a:prstGeom prst="rect">
            <a:avLst/>
          </a:prstGeom>
          <a:solidFill>
            <a:srgbClr val="FF6600"/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3D80364F-ECBF-B643-9EF8-AC74061A088F}"/>
              </a:ext>
            </a:extLst>
          </p:cNvPr>
          <p:cNvSpPr/>
          <p:nvPr/>
        </p:nvSpPr>
        <p:spPr>
          <a:xfrm>
            <a:off x="7410832" y="4380701"/>
            <a:ext cx="763695" cy="163720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CA620DE4-5C88-064E-8A95-A238F615ADA0}"/>
              </a:ext>
            </a:extLst>
          </p:cNvPr>
          <p:cNvSpPr/>
          <p:nvPr/>
        </p:nvSpPr>
        <p:spPr>
          <a:xfrm>
            <a:off x="5511771" y="4382915"/>
            <a:ext cx="763695" cy="140877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FC4F46C6-7BB2-164F-803D-6FA29B6DFE8D}"/>
              </a:ext>
            </a:extLst>
          </p:cNvPr>
          <p:cNvSpPr/>
          <p:nvPr/>
        </p:nvSpPr>
        <p:spPr>
          <a:xfrm>
            <a:off x="3518927" y="4385128"/>
            <a:ext cx="763695" cy="138663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154EFB-6C6D-4045-87C9-318B55398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C83A7E4-3D4D-3142-830E-00F9AD7722F0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Nicolo Cartiglia, INFN, Torino, PSD12, 14/09/21</a:t>
            </a:r>
            <a:endParaRPr lang="en-US" dirty="0"/>
          </a:p>
        </p:txBody>
      </p:sp>
      <p:sp>
        <p:nvSpPr>
          <p:cNvPr id="1638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143000" y="-14288"/>
            <a:ext cx="11049000" cy="666751"/>
          </a:xfrm>
          <a:prstGeom prst="rect">
            <a:avLst/>
          </a:prstGeom>
        </p:spPr>
        <p:txBody>
          <a:bodyPr tIns="35203">
            <a:noAutofit/>
          </a:bodyPr>
          <a:lstStyle/>
          <a:p>
            <a:pPr algn="ctr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  <a:defRPr/>
            </a:pPr>
            <a:r>
              <a:rPr lang="en-US" sz="3200" dirty="0"/>
              <a:t>Second design innovation: resistive read-out</a:t>
            </a:r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6C0C3C8A-9DEE-F842-B380-9B4FCD2EA575}"/>
              </a:ext>
            </a:extLst>
          </p:cNvPr>
          <p:cNvCxnSpPr/>
          <p:nvPr/>
        </p:nvCxnSpPr>
        <p:spPr>
          <a:xfrm flipH="1">
            <a:off x="7375791" y="3608602"/>
            <a:ext cx="616414" cy="32065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45696F7F-828C-114E-A4C1-C14126327C52}"/>
              </a:ext>
            </a:extLst>
          </p:cNvPr>
          <p:cNvCxnSpPr>
            <a:cxnSpLocks/>
          </p:cNvCxnSpPr>
          <p:nvPr/>
        </p:nvCxnSpPr>
        <p:spPr>
          <a:xfrm>
            <a:off x="5308531" y="3595919"/>
            <a:ext cx="463331" cy="33333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Rectangle 68">
            <a:extLst>
              <a:ext uri="{FF2B5EF4-FFF2-40B4-BE49-F238E27FC236}">
                <a16:creationId xmlns:a16="http://schemas.microsoft.com/office/drawing/2014/main" id="{055DE490-27DB-764A-AB26-7C0F7B6A8B2E}"/>
              </a:ext>
            </a:extLst>
          </p:cNvPr>
          <p:cNvSpPr/>
          <p:nvPr/>
        </p:nvSpPr>
        <p:spPr>
          <a:xfrm>
            <a:off x="2893131" y="4411973"/>
            <a:ext cx="6046049" cy="1773903"/>
          </a:xfrm>
          <a:prstGeom prst="rect">
            <a:avLst/>
          </a:prstGeom>
          <a:noFill/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062FB084-E25F-8E45-8C74-9EBF9D770703}"/>
              </a:ext>
            </a:extLst>
          </p:cNvPr>
          <p:cNvSpPr/>
          <p:nvPr/>
        </p:nvSpPr>
        <p:spPr>
          <a:xfrm>
            <a:off x="3534652" y="4354601"/>
            <a:ext cx="746871" cy="5146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27B69B95-3FC2-814E-B575-5E3F3914341D}"/>
              </a:ext>
            </a:extLst>
          </p:cNvPr>
          <p:cNvSpPr/>
          <p:nvPr/>
        </p:nvSpPr>
        <p:spPr>
          <a:xfrm>
            <a:off x="5529978" y="4338132"/>
            <a:ext cx="746871" cy="5146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799FAFD6-D456-B843-9890-6CFEFC0280CA}"/>
              </a:ext>
            </a:extLst>
          </p:cNvPr>
          <p:cNvSpPr/>
          <p:nvPr/>
        </p:nvSpPr>
        <p:spPr>
          <a:xfrm>
            <a:off x="7416190" y="4334924"/>
            <a:ext cx="746871" cy="5146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BF909A4E-39B4-1A4A-8C68-5C93226CD6F0}"/>
              </a:ext>
            </a:extLst>
          </p:cNvPr>
          <p:cNvSpPr/>
          <p:nvPr/>
        </p:nvSpPr>
        <p:spPr>
          <a:xfrm>
            <a:off x="2880390" y="6002170"/>
            <a:ext cx="6046049" cy="191191"/>
          </a:xfrm>
          <a:prstGeom prst="rect">
            <a:avLst/>
          </a:prstGeom>
          <a:solidFill>
            <a:schemeClr val="accent1"/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195F13F-8300-7A42-96CA-D556779E518F}"/>
              </a:ext>
            </a:extLst>
          </p:cNvPr>
          <p:cNvGrpSpPr/>
          <p:nvPr/>
        </p:nvGrpSpPr>
        <p:grpSpPr>
          <a:xfrm>
            <a:off x="5886669" y="3185530"/>
            <a:ext cx="1280966" cy="1151679"/>
            <a:chOff x="5886669" y="3185530"/>
            <a:chExt cx="1280966" cy="1151679"/>
          </a:xfrm>
        </p:grpSpPr>
        <p:sp>
          <p:nvSpPr>
            <p:cNvPr id="122" name="Line 55">
              <a:extLst>
                <a:ext uri="{FF2B5EF4-FFF2-40B4-BE49-F238E27FC236}">
                  <a16:creationId xmlns:a16="http://schemas.microsoft.com/office/drawing/2014/main" id="{391C174C-629E-E04D-9AF3-0F5B52034D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86669" y="3595919"/>
              <a:ext cx="128096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200"/>
            </a:p>
          </p:txBody>
        </p:sp>
        <p:sp>
          <p:nvSpPr>
            <p:cNvPr id="123" name="AutoShape 56">
              <a:extLst>
                <a:ext uri="{FF2B5EF4-FFF2-40B4-BE49-F238E27FC236}">
                  <a16:creationId xmlns:a16="http://schemas.microsoft.com/office/drawing/2014/main" id="{AEF1F491-8467-A941-BDCC-9E67C092E46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6186345" y="3327483"/>
              <a:ext cx="823789" cy="539883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/>
            <a:p>
              <a:pPr>
                <a:defRPr/>
              </a:pPr>
              <a:endParaRPr lang="en-US" sz="1200"/>
            </a:p>
          </p:txBody>
        </p:sp>
        <p:sp>
          <p:nvSpPr>
            <p:cNvPr id="124" name="Line 55">
              <a:extLst>
                <a:ext uri="{FF2B5EF4-FFF2-40B4-BE49-F238E27FC236}">
                  <a16:creationId xmlns:a16="http://schemas.microsoft.com/office/drawing/2014/main" id="{5D0AB877-FB0E-534C-8377-418BB0B2381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903413" y="3597407"/>
              <a:ext cx="0" cy="73980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200"/>
            </a:p>
          </p:txBody>
        </p:sp>
      </p:grpSp>
      <p:sp>
        <p:nvSpPr>
          <p:cNvPr id="121" name="Freeform 863">
            <a:extLst>
              <a:ext uri="{FF2B5EF4-FFF2-40B4-BE49-F238E27FC236}">
                <a16:creationId xmlns:a16="http://schemas.microsoft.com/office/drawing/2014/main" id="{5835A18F-07AB-C84D-AB26-A20057B8FBDF}"/>
              </a:ext>
            </a:extLst>
          </p:cNvPr>
          <p:cNvSpPr>
            <a:spLocks/>
          </p:cNvSpPr>
          <p:nvPr/>
        </p:nvSpPr>
        <p:spPr bwMode="auto">
          <a:xfrm>
            <a:off x="6183796" y="1495243"/>
            <a:ext cx="965754" cy="823789"/>
          </a:xfrm>
          <a:custGeom>
            <a:avLst/>
            <a:gdLst>
              <a:gd name="T0" fmla="*/ 0 w 576"/>
              <a:gd name="T1" fmla="*/ 231 h 461"/>
              <a:gd name="T2" fmla="*/ 115 w 576"/>
              <a:gd name="T3" fmla="*/ 461 h 461"/>
              <a:gd name="T4" fmla="*/ 576 w 576"/>
              <a:gd name="T5" fmla="*/ 231 h 461"/>
              <a:gd name="T6" fmla="*/ 115 w 576"/>
              <a:gd name="T7" fmla="*/ 0 h 461"/>
              <a:gd name="T8" fmla="*/ 0 w 576"/>
              <a:gd name="T9" fmla="*/ 231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6" h="461">
                <a:moveTo>
                  <a:pt x="0" y="231"/>
                </a:moveTo>
                <a:lnTo>
                  <a:pt x="115" y="461"/>
                </a:lnTo>
                <a:lnTo>
                  <a:pt x="576" y="231"/>
                </a:lnTo>
                <a:lnTo>
                  <a:pt x="115" y="0"/>
                </a:lnTo>
                <a:lnTo>
                  <a:pt x="0" y="231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2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91AE7B9-BF9D-594F-A3DF-182501E6BE17}"/>
              </a:ext>
            </a:extLst>
          </p:cNvPr>
          <p:cNvSpPr txBox="1"/>
          <p:nvPr/>
        </p:nvSpPr>
        <p:spPr>
          <a:xfrm>
            <a:off x="1161110" y="1780874"/>
            <a:ext cx="10723280" cy="4134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dirty="0"/>
              <a:t>The signal discharges to ground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9F527DB-9617-9B43-959A-3C345AB7F1D8}"/>
              </a:ext>
            </a:extLst>
          </p:cNvPr>
          <p:cNvGrpSpPr/>
          <p:nvPr/>
        </p:nvGrpSpPr>
        <p:grpSpPr>
          <a:xfrm>
            <a:off x="3057649" y="4105656"/>
            <a:ext cx="5739368" cy="290460"/>
            <a:chOff x="3085597" y="4755635"/>
            <a:chExt cx="5739368" cy="290460"/>
          </a:xfrm>
        </p:grpSpPr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10D8F7EA-4B56-294E-81B9-DD628897584D}"/>
                </a:ext>
              </a:extLst>
            </p:cNvPr>
            <p:cNvSpPr/>
            <p:nvPr/>
          </p:nvSpPr>
          <p:spPr>
            <a:xfrm>
              <a:off x="3085597" y="4825066"/>
              <a:ext cx="5739368" cy="22102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D702A5AE-F7B4-6C4E-A55F-1968EAE6AC4E}"/>
                </a:ext>
              </a:extLst>
            </p:cNvPr>
            <p:cNvSpPr/>
            <p:nvPr/>
          </p:nvSpPr>
          <p:spPr>
            <a:xfrm>
              <a:off x="3546121" y="4775312"/>
              <a:ext cx="746871" cy="5146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51" name="Rectangle 150">
              <a:extLst>
                <a:ext uri="{FF2B5EF4-FFF2-40B4-BE49-F238E27FC236}">
                  <a16:creationId xmlns:a16="http://schemas.microsoft.com/office/drawing/2014/main" id="{F3BB66FF-6C23-2140-9C2C-4790A888F902}"/>
                </a:ext>
              </a:extLst>
            </p:cNvPr>
            <p:cNvSpPr/>
            <p:nvPr/>
          </p:nvSpPr>
          <p:spPr>
            <a:xfrm>
              <a:off x="5541447" y="4758843"/>
              <a:ext cx="746871" cy="5146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id="{37E92EEC-179F-0F4A-A7DE-44670F9ED832}"/>
                </a:ext>
              </a:extLst>
            </p:cNvPr>
            <p:cNvSpPr/>
            <p:nvPr/>
          </p:nvSpPr>
          <p:spPr>
            <a:xfrm>
              <a:off x="7474551" y="4755635"/>
              <a:ext cx="746871" cy="5146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5087BA3-4889-B741-8FA8-9F9C7E1EBAC4}"/>
              </a:ext>
            </a:extLst>
          </p:cNvPr>
          <p:cNvGrpSpPr/>
          <p:nvPr/>
        </p:nvGrpSpPr>
        <p:grpSpPr>
          <a:xfrm>
            <a:off x="1833649" y="4412337"/>
            <a:ext cx="6949763" cy="894763"/>
            <a:chOff x="1770795" y="2598180"/>
            <a:chExt cx="6949763" cy="894763"/>
          </a:xfrm>
        </p:grpSpPr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5FB99262-D3D9-3248-90FC-05E49C1E4AAC}"/>
                </a:ext>
              </a:extLst>
            </p:cNvPr>
            <p:cNvSpPr/>
            <p:nvPr/>
          </p:nvSpPr>
          <p:spPr>
            <a:xfrm>
              <a:off x="2981189" y="2598180"/>
              <a:ext cx="5739369" cy="237101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25" name="Line 55">
              <a:extLst>
                <a:ext uri="{FF2B5EF4-FFF2-40B4-BE49-F238E27FC236}">
                  <a16:creationId xmlns:a16="http://schemas.microsoft.com/office/drawing/2014/main" id="{895CCEC3-D36E-C842-B3D8-C125F1EB226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10597" y="2689013"/>
              <a:ext cx="98419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200"/>
            </a:p>
          </p:txBody>
        </p:sp>
        <p:sp>
          <p:nvSpPr>
            <p:cNvPr id="126" name="Line 55">
              <a:extLst>
                <a:ext uri="{FF2B5EF4-FFF2-40B4-BE49-F238E27FC236}">
                  <a16:creationId xmlns:a16="http://schemas.microsoft.com/office/drawing/2014/main" id="{AB841E2C-40D2-C746-9C37-34DC5E87656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025687" y="2689013"/>
              <a:ext cx="0" cy="58612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200"/>
            </a:p>
          </p:txBody>
        </p:sp>
        <p:grpSp>
          <p:nvGrpSpPr>
            <p:cNvPr id="91" name="Group 324">
              <a:extLst>
                <a:ext uri="{FF2B5EF4-FFF2-40B4-BE49-F238E27FC236}">
                  <a16:creationId xmlns:a16="http://schemas.microsoft.com/office/drawing/2014/main" id="{6B3575C9-F1BD-324F-A3C5-D8780CD88C4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70795" y="2978299"/>
              <a:ext cx="518087" cy="514644"/>
              <a:chOff x="2110" y="1699"/>
              <a:chExt cx="309" cy="288"/>
            </a:xfrm>
          </p:grpSpPr>
          <p:grpSp>
            <p:nvGrpSpPr>
              <p:cNvPr id="115" name="Group 126">
                <a:extLst>
                  <a:ext uri="{FF2B5EF4-FFF2-40B4-BE49-F238E27FC236}">
                    <a16:creationId xmlns:a16="http://schemas.microsoft.com/office/drawing/2014/main" id="{AFBDB3E1-57F8-3F47-BB68-1DF9A155189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10" y="1872"/>
                <a:ext cx="288" cy="115"/>
                <a:chOff x="1152" y="2160"/>
                <a:chExt cx="288" cy="115"/>
              </a:xfrm>
            </p:grpSpPr>
            <p:sp>
              <p:nvSpPr>
                <p:cNvPr id="117" name="Line 127">
                  <a:extLst>
                    <a:ext uri="{FF2B5EF4-FFF2-40B4-BE49-F238E27FC236}">
                      <a16:creationId xmlns:a16="http://schemas.microsoft.com/office/drawing/2014/main" id="{54F9CFA2-CAF5-BE4A-8C0F-479DA6D38CA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52" y="2160"/>
                  <a:ext cx="288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sz="1200"/>
                </a:p>
              </p:txBody>
            </p:sp>
            <p:sp>
              <p:nvSpPr>
                <p:cNvPr id="118" name="Line 128">
                  <a:extLst>
                    <a:ext uri="{FF2B5EF4-FFF2-40B4-BE49-F238E27FC236}">
                      <a16:creationId xmlns:a16="http://schemas.microsoft.com/office/drawing/2014/main" id="{A16CBDAE-50C5-C74B-9E1B-A5C07E79AC7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210" y="2218"/>
                  <a:ext cx="172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sz="1200"/>
                </a:p>
              </p:txBody>
            </p:sp>
            <p:sp>
              <p:nvSpPr>
                <p:cNvPr id="119" name="Line 129">
                  <a:extLst>
                    <a:ext uri="{FF2B5EF4-FFF2-40B4-BE49-F238E27FC236}">
                      <a16:creationId xmlns:a16="http://schemas.microsoft.com/office/drawing/2014/main" id="{9A46AC4D-EC2C-D747-9AAC-31E5BCA356A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267" y="2275"/>
                  <a:ext cx="58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sz="1200"/>
                </a:p>
              </p:txBody>
            </p:sp>
          </p:grpSp>
          <p:sp>
            <p:nvSpPr>
              <p:cNvPr id="116" name="Freeform 323">
                <a:extLst>
                  <a:ext uri="{FF2B5EF4-FFF2-40B4-BE49-F238E27FC236}">
                    <a16:creationId xmlns:a16="http://schemas.microsoft.com/office/drawing/2014/main" id="{EDFBC473-EFB7-FD4F-8A96-CBFF9EF309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1" y="1699"/>
                <a:ext cx="288" cy="173"/>
              </a:xfrm>
              <a:custGeom>
                <a:avLst/>
                <a:gdLst>
                  <a:gd name="T0" fmla="*/ 115 w 288"/>
                  <a:gd name="T1" fmla="*/ 0 h 173"/>
                  <a:gd name="T2" fmla="*/ 0 w 288"/>
                  <a:gd name="T3" fmla="*/ 173 h 173"/>
                  <a:gd name="T4" fmla="*/ 288 w 288"/>
                  <a:gd name="T5" fmla="*/ 173 h 173"/>
                  <a:gd name="T6" fmla="*/ 115 w 288"/>
                  <a:gd name="T7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8" h="173">
                    <a:moveTo>
                      <a:pt x="115" y="0"/>
                    </a:moveTo>
                    <a:lnTo>
                      <a:pt x="0" y="173"/>
                    </a:lnTo>
                    <a:lnTo>
                      <a:pt x="288" y="173"/>
                    </a:lnTo>
                    <a:lnTo>
                      <a:pt x="115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200"/>
              </a:p>
            </p:txBody>
          </p:sp>
        </p:grp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4309E99D-B065-994A-85FE-9A5B3884E666}"/>
              </a:ext>
            </a:extLst>
          </p:cNvPr>
          <p:cNvGrpSpPr/>
          <p:nvPr/>
        </p:nvGrpSpPr>
        <p:grpSpPr>
          <a:xfrm>
            <a:off x="3060247" y="4497141"/>
            <a:ext cx="6031507" cy="101277"/>
            <a:chOff x="1735494" y="2138844"/>
            <a:chExt cx="5372458" cy="218809"/>
          </a:xfrm>
        </p:grpSpPr>
        <p:grpSp>
          <p:nvGrpSpPr>
            <p:cNvPr id="93" name="Group 367">
              <a:extLst>
                <a:ext uri="{FF2B5EF4-FFF2-40B4-BE49-F238E27FC236}">
                  <a16:creationId xmlns:a16="http://schemas.microsoft.com/office/drawing/2014/main" id="{7F03C374-5DF1-6141-A8F2-969D1D8D3629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2100619" y="1773719"/>
              <a:ext cx="184150" cy="914400"/>
              <a:chOff x="691" y="3197"/>
              <a:chExt cx="116" cy="576"/>
            </a:xfrm>
          </p:grpSpPr>
          <p:sp>
            <p:nvSpPr>
              <p:cNvPr id="113" name="Freeform 244">
                <a:extLst>
                  <a:ext uri="{FF2B5EF4-FFF2-40B4-BE49-F238E27FC236}">
                    <a16:creationId xmlns:a16="http://schemas.microsoft.com/office/drawing/2014/main" id="{208C7700-3F4A-4046-A377-64F2119758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6" cy="576"/>
              </a:xfrm>
              <a:custGeom>
                <a:avLst/>
                <a:gdLst>
                  <a:gd name="T0" fmla="*/ 58 w 116"/>
                  <a:gd name="T1" fmla="*/ 0 h 1152"/>
                  <a:gd name="T2" fmla="*/ 58 w 116"/>
                  <a:gd name="T3" fmla="*/ 230 h 1152"/>
                  <a:gd name="T4" fmla="*/ 116 w 116"/>
                  <a:gd name="T5" fmla="*/ 288 h 1152"/>
                  <a:gd name="T6" fmla="*/ 0 w 116"/>
                  <a:gd name="T7" fmla="*/ 403 h 1152"/>
                  <a:gd name="T8" fmla="*/ 116 w 116"/>
                  <a:gd name="T9" fmla="*/ 518 h 1152"/>
                  <a:gd name="T10" fmla="*/ 0 w 116"/>
                  <a:gd name="T11" fmla="*/ 634 h 1152"/>
                  <a:gd name="T12" fmla="*/ 116 w 116"/>
                  <a:gd name="T13" fmla="*/ 749 h 1152"/>
                  <a:gd name="T14" fmla="*/ 0 w 116"/>
                  <a:gd name="T15" fmla="*/ 864 h 1152"/>
                  <a:gd name="T16" fmla="*/ 58 w 116"/>
                  <a:gd name="T17" fmla="*/ 922 h 1152"/>
                  <a:gd name="T18" fmla="*/ 58 w 116"/>
                  <a:gd name="T19" fmla="*/ 1152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6" h="1152">
                    <a:moveTo>
                      <a:pt x="58" y="0"/>
                    </a:moveTo>
                    <a:lnTo>
                      <a:pt x="58" y="230"/>
                    </a:lnTo>
                    <a:lnTo>
                      <a:pt x="116" y="288"/>
                    </a:lnTo>
                    <a:lnTo>
                      <a:pt x="0" y="403"/>
                    </a:lnTo>
                    <a:lnTo>
                      <a:pt x="116" y="518"/>
                    </a:lnTo>
                    <a:lnTo>
                      <a:pt x="0" y="634"/>
                    </a:lnTo>
                    <a:lnTo>
                      <a:pt x="116" y="749"/>
                    </a:lnTo>
                    <a:lnTo>
                      <a:pt x="0" y="864"/>
                    </a:lnTo>
                    <a:lnTo>
                      <a:pt x="58" y="922"/>
                    </a:lnTo>
                    <a:lnTo>
                      <a:pt x="58" y="1152"/>
                    </a:ln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  <p:sp>
            <p:nvSpPr>
              <p:cNvPr id="114" name="Freeform 366">
                <a:extLst>
                  <a:ext uri="{FF2B5EF4-FFF2-40B4-BE49-F238E27FC236}">
                    <a16:creationId xmlns:a16="http://schemas.microsoft.com/office/drawing/2014/main" id="{D18D4EE1-9E42-3543-A92B-017864610E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5" cy="576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200"/>
              </a:p>
            </p:txBody>
          </p:sp>
        </p:grpSp>
        <p:grpSp>
          <p:nvGrpSpPr>
            <p:cNvPr id="94" name="Group 367">
              <a:extLst>
                <a:ext uri="{FF2B5EF4-FFF2-40B4-BE49-F238E27FC236}">
                  <a16:creationId xmlns:a16="http://schemas.microsoft.com/office/drawing/2014/main" id="{C618CAA7-9D4D-5F4C-8488-7C0402D9DBD9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3007197" y="1775306"/>
              <a:ext cx="184150" cy="914400"/>
              <a:chOff x="691" y="3197"/>
              <a:chExt cx="116" cy="576"/>
            </a:xfrm>
          </p:grpSpPr>
          <p:sp>
            <p:nvSpPr>
              <p:cNvPr id="111" name="Freeform 244">
                <a:extLst>
                  <a:ext uri="{FF2B5EF4-FFF2-40B4-BE49-F238E27FC236}">
                    <a16:creationId xmlns:a16="http://schemas.microsoft.com/office/drawing/2014/main" id="{69D9A5F7-2436-B14F-9B11-F7D45B5FE1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6" cy="576"/>
              </a:xfrm>
              <a:custGeom>
                <a:avLst/>
                <a:gdLst>
                  <a:gd name="T0" fmla="*/ 58 w 116"/>
                  <a:gd name="T1" fmla="*/ 0 h 1152"/>
                  <a:gd name="T2" fmla="*/ 58 w 116"/>
                  <a:gd name="T3" fmla="*/ 230 h 1152"/>
                  <a:gd name="T4" fmla="*/ 116 w 116"/>
                  <a:gd name="T5" fmla="*/ 288 h 1152"/>
                  <a:gd name="T6" fmla="*/ 0 w 116"/>
                  <a:gd name="T7" fmla="*/ 403 h 1152"/>
                  <a:gd name="T8" fmla="*/ 116 w 116"/>
                  <a:gd name="T9" fmla="*/ 518 h 1152"/>
                  <a:gd name="T10" fmla="*/ 0 w 116"/>
                  <a:gd name="T11" fmla="*/ 634 h 1152"/>
                  <a:gd name="T12" fmla="*/ 116 w 116"/>
                  <a:gd name="T13" fmla="*/ 749 h 1152"/>
                  <a:gd name="T14" fmla="*/ 0 w 116"/>
                  <a:gd name="T15" fmla="*/ 864 h 1152"/>
                  <a:gd name="T16" fmla="*/ 58 w 116"/>
                  <a:gd name="T17" fmla="*/ 922 h 1152"/>
                  <a:gd name="T18" fmla="*/ 58 w 116"/>
                  <a:gd name="T19" fmla="*/ 1152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6" h="1152">
                    <a:moveTo>
                      <a:pt x="58" y="0"/>
                    </a:moveTo>
                    <a:lnTo>
                      <a:pt x="58" y="230"/>
                    </a:lnTo>
                    <a:lnTo>
                      <a:pt x="116" y="288"/>
                    </a:lnTo>
                    <a:lnTo>
                      <a:pt x="0" y="403"/>
                    </a:lnTo>
                    <a:lnTo>
                      <a:pt x="116" y="518"/>
                    </a:lnTo>
                    <a:lnTo>
                      <a:pt x="0" y="634"/>
                    </a:lnTo>
                    <a:lnTo>
                      <a:pt x="116" y="749"/>
                    </a:lnTo>
                    <a:lnTo>
                      <a:pt x="0" y="864"/>
                    </a:lnTo>
                    <a:lnTo>
                      <a:pt x="58" y="922"/>
                    </a:lnTo>
                    <a:lnTo>
                      <a:pt x="58" y="1152"/>
                    </a:ln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  <p:sp>
            <p:nvSpPr>
              <p:cNvPr id="112" name="Freeform 366">
                <a:extLst>
                  <a:ext uri="{FF2B5EF4-FFF2-40B4-BE49-F238E27FC236}">
                    <a16:creationId xmlns:a16="http://schemas.microsoft.com/office/drawing/2014/main" id="{55F6A108-1767-1A48-AFF4-8F58DD6EA3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5" cy="576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200"/>
              </a:p>
            </p:txBody>
          </p:sp>
        </p:grpSp>
        <p:grpSp>
          <p:nvGrpSpPr>
            <p:cNvPr id="95" name="Group 367">
              <a:extLst>
                <a:ext uri="{FF2B5EF4-FFF2-40B4-BE49-F238E27FC236}">
                  <a16:creationId xmlns:a16="http://schemas.microsoft.com/office/drawing/2014/main" id="{7949E720-BF94-0041-A02A-38BF2C1CC8B3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3913775" y="1776893"/>
              <a:ext cx="184150" cy="914400"/>
              <a:chOff x="691" y="3197"/>
              <a:chExt cx="116" cy="576"/>
            </a:xfrm>
          </p:grpSpPr>
          <p:sp>
            <p:nvSpPr>
              <p:cNvPr id="109" name="Freeform 244">
                <a:extLst>
                  <a:ext uri="{FF2B5EF4-FFF2-40B4-BE49-F238E27FC236}">
                    <a16:creationId xmlns:a16="http://schemas.microsoft.com/office/drawing/2014/main" id="{1D076723-27C4-7241-8243-E6FAF8CC97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6" cy="576"/>
              </a:xfrm>
              <a:custGeom>
                <a:avLst/>
                <a:gdLst>
                  <a:gd name="T0" fmla="*/ 58 w 116"/>
                  <a:gd name="T1" fmla="*/ 0 h 1152"/>
                  <a:gd name="T2" fmla="*/ 58 w 116"/>
                  <a:gd name="T3" fmla="*/ 230 h 1152"/>
                  <a:gd name="T4" fmla="*/ 116 w 116"/>
                  <a:gd name="T5" fmla="*/ 288 h 1152"/>
                  <a:gd name="T6" fmla="*/ 0 w 116"/>
                  <a:gd name="T7" fmla="*/ 403 h 1152"/>
                  <a:gd name="T8" fmla="*/ 116 w 116"/>
                  <a:gd name="T9" fmla="*/ 518 h 1152"/>
                  <a:gd name="T10" fmla="*/ 0 w 116"/>
                  <a:gd name="T11" fmla="*/ 634 h 1152"/>
                  <a:gd name="T12" fmla="*/ 116 w 116"/>
                  <a:gd name="T13" fmla="*/ 749 h 1152"/>
                  <a:gd name="T14" fmla="*/ 0 w 116"/>
                  <a:gd name="T15" fmla="*/ 864 h 1152"/>
                  <a:gd name="T16" fmla="*/ 58 w 116"/>
                  <a:gd name="T17" fmla="*/ 922 h 1152"/>
                  <a:gd name="T18" fmla="*/ 58 w 116"/>
                  <a:gd name="T19" fmla="*/ 1152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6" h="1152">
                    <a:moveTo>
                      <a:pt x="58" y="0"/>
                    </a:moveTo>
                    <a:lnTo>
                      <a:pt x="58" y="230"/>
                    </a:lnTo>
                    <a:lnTo>
                      <a:pt x="116" y="288"/>
                    </a:lnTo>
                    <a:lnTo>
                      <a:pt x="0" y="403"/>
                    </a:lnTo>
                    <a:lnTo>
                      <a:pt x="116" y="518"/>
                    </a:lnTo>
                    <a:lnTo>
                      <a:pt x="0" y="634"/>
                    </a:lnTo>
                    <a:lnTo>
                      <a:pt x="116" y="749"/>
                    </a:lnTo>
                    <a:lnTo>
                      <a:pt x="0" y="864"/>
                    </a:lnTo>
                    <a:lnTo>
                      <a:pt x="58" y="922"/>
                    </a:lnTo>
                    <a:lnTo>
                      <a:pt x="58" y="1152"/>
                    </a:ln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  <p:sp>
            <p:nvSpPr>
              <p:cNvPr id="110" name="Freeform 366">
                <a:extLst>
                  <a:ext uri="{FF2B5EF4-FFF2-40B4-BE49-F238E27FC236}">
                    <a16:creationId xmlns:a16="http://schemas.microsoft.com/office/drawing/2014/main" id="{4AFFFC81-DF51-7949-9386-2F3D121F64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5" cy="576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200"/>
              </a:p>
            </p:txBody>
          </p:sp>
        </p:grpSp>
        <p:grpSp>
          <p:nvGrpSpPr>
            <p:cNvPr id="96" name="Group 367">
              <a:extLst>
                <a:ext uri="{FF2B5EF4-FFF2-40B4-BE49-F238E27FC236}">
                  <a16:creationId xmlns:a16="http://schemas.microsoft.com/office/drawing/2014/main" id="{40ED0B35-407A-6D4D-8E1E-8716E5C82CCE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4795409" y="1778393"/>
              <a:ext cx="184150" cy="914400"/>
              <a:chOff x="691" y="3197"/>
              <a:chExt cx="116" cy="576"/>
            </a:xfrm>
          </p:grpSpPr>
          <p:sp>
            <p:nvSpPr>
              <p:cNvPr id="106" name="Freeform 244">
                <a:extLst>
                  <a:ext uri="{FF2B5EF4-FFF2-40B4-BE49-F238E27FC236}">
                    <a16:creationId xmlns:a16="http://schemas.microsoft.com/office/drawing/2014/main" id="{6AF907ED-8A4F-6D46-B2F4-00FC8B0660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6" cy="576"/>
              </a:xfrm>
              <a:custGeom>
                <a:avLst/>
                <a:gdLst>
                  <a:gd name="T0" fmla="*/ 58 w 116"/>
                  <a:gd name="T1" fmla="*/ 0 h 1152"/>
                  <a:gd name="T2" fmla="*/ 58 w 116"/>
                  <a:gd name="T3" fmla="*/ 230 h 1152"/>
                  <a:gd name="T4" fmla="*/ 116 w 116"/>
                  <a:gd name="T5" fmla="*/ 288 h 1152"/>
                  <a:gd name="T6" fmla="*/ 0 w 116"/>
                  <a:gd name="T7" fmla="*/ 403 h 1152"/>
                  <a:gd name="T8" fmla="*/ 116 w 116"/>
                  <a:gd name="T9" fmla="*/ 518 h 1152"/>
                  <a:gd name="T10" fmla="*/ 0 w 116"/>
                  <a:gd name="T11" fmla="*/ 634 h 1152"/>
                  <a:gd name="T12" fmla="*/ 116 w 116"/>
                  <a:gd name="T13" fmla="*/ 749 h 1152"/>
                  <a:gd name="T14" fmla="*/ 0 w 116"/>
                  <a:gd name="T15" fmla="*/ 864 h 1152"/>
                  <a:gd name="T16" fmla="*/ 58 w 116"/>
                  <a:gd name="T17" fmla="*/ 922 h 1152"/>
                  <a:gd name="T18" fmla="*/ 58 w 116"/>
                  <a:gd name="T19" fmla="*/ 1152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6" h="1152">
                    <a:moveTo>
                      <a:pt x="58" y="0"/>
                    </a:moveTo>
                    <a:lnTo>
                      <a:pt x="58" y="230"/>
                    </a:lnTo>
                    <a:lnTo>
                      <a:pt x="116" y="288"/>
                    </a:lnTo>
                    <a:lnTo>
                      <a:pt x="0" y="403"/>
                    </a:lnTo>
                    <a:lnTo>
                      <a:pt x="116" y="518"/>
                    </a:lnTo>
                    <a:lnTo>
                      <a:pt x="0" y="634"/>
                    </a:lnTo>
                    <a:lnTo>
                      <a:pt x="116" y="749"/>
                    </a:lnTo>
                    <a:lnTo>
                      <a:pt x="0" y="864"/>
                    </a:lnTo>
                    <a:lnTo>
                      <a:pt x="58" y="922"/>
                    </a:lnTo>
                    <a:lnTo>
                      <a:pt x="58" y="1152"/>
                    </a:ln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  <p:sp>
            <p:nvSpPr>
              <p:cNvPr id="108" name="Freeform 366">
                <a:extLst>
                  <a:ext uri="{FF2B5EF4-FFF2-40B4-BE49-F238E27FC236}">
                    <a16:creationId xmlns:a16="http://schemas.microsoft.com/office/drawing/2014/main" id="{C02498BD-2349-134F-BCEA-4500D35104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5" cy="576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200"/>
              </a:p>
            </p:txBody>
          </p:sp>
        </p:grpSp>
        <p:grpSp>
          <p:nvGrpSpPr>
            <p:cNvPr id="97" name="Group 367">
              <a:extLst>
                <a:ext uri="{FF2B5EF4-FFF2-40B4-BE49-F238E27FC236}">
                  <a16:creationId xmlns:a16="http://schemas.microsoft.com/office/drawing/2014/main" id="{E35E4BC4-CADB-C040-8DBD-AF6056706609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5677043" y="1779893"/>
              <a:ext cx="184150" cy="914400"/>
              <a:chOff x="691" y="3197"/>
              <a:chExt cx="116" cy="576"/>
            </a:xfrm>
          </p:grpSpPr>
          <p:sp>
            <p:nvSpPr>
              <p:cNvPr id="104" name="Freeform 244">
                <a:extLst>
                  <a:ext uri="{FF2B5EF4-FFF2-40B4-BE49-F238E27FC236}">
                    <a16:creationId xmlns:a16="http://schemas.microsoft.com/office/drawing/2014/main" id="{12CC00FC-2684-1743-B23A-38FD63367B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6" cy="576"/>
              </a:xfrm>
              <a:custGeom>
                <a:avLst/>
                <a:gdLst>
                  <a:gd name="T0" fmla="*/ 58 w 116"/>
                  <a:gd name="T1" fmla="*/ 0 h 1152"/>
                  <a:gd name="T2" fmla="*/ 58 w 116"/>
                  <a:gd name="T3" fmla="*/ 230 h 1152"/>
                  <a:gd name="T4" fmla="*/ 116 w 116"/>
                  <a:gd name="T5" fmla="*/ 288 h 1152"/>
                  <a:gd name="T6" fmla="*/ 0 w 116"/>
                  <a:gd name="T7" fmla="*/ 403 h 1152"/>
                  <a:gd name="T8" fmla="*/ 116 w 116"/>
                  <a:gd name="T9" fmla="*/ 518 h 1152"/>
                  <a:gd name="T10" fmla="*/ 0 w 116"/>
                  <a:gd name="T11" fmla="*/ 634 h 1152"/>
                  <a:gd name="T12" fmla="*/ 116 w 116"/>
                  <a:gd name="T13" fmla="*/ 749 h 1152"/>
                  <a:gd name="T14" fmla="*/ 0 w 116"/>
                  <a:gd name="T15" fmla="*/ 864 h 1152"/>
                  <a:gd name="T16" fmla="*/ 58 w 116"/>
                  <a:gd name="T17" fmla="*/ 922 h 1152"/>
                  <a:gd name="T18" fmla="*/ 58 w 116"/>
                  <a:gd name="T19" fmla="*/ 1152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6" h="1152">
                    <a:moveTo>
                      <a:pt x="58" y="0"/>
                    </a:moveTo>
                    <a:lnTo>
                      <a:pt x="58" y="230"/>
                    </a:lnTo>
                    <a:lnTo>
                      <a:pt x="116" y="288"/>
                    </a:lnTo>
                    <a:lnTo>
                      <a:pt x="0" y="403"/>
                    </a:lnTo>
                    <a:lnTo>
                      <a:pt x="116" y="518"/>
                    </a:lnTo>
                    <a:lnTo>
                      <a:pt x="0" y="634"/>
                    </a:lnTo>
                    <a:lnTo>
                      <a:pt x="116" y="749"/>
                    </a:lnTo>
                    <a:lnTo>
                      <a:pt x="0" y="864"/>
                    </a:lnTo>
                    <a:lnTo>
                      <a:pt x="58" y="922"/>
                    </a:lnTo>
                    <a:lnTo>
                      <a:pt x="58" y="1152"/>
                    </a:ln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  <p:sp>
            <p:nvSpPr>
              <p:cNvPr id="105" name="Freeform 366">
                <a:extLst>
                  <a:ext uri="{FF2B5EF4-FFF2-40B4-BE49-F238E27FC236}">
                    <a16:creationId xmlns:a16="http://schemas.microsoft.com/office/drawing/2014/main" id="{AFA9C0D8-C486-9640-92EA-2FA27682B5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5" cy="576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200"/>
              </a:p>
            </p:txBody>
          </p:sp>
        </p:grpSp>
        <p:grpSp>
          <p:nvGrpSpPr>
            <p:cNvPr id="98" name="Group 367">
              <a:extLst>
                <a:ext uri="{FF2B5EF4-FFF2-40B4-BE49-F238E27FC236}">
                  <a16:creationId xmlns:a16="http://schemas.microsoft.com/office/drawing/2014/main" id="{D0856056-563B-D947-B25B-79C5D2B4A872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6545183" y="1794884"/>
              <a:ext cx="211138" cy="914400"/>
              <a:chOff x="674" y="3197"/>
              <a:chExt cx="133" cy="576"/>
            </a:xfrm>
          </p:grpSpPr>
          <p:sp>
            <p:nvSpPr>
              <p:cNvPr id="102" name="Freeform 244">
                <a:extLst>
                  <a:ext uri="{FF2B5EF4-FFF2-40B4-BE49-F238E27FC236}">
                    <a16:creationId xmlns:a16="http://schemas.microsoft.com/office/drawing/2014/main" id="{C76F2A48-3A65-2344-8E97-9BF3725C57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" y="3197"/>
                <a:ext cx="133" cy="399"/>
              </a:xfrm>
              <a:custGeom>
                <a:avLst/>
                <a:gdLst>
                  <a:gd name="T0" fmla="*/ 58 w 116"/>
                  <a:gd name="T1" fmla="*/ 0 h 1152"/>
                  <a:gd name="T2" fmla="*/ 58 w 116"/>
                  <a:gd name="T3" fmla="*/ 230 h 1152"/>
                  <a:gd name="T4" fmla="*/ 116 w 116"/>
                  <a:gd name="T5" fmla="*/ 288 h 1152"/>
                  <a:gd name="T6" fmla="*/ 0 w 116"/>
                  <a:gd name="T7" fmla="*/ 403 h 1152"/>
                  <a:gd name="T8" fmla="*/ 116 w 116"/>
                  <a:gd name="T9" fmla="*/ 518 h 1152"/>
                  <a:gd name="T10" fmla="*/ 0 w 116"/>
                  <a:gd name="T11" fmla="*/ 634 h 1152"/>
                  <a:gd name="T12" fmla="*/ 116 w 116"/>
                  <a:gd name="T13" fmla="*/ 749 h 1152"/>
                  <a:gd name="T14" fmla="*/ 0 w 116"/>
                  <a:gd name="T15" fmla="*/ 864 h 1152"/>
                  <a:gd name="T16" fmla="*/ 58 w 116"/>
                  <a:gd name="T17" fmla="*/ 922 h 1152"/>
                  <a:gd name="T18" fmla="*/ 58 w 116"/>
                  <a:gd name="T19" fmla="*/ 1152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6" h="1152">
                    <a:moveTo>
                      <a:pt x="58" y="0"/>
                    </a:moveTo>
                    <a:lnTo>
                      <a:pt x="58" y="230"/>
                    </a:lnTo>
                    <a:lnTo>
                      <a:pt x="116" y="288"/>
                    </a:lnTo>
                    <a:lnTo>
                      <a:pt x="0" y="403"/>
                    </a:lnTo>
                    <a:lnTo>
                      <a:pt x="116" y="518"/>
                    </a:lnTo>
                    <a:lnTo>
                      <a:pt x="0" y="634"/>
                    </a:lnTo>
                    <a:lnTo>
                      <a:pt x="116" y="749"/>
                    </a:lnTo>
                    <a:lnTo>
                      <a:pt x="0" y="864"/>
                    </a:lnTo>
                    <a:lnTo>
                      <a:pt x="58" y="922"/>
                    </a:lnTo>
                    <a:lnTo>
                      <a:pt x="58" y="1152"/>
                    </a:ln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  <p:sp>
            <p:nvSpPr>
              <p:cNvPr id="103" name="Freeform 366">
                <a:extLst>
                  <a:ext uri="{FF2B5EF4-FFF2-40B4-BE49-F238E27FC236}">
                    <a16:creationId xmlns:a16="http://schemas.microsoft.com/office/drawing/2014/main" id="{D8B5B948-9E02-2A45-8EB7-F923A219CF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5" cy="576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200"/>
              </a:p>
            </p:txBody>
          </p:sp>
        </p:grp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7C90093D-C9CD-5A44-B2A2-E6FF3738B2E0}"/>
              </a:ext>
            </a:extLst>
          </p:cNvPr>
          <p:cNvSpPr/>
          <p:nvPr/>
        </p:nvSpPr>
        <p:spPr>
          <a:xfrm>
            <a:off x="1155526" y="1418316"/>
            <a:ext cx="8504251" cy="4135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/>
              <a:t>The AC pads offer the smallest impedance to ground for the  fast signal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F3BF444-FA66-664F-8BB7-D2C168040E78}"/>
              </a:ext>
            </a:extLst>
          </p:cNvPr>
          <p:cNvSpPr/>
          <p:nvPr/>
        </p:nvSpPr>
        <p:spPr>
          <a:xfrm>
            <a:off x="1165945" y="660803"/>
            <a:ext cx="10644685" cy="813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000" dirty="0"/>
              <a:t>Innovative design: resistive silicon detectors (RSD or AC-LGAD), as in RPC et al. </a:t>
            </a: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dirty="0"/>
              <a:t>The signal is formed on the n+ electrode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701F236-2711-7F41-8B53-60C5B6D30A68}"/>
              </a:ext>
            </a:extLst>
          </p:cNvPr>
          <p:cNvGrpSpPr/>
          <p:nvPr/>
        </p:nvGrpSpPr>
        <p:grpSpPr>
          <a:xfrm>
            <a:off x="4611844" y="4079872"/>
            <a:ext cx="1171216" cy="2250741"/>
            <a:chOff x="4630958" y="4078947"/>
            <a:chExt cx="1171216" cy="2250741"/>
          </a:xfrm>
        </p:grpSpPr>
        <p:cxnSp>
          <p:nvCxnSpPr>
            <p:cNvPr id="128" name="Straight Arrow Connector 127">
              <a:extLst>
                <a:ext uri="{FF2B5EF4-FFF2-40B4-BE49-F238E27FC236}">
                  <a16:creationId xmlns:a16="http://schemas.microsoft.com/office/drawing/2014/main" id="{B906B521-92AE-F14B-A941-ABA582577A63}"/>
                </a:ext>
              </a:extLst>
            </p:cNvPr>
            <p:cNvCxnSpPr>
              <a:cxnSpLocks/>
            </p:cNvCxnSpPr>
            <p:nvPr/>
          </p:nvCxnSpPr>
          <p:spPr>
            <a:xfrm>
              <a:off x="5309714" y="4307483"/>
              <a:ext cx="165122" cy="2022205"/>
            </a:xfrm>
            <a:prstGeom prst="straightConnector1">
              <a:avLst/>
            </a:prstGeom>
            <a:ln>
              <a:solidFill>
                <a:srgbClr val="000000"/>
              </a:solidFill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0EC9D26D-5177-0E4B-86E6-3C34F3528486}"/>
                </a:ext>
              </a:extLst>
            </p:cNvPr>
            <p:cNvSpPr txBox="1"/>
            <p:nvPr/>
          </p:nvSpPr>
          <p:spPr>
            <a:xfrm rot="21400427">
              <a:off x="5213810" y="4520174"/>
              <a:ext cx="588364" cy="17318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>
                  <a:solidFill>
                    <a:srgbClr val="FF0000"/>
                  </a:solidFill>
                </a:rPr>
                <a:t>-+</a:t>
              </a:r>
            </a:p>
            <a:p>
              <a:r>
                <a:rPr lang="en-US" sz="1400" b="1">
                  <a:solidFill>
                    <a:srgbClr val="FF0000"/>
                  </a:solidFill>
                </a:rPr>
                <a:t>-+</a:t>
              </a:r>
            </a:p>
            <a:p>
              <a:r>
                <a:rPr lang="en-US" sz="1400" b="1">
                  <a:solidFill>
                    <a:srgbClr val="FF0000"/>
                  </a:solidFill>
                </a:rPr>
                <a:t>-+</a:t>
              </a:r>
            </a:p>
            <a:p>
              <a:r>
                <a:rPr lang="en-US" sz="1400" b="1">
                  <a:solidFill>
                    <a:srgbClr val="FF0000"/>
                  </a:solidFill>
                </a:rPr>
                <a:t>-+</a:t>
              </a:r>
            </a:p>
            <a:p>
              <a:r>
                <a:rPr lang="en-US" sz="1400" b="1">
                  <a:solidFill>
                    <a:srgbClr val="FF0000"/>
                  </a:solidFill>
                </a:rPr>
                <a:t>-+</a:t>
              </a:r>
            </a:p>
            <a:p>
              <a:r>
                <a:rPr lang="en-US" sz="1400" b="1">
                  <a:solidFill>
                    <a:srgbClr val="FF0000"/>
                  </a:solidFill>
                </a:rPr>
                <a:t>-+</a:t>
              </a:r>
            </a:p>
          </p:txBody>
        </p:sp>
        <p:sp>
          <p:nvSpPr>
            <p:cNvPr id="127" name="Freeform 126">
              <a:extLst>
                <a:ext uri="{FF2B5EF4-FFF2-40B4-BE49-F238E27FC236}">
                  <a16:creationId xmlns:a16="http://schemas.microsoft.com/office/drawing/2014/main" id="{2724067E-98F7-CF4D-89CA-5EF21D7F5F6D}"/>
                </a:ext>
              </a:extLst>
            </p:cNvPr>
            <p:cNvSpPr/>
            <p:nvPr/>
          </p:nvSpPr>
          <p:spPr>
            <a:xfrm flipV="1">
              <a:off x="4630958" y="4078947"/>
              <a:ext cx="1045586" cy="425375"/>
            </a:xfrm>
            <a:custGeom>
              <a:avLst/>
              <a:gdLst>
                <a:gd name="connsiteX0" fmla="*/ 0 w 1496233"/>
                <a:gd name="connsiteY0" fmla="*/ 568773 h 584900"/>
                <a:gd name="connsiteX1" fmla="*/ 339481 w 1496233"/>
                <a:gd name="connsiteY1" fmla="*/ 556199 h 584900"/>
                <a:gd name="connsiteX2" fmla="*/ 477788 w 1496233"/>
                <a:gd name="connsiteY2" fmla="*/ 304702 h 584900"/>
                <a:gd name="connsiteX3" fmla="*/ 603522 w 1496233"/>
                <a:gd name="connsiteY3" fmla="*/ 28055 h 584900"/>
                <a:gd name="connsiteX4" fmla="*/ 779550 w 1496233"/>
                <a:gd name="connsiteY4" fmla="*/ 40630 h 584900"/>
                <a:gd name="connsiteX5" fmla="*/ 905284 w 1496233"/>
                <a:gd name="connsiteY5" fmla="*/ 304702 h 584900"/>
                <a:gd name="connsiteX6" fmla="*/ 1144178 w 1496233"/>
                <a:gd name="connsiteY6" fmla="*/ 493324 h 584900"/>
                <a:gd name="connsiteX7" fmla="*/ 1496233 w 1496233"/>
                <a:gd name="connsiteY7" fmla="*/ 581348 h 584900"/>
                <a:gd name="connsiteX8" fmla="*/ 1496233 w 1496233"/>
                <a:gd name="connsiteY8" fmla="*/ 581348 h 58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6233" h="584900">
                  <a:moveTo>
                    <a:pt x="0" y="568773"/>
                  </a:moveTo>
                  <a:cubicBezTo>
                    <a:pt x="129925" y="584492"/>
                    <a:pt x="259850" y="600211"/>
                    <a:pt x="339481" y="556199"/>
                  </a:cubicBezTo>
                  <a:cubicBezTo>
                    <a:pt x="419112" y="512187"/>
                    <a:pt x="433781" y="392726"/>
                    <a:pt x="477788" y="304702"/>
                  </a:cubicBezTo>
                  <a:cubicBezTo>
                    <a:pt x="521795" y="216678"/>
                    <a:pt x="553228" y="72067"/>
                    <a:pt x="603522" y="28055"/>
                  </a:cubicBezTo>
                  <a:cubicBezTo>
                    <a:pt x="653816" y="-15957"/>
                    <a:pt x="729256" y="-5478"/>
                    <a:pt x="779550" y="40630"/>
                  </a:cubicBezTo>
                  <a:cubicBezTo>
                    <a:pt x="829844" y="86738"/>
                    <a:pt x="844513" y="229253"/>
                    <a:pt x="905284" y="304702"/>
                  </a:cubicBezTo>
                  <a:cubicBezTo>
                    <a:pt x="966055" y="380151"/>
                    <a:pt x="1045687" y="447216"/>
                    <a:pt x="1144178" y="493324"/>
                  </a:cubicBezTo>
                  <a:cubicBezTo>
                    <a:pt x="1242669" y="539432"/>
                    <a:pt x="1496233" y="581348"/>
                    <a:pt x="1496233" y="581348"/>
                  </a:cubicBezTo>
                  <a:lnTo>
                    <a:pt x="1496233" y="581348"/>
                  </a:lnTo>
                </a:path>
              </a:pathLst>
            </a:custGeom>
            <a:noFill/>
            <a:ln>
              <a:solidFill>
                <a:srgbClr val="FF0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AFF3EA59-674C-1946-AB94-4256322C9EAF}"/>
              </a:ext>
            </a:extLst>
          </p:cNvPr>
          <p:cNvGrpSpPr/>
          <p:nvPr/>
        </p:nvGrpSpPr>
        <p:grpSpPr>
          <a:xfrm>
            <a:off x="7780257" y="3182932"/>
            <a:ext cx="1280966" cy="940079"/>
            <a:chOff x="5886669" y="3185530"/>
            <a:chExt cx="1280966" cy="940079"/>
          </a:xfrm>
        </p:grpSpPr>
        <p:sp>
          <p:nvSpPr>
            <p:cNvPr id="76" name="Line 55">
              <a:extLst>
                <a:ext uri="{FF2B5EF4-FFF2-40B4-BE49-F238E27FC236}">
                  <a16:creationId xmlns:a16="http://schemas.microsoft.com/office/drawing/2014/main" id="{F50B3815-6D02-7E4B-B3A1-98A23CB36D7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86669" y="3595919"/>
              <a:ext cx="128096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200"/>
            </a:p>
          </p:txBody>
        </p:sp>
        <p:sp>
          <p:nvSpPr>
            <p:cNvPr id="79" name="AutoShape 56">
              <a:extLst>
                <a:ext uri="{FF2B5EF4-FFF2-40B4-BE49-F238E27FC236}">
                  <a16:creationId xmlns:a16="http://schemas.microsoft.com/office/drawing/2014/main" id="{46A248AA-EFBF-894C-8B7F-80BF41215C5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6186345" y="3327483"/>
              <a:ext cx="823789" cy="539883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/>
            <a:p>
              <a:pPr>
                <a:defRPr/>
              </a:pPr>
              <a:endParaRPr lang="en-US" sz="1200"/>
            </a:p>
          </p:txBody>
        </p:sp>
        <p:sp>
          <p:nvSpPr>
            <p:cNvPr id="83" name="Line 55">
              <a:extLst>
                <a:ext uri="{FF2B5EF4-FFF2-40B4-BE49-F238E27FC236}">
                  <a16:creationId xmlns:a16="http://schemas.microsoft.com/office/drawing/2014/main" id="{640631BD-4CE7-BE4D-9F67-8F7D2533F80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886669" y="3595919"/>
              <a:ext cx="0" cy="52969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200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A081D1F8-BA81-5A45-8328-4637D39AC5AF}"/>
              </a:ext>
            </a:extLst>
          </p:cNvPr>
          <p:cNvGrpSpPr/>
          <p:nvPr/>
        </p:nvGrpSpPr>
        <p:grpSpPr>
          <a:xfrm>
            <a:off x="3904574" y="3173421"/>
            <a:ext cx="1280966" cy="949590"/>
            <a:chOff x="5886669" y="3185530"/>
            <a:chExt cx="1280966" cy="949590"/>
          </a:xfrm>
        </p:grpSpPr>
        <p:sp>
          <p:nvSpPr>
            <p:cNvPr id="85" name="Line 55">
              <a:extLst>
                <a:ext uri="{FF2B5EF4-FFF2-40B4-BE49-F238E27FC236}">
                  <a16:creationId xmlns:a16="http://schemas.microsoft.com/office/drawing/2014/main" id="{D7EC3990-6253-4B46-AD3F-BF302BADCD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86669" y="3595919"/>
              <a:ext cx="128096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200"/>
            </a:p>
          </p:txBody>
        </p:sp>
        <p:sp>
          <p:nvSpPr>
            <p:cNvPr id="86" name="AutoShape 56">
              <a:extLst>
                <a:ext uri="{FF2B5EF4-FFF2-40B4-BE49-F238E27FC236}">
                  <a16:creationId xmlns:a16="http://schemas.microsoft.com/office/drawing/2014/main" id="{BA6AA630-3B49-794C-AA9D-84C9EBD41D1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6186345" y="3327483"/>
              <a:ext cx="823789" cy="539883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/>
            <a:p>
              <a:pPr>
                <a:defRPr/>
              </a:pPr>
              <a:endParaRPr lang="en-US" sz="1200"/>
            </a:p>
          </p:txBody>
        </p:sp>
        <p:sp>
          <p:nvSpPr>
            <p:cNvPr id="87" name="Line 55">
              <a:extLst>
                <a:ext uri="{FF2B5EF4-FFF2-40B4-BE49-F238E27FC236}">
                  <a16:creationId xmlns:a16="http://schemas.microsoft.com/office/drawing/2014/main" id="{EA33DDEB-BAF4-7B4B-9B21-B990E190CB8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886669" y="3596654"/>
              <a:ext cx="0" cy="53846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20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502EAB39-9337-2644-A7D0-F115C37A78FE}"/>
              </a:ext>
            </a:extLst>
          </p:cNvPr>
          <p:cNvGrpSpPr/>
          <p:nvPr/>
        </p:nvGrpSpPr>
        <p:grpSpPr>
          <a:xfrm>
            <a:off x="2978693" y="3022706"/>
            <a:ext cx="3548459" cy="1773055"/>
            <a:chOff x="2978693" y="3022706"/>
            <a:chExt cx="3548459" cy="1773055"/>
          </a:xfrm>
        </p:grpSpPr>
        <p:sp>
          <p:nvSpPr>
            <p:cNvPr id="99" name="Right Arrow 98">
              <a:extLst>
                <a:ext uri="{FF2B5EF4-FFF2-40B4-BE49-F238E27FC236}">
                  <a16:creationId xmlns:a16="http://schemas.microsoft.com/office/drawing/2014/main" id="{C6F9B8CE-0BE4-6640-8779-38D5E6E45A68}"/>
                </a:ext>
              </a:extLst>
            </p:cNvPr>
            <p:cNvSpPr/>
            <p:nvPr/>
          </p:nvSpPr>
          <p:spPr>
            <a:xfrm flipV="1">
              <a:off x="5437644" y="4495350"/>
              <a:ext cx="611033" cy="290019"/>
            </a:xfrm>
            <a:prstGeom prst="rightArrow">
              <a:avLst/>
            </a:prstGeom>
            <a:solidFill>
              <a:schemeClr val="accent1">
                <a:lumMod val="60000"/>
                <a:lumOff val="40000"/>
                <a:alpha val="52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0" name="Right Arrow 99">
              <a:extLst>
                <a:ext uri="{FF2B5EF4-FFF2-40B4-BE49-F238E27FC236}">
                  <a16:creationId xmlns:a16="http://schemas.microsoft.com/office/drawing/2014/main" id="{D6816A6D-38DA-6545-8C76-57A0E04544AC}"/>
                </a:ext>
              </a:extLst>
            </p:cNvPr>
            <p:cNvSpPr/>
            <p:nvPr/>
          </p:nvSpPr>
          <p:spPr>
            <a:xfrm rot="10800000" flipV="1">
              <a:off x="3791352" y="4513284"/>
              <a:ext cx="1412597" cy="282477"/>
            </a:xfrm>
            <a:prstGeom prst="rightArrow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1" name="Freeform 100">
              <a:extLst>
                <a:ext uri="{FF2B5EF4-FFF2-40B4-BE49-F238E27FC236}">
                  <a16:creationId xmlns:a16="http://schemas.microsoft.com/office/drawing/2014/main" id="{46EA7DA2-708B-0E47-8163-8318CF3254AD}"/>
                </a:ext>
              </a:extLst>
            </p:cNvPr>
            <p:cNvSpPr/>
            <p:nvPr/>
          </p:nvSpPr>
          <p:spPr>
            <a:xfrm flipV="1">
              <a:off x="2978693" y="3105310"/>
              <a:ext cx="1045586" cy="270740"/>
            </a:xfrm>
            <a:custGeom>
              <a:avLst/>
              <a:gdLst>
                <a:gd name="connsiteX0" fmla="*/ 0 w 1496233"/>
                <a:gd name="connsiteY0" fmla="*/ 568773 h 584900"/>
                <a:gd name="connsiteX1" fmla="*/ 339481 w 1496233"/>
                <a:gd name="connsiteY1" fmla="*/ 556199 h 584900"/>
                <a:gd name="connsiteX2" fmla="*/ 477788 w 1496233"/>
                <a:gd name="connsiteY2" fmla="*/ 304702 h 584900"/>
                <a:gd name="connsiteX3" fmla="*/ 603522 w 1496233"/>
                <a:gd name="connsiteY3" fmla="*/ 28055 h 584900"/>
                <a:gd name="connsiteX4" fmla="*/ 779550 w 1496233"/>
                <a:gd name="connsiteY4" fmla="*/ 40630 h 584900"/>
                <a:gd name="connsiteX5" fmla="*/ 905284 w 1496233"/>
                <a:gd name="connsiteY5" fmla="*/ 304702 h 584900"/>
                <a:gd name="connsiteX6" fmla="*/ 1144178 w 1496233"/>
                <a:gd name="connsiteY6" fmla="*/ 493324 h 584900"/>
                <a:gd name="connsiteX7" fmla="*/ 1496233 w 1496233"/>
                <a:gd name="connsiteY7" fmla="*/ 581348 h 584900"/>
                <a:gd name="connsiteX8" fmla="*/ 1496233 w 1496233"/>
                <a:gd name="connsiteY8" fmla="*/ 581348 h 58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6233" h="584900">
                  <a:moveTo>
                    <a:pt x="0" y="568773"/>
                  </a:moveTo>
                  <a:cubicBezTo>
                    <a:pt x="129925" y="584492"/>
                    <a:pt x="259850" y="600211"/>
                    <a:pt x="339481" y="556199"/>
                  </a:cubicBezTo>
                  <a:cubicBezTo>
                    <a:pt x="419112" y="512187"/>
                    <a:pt x="433781" y="392726"/>
                    <a:pt x="477788" y="304702"/>
                  </a:cubicBezTo>
                  <a:cubicBezTo>
                    <a:pt x="521795" y="216678"/>
                    <a:pt x="553228" y="72067"/>
                    <a:pt x="603522" y="28055"/>
                  </a:cubicBezTo>
                  <a:cubicBezTo>
                    <a:pt x="653816" y="-15957"/>
                    <a:pt x="729256" y="-5478"/>
                    <a:pt x="779550" y="40630"/>
                  </a:cubicBezTo>
                  <a:cubicBezTo>
                    <a:pt x="829844" y="86738"/>
                    <a:pt x="844513" y="229253"/>
                    <a:pt x="905284" y="304702"/>
                  </a:cubicBezTo>
                  <a:cubicBezTo>
                    <a:pt x="966055" y="380151"/>
                    <a:pt x="1045687" y="447216"/>
                    <a:pt x="1144178" y="493324"/>
                  </a:cubicBezTo>
                  <a:cubicBezTo>
                    <a:pt x="1242669" y="539432"/>
                    <a:pt x="1496233" y="581348"/>
                    <a:pt x="1496233" y="581348"/>
                  </a:cubicBezTo>
                  <a:lnTo>
                    <a:pt x="1496233" y="581348"/>
                  </a:lnTo>
                </a:path>
              </a:pathLst>
            </a:custGeom>
            <a:noFill/>
            <a:ln>
              <a:solidFill>
                <a:srgbClr val="FF0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Freeform 106">
              <a:extLst>
                <a:ext uri="{FF2B5EF4-FFF2-40B4-BE49-F238E27FC236}">
                  <a16:creationId xmlns:a16="http://schemas.microsoft.com/office/drawing/2014/main" id="{D19FD6F1-2024-2B4E-A3E9-AB3FCD1C0C98}"/>
                </a:ext>
              </a:extLst>
            </p:cNvPr>
            <p:cNvSpPr/>
            <p:nvPr/>
          </p:nvSpPr>
          <p:spPr>
            <a:xfrm flipV="1">
              <a:off x="5481566" y="3022706"/>
              <a:ext cx="1045586" cy="270740"/>
            </a:xfrm>
            <a:custGeom>
              <a:avLst/>
              <a:gdLst>
                <a:gd name="connsiteX0" fmla="*/ 0 w 1496233"/>
                <a:gd name="connsiteY0" fmla="*/ 568773 h 584900"/>
                <a:gd name="connsiteX1" fmla="*/ 339481 w 1496233"/>
                <a:gd name="connsiteY1" fmla="*/ 556199 h 584900"/>
                <a:gd name="connsiteX2" fmla="*/ 477788 w 1496233"/>
                <a:gd name="connsiteY2" fmla="*/ 304702 h 584900"/>
                <a:gd name="connsiteX3" fmla="*/ 603522 w 1496233"/>
                <a:gd name="connsiteY3" fmla="*/ 28055 h 584900"/>
                <a:gd name="connsiteX4" fmla="*/ 779550 w 1496233"/>
                <a:gd name="connsiteY4" fmla="*/ 40630 h 584900"/>
                <a:gd name="connsiteX5" fmla="*/ 905284 w 1496233"/>
                <a:gd name="connsiteY5" fmla="*/ 304702 h 584900"/>
                <a:gd name="connsiteX6" fmla="*/ 1144178 w 1496233"/>
                <a:gd name="connsiteY6" fmla="*/ 493324 h 584900"/>
                <a:gd name="connsiteX7" fmla="*/ 1496233 w 1496233"/>
                <a:gd name="connsiteY7" fmla="*/ 581348 h 584900"/>
                <a:gd name="connsiteX8" fmla="*/ 1496233 w 1496233"/>
                <a:gd name="connsiteY8" fmla="*/ 581348 h 58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6233" h="584900">
                  <a:moveTo>
                    <a:pt x="0" y="568773"/>
                  </a:moveTo>
                  <a:cubicBezTo>
                    <a:pt x="129925" y="584492"/>
                    <a:pt x="259850" y="600211"/>
                    <a:pt x="339481" y="556199"/>
                  </a:cubicBezTo>
                  <a:cubicBezTo>
                    <a:pt x="419112" y="512187"/>
                    <a:pt x="433781" y="392726"/>
                    <a:pt x="477788" y="304702"/>
                  </a:cubicBezTo>
                  <a:cubicBezTo>
                    <a:pt x="521795" y="216678"/>
                    <a:pt x="553228" y="72067"/>
                    <a:pt x="603522" y="28055"/>
                  </a:cubicBezTo>
                  <a:cubicBezTo>
                    <a:pt x="653816" y="-15957"/>
                    <a:pt x="729256" y="-5478"/>
                    <a:pt x="779550" y="40630"/>
                  </a:cubicBezTo>
                  <a:cubicBezTo>
                    <a:pt x="829844" y="86738"/>
                    <a:pt x="844513" y="229253"/>
                    <a:pt x="905284" y="304702"/>
                  </a:cubicBezTo>
                  <a:cubicBezTo>
                    <a:pt x="966055" y="380151"/>
                    <a:pt x="1045687" y="447216"/>
                    <a:pt x="1144178" y="493324"/>
                  </a:cubicBezTo>
                  <a:cubicBezTo>
                    <a:pt x="1242669" y="539432"/>
                    <a:pt x="1496233" y="581348"/>
                    <a:pt x="1496233" y="581348"/>
                  </a:cubicBezTo>
                  <a:lnTo>
                    <a:pt x="1496233" y="581348"/>
                  </a:lnTo>
                </a:path>
              </a:pathLst>
            </a:custGeom>
            <a:noFill/>
            <a:ln>
              <a:solidFill>
                <a:srgbClr val="FF0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EDA263A5-9340-EB47-AECD-5D3F18808740}"/>
              </a:ext>
            </a:extLst>
          </p:cNvPr>
          <p:cNvGrpSpPr/>
          <p:nvPr/>
        </p:nvGrpSpPr>
        <p:grpSpPr>
          <a:xfrm>
            <a:off x="5181419" y="2544458"/>
            <a:ext cx="2810524" cy="791129"/>
            <a:chOff x="1100910" y="1649522"/>
            <a:chExt cx="4212904" cy="2423648"/>
          </a:xfrm>
        </p:grpSpPr>
        <p:sp>
          <p:nvSpPr>
            <p:cNvPr id="130" name="Freeform 129">
              <a:extLst>
                <a:ext uri="{FF2B5EF4-FFF2-40B4-BE49-F238E27FC236}">
                  <a16:creationId xmlns:a16="http://schemas.microsoft.com/office/drawing/2014/main" id="{9721D1B1-9075-A14E-BAA0-175F54EE4AF3}"/>
                </a:ext>
              </a:extLst>
            </p:cNvPr>
            <p:cNvSpPr/>
            <p:nvPr/>
          </p:nvSpPr>
          <p:spPr>
            <a:xfrm>
              <a:off x="1611076" y="3213000"/>
              <a:ext cx="1042987" cy="860170"/>
            </a:xfrm>
            <a:custGeom>
              <a:avLst/>
              <a:gdLst>
                <a:gd name="connsiteX0" fmla="*/ 0 w 1042987"/>
                <a:gd name="connsiteY0" fmla="*/ 85725 h 860170"/>
                <a:gd name="connsiteX1" fmla="*/ 385762 w 1042987"/>
                <a:gd name="connsiteY1" fmla="*/ 85725 h 860170"/>
                <a:gd name="connsiteX2" fmla="*/ 557212 w 1042987"/>
                <a:gd name="connsiteY2" fmla="*/ 814388 h 860170"/>
                <a:gd name="connsiteX3" fmla="*/ 800100 w 1042987"/>
                <a:gd name="connsiteY3" fmla="*/ 714375 h 860170"/>
                <a:gd name="connsiteX4" fmla="*/ 971550 w 1042987"/>
                <a:gd name="connsiteY4" fmla="*/ 142875 h 860170"/>
                <a:gd name="connsiteX5" fmla="*/ 1042987 w 1042987"/>
                <a:gd name="connsiteY5" fmla="*/ 0 h 86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2987" h="860170">
                  <a:moveTo>
                    <a:pt x="0" y="85725"/>
                  </a:moveTo>
                  <a:cubicBezTo>
                    <a:pt x="146446" y="25003"/>
                    <a:pt x="292893" y="-35719"/>
                    <a:pt x="385762" y="85725"/>
                  </a:cubicBezTo>
                  <a:cubicBezTo>
                    <a:pt x="478631" y="207169"/>
                    <a:pt x="488156" y="709613"/>
                    <a:pt x="557212" y="814388"/>
                  </a:cubicBezTo>
                  <a:cubicBezTo>
                    <a:pt x="626268" y="919163"/>
                    <a:pt x="731044" y="826294"/>
                    <a:pt x="800100" y="714375"/>
                  </a:cubicBezTo>
                  <a:cubicBezTo>
                    <a:pt x="869156" y="602456"/>
                    <a:pt x="931069" y="261938"/>
                    <a:pt x="971550" y="142875"/>
                  </a:cubicBezTo>
                  <a:cubicBezTo>
                    <a:pt x="1012031" y="23812"/>
                    <a:pt x="1027509" y="11906"/>
                    <a:pt x="1042987" y="0"/>
                  </a:cubicBezTo>
                </a:path>
              </a:pathLst>
            </a:custGeom>
            <a:noFill/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id="{DC011EA3-232F-A441-B978-4F2DABAF67BD}"/>
                </a:ext>
              </a:extLst>
            </p:cNvPr>
            <p:cNvSpPr/>
            <p:nvPr/>
          </p:nvSpPr>
          <p:spPr>
            <a:xfrm>
              <a:off x="1100910" y="2148476"/>
              <a:ext cx="1546628" cy="60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>
                  <a:solidFill>
                    <a:srgbClr val="FF0000"/>
                  </a:solidFill>
                  <a:latin typeface="Arial" panose="020B0604020202020204" pitchFamily="34" charset="0"/>
                </a:rPr>
                <a:t>Fast signal</a:t>
              </a:r>
              <a:endParaRPr lang="en-US" sz="1400" b="1">
                <a:solidFill>
                  <a:srgbClr val="FF0000"/>
                </a:solidFill>
              </a:endParaRPr>
            </a:p>
          </p:txBody>
        </p:sp>
        <p:sp>
          <p:nvSpPr>
            <p:cNvPr id="132" name="Freeform 131">
              <a:extLst>
                <a:ext uri="{FF2B5EF4-FFF2-40B4-BE49-F238E27FC236}">
                  <a16:creationId xmlns:a16="http://schemas.microsoft.com/office/drawing/2014/main" id="{446F2719-36FC-5649-8519-5D5F1432930C}"/>
                </a:ext>
              </a:extLst>
            </p:cNvPr>
            <p:cNvSpPr/>
            <p:nvPr/>
          </p:nvSpPr>
          <p:spPr>
            <a:xfrm>
              <a:off x="2633492" y="2986291"/>
              <a:ext cx="2680322" cy="253545"/>
            </a:xfrm>
            <a:custGeom>
              <a:avLst/>
              <a:gdLst>
                <a:gd name="connsiteX0" fmla="*/ 0 w 2128838"/>
                <a:gd name="connsiteY0" fmla="*/ 244179 h 244179"/>
                <a:gd name="connsiteX1" fmla="*/ 142875 w 2128838"/>
                <a:gd name="connsiteY1" fmla="*/ 44154 h 244179"/>
                <a:gd name="connsiteX2" fmla="*/ 457200 w 2128838"/>
                <a:gd name="connsiteY2" fmla="*/ 1291 h 244179"/>
                <a:gd name="connsiteX3" fmla="*/ 914400 w 2128838"/>
                <a:gd name="connsiteY3" fmla="*/ 72729 h 244179"/>
                <a:gd name="connsiteX4" fmla="*/ 1328738 w 2128838"/>
                <a:gd name="connsiteY4" fmla="*/ 158454 h 244179"/>
                <a:gd name="connsiteX5" fmla="*/ 2128838 w 2128838"/>
                <a:gd name="connsiteY5" fmla="*/ 201316 h 24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28838" h="244179">
                  <a:moveTo>
                    <a:pt x="0" y="244179"/>
                  </a:moveTo>
                  <a:cubicBezTo>
                    <a:pt x="33337" y="164407"/>
                    <a:pt x="66675" y="84635"/>
                    <a:pt x="142875" y="44154"/>
                  </a:cubicBezTo>
                  <a:cubicBezTo>
                    <a:pt x="219075" y="3673"/>
                    <a:pt x="328613" y="-3471"/>
                    <a:pt x="457200" y="1291"/>
                  </a:cubicBezTo>
                  <a:cubicBezTo>
                    <a:pt x="585787" y="6053"/>
                    <a:pt x="769144" y="46535"/>
                    <a:pt x="914400" y="72729"/>
                  </a:cubicBezTo>
                  <a:cubicBezTo>
                    <a:pt x="1059656" y="98923"/>
                    <a:pt x="1126332" y="137023"/>
                    <a:pt x="1328738" y="158454"/>
                  </a:cubicBezTo>
                  <a:cubicBezTo>
                    <a:pt x="1531144" y="179885"/>
                    <a:pt x="1829991" y="190600"/>
                    <a:pt x="2128838" y="201316"/>
                  </a:cubicBezTo>
                </a:path>
              </a:pathLst>
            </a:custGeom>
            <a:noFill/>
            <a:ln w="31750">
              <a:solidFill>
                <a:srgbClr val="221A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34" name="Freeform 133">
              <a:extLst>
                <a:ext uri="{FF2B5EF4-FFF2-40B4-BE49-F238E27FC236}">
                  <a16:creationId xmlns:a16="http://schemas.microsoft.com/office/drawing/2014/main" id="{76A29532-D61E-734D-88D0-CD8A3404FAA5}"/>
                </a:ext>
              </a:extLst>
            </p:cNvPr>
            <p:cNvSpPr/>
            <p:nvPr/>
          </p:nvSpPr>
          <p:spPr>
            <a:xfrm>
              <a:off x="2628749" y="2565988"/>
              <a:ext cx="1429407" cy="667780"/>
            </a:xfrm>
            <a:custGeom>
              <a:avLst/>
              <a:gdLst>
                <a:gd name="connsiteX0" fmla="*/ 0 w 1429407"/>
                <a:gd name="connsiteY0" fmla="*/ 656933 h 667780"/>
                <a:gd name="connsiteX1" fmla="*/ 94593 w 1429407"/>
                <a:gd name="connsiteY1" fmla="*/ 310092 h 667780"/>
                <a:gd name="connsiteX2" fmla="*/ 178676 w 1429407"/>
                <a:gd name="connsiteY2" fmla="*/ 68354 h 667780"/>
                <a:gd name="connsiteX3" fmla="*/ 409904 w 1429407"/>
                <a:gd name="connsiteY3" fmla="*/ 15802 h 667780"/>
                <a:gd name="connsiteX4" fmla="*/ 567559 w 1429407"/>
                <a:gd name="connsiteY4" fmla="*/ 310092 h 667780"/>
                <a:gd name="connsiteX5" fmla="*/ 756745 w 1429407"/>
                <a:gd name="connsiteY5" fmla="*/ 530809 h 667780"/>
                <a:gd name="connsiteX6" fmla="*/ 966952 w 1429407"/>
                <a:gd name="connsiteY6" fmla="*/ 646423 h 667780"/>
                <a:gd name="connsiteX7" fmla="*/ 1429407 w 1429407"/>
                <a:gd name="connsiteY7" fmla="*/ 667444 h 667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9407" h="667780">
                  <a:moveTo>
                    <a:pt x="0" y="656933"/>
                  </a:moveTo>
                  <a:cubicBezTo>
                    <a:pt x="32407" y="532560"/>
                    <a:pt x="64814" y="408188"/>
                    <a:pt x="94593" y="310092"/>
                  </a:cubicBezTo>
                  <a:cubicBezTo>
                    <a:pt x="124372" y="211995"/>
                    <a:pt x="126124" y="117402"/>
                    <a:pt x="178676" y="68354"/>
                  </a:cubicBezTo>
                  <a:cubicBezTo>
                    <a:pt x="231228" y="19306"/>
                    <a:pt x="345090" y="-24488"/>
                    <a:pt x="409904" y="15802"/>
                  </a:cubicBezTo>
                  <a:cubicBezTo>
                    <a:pt x="474718" y="56092"/>
                    <a:pt x="509752" y="224258"/>
                    <a:pt x="567559" y="310092"/>
                  </a:cubicBezTo>
                  <a:cubicBezTo>
                    <a:pt x="625366" y="395926"/>
                    <a:pt x="690180" y="474754"/>
                    <a:pt x="756745" y="530809"/>
                  </a:cubicBezTo>
                  <a:cubicBezTo>
                    <a:pt x="823310" y="586864"/>
                    <a:pt x="854842" y="623651"/>
                    <a:pt x="966952" y="646423"/>
                  </a:cubicBezTo>
                  <a:cubicBezTo>
                    <a:pt x="1079062" y="669195"/>
                    <a:pt x="1254234" y="668319"/>
                    <a:pt x="1429407" y="667444"/>
                  </a:cubicBezTo>
                </a:path>
              </a:pathLst>
            </a:custGeom>
            <a:noFill/>
            <a:ln w="28575">
              <a:solidFill>
                <a:srgbClr val="221AC0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7F8F02D2-3D51-CC41-AAE7-CF5AE309CC79}"/>
                </a:ext>
              </a:extLst>
            </p:cNvPr>
            <p:cNvSpPr txBox="1"/>
            <p:nvPr/>
          </p:nvSpPr>
          <p:spPr>
            <a:xfrm>
              <a:off x="4107244" y="3075540"/>
              <a:ext cx="1193912" cy="6729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400" b="1">
                  <a:solidFill>
                    <a:srgbClr val="221AC0"/>
                  </a:solidFill>
                </a:rPr>
                <a:t>long RC</a:t>
              </a:r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149B2403-76C5-0E48-88D1-0C81A0B08297}"/>
                </a:ext>
              </a:extLst>
            </p:cNvPr>
            <p:cNvSpPr txBox="1"/>
            <p:nvPr/>
          </p:nvSpPr>
          <p:spPr>
            <a:xfrm>
              <a:off x="3156376" y="1649522"/>
              <a:ext cx="1233842" cy="6728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400" b="1">
                  <a:solidFill>
                    <a:srgbClr val="221AC0"/>
                  </a:solidFill>
                </a:rPr>
                <a:t>short RC</a:t>
              </a:r>
            </a:p>
          </p:txBody>
        </p: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D49BC87D-D827-E848-ACFF-BA7DD385E321}"/>
              </a:ext>
            </a:extLst>
          </p:cNvPr>
          <p:cNvGrpSpPr/>
          <p:nvPr/>
        </p:nvGrpSpPr>
        <p:grpSpPr>
          <a:xfrm>
            <a:off x="2502861" y="2567977"/>
            <a:ext cx="2970261" cy="791129"/>
            <a:chOff x="861469" y="1649522"/>
            <a:chExt cx="4452345" cy="2423648"/>
          </a:xfrm>
        </p:grpSpPr>
        <p:sp>
          <p:nvSpPr>
            <p:cNvPr id="138" name="Freeform 137">
              <a:extLst>
                <a:ext uri="{FF2B5EF4-FFF2-40B4-BE49-F238E27FC236}">
                  <a16:creationId xmlns:a16="http://schemas.microsoft.com/office/drawing/2014/main" id="{91E21043-790B-3848-8F50-5E064B924EDA}"/>
                </a:ext>
              </a:extLst>
            </p:cNvPr>
            <p:cNvSpPr/>
            <p:nvPr/>
          </p:nvSpPr>
          <p:spPr>
            <a:xfrm>
              <a:off x="1611076" y="3213000"/>
              <a:ext cx="1042987" cy="860170"/>
            </a:xfrm>
            <a:custGeom>
              <a:avLst/>
              <a:gdLst>
                <a:gd name="connsiteX0" fmla="*/ 0 w 1042987"/>
                <a:gd name="connsiteY0" fmla="*/ 85725 h 860170"/>
                <a:gd name="connsiteX1" fmla="*/ 385762 w 1042987"/>
                <a:gd name="connsiteY1" fmla="*/ 85725 h 860170"/>
                <a:gd name="connsiteX2" fmla="*/ 557212 w 1042987"/>
                <a:gd name="connsiteY2" fmla="*/ 814388 h 860170"/>
                <a:gd name="connsiteX3" fmla="*/ 800100 w 1042987"/>
                <a:gd name="connsiteY3" fmla="*/ 714375 h 860170"/>
                <a:gd name="connsiteX4" fmla="*/ 971550 w 1042987"/>
                <a:gd name="connsiteY4" fmla="*/ 142875 h 860170"/>
                <a:gd name="connsiteX5" fmla="*/ 1042987 w 1042987"/>
                <a:gd name="connsiteY5" fmla="*/ 0 h 86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2987" h="860170">
                  <a:moveTo>
                    <a:pt x="0" y="85725"/>
                  </a:moveTo>
                  <a:cubicBezTo>
                    <a:pt x="146446" y="25003"/>
                    <a:pt x="292893" y="-35719"/>
                    <a:pt x="385762" y="85725"/>
                  </a:cubicBezTo>
                  <a:cubicBezTo>
                    <a:pt x="478631" y="207169"/>
                    <a:pt x="488156" y="709613"/>
                    <a:pt x="557212" y="814388"/>
                  </a:cubicBezTo>
                  <a:cubicBezTo>
                    <a:pt x="626268" y="919163"/>
                    <a:pt x="731044" y="826294"/>
                    <a:pt x="800100" y="714375"/>
                  </a:cubicBezTo>
                  <a:cubicBezTo>
                    <a:pt x="869156" y="602456"/>
                    <a:pt x="931069" y="261938"/>
                    <a:pt x="971550" y="142875"/>
                  </a:cubicBezTo>
                  <a:cubicBezTo>
                    <a:pt x="1012031" y="23812"/>
                    <a:pt x="1027509" y="11906"/>
                    <a:pt x="1042987" y="0"/>
                  </a:cubicBezTo>
                </a:path>
              </a:pathLst>
            </a:custGeom>
            <a:noFill/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39" name="Rectangle 138">
              <a:extLst>
                <a:ext uri="{FF2B5EF4-FFF2-40B4-BE49-F238E27FC236}">
                  <a16:creationId xmlns:a16="http://schemas.microsoft.com/office/drawing/2014/main" id="{AE597881-B323-0D40-89F3-43C748E074EF}"/>
                </a:ext>
              </a:extLst>
            </p:cNvPr>
            <p:cNvSpPr/>
            <p:nvPr/>
          </p:nvSpPr>
          <p:spPr>
            <a:xfrm>
              <a:off x="861469" y="2191298"/>
              <a:ext cx="1546628" cy="60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>
                  <a:solidFill>
                    <a:srgbClr val="FF0000"/>
                  </a:solidFill>
                  <a:latin typeface="Arial" panose="020B0604020202020204" pitchFamily="34" charset="0"/>
                </a:rPr>
                <a:t>Fast signal</a:t>
              </a:r>
              <a:endParaRPr lang="en-US" sz="1400" b="1">
                <a:solidFill>
                  <a:srgbClr val="FF0000"/>
                </a:solidFill>
              </a:endParaRPr>
            </a:p>
          </p:txBody>
        </p:sp>
        <p:sp>
          <p:nvSpPr>
            <p:cNvPr id="140" name="Freeform 139">
              <a:extLst>
                <a:ext uri="{FF2B5EF4-FFF2-40B4-BE49-F238E27FC236}">
                  <a16:creationId xmlns:a16="http://schemas.microsoft.com/office/drawing/2014/main" id="{4D5B1C81-C3D6-984B-A364-04F5068B456B}"/>
                </a:ext>
              </a:extLst>
            </p:cNvPr>
            <p:cNvSpPr/>
            <p:nvPr/>
          </p:nvSpPr>
          <p:spPr>
            <a:xfrm>
              <a:off x="2633492" y="2986291"/>
              <a:ext cx="2680322" cy="253545"/>
            </a:xfrm>
            <a:custGeom>
              <a:avLst/>
              <a:gdLst>
                <a:gd name="connsiteX0" fmla="*/ 0 w 2128838"/>
                <a:gd name="connsiteY0" fmla="*/ 244179 h 244179"/>
                <a:gd name="connsiteX1" fmla="*/ 142875 w 2128838"/>
                <a:gd name="connsiteY1" fmla="*/ 44154 h 244179"/>
                <a:gd name="connsiteX2" fmla="*/ 457200 w 2128838"/>
                <a:gd name="connsiteY2" fmla="*/ 1291 h 244179"/>
                <a:gd name="connsiteX3" fmla="*/ 914400 w 2128838"/>
                <a:gd name="connsiteY3" fmla="*/ 72729 h 244179"/>
                <a:gd name="connsiteX4" fmla="*/ 1328738 w 2128838"/>
                <a:gd name="connsiteY4" fmla="*/ 158454 h 244179"/>
                <a:gd name="connsiteX5" fmla="*/ 2128838 w 2128838"/>
                <a:gd name="connsiteY5" fmla="*/ 201316 h 24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28838" h="244179">
                  <a:moveTo>
                    <a:pt x="0" y="244179"/>
                  </a:moveTo>
                  <a:cubicBezTo>
                    <a:pt x="33337" y="164407"/>
                    <a:pt x="66675" y="84635"/>
                    <a:pt x="142875" y="44154"/>
                  </a:cubicBezTo>
                  <a:cubicBezTo>
                    <a:pt x="219075" y="3673"/>
                    <a:pt x="328613" y="-3471"/>
                    <a:pt x="457200" y="1291"/>
                  </a:cubicBezTo>
                  <a:cubicBezTo>
                    <a:pt x="585787" y="6053"/>
                    <a:pt x="769144" y="46535"/>
                    <a:pt x="914400" y="72729"/>
                  </a:cubicBezTo>
                  <a:cubicBezTo>
                    <a:pt x="1059656" y="98923"/>
                    <a:pt x="1126332" y="137023"/>
                    <a:pt x="1328738" y="158454"/>
                  </a:cubicBezTo>
                  <a:cubicBezTo>
                    <a:pt x="1531144" y="179885"/>
                    <a:pt x="1829991" y="190600"/>
                    <a:pt x="2128838" y="201316"/>
                  </a:cubicBezTo>
                </a:path>
              </a:pathLst>
            </a:custGeom>
            <a:noFill/>
            <a:ln w="31750">
              <a:solidFill>
                <a:srgbClr val="221A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41" name="Freeform 140">
              <a:extLst>
                <a:ext uri="{FF2B5EF4-FFF2-40B4-BE49-F238E27FC236}">
                  <a16:creationId xmlns:a16="http://schemas.microsoft.com/office/drawing/2014/main" id="{CE5E9CDF-F0DF-494B-B487-118AB23C7A7F}"/>
                </a:ext>
              </a:extLst>
            </p:cNvPr>
            <p:cNvSpPr/>
            <p:nvPr/>
          </p:nvSpPr>
          <p:spPr>
            <a:xfrm>
              <a:off x="2628749" y="2565988"/>
              <a:ext cx="1429407" cy="667780"/>
            </a:xfrm>
            <a:custGeom>
              <a:avLst/>
              <a:gdLst>
                <a:gd name="connsiteX0" fmla="*/ 0 w 1429407"/>
                <a:gd name="connsiteY0" fmla="*/ 656933 h 667780"/>
                <a:gd name="connsiteX1" fmla="*/ 94593 w 1429407"/>
                <a:gd name="connsiteY1" fmla="*/ 310092 h 667780"/>
                <a:gd name="connsiteX2" fmla="*/ 178676 w 1429407"/>
                <a:gd name="connsiteY2" fmla="*/ 68354 h 667780"/>
                <a:gd name="connsiteX3" fmla="*/ 409904 w 1429407"/>
                <a:gd name="connsiteY3" fmla="*/ 15802 h 667780"/>
                <a:gd name="connsiteX4" fmla="*/ 567559 w 1429407"/>
                <a:gd name="connsiteY4" fmla="*/ 310092 h 667780"/>
                <a:gd name="connsiteX5" fmla="*/ 756745 w 1429407"/>
                <a:gd name="connsiteY5" fmla="*/ 530809 h 667780"/>
                <a:gd name="connsiteX6" fmla="*/ 966952 w 1429407"/>
                <a:gd name="connsiteY6" fmla="*/ 646423 h 667780"/>
                <a:gd name="connsiteX7" fmla="*/ 1429407 w 1429407"/>
                <a:gd name="connsiteY7" fmla="*/ 667444 h 667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9407" h="667780">
                  <a:moveTo>
                    <a:pt x="0" y="656933"/>
                  </a:moveTo>
                  <a:cubicBezTo>
                    <a:pt x="32407" y="532560"/>
                    <a:pt x="64814" y="408188"/>
                    <a:pt x="94593" y="310092"/>
                  </a:cubicBezTo>
                  <a:cubicBezTo>
                    <a:pt x="124372" y="211995"/>
                    <a:pt x="126124" y="117402"/>
                    <a:pt x="178676" y="68354"/>
                  </a:cubicBezTo>
                  <a:cubicBezTo>
                    <a:pt x="231228" y="19306"/>
                    <a:pt x="345090" y="-24488"/>
                    <a:pt x="409904" y="15802"/>
                  </a:cubicBezTo>
                  <a:cubicBezTo>
                    <a:pt x="474718" y="56092"/>
                    <a:pt x="509752" y="224258"/>
                    <a:pt x="567559" y="310092"/>
                  </a:cubicBezTo>
                  <a:cubicBezTo>
                    <a:pt x="625366" y="395926"/>
                    <a:pt x="690180" y="474754"/>
                    <a:pt x="756745" y="530809"/>
                  </a:cubicBezTo>
                  <a:cubicBezTo>
                    <a:pt x="823310" y="586864"/>
                    <a:pt x="854842" y="623651"/>
                    <a:pt x="966952" y="646423"/>
                  </a:cubicBezTo>
                  <a:cubicBezTo>
                    <a:pt x="1079062" y="669195"/>
                    <a:pt x="1254234" y="668319"/>
                    <a:pt x="1429407" y="667444"/>
                  </a:cubicBezTo>
                </a:path>
              </a:pathLst>
            </a:custGeom>
            <a:noFill/>
            <a:ln w="28575">
              <a:solidFill>
                <a:srgbClr val="221AC0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AF0F074C-5C29-534F-B67E-1E64E1014E19}"/>
                </a:ext>
              </a:extLst>
            </p:cNvPr>
            <p:cNvSpPr txBox="1"/>
            <p:nvPr/>
          </p:nvSpPr>
          <p:spPr>
            <a:xfrm>
              <a:off x="4107244" y="3075540"/>
              <a:ext cx="1193912" cy="6729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400" b="1">
                  <a:solidFill>
                    <a:srgbClr val="221AC0"/>
                  </a:solidFill>
                </a:rPr>
                <a:t>long RC</a:t>
              </a: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252C66D0-7C64-3343-A89E-38CB2E864735}"/>
                </a:ext>
              </a:extLst>
            </p:cNvPr>
            <p:cNvSpPr txBox="1"/>
            <p:nvPr/>
          </p:nvSpPr>
          <p:spPr>
            <a:xfrm>
              <a:off x="3156376" y="1649522"/>
              <a:ext cx="1233842" cy="6728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400" b="1">
                  <a:solidFill>
                    <a:srgbClr val="221AC0"/>
                  </a:solidFill>
                </a:rPr>
                <a:t>short RC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8B7260A8-EEE5-F445-8191-62456C24DFE3}"/>
              </a:ext>
            </a:extLst>
          </p:cNvPr>
          <p:cNvSpPr txBox="1"/>
          <p:nvPr/>
        </p:nvSpPr>
        <p:spPr>
          <a:xfrm>
            <a:off x="4591322" y="5105825"/>
            <a:ext cx="7219308" cy="14929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/>
              <a:t>In resistive readout the signal is naturally shared among pads </a:t>
            </a:r>
            <a:r>
              <a:rPr lang="en-US" dirty="0"/>
              <a:t>(4-6) without the need of B field or floating pads</a:t>
            </a:r>
          </a:p>
          <a:p>
            <a:pPr>
              <a:lnSpc>
                <a:spcPct val="130000"/>
              </a:lnSpc>
            </a:pPr>
            <a:r>
              <a:rPr lang="en-US" b="1" dirty="0"/>
              <a:t>Thanks to the internal gain, full efficiency even with sharing</a:t>
            </a:r>
          </a:p>
          <a:p>
            <a:pPr algn="ctr">
              <a:lnSpc>
                <a:spcPct val="130000"/>
              </a:lnSpc>
            </a:pPr>
            <a:r>
              <a:rPr lang="en-US" b="1" dirty="0"/>
              <a:t>Results presented here are from the FBK RSD1 production</a:t>
            </a:r>
          </a:p>
        </p:txBody>
      </p:sp>
    </p:spTree>
    <p:extLst>
      <p:ext uri="{BB962C8B-B14F-4D97-AF65-F5344CB8AC3E}">
        <p14:creationId xmlns:p14="http://schemas.microsoft.com/office/powerpoint/2010/main" val="361216532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6" grpId="0"/>
      <p:bldP spid="15" grpId="0"/>
      <p:bldP spid="1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B1930A-9609-CD41-B54C-E5543070D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D3E1D7-F533-304D-9F56-7A62A0B69731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Nicolo Cartiglia, INFN, Torino, PSD12, 14/09/21</a:t>
            </a: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9E389F3D-D866-6045-A78D-98F65880A5B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67233" y="78418"/>
            <a:ext cx="11814175" cy="666751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3200" dirty="0"/>
              <a:t>Resistive Silicon detector: example of signal sharing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1611F58-93A3-7A48-81D5-04AD19D128B5}"/>
              </a:ext>
            </a:extLst>
          </p:cNvPr>
          <p:cNvGrpSpPr/>
          <p:nvPr/>
        </p:nvGrpSpPr>
        <p:grpSpPr>
          <a:xfrm>
            <a:off x="2153894" y="687327"/>
            <a:ext cx="8261790" cy="5631625"/>
            <a:chOff x="6233193" y="2069510"/>
            <a:chExt cx="3783784" cy="3094521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86406017-3DB4-7D47-B72C-31A8ABDE17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533748" y="2112855"/>
              <a:ext cx="1694758" cy="1450762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F3B8CCC2-E4A6-9E46-A1F7-B8DE07FED3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281470" y="2112855"/>
              <a:ext cx="1735507" cy="1450762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28415758-4464-5F4A-95FE-49774FE8966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80784" y="3497100"/>
              <a:ext cx="1875557" cy="1450762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F5F4E7C6-5CB3-5346-A9C1-2AB4740DBD0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198140" y="3500562"/>
              <a:ext cx="1804703" cy="1450762"/>
            </a:xfrm>
            <a:prstGeom prst="rect">
              <a:avLst/>
            </a:prstGeom>
          </p:spPr>
        </p:pic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724C8ABF-7A9A-BE49-913F-0B7BDBA1DF54}"/>
                </a:ext>
              </a:extLst>
            </p:cNvPr>
            <p:cNvSpPr/>
            <p:nvPr/>
          </p:nvSpPr>
          <p:spPr>
            <a:xfrm>
              <a:off x="7920905" y="2134098"/>
              <a:ext cx="360565" cy="4597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schemeClr val="tx1"/>
                </a:solidFill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71B3070-7A87-1C44-A5FA-15B4EB9C50A3}"/>
                </a:ext>
              </a:extLst>
            </p:cNvPr>
            <p:cNvSpPr/>
            <p:nvPr/>
          </p:nvSpPr>
          <p:spPr>
            <a:xfrm>
              <a:off x="9587524" y="2141008"/>
              <a:ext cx="415319" cy="4195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schemeClr val="tx1"/>
                </a:solidFill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172BEB5F-8684-CA4D-B388-707CEDEF5006}"/>
                </a:ext>
              </a:extLst>
            </p:cNvPr>
            <p:cNvSpPr/>
            <p:nvPr/>
          </p:nvSpPr>
          <p:spPr>
            <a:xfrm>
              <a:off x="9566656" y="3567079"/>
              <a:ext cx="415319" cy="4195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schemeClr val="tx1"/>
                </a:solidFill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332DA8E-B41B-CE4C-B0F1-FBC1607DE7A5}"/>
                </a:ext>
              </a:extLst>
            </p:cNvPr>
            <p:cNvSpPr txBox="1"/>
            <p:nvPr/>
          </p:nvSpPr>
          <p:spPr>
            <a:xfrm>
              <a:off x="7393435" y="2266840"/>
              <a:ext cx="517564" cy="3093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b="1"/>
                <a:t>Pad 1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BF42D99E-97D3-B74D-9ED8-37E3BACAC96D}"/>
                </a:ext>
              </a:extLst>
            </p:cNvPr>
            <p:cNvSpPr txBox="1"/>
            <p:nvPr/>
          </p:nvSpPr>
          <p:spPr>
            <a:xfrm>
              <a:off x="9348376" y="2266840"/>
              <a:ext cx="517564" cy="3093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b="1"/>
                <a:t>Pad 2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F917C21-201B-AD4B-AAF1-C5C9443B8E3E}"/>
                </a:ext>
              </a:extLst>
            </p:cNvPr>
            <p:cNvSpPr txBox="1"/>
            <p:nvPr/>
          </p:nvSpPr>
          <p:spPr>
            <a:xfrm>
              <a:off x="9348376" y="3653640"/>
              <a:ext cx="517564" cy="3093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b="1"/>
                <a:t>Pad 4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70531940-9509-DB49-995D-120222FD9E7A}"/>
                </a:ext>
              </a:extLst>
            </p:cNvPr>
            <p:cNvSpPr txBox="1"/>
            <p:nvPr/>
          </p:nvSpPr>
          <p:spPr>
            <a:xfrm>
              <a:off x="6684644" y="3665027"/>
              <a:ext cx="517564" cy="3093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b="1"/>
                <a:t>Pad 3</a:t>
              </a:r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4D30D624-5BD5-A54E-B896-DFF12A1F2C01}"/>
                </a:ext>
              </a:extLst>
            </p:cNvPr>
            <p:cNvGrpSpPr/>
            <p:nvPr/>
          </p:nvGrpSpPr>
          <p:grpSpPr>
            <a:xfrm>
              <a:off x="6551897" y="4812241"/>
              <a:ext cx="1508406" cy="347996"/>
              <a:chOff x="8626969" y="4574839"/>
              <a:chExt cx="1508406" cy="347996"/>
            </a:xfrm>
          </p:grpSpPr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A25163C2-7CD4-4942-86DF-6A031BB7DF25}"/>
                  </a:ext>
                </a:extLst>
              </p:cNvPr>
              <p:cNvSpPr txBox="1"/>
              <p:nvPr/>
            </p:nvSpPr>
            <p:spPr>
              <a:xfrm>
                <a:off x="8626969" y="4574839"/>
                <a:ext cx="1508406" cy="20922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 anchor="t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sz="1050" b="1"/>
                  <a:t>0          2         4          6          8        </a:t>
                </a:r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11F88E0D-C2BE-0E4C-A011-806639FA1BD3}"/>
                  </a:ext>
                </a:extLst>
              </p:cNvPr>
              <p:cNvSpPr txBox="1"/>
              <p:nvPr/>
            </p:nvSpPr>
            <p:spPr>
              <a:xfrm>
                <a:off x="9196170" y="4706930"/>
                <a:ext cx="495115" cy="2159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sz="1100" b="1"/>
                  <a:t>Time [ns]</a:t>
                </a:r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397D9F85-E003-174C-AB7B-70BE5298D35F}"/>
                </a:ext>
              </a:extLst>
            </p:cNvPr>
            <p:cNvGrpSpPr/>
            <p:nvPr/>
          </p:nvGrpSpPr>
          <p:grpSpPr>
            <a:xfrm>
              <a:off x="8220549" y="4822421"/>
              <a:ext cx="1629519" cy="341610"/>
              <a:chOff x="8626969" y="4574839"/>
              <a:chExt cx="1629519" cy="341610"/>
            </a:xfrm>
          </p:grpSpPr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22CBBDF3-E8E4-6A4C-8D2E-4A0A86EC6454}"/>
                  </a:ext>
                </a:extLst>
              </p:cNvPr>
              <p:cNvSpPr txBox="1"/>
              <p:nvPr/>
            </p:nvSpPr>
            <p:spPr>
              <a:xfrm>
                <a:off x="8626969" y="4574839"/>
                <a:ext cx="1604327" cy="20922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 anchor="t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sz="1050" b="1"/>
                  <a:t>0          2         4          6          8        10</a:t>
                </a:r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C03805F5-14DB-F74F-B2C7-B97E737C9F70}"/>
                  </a:ext>
                </a:extLst>
              </p:cNvPr>
              <p:cNvSpPr txBox="1"/>
              <p:nvPr/>
            </p:nvSpPr>
            <p:spPr>
              <a:xfrm>
                <a:off x="9761373" y="4700544"/>
                <a:ext cx="495115" cy="2159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sz="1100" b="1"/>
                  <a:t>Time [ns]</a:t>
                </a:r>
              </a:p>
            </p:txBody>
          </p:sp>
        </p:grp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2BDD019E-3296-8741-B233-71621C49E15D}"/>
                </a:ext>
              </a:extLst>
            </p:cNvPr>
            <p:cNvSpPr txBox="1"/>
            <p:nvPr/>
          </p:nvSpPr>
          <p:spPr>
            <a:xfrm>
              <a:off x="8214117" y="3395690"/>
              <a:ext cx="1604327" cy="20922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 anchor="t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050" b="1"/>
                <a:t>0          2         4          6          8        10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F7639665-0440-D843-9D90-EFD7F2FB8B76}"/>
                </a:ext>
              </a:extLst>
            </p:cNvPr>
            <p:cNvSpPr txBox="1"/>
            <p:nvPr/>
          </p:nvSpPr>
          <p:spPr>
            <a:xfrm>
              <a:off x="6591342" y="3422599"/>
              <a:ext cx="1604327" cy="20922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 anchor="t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050" b="1"/>
                <a:t>0          2         4          6          8        10</a:t>
              </a:r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AE3578C0-B027-E742-80F8-765A8A9CD69D}"/>
                </a:ext>
              </a:extLst>
            </p:cNvPr>
            <p:cNvGrpSpPr/>
            <p:nvPr/>
          </p:nvGrpSpPr>
          <p:grpSpPr>
            <a:xfrm>
              <a:off x="6233193" y="2164947"/>
              <a:ext cx="480261" cy="1474970"/>
              <a:chOff x="8571824" y="4568481"/>
              <a:chExt cx="480261" cy="1474970"/>
            </a:xfrm>
          </p:grpSpPr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D13B5211-6124-0245-B4BD-F33B9B236B90}"/>
                  </a:ext>
                </a:extLst>
              </p:cNvPr>
              <p:cNvSpPr txBox="1"/>
              <p:nvPr/>
            </p:nvSpPr>
            <p:spPr>
              <a:xfrm>
                <a:off x="8714076" y="4574839"/>
                <a:ext cx="338009" cy="146861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 anchor="t">
                <a:spAutoFit/>
              </a:bodyPr>
              <a:lstStyle/>
              <a:p>
                <a:pPr algn="r">
                  <a:lnSpc>
                    <a:spcPct val="130000"/>
                  </a:lnSpc>
                </a:pPr>
                <a:r>
                  <a:rPr lang="en-US" sz="1050" b="1"/>
                  <a:t>60</a:t>
                </a:r>
              </a:p>
              <a:p>
                <a:pPr algn="r">
                  <a:lnSpc>
                    <a:spcPct val="130000"/>
                  </a:lnSpc>
                </a:pPr>
                <a:r>
                  <a:rPr lang="en-US" sz="1050" b="1"/>
                  <a:t>         </a:t>
                </a:r>
              </a:p>
              <a:p>
                <a:pPr algn="r">
                  <a:lnSpc>
                    <a:spcPct val="130000"/>
                  </a:lnSpc>
                </a:pPr>
                <a:r>
                  <a:rPr lang="en-US" sz="1050" b="1"/>
                  <a:t>40</a:t>
                </a:r>
              </a:p>
              <a:p>
                <a:pPr algn="r">
                  <a:lnSpc>
                    <a:spcPct val="130000"/>
                  </a:lnSpc>
                </a:pPr>
                <a:endParaRPr lang="en-US" sz="1050" b="1"/>
              </a:p>
              <a:p>
                <a:pPr algn="r">
                  <a:lnSpc>
                    <a:spcPct val="130000"/>
                  </a:lnSpc>
                </a:pPr>
                <a:r>
                  <a:rPr lang="en-US" sz="1050" b="1"/>
                  <a:t>20</a:t>
                </a:r>
              </a:p>
              <a:p>
                <a:pPr algn="r">
                  <a:lnSpc>
                    <a:spcPct val="130000"/>
                  </a:lnSpc>
                </a:pPr>
                <a:endParaRPr lang="en-US" sz="1050" b="1"/>
              </a:p>
              <a:p>
                <a:pPr algn="r">
                  <a:lnSpc>
                    <a:spcPct val="130000"/>
                  </a:lnSpc>
                </a:pPr>
                <a:r>
                  <a:rPr lang="en-US" sz="1050" b="1"/>
                  <a:t>0</a:t>
                </a:r>
              </a:p>
              <a:p>
                <a:pPr algn="r">
                  <a:lnSpc>
                    <a:spcPct val="130000"/>
                  </a:lnSpc>
                </a:pPr>
                <a:endParaRPr lang="en-US" sz="1050" b="1"/>
              </a:p>
              <a:p>
                <a:pPr algn="r">
                  <a:lnSpc>
                    <a:spcPct val="130000"/>
                  </a:lnSpc>
                </a:pPr>
                <a:r>
                  <a:rPr lang="en-US" sz="1050" b="1"/>
                  <a:t>-20</a:t>
                </a:r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53677D33-D571-2048-A43E-692ED73F0E30}"/>
                  </a:ext>
                </a:extLst>
              </p:cNvPr>
              <p:cNvSpPr txBox="1"/>
              <p:nvPr/>
            </p:nvSpPr>
            <p:spPr>
              <a:xfrm rot="16200000">
                <a:off x="8193678" y="4946627"/>
                <a:ext cx="939686" cy="1833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>
                  <a:lnSpc>
                    <a:spcPct val="130000"/>
                  </a:lnSpc>
                </a:pPr>
                <a:r>
                  <a:rPr lang="en-US" sz="1100" b="1"/>
                  <a:t>Amplitude [mV]</a:t>
                </a:r>
              </a:p>
            </p:txBody>
          </p:sp>
        </p:grp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EE6422B6-B84F-5A4F-89C1-C3A085DDAD54}"/>
                </a:ext>
              </a:extLst>
            </p:cNvPr>
            <p:cNvSpPr txBox="1"/>
            <p:nvPr/>
          </p:nvSpPr>
          <p:spPr>
            <a:xfrm>
              <a:off x="8071975" y="2156412"/>
              <a:ext cx="306590" cy="146861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t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en-US" sz="1050" b="1"/>
                <a:t>60</a:t>
              </a:r>
            </a:p>
            <a:p>
              <a:pPr algn="r">
                <a:lnSpc>
                  <a:spcPct val="130000"/>
                </a:lnSpc>
              </a:pPr>
              <a:r>
                <a:rPr lang="en-US" sz="1050" b="1"/>
                <a:t>         </a:t>
              </a:r>
            </a:p>
            <a:p>
              <a:pPr algn="r">
                <a:lnSpc>
                  <a:spcPct val="130000"/>
                </a:lnSpc>
              </a:pPr>
              <a:r>
                <a:rPr lang="en-US" sz="1050" b="1"/>
                <a:t>40</a:t>
              </a:r>
            </a:p>
            <a:p>
              <a:pPr algn="r">
                <a:lnSpc>
                  <a:spcPct val="130000"/>
                </a:lnSpc>
              </a:pPr>
              <a:endParaRPr lang="en-US" sz="1050" b="1"/>
            </a:p>
            <a:p>
              <a:pPr algn="r">
                <a:lnSpc>
                  <a:spcPct val="130000"/>
                </a:lnSpc>
              </a:pPr>
              <a:r>
                <a:rPr lang="en-US" sz="1050" b="1"/>
                <a:t>20</a:t>
              </a:r>
            </a:p>
            <a:p>
              <a:pPr algn="r">
                <a:lnSpc>
                  <a:spcPct val="130000"/>
                </a:lnSpc>
              </a:pPr>
              <a:endParaRPr lang="en-US" sz="1050" b="1"/>
            </a:p>
            <a:p>
              <a:pPr algn="r">
                <a:lnSpc>
                  <a:spcPct val="130000"/>
                </a:lnSpc>
              </a:pPr>
              <a:r>
                <a:rPr lang="en-US" sz="1050" b="1"/>
                <a:t>0</a:t>
              </a:r>
            </a:p>
            <a:p>
              <a:pPr algn="r">
                <a:lnSpc>
                  <a:spcPct val="130000"/>
                </a:lnSpc>
              </a:pPr>
              <a:endParaRPr lang="en-US" sz="1050" b="1"/>
            </a:p>
            <a:p>
              <a:pPr algn="r">
                <a:lnSpc>
                  <a:spcPct val="130000"/>
                </a:lnSpc>
              </a:pPr>
              <a:r>
                <a:rPr lang="en-US" sz="1050" b="1"/>
                <a:t>-20</a:t>
              </a:r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C3680554-4CE6-5B41-A09E-B682FA963FA3}"/>
                </a:ext>
              </a:extLst>
            </p:cNvPr>
            <p:cNvGrpSpPr/>
            <p:nvPr/>
          </p:nvGrpSpPr>
          <p:grpSpPr>
            <a:xfrm>
              <a:off x="6233193" y="3547348"/>
              <a:ext cx="417642" cy="1474970"/>
              <a:chOff x="8634443" y="4568481"/>
              <a:chExt cx="417642" cy="1474970"/>
            </a:xfrm>
          </p:grpSpPr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25FC9384-3E6F-F642-8BDA-31AF987251EB}"/>
                  </a:ext>
                </a:extLst>
              </p:cNvPr>
              <p:cNvSpPr txBox="1"/>
              <p:nvPr/>
            </p:nvSpPr>
            <p:spPr>
              <a:xfrm>
                <a:off x="8714076" y="4574839"/>
                <a:ext cx="338009" cy="146861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 anchor="t">
                <a:spAutoFit/>
              </a:bodyPr>
              <a:lstStyle/>
              <a:p>
                <a:pPr algn="r">
                  <a:lnSpc>
                    <a:spcPct val="130000"/>
                  </a:lnSpc>
                </a:pPr>
                <a:r>
                  <a:rPr lang="en-US" sz="1050" b="1"/>
                  <a:t>60</a:t>
                </a:r>
              </a:p>
              <a:p>
                <a:pPr algn="r">
                  <a:lnSpc>
                    <a:spcPct val="130000"/>
                  </a:lnSpc>
                </a:pPr>
                <a:r>
                  <a:rPr lang="en-US" sz="1050" b="1"/>
                  <a:t>         </a:t>
                </a:r>
              </a:p>
              <a:p>
                <a:pPr algn="r">
                  <a:lnSpc>
                    <a:spcPct val="130000"/>
                  </a:lnSpc>
                </a:pPr>
                <a:r>
                  <a:rPr lang="en-US" sz="1050" b="1"/>
                  <a:t>40</a:t>
                </a:r>
              </a:p>
              <a:p>
                <a:pPr algn="r">
                  <a:lnSpc>
                    <a:spcPct val="130000"/>
                  </a:lnSpc>
                </a:pPr>
                <a:endParaRPr lang="en-US" sz="1050" b="1"/>
              </a:p>
              <a:p>
                <a:pPr algn="r">
                  <a:lnSpc>
                    <a:spcPct val="130000"/>
                  </a:lnSpc>
                </a:pPr>
                <a:r>
                  <a:rPr lang="en-US" sz="1050" b="1"/>
                  <a:t>20</a:t>
                </a:r>
              </a:p>
              <a:p>
                <a:pPr algn="r">
                  <a:lnSpc>
                    <a:spcPct val="130000"/>
                  </a:lnSpc>
                </a:pPr>
                <a:endParaRPr lang="en-US" sz="1050" b="1"/>
              </a:p>
              <a:p>
                <a:pPr algn="r">
                  <a:lnSpc>
                    <a:spcPct val="130000"/>
                  </a:lnSpc>
                </a:pPr>
                <a:r>
                  <a:rPr lang="en-US" sz="1050" b="1"/>
                  <a:t>0</a:t>
                </a:r>
              </a:p>
              <a:p>
                <a:pPr algn="r">
                  <a:lnSpc>
                    <a:spcPct val="130000"/>
                  </a:lnSpc>
                </a:pPr>
                <a:endParaRPr lang="en-US" sz="1050" b="1"/>
              </a:p>
              <a:p>
                <a:pPr algn="r">
                  <a:lnSpc>
                    <a:spcPct val="130000"/>
                  </a:lnSpc>
                </a:pPr>
                <a:r>
                  <a:rPr lang="en-US" sz="1050" b="1"/>
                  <a:t>-20</a:t>
                </a:r>
              </a:p>
            </p:txBody>
          </p: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25FCFF95-E43E-FF49-A20F-FF4AD52BE654}"/>
                  </a:ext>
                </a:extLst>
              </p:cNvPr>
              <p:cNvSpPr txBox="1"/>
              <p:nvPr/>
            </p:nvSpPr>
            <p:spPr>
              <a:xfrm rot="16200000">
                <a:off x="8256297" y="4946627"/>
                <a:ext cx="939686" cy="1833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>
                  <a:lnSpc>
                    <a:spcPct val="130000"/>
                  </a:lnSpc>
                </a:pPr>
                <a:r>
                  <a:rPr lang="en-US" sz="1100" b="1"/>
                  <a:t>Amplitude [mV]</a:t>
                </a:r>
              </a:p>
            </p:txBody>
          </p:sp>
        </p:grp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F65E8FF9-6BB1-A246-9C9E-DF728E41062A}"/>
                </a:ext>
              </a:extLst>
            </p:cNvPr>
            <p:cNvSpPr txBox="1"/>
            <p:nvPr/>
          </p:nvSpPr>
          <p:spPr>
            <a:xfrm>
              <a:off x="7997686" y="3560495"/>
              <a:ext cx="324202" cy="146861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t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en-US" sz="1050" b="1"/>
                <a:t>60</a:t>
              </a:r>
            </a:p>
            <a:p>
              <a:pPr algn="r">
                <a:lnSpc>
                  <a:spcPct val="130000"/>
                </a:lnSpc>
              </a:pPr>
              <a:r>
                <a:rPr lang="en-US" sz="1050" b="1"/>
                <a:t>         </a:t>
              </a:r>
            </a:p>
            <a:p>
              <a:pPr algn="r">
                <a:lnSpc>
                  <a:spcPct val="130000"/>
                </a:lnSpc>
              </a:pPr>
              <a:r>
                <a:rPr lang="en-US" sz="1050" b="1"/>
                <a:t>40</a:t>
              </a:r>
            </a:p>
            <a:p>
              <a:pPr algn="r">
                <a:lnSpc>
                  <a:spcPct val="130000"/>
                </a:lnSpc>
              </a:pPr>
              <a:endParaRPr lang="en-US" sz="1050" b="1"/>
            </a:p>
            <a:p>
              <a:pPr algn="r">
                <a:lnSpc>
                  <a:spcPct val="130000"/>
                </a:lnSpc>
              </a:pPr>
              <a:r>
                <a:rPr lang="en-US" sz="1050" b="1"/>
                <a:t>20</a:t>
              </a:r>
            </a:p>
            <a:p>
              <a:pPr algn="r">
                <a:lnSpc>
                  <a:spcPct val="130000"/>
                </a:lnSpc>
              </a:pPr>
              <a:endParaRPr lang="en-US" sz="1050" b="1"/>
            </a:p>
            <a:p>
              <a:pPr algn="r">
                <a:lnSpc>
                  <a:spcPct val="130000"/>
                </a:lnSpc>
              </a:pPr>
              <a:r>
                <a:rPr lang="en-US" sz="1050" b="1"/>
                <a:t>0</a:t>
              </a:r>
            </a:p>
            <a:p>
              <a:pPr algn="r">
                <a:lnSpc>
                  <a:spcPct val="130000"/>
                </a:lnSpc>
              </a:pPr>
              <a:endParaRPr lang="en-US" sz="1050" b="1"/>
            </a:p>
            <a:p>
              <a:pPr algn="r">
                <a:lnSpc>
                  <a:spcPct val="130000"/>
                </a:lnSpc>
              </a:pPr>
              <a:r>
                <a:rPr lang="en-US" sz="1050" b="1"/>
                <a:t>-20</a:t>
              </a:r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FF060EC9-321A-A943-BCC7-A5EB9B6CFB1A}"/>
                </a:ext>
              </a:extLst>
            </p:cNvPr>
            <p:cNvGrpSpPr/>
            <p:nvPr/>
          </p:nvGrpSpPr>
          <p:grpSpPr>
            <a:xfrm>
              <a:off x="7239237" y="3233231"/>
              <a:ext cx="1243268" cy="1023454"/>
              <a:chOff x="9530950" y="3160832"/>
              <a:chExt cx="873669" cy="777377"/>
            </a:xfrm>
          </p:grpSpPr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5D3EEEAD-8AE9-A44C-BEDB-13BFE870D800}"/>
                  </a:ext>
                </a:extLst>
              </p:cNvPr>
              <p:cNvGrpSpPr/>
              <p:nvPr/>
            </p:nvGrpSpPr>
            <p:grpSpPr>
              <a:xfrm>
                <a:off x="9530950" y="3160832"/>
                <a:ext cx="873669" cy="777377"/>
                <a:chOff x="4910536" y="1755827"/>
                <a:chExt cx="2907912" cy="2496412"/>
              </a:xfrm>
            </p:grpSpPr>
            <p:pic>
              <p:nvPicPr>
                <p:cNvPr id="53" name="Immagine 10" descr="Immagine che contiene sedendo, nero, monitor, computer&#10;&#10;Descrizione generata automaticamente">
                  <a:extLst>
                    <a:ext uri="{FF2B5EF4-FFF2-40B4-BE49-F238E27FC236}">
                      <a16:creationId xmlns:a16="http://schemas.microsoft.com/office/drawing/2014/main" id="{87024F96-0249-4B40-8496-C7C10432A87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6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4910536" y="1755827"/>
                  <a:ext cx="2907912" cy="2496412"/>
                </a:xfrm>
                <a:prstGeom prst="rect">
                  <a:avLst/>
                </a:prstGeom>
                <a:ln>
                  <a:noFill/>
                </a:ln>
              </p:spPr>
            </p:pic>
            <p:sp>
              <p:nvSpPr>
                <p:cNvPr id="54" name="Ovale 6">
                  <a:extLst>
                    <a:ext uri="{FF2B5EF4-FFF2-40B4-BE49-F238E27FC236}">
                      <a16:creationId xmlns:a16="http://schemas.microsoft.com/office/drawing/2014/main" id="{A6016112-FA3B-C34C-A29E-E9B25BCA787D}"/>
                    </a:ext>
                  </a:extLst>
                </p:cNvPr>
                <p:cNvSpPr/>
                <p:nvPr/>
              </p:nvSpPr>
              <p:spPr>
                <a:xfrm>
                  <a:off x="6033969" y="3188043"/>
                  <a:ext cx="153229" cy="217023"/>
                </a:xfrm>
                <a:custGeom>
                  <a:avLst/>
                  <a:gdLst>
                    <a:gd name="connsiteX0" fmla="*/ 0 w 153229"/>
                    <a:gd name="connsiteY0" fmla="*/ 108512 h 217023"/>
                    <a:gd name="connsiteX1" fmla="*/ 76615 w 153229"/>
                    <a:gd name="connsiteY1" fmla="*/ 0 h 217023"/>
                    <a:gd name="connsiteX2" fmla="*/ 153230 w 153229"/>
                    <a:gd name="connsiteY2" fmla="*/ 108512 h 217023"/>
                    <a:gd name="connsiteX3" fmla="*/ 76615 w 153229"/>
                    <a:gd name="connsiteY3" fmla="*/ 217024 h 217023"/>
                    <a:gd name="connsiteX4" fmla="*/ 0 w 153229"/>
                    <a:gd name="connsiteY4" fmla="*/ 108512 h 2170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3229" h="217023" fill="none" extrusionOk="0">
                      <a:moveTo>
                        <a:pt x="0" y="108512"/>
                      </a:moveTo>
                      <a:cubicBezTo>
                        <a:pt x="2628" y="48894"/>
                        <a:pt x="34872" y="-1174"/>
                        <a:pt x="76615" y="0"/>
                      </a:cubicBezTo>
                      <a:cubicBezTo>
                        <a:pt x="113304" y="-861"/>
                        <a:pt x="147347" y="54121"/>
                        <a:pt x="153230" y="108512"/>
                      </a:cubicBezTo>
                      <a:cubicBezTo>
                        <a:pt x="153153" y="167712"/>
                        <a:pt x="115875" y="221267"/>
                        <a:pt x="76615" y="217024"/>
                      </a:cubicBezTo>
                      <a:cubicBezTo>
                        <a:pt x="43334" y="222081"/>
                        <a:pt x="700" y="168610"/>
                        <a:pt x="0" y="108512"/>
                      </a:cubicBezTo>
                      <a:close/>
                    </a:path>
                    <a:path w="153229" h="217023" stroke="0" extrusionOk="0">
                      <a:moveTo>
                        <a:pt x="0" y="108512"/>
                      </a:moveTo>
                      <a:cubicBezTo>
                        <a:pt x="-4993" y="45502"/>
                        <a:pt x="33525" y="292"/>
                        <a:pt x="76615" y="0"/>
                      </a:cubicBezTo>
                      <a:cubicBezTo>
                        <a:pt x="126645" y="1625"/>
                        <a:pt x="152506" y="48605"/>
                        <a:pt x="153230" y="108512"/>
                      </a:cubicBezTo>
                      <a:cubicBezTo>
                        <a:pt x="149739" y="171851"/>
                        <a:pt x="118014" y="222076"/>
                        <a:pt x="76615" y="217024"/>
                      </a:cubicBezTo>
                      <a:cubicBezTo>
                        <a:pt x="28626" y="213918"/>
                        <a:pt x="10389" y="173406"/>
                        <a:pt x="0" y="108512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bg1"/>
                  </a:solidFill>
                  <a:extLst>
                    <a:ext uri="{C807C97D-BFC1-408E-A445-0C87EB9F89A2}">
                      <ask:lineSketchStyleProps xmlns:ask="http://schemas.microsoft.com/office/drawing/2018/sketchyshapes" sd="1219033472">
                        <a:prstGeom prst="ellipse">
                          <a:avLst/>
                        </a:prstGeom>
                        <ask:type>
                          <ask:lineSketchCurved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 sz="2400"/>
                </a:p>
              </p:txBody>
            </p:sp>
            <p:sp>
              <p:nvSpPr>
                <p:cNvPr id="55" name="Rectangle 54">
                  <a:extLst>
                    <a:ext uri="{FF2B5EF4-FFF2-40B4-BE49-F238E27FC236}">
                      <a16:creationId xmlns:a16="http://schemas.microsoft.com/office/drawing/2014/main" id="{1D9CA2B5-2F17-BA45-955F-AB10DEB95130}"/>
                    </a:ext>
                  </a:extLst>
                </p:cNvPr>
                <p:cNvSpPr/>
                <p:nvPr/>
              </p:nvSpPr>
              <p:spPr>
                <a:xfrm>
                  <a:off x="6214117" y="2823403"/>
                  <a:ext cx="297076" cy="249075"/>
                </a:xfrm>
                <a:prstGeom prst="rect">
                  <a:avLst/>
                </a:prstGeom>
                <a:solidFill>
                  <a:srgbClr val="92D050"/>
                </a:solidFill>
                <a:ln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6" name="Rectangle 55">
                  <a:extLst>
                    <a:ext uri="{FF2B5EF4-FFF2-40B4-BE49-F238E27FC236}">
                      <a16:creationId xmlns:a16="http://schemas.microsoft.com/office/drawing/2014/main" id="{C03B8DD2-73F3-F54E-B6C6-8C67BBCD2AD2}"/>
                    </a:ext>
                  </a:extLst>
                </p:cNvPr>
                <p:cNvSpPr/>
                <p:nvPr/>
              </p:nvSpPr>
              <p:spPr>
                <a:xfrm>
                  <a:off x="6217319" y="3394294"/>
                  <a:ext cx="297076" cy="249075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7" name="Rectangle 56">
                  <a:extLst>
                    <a:ext uri="{FF2B5EF4-FFF2-40B4-BE49-F238E27FC236}">
                      <a16:creationId xmlns:a16="http://schemas.microsoft.com/office/drawing/2014/main" id="{08EB3A3C-A410-4049-9367-876DB8C87F6A}"/>
                    </a:ext>
                  </a:extLst>
                </p:cNvPr>
                <p:cNvSpPr/>
                <p:nvPr/>
              </p:nvSpPr>
              <p:spPr>
                <a:xfrm>
                  <a:off x="5603144" y="3405066"/>
                  <a:ext cx="297076" cy="249075"/>
                </a:xfrm>
                <a:prstGeom prst="rect">
                  <a:avLst/>
                </a:prstGeom>
                <a:solidFill>
                  <a:srgbClr val="7030A0"/>
                </a:solidFill>
                <a:ln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8" name="Rectangle 57">
                  <a:extLst>
                    <a:ext uri="{FF2B5EF4-FFF2-40B4-BE49-F238E27FC236}">
                      <a16:creationId xmlns:a16="http://schemas.microsoft.com/office/drawing/2014/main" id="{0CA4FB3E-28FE-7F43-BDAC-CA6C83713D74}"/>
                    </a:ext>
                  </a:extLst>
                </p:cNvPr>
                <p:cNvSpPr/>
                <p:nvPr/>
              </p:nvSpPr>
              <p:spPr>
                <a:xfrm>
                  <a:off x="5597579" y="2825462"/>
                  <a:ext cx="297076" cy="249075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469C2DFD-022A-F44C-8483-43133E46486F}"/>
                  </a:ext>
                </a:extLst>
              </p:cNvPr>
              <p:cNvSpPr txBox="1"/>
              <p:nvPr/>
            </p:nvSpPr>
            <p:spPr>
              <a:xfrm>
                <a:off x="9628995" y="3348127"/>
                <a:ext cx="140691" cy="2349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b="1">
                    <a:solidFill>
                      <a:schemeClr val="bg1"/>
                    </a:solidFill>
                  </a:rPr>
                  <a:t>1</a:t>
                </a:r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0E9BF0F3-41F7-E14C-8C30-21FA79483D5A}"/>
                  </a:ext>
                </a:extLst>
              </p:cNvPr>
              <p:cNvSpPr txBox="1"/>
              <p:nvPr/>
            </p:nvSpPr>
            <p:spPr>
              <a:xfrm>
                <a:off x="9976619" y="3344233"/>
                <a:ext cx="140691" cy="2349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b="1">
                    <a:solidFill>
                      <a:schemeClr val="bg1"/>
                    </a:solidFill>
                  </a:rPr>
                  <a:t>2</a:t>
                </a: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7D05959D-EB71-D840-9C3F-B8AF4220B47B}"/>
                  </a:ext>
                </a:extLst>
              </p:cNvPr>
              <p:cNvSpPr txBox="1"/>
              <p:nvPr/>
            </p:nvSpPr>
            <p:spPr>
              <a:xfrm>
                <a:off x="9979797" y="3580460"/>
                <a:ext cx="140691" cy="2349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b="1">
                    <a:solidFill>
                      <a:schemeClr val="bg1"/>
                    </a:solidFill>
                  </a:rPr>
                  <a:t>4</a:t>
                </a: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B301A6BD-8410-7347-97DF-48679133EBFE}"/>
                  </a:ext>
                </a:extLst>
              </p:cNvPr>
              <p:cNvSpPr txBox="1"/>
              <p:nvPr/>
            </p:nvSpPr>
            <p:spPr>
              <a:xfrm>
                <a:off x="9617767" y="3585998"/>
                <a:ext cx="140691" cy="2349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b="1">
                    <a:solidFill>
                      <a:schemeClr val="bg1"/>
                    </a:solidFill>
                  </a:rPr>
                  <a:t>3</a:t>
                </a:r>
              </a:p>
            </p:txBody>
          </p:sp>
        </p:grp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69AD35B-B060-5B46-A706-B125D04B7B20}"/>
                </a:ext>
              </a:extLst>
            </p:cNvPr>
            <p:cNvSpPr txBox="1"/>
            <p:nvPr/>
          </p:nvSpPr>
          <p:spPr>
            <a:xfrm>
              <a:off x="7207248" y="2096020"/>
              <a:ext cx="439775" cy="15830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050" b="1">
                  <a:solidFill>
                    <a:schemeClr val="bg1"/>
                  </a:solidFill>
                </a:rPr>
                <a:t>P 1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F53D54FE-FEF3-D34E-9141-BAE4108721A5}"/>
                </a:ext>
              </a:extLst>
            </p:cNvPr>
            <p:cNvSpPr txBox="1"/>
            <p:nvPr/>
          </p:nvSpPr>
          <p:spPr>
            <a:xfrm>
              <a:off x="8842640" y="2069510"/>
              <a:ext cx="516071" cy="16813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b="1">
                  <a:solidFill>
                    <a:schemeClr val="bg1"/>
                  </a:solidFill>
                </a:rPr>
                <a:t>Pad 1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7B87558E-60E9-824A-8FC8-2A760112C773}"/>
              </a:ext>
            </a:extLst>
          </p:cNvPr>
          <p:cNvSpPr txBox="1"/>
          <p:nvPr/>
        </p:nvSpPr>
        <p:spPr>
          <a:xfrm>
            <a:off x="2662744" y="6289659"/>
            <a:ext cx="7423155" cy="3771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b="1"/>
              <a:t>The laser is shot at the position of the red dot: the signal is seen in 4 pads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7B04F0C-37CD-C54B-81CD-525B2226279F}"/>
              </a:ext>
            </a:extLst>
          </p:cNvPr>
          <p:cNvSpPr txBox="1"/>
          <p:nvPr/>
        </p:nvSpPr>
        <p:spPr>
          <a:xfrm>
            <a:off x="10118572" y="1770610"/>
            <a:ext cx="2023758" cy="6972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b="1"/>
              <a:t>50-mm thick RSD,</a:t>
            </a:r>
          </a:p>
          <a:p>
            <a:pPr>
              <a:lnSpc>
                <a:spcPct val="130000"/>
              </a:lnSpc>
            </a:pPr>
            <a:r>
              <a:rPr lang="en-US" sz="1600" b="1"/>
              <a:t>Gain ~ 20</a:t>
            </a:r>
          </a:p>
        </p:txBody>
      </p:sp>
    </p:spTree>
    <p:extLst>
      <p:ext uri="{BB962C8B-B14F-4D97-AF65-F5344CB8AC3E}">
        <p14:creationId xmlns:p14="http://schemas.microsoft.com/office/powerpoint/2010/main" val="3813950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3FA0399-1DBF-BF4A-9DF4-170933BFE6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6240" y="898292"/>
            <a:ext cx="9657144" cy="380215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4518F7A-D027-524F-BE41-020E55F93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E4DE12-0518-BE4A-BC25-67B06F02601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z="1400" dirty="0"/>
              <a:t>Nicolo Cartiglia, INFN, Torino, PSD12, 14/09/21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04E4C697-C183-A244-8E1E-199C56151FA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Laser study: position resolution vs pixel geometry </a:t>
            </a:r>
            <a:endParaRPr lang="en-IT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406AD35-E0E9-BD41-9A08-BAB2460C08EE}"/>
              </a:ext>
            </a:extLst>
          </p:cNvPr>
          <p:cNvGrpSpPr/>
          <p:nvPr/>
        </p:nvGrpSpPr>
        <p:grpSpPr>
          <a:xfrm>
            <a:off x="2665456" y="2465859"/>
            <a:ext cx="7186261" cy="1071069"/>
            <a:chOff x="5426363" y="3398636"/>
            <a:chExt cx="6456846" cy="1317112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59FF33C8-3E42-5E43-BFBE-BD8B1FFF064B}"/>
                </a:ext>
              </a:extLst>
            </p:cNvPr>
            <p:cNvSpPr txBox="1"/>
            <p:nvPr/>
          </p:nvSpPr>
          <p:spPr>
            <a:xfrm>
              <a:off x="5426363" y="4339555"/>
              <a:ext cx="612414" cy="3761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b="1"/>
                <a:t>70-100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760F572-6F84-F247-8F76-FC14DC5AF77D}"/>
                </a:ext>
              </a:extLst>
            </p:cNvPr>
            <p:cNvSpPr txBox="1"/>
            <p:nvPr/>
          </p:nvSpPr>
          <p:spPr>
            <a:xfrm>
              <a:off x="5872884" y="3673509"/>
              <a:ext cx="767966" cy="6714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b="1"/>
                <a:t>50 -100</a:t>
              </a:r>
            </a:p>
            <a:p>
              <a:pPr algn="ctr">
                <a:lnSpc>
                  <a:spcPct val="130000"/>
                </a:lnSpc>
              </a:pPr>
              <a:r>
                <a:rPr lang="en-US" sz="1200" b="1"/>
                <a:t>150 - 200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6AB9A96-6165-B044-BECC-6154272581B9}"/>
                </a:ext>
              </a:extLst>
            </p:cNvPr>
            <p:cNvSpPr txBox="1"/>
            <p:nvPr/>
          </p:nvSpPr>
          <p:spPr>
            <a:xfrm>
              <a:off x="6993609" y="3641486"/>
              <a:ext cx="767966" cy="3761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b="1"/>
                <a:t>100 - 200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516E2E0-FC25-8640-ACCE-88D3043D9736}"/>
                </a:ext>
              </a:extLst>
            </p:cNvPr>
            <p:cNvSpPr txBox="1"/>
            <p:nvPr/>
          </p:nvSpPr>
          <p:spPr>
            <a:xfrm>
              <a:off x="8965721" y="3633020"/>
              <a:ext cx="767966" cy="3761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b="1"/>
                <a:t>300 - 500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48ADB50-98EF-334C-856C-10EF81C4851D}"/>
                </a:ext>
              </a:extLst>
            </p:cNvPr>
            <p:cNvSpPr txBox="1"/>
            <p:nvPr/>
          </p:nvSpPr>
          <p:spPr>
            <a:xfrm>
              <a:off x="11115243" y="3772702"/>
              <a:ext cx="767966" cy="3761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b="1"/>
                <a:t>200 - 500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0BC0237-3BCE-E242-AC1A-D6C71F11B68E}"/>
                </a:ext>
              </a:extLst>
            </p:cNvPr>
            <p:cNvSpPr txBox="1"/>
            <p:nvPr/>
          </p:nvSpPr>
          <p:spPr>
            <a:xfrm>
              <a:off x="7898423" y="3398636"/>
              <a:ext cx="767967" cy="3761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b="1"/>
                <a:t>150 - 300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DC611B7A-3523-0E46-9D8D-0A55C2C241B8}"/>
              </a:ext>
            </a:extLst>
          </p:cNvPr>
          <p:cNvSpPr txBox="1"/>
          <p:nvPr/>
        </p:nvSpPr>
        <p:spPr>
          <a:xfrm>
            <a:off x="1494947" y="4855478"/>
            <a:ext cx="9215984" cy="12484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000" b="1" dirty="0">
                <a:solidFill>
                  <a:schemeClr val="accent1"/>
                </a:solidFill>
                <a:sym typeface="Wingdings" pitchFamily="2" charset="2"/>
              </a:rPr>
              <a:t>RSDs reach a spatial resolution that is about 5% of the inter-pad distance</a:t>
            </a:r>
          </a:p>
          <a:p>
            <a:pPr>
              <a:lnSpc>
                <a:spcPct val="130000"/>
              </a:lnSpc>
            </a:pPr>
            <a:r>
              <a:rPr lang="en-US" sz="2000" b="1" dirty="0">
                <a:solidFill>
                  <a:schemeClr val="accent1"/>
                </a:solidFill>
                <a:sym typeface="Wingdings" pitchFamily="2" charset="2"/>
              </a:rPr>
              <a:t>	 ~ 5 </a:t>
            </a:r>
            <a:r>
              <a:rPr lang="en-US" sz="2000" b="1" dirty="0">
                <a:solidFill>
                  <a:schemeClr val="accent1"/>
                </a:solidFill>
                <a:latin typeface="Symbol" pitchFamily="2" charset="2"/>
                <a:sym typeface="Wingdings" pitchFamily="2" charset="2"/>
              </a:rPr>
              <a:t>m</a:t>
            </a:r>
            <a:r>
              <a:rPr lang="en-US" sz="2000" b="1" dirty="0">
                <a:solidFill>
                  <a:schemeClr val="accent1"/>
                </a:solidFill>
                <a:sym typeface="Wingdings" pitchFamily="2" charset="2"/>
              </a:rPr>
              <a:t>m resolution with 150 </a:t>
            </a:r>
            <a:r>
              <a:rPr lang="en-US" sz="2000" b="1" dirty="0">
                <a:solidFill>
                  <a:schemeClr val="accent1"/>
                </a:solidFill>
                <a:latin typeface="Symbol" pitchFamily="2" charset="2"/>
                <a:sym typeface="Wingdings" pitchFamily="2" charset="2"/>
              </a:rPr>
              <a:t>m</a:t>
            </a:r>
            <a:r>
              <a:rPr lang="en-US" sz="2000" b="1" dirty="0">
                <a:solidFill>
                  <a:schemeClr val="accent1"/>
                </a:solidFill>
                <a:sym typeface="Wingdings" pitchFamily="2" charset="2"/>
              </a:rPr>
              <a:t>m pitch</a:t>
            </a:r>
          </a:p>
          <a:p>
            <a:pPr>
              <a:lnSpc>
                <a:spcPct val="130000"/>
              </a:lnSpc>
            </a:pPr>
            <a:r>
              <a:rPr lang="en-US" sz="2000" b="1" dirty="0">
                <a:solidFill>
                  <a:schemeClr val="accent1"/>
                </a:solidFill>
                <a:sym typeface="Wingdings" pitchFamily="2" charset="2"/>
              </a:rPr>
              <a:t>RSDs have the “usual” UFSD temporal resolution of 30-40 ps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2EF5521-BD73-0844-82E5-EB0DDC5FE65C}"/>
              </a:ext>
            </a:extLst>
          </p:cNvPr>
          <p:cNvSpPr txBox="1"/>
          <p:nvPr/>
        </p:nvSpPr>
        <p:spPr>
          <a:xfrm>
            <a:off x="3520211" y="1488581"/>
            <a:ext cx="2582728" cy="6215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400" b="1"/>
              <a:t>3 different  position reconstruction methods</a:t>
            </a: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E0D74108-B1DE-AA4A-A2B9-071B98ABF29F}"/>
              </a:ext>
            </a:extLst>
          </p:cNvPr>
          <p:cNvSpPr/>
          <p:nvPr/>
        </p:nvSpPr>
        <p:spPr>
          <a:xfrm>
            <a:off x="3347053" y="1457007"/>
            <a:ext cx="242726" cy="748943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704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DEFEEC2-2AF7-C249-8609-07FEB4502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27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CEC38A1-0128-E44B-BD5B-5D5E13BA4B00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Nicolo Cartiglia, INFN, Torino, PSD12, 14/09/21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4ADFEE-1B66-CE48-8A9F-AA8E86D4FBE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IT" dirty="0"/>
              <a:t>Present and future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91CE5D1-733F-8449-BAD1-12EE1F6444A1}"/>
              </a:ext>
            </a:extLst>
          </p:cNvPr>
          <p:cNvSpPr txBox="1"/>
          <p:nvPr/>
        </p:nvSpPr>
        <p:spPr>
          <a:xfrm>
            <a:off x="880661" y="667555"/>
            <a:ext cx="10696589" cy="60551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b="1" dirty="0">
                <a:solidFill>
                  <a:srgbClr val="800000"/>
                </a:solidFill>
              </a:rPr>
              <a:t>Under construction:</a:t>
            </a:r>
          </a:p>
          <a:p>
            <a:pPr>
              <a:lnSpc>
                <a:spcPct val="130000"/>
              </a:lnSpc>
            </a:pPr>
            <a:r>
              <a:rPr lang="en-IT" dirty="0"/>
              <a:t>The two large timing layers (25 m</a:t>
            </a:r>
            <a:r>
              <a:rPr lang="en-IT" baseline="30000" dirty="0"/>
              <a:t>2</a:t>
            </a:r>
            <a:r>
              <a:rPr lang="en-IT" dirty="0"/>
              <a:t> ) of the ATLAS-CMS collaboration</a:t>
            </a:r>
          </a:p>
          <a:p>
            <a:pPr>
              <a:lnSpc>
                <a:spcPct val="130000"/>
              </a:lnSpc>
            </a:pPr>
            <a:r>
              <a:rPr lang="en-IT" dirty="0"/>
              <a:t>	1.3 x 1.3 mm</a:t>
            </a:r>
            <a:r>
              <a:rPr lang="en-IT" baseline="30000" dirty="0"/>
              <a:t>2</a:t>
            </a:r>
            <a:r>
              <a:rPr lang="en-IT" dirty="0"/>
              <a:t> pads UFSD, ALTIROC &amp; ETIROC ASICs, 200-300 mW/cm</a:t>
            </a:r>
            <a:r>
              <a:rPr lang="en-IT" baseline="30000" dirty="0"/>
              <a:t>2</a:t>
            </a:r>
            <a:r>
              <a:rPr lang="en-IT" dirty="0"/>
              <a:t>, resolution ~ 45 ps/hit</a:t>
            </a:r>
          </a:p>
          <a:p>
            <a:pPr>
              <a:lnSpc>
                <a:spcPct val="130000"/>
              </a:lnSpc>
            </a:pPr>
            <a:endParaRPr lang="en-IT" b="1" dirty="0"/>
          </a:p>
          <a:p>
            <a:pPr>
              <a:lnSpc>
                <a:spcPct val="130000"/>
              </a:lnSpc>
            </a:pPr>
            <a:r>
              <a:rPr lang="en-IT" b="1" dirty="0">
                <a:solidFill>
                  <a:srgbClr val="800000"/>
                </a:solidFill>
              </a:rPr>
              <a:t>Advanced prototypes:</a:t>
            </a:r>
          </a:p>
          <a:p>
            <a:pPr>
              <a:lnSpc>
                <a:spcPct val="130000"/>
              </a:lnSpc>
            </a:pPr>
            <a:r>
              <a:rPr lang="en-IT" dirty="0"/>
              <a:t>Timepix4 soon to be coupled with TI-LGAD </a:t>
            </a:r>
          </a:p>
          <a:p>
            <a:pPr>
              <a:lnSpc>
                <a:spcPct val="130000"/>
              </a:lnSpc>
            </a:pPr>
            <a:r>
              <a:rPr lang="en-IT" dirty="0"/>
              <a:t>	55 x 55 </a:t>
            </a:r>
            <a:r>
              <a:rPr lang="en-IT" dirty="0">
                <a:latin typeface="Symbol" pitchFamily="2" charset="2"/>
              </a:rPr>
              <a:t>m</a:t>
            </a:r>
            <a:r>
              <a:rPr lang="en-IT" dirty="0"/>
              <a:t>m</a:t>
            </a:r>
            <a:r>
              <a:rPr lang="en-IT" baseline="30000" dirty="0"/>
              <a:t>2 </a:t>
            </a:r>
            <a:r>
              <a:rPr lang="en-IT" dirty="0"/>
              <a:t>pixels, ~ 0.6 mW/cm</a:t>
            </a:r>
            <a:r>
              <a:rPr lang="en-IT" baseline="30000" dirty="0"/>
              <a:t>2</a:t>
            </a:r>
            <a:r>
              <a:rPr lang="en-IT" dirty="0"/>
              <a:t>, target resolution &lt;100 ps/hit</a:t>
            </a:r>
          </a:p>
          <a:p>
            <a:pPr>
              <a:lnSpc>
                <a:spcPct val="130000"/>
              </a:lnSpc>
            </a:pPr>
            <a:endParaRPr lang="en-IT" baseline="30000" dirty="0"/>
          </a:p>
          <a:p>
            <a:pPr>
              <a:lnSpc>
                <a:spcPct val="130000"/>
              </a:lnSpc>
            </a:pPr>
            <a:r>
              <a:rPr lang="en-IT" dirty="0"/>
              <a:t>TIMESPOT1 with trenched detectors</a:t>
            </a:r>
          </a:p>
          <a:p>
            <a:pPr>
              <a:lnSpc>
                <a:spcPct val="130000"/>
              </a:lnSpc>
            </a:pPr>
            <a:r>
              <a:rPr lang="en-IT" dirty="0"/>
              <a:t>	55 x 55 </a:t>
            </a:r>
            <a:r>
              <a:rPr lang="en-IT" dirty="0">
                <a:latin typeface="Symbol" pitchFamily="2" charset="2"/>
              </a:rPr>
              <a:t>m</a:t>
            </a:r>
            <a:r>
              <a:rPr lang="en-IT" dirty="0"/>
              <a:t>m</a:t>
            </a:r>
            <a:r>
              <a:rPr lang="en-IT" baseline="30000" dirty="0"/>
              <a:t>2 </a:t>
            </a:r>
            <a:r>
              <a:rPr lang="en-IT" dirty="0"/>
              <a:t>pixels, ~ 5-10 W/cm</a:t>
            </a:r>
            <a:r>
              <a:rPr lang="en-IT" baseline="30000" dirty="0"/>
              <a:t>2</a:t>
            </a:r>
            <a:r>
              <a:rPr lang="en-IT" dirty="0"/>
              <a:t>, resolution ~ 30 ps/hit</a:t>
            </a:r>
          </a:p>
          <a:p>
            <a:pPr>
              <a:lnSpc>
                <a:spcPct val="130000"/>
              </a:lnSpc>
            </a:pPr>
            <a:endParaRPr lang="en-IT" b="1" dirty="0"/>
          </a:p>
          <a:p>
            <a:pPr>
              <a:lnSpc>
                <a:spcPct val="130000"/>
              </a:lnSpc>
            </a:pPr>
            <a:r>
              <a:rPr lang="en-IT" b="1" dirty="0">
                <a:solidFill>
                  <a:schemeClr val="accent1"/>
                </a:solidFill>
              </a:rPr>
              <a:t>Demonstrators:</a:t>
            </a:r>
          </a:p>
          <a:p>
            <a:pPr>
              <a:lnSpc>
                <a:spcPct val="130000"/>
              </a:lnSpc>
            </a:pPr>
            <a:r>
              <a:rPr lang="en-IT" dirty="0"/>
              <a:t>FASTPIX (CMOS), MonPicoAD (SiGe), Resistive readout (large pixels, excellent spatial and temporal resolution)</a:t>
            </a:r>
          </a:p>
          <a:p>
            <a:pPr>
              <a:lnSpc>
                <a:spcPct val="130000"/>
              </a:lnSpc>
            </a:pPr>
            <a:endParaRPr lang="en-IT" b="1" dirty="0"/>
          </a:p>
          <a:p>
            <a:pPr>
              <a:lnSpc>
                <a:spcPct val="130000"/>
              </a:lnSpc>
            </a:pPr>
            <a:r>
              <a:rPr lang="en-IT" b="1" dirty="0">
                <a:solidFill>
                  <a:schemeClr val="accent1"/>
                </a:solidFill>
              </a:rPr>
              <a:t>New kids on the block:</a:t>
            </a:r>
          </a:p>
          <a:p>
            <a:pPr>
              <a:lnSpc>
                <a:spcPct val="130000"/>
              </a:lnSpc>
            </a:pPr>
            <a:r>
              <a:rPr lang="en-IT" dirty="0"/>
              <a:t>Monolith (SiGe+LGAD)</a:t>
            </a:r>
          </a:p>
        </p:txBody>
      </p:sp>
    </p:spTree>
    <p:extLst>
      <p:ext uri="{BB962C8B-B14F-4D97-AF65-F5344CB8AC3E}">
        <p14:creationId xmlns:p14="http://schemas.microsoft.com/office/powerpoint/2010/main" val="176140264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1B1B03A-64D8-5249-B023-FA3BD6BA5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28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C13823-0E9D-9D4A-A32B-E33B1BEFD9C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Nicolo Cartiglia, INFN, Torino, PSD12, 14/09/21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88B99B-A027-2A4B-80EB-076DE0B4338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Wrap-up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1053A7-A5FD-8F40-A973-A2B7D69FAC5B}"/>
              </a:ext>
            </a:extLst>
          </p:cNvPr>
          <p:cNvSpPr txBox="1"/>
          <p:nvPr/>
        </p:nvSpPr>
        <p:spPr>
          <a:xfrm>
            <a:off x="1335512" y="908766"/>
            <a:ext cx="10103469" cy="65343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GB" dirty="0"/>
              <a:t>4D tracking is a very young booming field, hybrid and monolithic approaches are yielding very good results</a:t>
            </a:r>
          </a:p>
          <a:p>
            <a:pPr>
              <a:lnSpc>
                <a:spcPct val="130000"/>
              </a:lnSpc>
            </a:pPr>
            <a:endParaRPr lang="en-GB" dirty="0"/>
          </a:p>
          <a:p>
            <a:pPr>
              <a:lnSpc>
                <a:spcPct val="130000"/>
              </a:lnSpc>
            </a:pPr>
            <a:r>
              <a:rPr lang="en-GB" dirty="0"/>
              <a:t>The paste of innovation is very fast  (especially considering that silicon sensors is a very mature field)</a:t>
            </a:r>
          </a:p>
          <a:p>
            <a:pPr>
              <a:lnSpc>
                <a:spcPct val="130000"/>
              </a:lnSpc>
            </a:pPr>
            <a:endParaRPr lang="en-GB" dirty="0"/>
          </a:p>
          <a:p>
            <a:pPr>
              <a:lnSpc>
                <a:spcPct val="130000"/>
              </a:lnSpc>
            </a:pPr>
            <a:r>
              <a:rPr lang="en-GB" dirty="0"/>
              <a:t>Several demonstrators with temporal precision of about 30 ps are available. Not unreasonable to expect 10-15 ps in the next few years. </a:t>
            </a:r>
          </a:p>
          <a:p>
            <a:pPr>
              <a:lnSpc>
                <a:spcPct val="130000"/>
              </a:lnSpc>
            </a:pPr>
            <a:endParaRPr lang="en-GB" dirty="0"/>
          </a:p>
          <a:p>
            <a:pPr>
              <a:lnSpc>
                <a:spcPct val="130000"/>
              </a:lnSpc>
            </a:pPr>
            <a:r>
              <a:rPr lang="en-GB" dirty="0"/>
              <a:t>In my view, the most difficult part is in the design of the electronics. </a:t>
            </a:r>
          </a:p>
          <a:p>
            <a:pPr>
              <a:lnSpc>
                <a:spcPct val="130000"/>
              </a:lnSpc>
            </a:pPr>
            <a:endParaRPr lang="en-GB" dirty="0"/>
          </a:p>
          <a:p>
            <a:pPr>
              <a:lnSpc>
                <a:spcPct val="130000"/>
              </a:lnSpc>
            </a:pPr>
            <a:r>
              <a:rPr lang="en-GB" dirty="0"/>
              <a:t>Temporal resolution degrades very quickly if the whole system is not “perfect”</a:t>
            </a:r>
          </a:p>
          <a:p>
            <a:pPr>
              <a:lnSpc>
                <a:spcPct val="130000"/>
              </a:lnSpc>
            </a:pPr>
            <a:endParaRPr lang="en-GB" dirty="0"/>
          </a:p>
          <a:p>
            <a:pPr>
              <a:lnSpc>
                <a:spcPct val="130000"/>
              </a:lnSpc>
            </a:pPr>
            <a:r>
              <a:rPr lang="en-GB" dirty="0"/>
              <a:t>It is very difficult to combine very good position precision, &lt;5 </a:t>
            </a:r>
            <a:r>
              <a:rPr lang="en-GB" dirty="0">
                <a:latin typeface="Symbol" pitchFamily="2" charset="2"/>
              </a:rPr>
              <a:t>m</a:t>
            </a:r>
            <a:r>
              <a:rPr lang="en-GB" dirty="0"/>
              <a:t>m, with good temporal resolution using the “single pixel” design. Charge sharing might be the key to solve this problem. </a:t>
            </a:r>
          </a:p>
          <a:p>
            <a:pPr>
              <a:lnSpc>
                <a:spcPct val="130000"/>
              </a:lnSpc>
            </a:pPr>
            <a:endParaRPr lang="en-GB" dirty="0"/>
          </a:p>
          <a:p>
            <a:pPr>
              <a:lnSpc>
                <a:spcPct val="130000"/>
              </a:lnSpc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2508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B1CE24C-820C-8542-87E2-47F4C08CF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29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4CE976-E6C3-6D4E-9B76-297BE791E491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Nicolo Cartiglia, INFN, Torino, PSD12, 14/09/21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482EDA-4B80-A04B-803E-229E70F6F01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I</a:t>
            </a:r>
            <a:r>
              <a:rPr lang="en-IT" dirty="0"/>
              <a:t>t takes a village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67C65EC-777D-2C4F-9CEE-B299F2A8ED0D}"/>
              </a:ext>
            </a:extLst>
          </p:cNvPr>
          <p:cNvSpPr txBox="1"/>
          <p:nvPr/>
        </p:nvSpPr>
        <p:spPr>
          <a:xfrm>
            <a:off x="1302352" y="1388955"/>
            <a:ext cx="9964874" cy="1493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IT" b="1" dirty="0"/>
              <a:t>The path to 4D tracking is complex, with many different communities working on various aspects. Their contributions are of fundamental importance to reach the end goal. </a:t>
            </a:r>
          </a:p>
          <a:p>
            <a:pPr algn="ctr">
              <a:lnSpc>
                <a:spcPct val="130000"/>
              </a:lnSpc>
            </a:pPr>
            <a:endParaRPr lang="en-IT" b="1" dirty="0"/>
          </a:p>
          <a:p>
            <a:pPr algn="ctr">
              <a:lnSpc>
                <a:spcPct val="130000"/>
              </a:lnSpc>
            </a:pPr>
            <a:endParaRPr lang="en-IT" b="1" dirty="0"/>
          </a:p>
        </p:txBody>
      </p:sp>
    </p:spTree>
    <p:extLst>
      <p:ext uri="{BB962C8B-B14F-4D97-AF65-F5344CB8AC3E}">
        <p14:creationId xmlns:p14="http://schemas.microsoft.com/office/powerpoint/2010/main" val="41255302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1769697" y="-29979"/>
            <a:ext cx="8898302" cy="66907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/>
              <a:t>Silicon time-tagging detector</a:t>
            </a:r>
            <a:endParaRPr lang="en-US" sz="3200" dirty="0"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5576" y="781978"/>
            <a:ext cx="4880709" cy="2909488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3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Nicolo Cartiglia, INFN, Torino, PSD12, 14/09/21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2FFB86C-FA86-E940-9497-2F603E9EB34D}"/>
              </a:ext>
            </a:extLst>
          </p:cNvPr>
          <p:cNvSpPr txBox="1"/>
          <p:nvPr/>
        </p:nvSpPr>
        <p:spPr>
          <a:xfrm>
            <a:off x="362806" y="1324197"/>
            <a:ext cx="5496681" cy="4126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dirty="0"/>
              <a:t>Sensors produce a current pulse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CDB9767-365F-3D42-AF4D-0D6E7D1B2E8A}"/>
              </a:ext>
            </a:extLst>
          </p:cNvPr>
          <p:cNvSpPr/>
          <p:nvPr/>
        </p:nvSpPr>
        <p:spPr>
          <a:xfrm>
            <a:off x="743648" y="5533803"/>
            <a:ext cx="11177419" cy="848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IT" sz="2000" dirty="0"/>
              <a:t>In “timing circuits”, things can go wrong very rapidly (quote stolen from a chip designer) </a:t>
            </a:r>
          </a:p>
          <a:p>
            <a:pPr>
              <a:lnSpc>
                <a:spcPct val="130000"/>
              </a:lnSpc>
            </a:pPr>
            <a:r>
              <a:rPr lang="en-IT" sz="2000" dirty="0"/>
              <a:t>			==&gt; this is not a simple evolution of what we know how to do.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9B6A176-8308-2D4B-B534-B74EBCEE2DA6}"/>
              </a:ext>
            </a:extLst>
          </p:cNvPr>
          <p:cNvSpPr/>
          <p:nvPr/>
        </p:nvSpPr>
        <p:spPr>
          <a:xfrm>
            <a:off x="370560" y="1829655"/>
            <a:ext cx="7273047" cy="4126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dirty="0"/>
              <a:t>The read-out measure the time of arrival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836F2CA-D533-A047-AAFE-8A760649D6BB}"/>
              </a:ext>
            </a:extLst>
          </p:cNvPr>
          <p:cNvSpPr/>
          <p:nvPr/>
        </p:nvSpPr>
        <p:spPr>
          <a:xfrm>
            <a:off x="2206151" y="3881449"/>
            <a:ext cx="8075221" cy="1492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IT" b="1" dirty="0"/>
              <a:t>Sensors and read-out are two parts of a single object, sometimes even on the same substrate (monolithic option).</a:t>
            </a:r>
          </a:p>
          <a:p>
            <a:pPr algn="ctr">
              <a:lnSpc>
                <a:spcPct val="130000"/>
              </a:lnSpc>
            </a:pPr>
            <a:r>
              <a:rPr lang="en-IT" dirty="0"/>
              <a:t>Sensors and electronics succeed (or eventualy fail) together</a:t>
            </a:r>
          </a:p>
          <a:p>
            <a:pPr algn="ctr">
              <a:lnSpc>
                <a:spcPct val="130000"/>
              </a:lnSpc>
            </a:pPr>
            <a:r>
              <a:rPr lang="en-IT" b="1" dirty="0"/>
              <a:t> 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FAE4F2C3-380A-6444-A321-8EE0888D209B}"/>
              </a:ext>
            </a:extLst>
          </p:cNvPr>
          <p:cNvSpPr/>
          <p:nvPr/>
        </p:nvSpPr>
        <p:spPr>
          <a:xfrm>
            <a:off x="5817433" y="1926857"/>
            <a:ext cx="557134" cy="337218"/>
          </a:xfrm>
          <a:custGeom>
            <a:avLst/>
            <a:gdLst>
              <a:gd name="connsiteX0" fmla="*/ 0 w 854439"/>
              <a:gd name="connsiteY0" fmla="*/ 36501 h 322314"/>
              <a:gd name="connsiteX1" fmla="*/ 359764 w 854439"/>
              <a:gd name="connsiteY1" fmla="*/ 21511 h 322314"/>
              <a:gd name="connsiteX2" fmla="*/ 404734 w 854439"/>
              <a:gd name="connsiteY2" fmla="*/ 291334 h 322314"/>
              <a:gd name="connsiteX3" fmla="*/ 569626 w 854439"/>
              <a:gd name="connsiteY3" fmla="*/ 291334 h 322314"/>
              <a:gd name="connsiteX4" fmla="*/ 674557 w 854439"/>
              <a:gd name="connsiteY4" fmla="*/ 66481 h 322314"/>
              <a:gd name="connsiteX5" fmla="*/ 854439 w 854439"/>
              <a:gd name="connsiteY5" fmla="*/ 66481 h 322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54439" h="322314">
                <a:moveTo>
                  <a:pt x="0" y="36501"/>
                </a:moveTo>
                <a:cubicBezTo>
                  <a:pt x="146154" y="7770"/>
                  <a:pt x="292308" y="-20961"/>
                  <a:pt x="359764" y="21511"/>
                </a:cubicBezTo>
                <a:cubicBezTo>
                  <a:pt x="427220" y="63983"/>
                  <a:pt x="369757" y="246364"/>
                  <a:pt x="404734" y="291334"/>
                </a:cubicBezTo>
                <a:cubicBezTo>
                  <a:pt x="439711" y="336304"/>
                  <a:pt x="524656" y="328809"/>
                  <a:pt x="569626" y="291334"/>
                </a:cubicBezTo>
                <a:cubicBezTo>
                  <a:pt x="614596" y="253859"/>
                  <a:pt x="627088" y="103957"/>
                  <a:pt x="674557" y="66481"/>
                </a:cubicBezTo>
                <a:cubicBezTo>
                  <a:pt x="722026" y="29005"/>
                  <a:pt x="788232" y="47743"/>
                  <a:pt x="854439" y="66481"/>
                </a:cubicBez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BBF1B20-5CB1-374B-92DC-480505ED1457}"/>
              </a:ext>
            </a:extLst>
          </p:cNvPr>
          <p:cNvSpPr/>
          <p:nvPr/>
        </p:nvSpPr>
        <p:spPr>
          <a:xfrm>
            <a:off x="7860900" y="899410"/>
            <a:ext cx="1447992" cy="1307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140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9100"/>
    </mc:Choice>
    <mc:Fallback xmlns="" xmlns:mv="urn:schemas-microsoft-com:mac:vml">
      <p:transition spd="slow" advTm="1391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  <p:bldP spid="7" grpId="0"/>
      <p:bldP spid="9" grpId="0" animBg="1"/>
      <p:bldP spid="1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0315C0F-AA39-F949-BCA3-B78999051F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30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F5B4EFE-5B2A-C54B-BA94-A6B67CC8F6BB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Nicolo Cartiglia, INFN, Torino, PSD12, 14/09/21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72C6DE-0923-7B4C-8C6B-0CC9D5754AA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Acknowledgement</a:t>
            </a:r>
            <a:endParaRPr lang="en-IT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AF7C33-1C96-AF40-988E-ABDEFD5C6B0B}"/>
              </a:ext>
            </a:extLst>
          </p:cNvPr>
          <p:cNvSpPr txBox="1"/>
          <p:nvPr/>
        </p:nvSpPr>
        <p:spPr>
          <a:xfrm>
            <a:off x="1542585" y="1494983"/>
            <a:ext cx="927902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 kindly acknowledge the following funding agencies, collaborations:</a:t>
            </a:r>
          </a:p>
          <a:p>
            <a:endParaRPr lang="en-US" dirty="0"/>
          </a:p>
          <a:p>
            <a:pPr marL="257175" indent="-257175">
              <a:buFont typeface="Wingdings" charset="2"/>
              <a:buChar char="Ø"/>
            </a:pPr>
            <a:r>
              <a:rPr lang="en-US" dirty="0"/>
              <a:t>RD50 collaboration</a:t>
            </a:r>
          </a:p>
          <a:p>
            <a:pPr marL="257175" indent="-257175">
              <a:buFont typeface="Wingdings" charset="2"/>
              <a:buChar char="Ø"/>
            </a:pPr>
            <a:r>
              <a:rPr lang="en-US" dirty="0"/>
              <a:t>INFN - Gruppo V, UFSD and RSD projects</a:t>
            </a:r>
          </a:p>
          <a:p>
            <a:pPr marL="257175" indent="-257175">
              <a:buFont typeface="Wingdings" charset="2"/>
              <a:buChar char="Ø"/>
            </a:pPr>
            <a:r>
              <a:rPr lang="en-US" dirty="0"/>
              <a:t>INFN – FBK agreement on sensor production (</a:t>
            </a:r>
            <a:r>
              <a:rPr lang="en-US" dirty="0" err="1"/>
              <a:t>convenzione</a:t>
            </a:r>
            <a:r>
              <a:rPr lang="en-US" dirty="0"/>
              <a:t> INFN-FBK)</a:t>
            </a:r>
          </a:p>
          <a:p>
            <a:pPr marL="257175" indent="-257175">
              <a:buFont typeface="Wingdings" charset="2"/>
              <a:buChar char="Ø"/>
            </a:pPr>
            <a:r>
              <a:rPr lang="fr-FR" dirty="0"/>
              <a:t>Horizon 2020, </a:t>
            </a:r>
            <a:r>
              <a:rPr lang="fr-FR" dirty="0" err="1"/>
              <a:t>grant</a:t>
            </a:r>
            <a:r>
              <a:rPr lang="fr-FR" dirty="0"/>
              <a:t> UFSD669529</a:t>
            </a:r>
          </a:p>
          <a:p>
            <a:pPr marL="257175" indent="-257175">
              <a:buFont typeface="Wingdings" charset="2"/>
              <a:buChar char="Ø"/>
            </a:pPr>
            <a:r>
              <a:rPr lang="fr-FR" dirty="0"/>
              <a:t>U.S. </a:t>
            </a:r>
            <a:r>
              <a:rPr lang="fr-FR" dirty="0" err="1"/>
              <a:t>Department</a:t>
            </a:r>
            <a:r>
              <a:rPr lang="fr-FR" dirty="0"/>
              <a:t> of </a:t>
            </a:r>
            <a:r>
              <a:rPr lang="fr-FR" dirty="0" err="1"/>
              <a:t>Energy</a:t>
            </a:r>
            <a:r>
              <a:rPr lang="fr-FR" dirty="0"/>
              <a:t> </a:t>
            </a:r>
            <a:r>
              <a:rPr lang="fr-FR" dirty="0" err="1"/>
              <a:t>grant</a:t>
            </a:r>
            <a:r>
              <a:rPr lang="fr-FR" dirty="0"/>
              <a:t> </a:t>
            </a:r>
            <a:r>
              <a:rPr lang="fr-FR" dirty="0" err="1"/>
              <a:t>number</a:t>
            </a:r>
            <a:r>
              <a:rPr lang="fr-FR" dirty="0"/>
              <a:t> DE-SC0010107</a:t>
            </a:r>
          </a:p>
          <a:p>
            <a:pPr marL="257175" indent="-257175">
              <a:buFont typeface="Wingdings" charset="2"/>
              <a:buChar char="Ø"/>
            </a:pPr>
            <a:r>
              <a:rPr lang="it-IT" dirty="0"/>
              <a:t>Dipartimenti di Eccellenza, </a:t>
            </a:r>
            <a:r>
              <a:rPr lang="it-IT" dirty="0" err="1"/>
              <a:t>Univ</a:t>
            </a:r>
            <a:r>
              <a:rPr lang="it-IT" dirty="0"/>
              <a:t>. of Torino (ex L. 232/2016, art. 1, cc. 314, 337)</a:t>
            </a:r>
          </a:p>
          <a:p>
            <a:pPr marL="257175" indent="-257175">
              <a:buFont typeface="Wingdings" charset="2"/>
              <a:buChar char="Ø"/>
            </a:pPr>
            <a:r>
              <a:rPr lang="it-IT" dirty="0"/>
              <a:t>Ministero della Ricerca, Italia , PRIN 2017, progetto </a:t>
            </a:r>
            <a:r>
              <a:rPr lang="en-US" dirty="0"/>
              <a:t>2017L2XKTJ – 4DinSiDe</a:t>
            </a:r>
          </a:p>
          <a:p>
            <a:pPr marL="257175" indent="-257175">
              <a:buFont typeface="Wingdings" charset="2"/>
              <a:buChar char="Ø"/>
            </a:pPr>
            <a:r>
              <a:rPr lang="en-US" dirty="0" err="1"/>
              <a:t>Ministero</a:t>
            </a:r>
            <a:r>
              <a:rPr lang="en-US" dirty="0"/>
              <a:t> </a:t>
            </a:r>
            <a:r>
              <a:rPr lang="en-US" dirty="0" err="1"/>
              <a:t>della</a:t>
            </a:r>
            <a:r>
              <a:rPr lang="en-US" dirty="0"/>
              <a:t> </a:t>
            </a:r>
            <a:r>
              <a:rPr lang="en-US" dirty="0" err="1"/>
              <a:t>Ricerca</a:t>
            </a:r>
            <a:r>
              <a:rPr lang="en-US" dirty="0"/>
              <a:t>, Italia, FARE,   R165xr8frt_fare</a:t>
            </a:r>
          </a:p>
        </p:txBody>
      </p:sp>
    </p:spTree>
    <p:extLst>
      <p:ext uri="{BB962C8B-B14F-4D97-AF65-F5344CB8AC3E}">
        <p14:creationId xmlns:p14="http://schemas.microsoft.com/office/powerpoint/2010/main" val="15577717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2654BB5-EDBD-8542-AFD3-DBD4004D74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31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AFB06E-41C7-6B4D-BE83-CB514EF5D515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Nicolo Cartiglia, INFN, Torino, PSD12, 14/09/21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1E6EFE-79DF-6949-A1FF-C2145525CEB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IT" dirty="0"/>
              <a:t>Collection of extra sides</a:t>
            </a:r>
          </a:p>
        </p:txBody>
      </p:sp>
    </p:spTree>
    <p:extLst>
      <p:ext uri="{BB962C8B-B14F-4D97-AF65-F5344CB8AC3E}">
        <p14:creationId xmlns:p14="http://schemas.microsoft.com/office/powerpoint/2010/main" val="270179109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E7934CA-6B3B-EF4A-A228-6EDCCF1524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32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196E96-2F31-4B4F-9583-DB95D620406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Nicolo Cartiglia, INFN, Torino, PSD12, 14/09/21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9334FBD-008B-254B-9BDB-1889BA6FE6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578" y="-14942"/>
            <a:ext cx="11814423" cy="667871"/>
          </a:xfrm>
        </p:spPr>
        <p:txBody>
          <a:bodyPr/>
          <a:lstStyle/>
          <a:p>
            <a:r>
              <a:rPr lang="en-US"/>
              <a:t>UFSD Summary: more gaining and more sharing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CFB6C8-329E-744A-B929-F7C97B15AD8C}"/>
              </a:ext>
            </a:extLst>
          </p:cNvPr>
          <p:cNvSpPr txBox="1"/>
          <p:nvPr/>
        </p:nvSpPr>
        <p:spPr>
          <a:xfrm>
            <a:off x="9216100" y="613204"/>
            <a:ext cx="630015" cy="3059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b="1">
                <a:solidFill>
                  <a:schemeClr val="bg1"/>
                </a:solidFill>
              </a:rPr>
              <a:t>Physicist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B0DF01C-DC47-3B40-AA12-664246BB2D71}"/>
              </a:ext>
            </a:extLst>
          </p:cNvPr>
          <p:cNvCxnSpPr/>
          <p:nvPr/>
        </p:nvCxnSpPr>
        <p:spPr>
          <a:xfrm flipH="1">
            <a:off x="10645136" y="875539"/>
            <a:ext cx="301436" cy="17627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68F5546-FF4D-CE4A-A270-B84139B7FA7D}"/>
              </a:ext>
            </a:extLst>
          </p:cNvPr>
          <p:cNvCxnSpPr>
            <a:cxnSpLocks/>
          </p:cNvCxnSpPr>
          <p:nvPr/>
        </p:nvCxnSpPr>
        <p:spPr>
          <a:xfrm>
            <a:off x="9634215" y="868567"/>
            <a:ext cx="226576" cy="18324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50E2732A-7D32-4B4D-9A03-C53EB91A16E4}"/>
              </a:ext>
            </a:extLst>
          </p:cNvPr>
          <p:cNvSpPr/>
          <p:nvPr/>
        </p:nvSpPr>
        <p:spPr>
          <a:xfrm>
            <a:off x="8459854" y="1384655"/>
            <a:ext cx="2956608" cy="904963"/>
          </a:xfrm>
          <a:prstGeom prst="rect">
            <a:avLst/>
          </a:prstGeom>
          <a:noFill/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FF6434E-B70C-BC4C-A43B-A75AD8444EB1}"/>
              </a:ext>
            </a:extLst>
          </p:cNvPr>
          <p:cNvSpPr/>
          <p:nvPr/>
        </p:nvSpPr>
        <p:spPr>
          <a:xfrm>
            <a:off x="8543189" y="1524551"/>
            <a:ext cx="2804813" cy="60754"/>
          </a:xfrm>
          <a:prstGeom prst="rect">
            <a:avLst/>
          </a:prstGeom>
          <a:solidFill>
            <a:srgbClr val="FF6600"/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44F34B8-BE8E-6D4F-99C7-22B59212972E}"/>
              </a:ext>
            </a:extLst>
          </p:cNvPr>
          <p:cNvSpPr/>
          <p:nvPr/>
        </p:nvSpPr>
        <p:spPr>
          <a:xfrm>
            <a:off x="8541365" y="1297340"/>
            <a:ext cx="2806637" cy="12150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7367882-D82A-F94A-8044-0FDEA4D9782D}"/>
              </a:ext>
            </a:extLst>
          </p:cNvPr>
          <p:cNvSpPr/>
          <p:nvPr/>
        </p:nvSpPr>
        <p:spPr>
          <a:xfrm>
            <a:off x="8791223" y="1269049"/>
            <a:ext cx="365231" cy="2829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580AE69-02C0-424A-9CCE-08BFFED19F89}"/>
              </a:ext>
            </a:extLst>
          </p:cNvPr>
          <p:cNvSpPr/>
          <p:nvPr/>
        </p:nvSpPr>
        <p:spPr>
          <a:xfrm>
            <a:off x="9749064" y="1260160"/>
            <a:ext cx="365231" cy="2829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9F0C47D-7C65-BE44-9B25-35400CAA1927}"/>
              </a:ext>
            </a:extLst>
          </p:cNvPr>
          <p:cNvSpPr/>
          <p:nvPr/>
        </p:nvSpPr>
        <p:spPr>
          <a:xfrm>
            <a:off x="10797817" y="1259210"/>
            <a:ext cx="365231" cy="2829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1C20F33-4928-594E-91B7-6A45F8FF3DDF}"/>
              </a:ext>
            </a:extLst>
          </p:cNvPr>
          <p:cNvSpPr/>
          <p:nvPr/>
        </p:nvSpPr>
        <p:spPr>
          <a:xfrm>
            <a:off x="8541365" y="1392886"/>
            <a:ext cx="2806637" cy="112444"/>
          </a:xfrm>
          <a:prstGeom prst="rect">
            <a:avLst/>
          </a:prstGeom>
          <a:solidFill>
            <a:srgbClr val="3366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grpSp>
        <p:nvGrpSpPr>
          <p:cNvPr id="22" name="Group 864">
            <a:extLst>
              <a:ext uri="{FF2B5EF4-FFF2-40B4-BE49-F238E27FC236}">
                <a16:creationId xmlns:a16="http://schemas.microsoft.com/office/drawing/2014/main" id="{20A68A76-D58E-434F-A5AF-CA665BD0F549}"/>
              </a:ext>
            </a:extLst>
          </p:cNvPr>
          <p:cNvGrpSpPr>
            <a:grpSpLocks/>
          </p:cNvGrpSpPr>
          <p:nvPr/>
        </p:nvGrpSpPr>
        <p:grpSpPr bwMode="auto">
          <a:xfrm>
            <a:off x="8053507" y="711377"/>
            <a:ext cx="2513025" cy="1042265"/>
            <a:chOff x="-646" y="1697"/>
            <a:chExt cx="3065" cy="1061"/>
          </a:xfrm>
        </p:grpSpPr>
        <p:grpSp>
          <p:nvGrpSpPr>
            <p:cNvPr id="51" name="Group 60">
              <a:extLst>
                <a:ext uri="{FF2B5EF4-FFF2-40B4-BE49-F238E27FC236}">
                  <a16:creationId xmlns:a16="http://schemas.microsoft.com/office/drawing/2014/main" id="{AABA7BDF-3A61-E748-9DCA-30E4048D56F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-646" y="1697"/>
              <a:ext cx="3065" cy="1061"/>
              <a:chOff x="967" y="3426"/>
              <a:chExt cx="3065" cy="1061"/>
            </a:xfrm>
          </p:grpSpPr>
          <p:sp>
            <p:nvSpPr>
              <p:cNvPr id="53" name="Line 55">
                <a:extLst>
                  <a:ext uri="{FF2B5EF4-FFF2-40B4-BE49-F238E27FC236}">
                    <a16:creationId xmlns:a16="http://schemas.microsoft.com/office/drawing/2014/main" id="{976C49D1-2D2B-304F-81B0-0CC6DCC11F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68" y="3658"/>
                <a:ext cx="76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  <p:sp>
            <p:nvSpPr>
              <p:cNvPr id="54" name="AutoShape 56">
                <a:extLst>
                  <a:ext uri="{FF2B5EF4-FFF2-40B4-BE49-F238E27FC236}">
                    <a16:creationId xmlns:a16="http://schemas.microsoft.com/office/drawing/2014/main" id="{875C945F-B7F4-344B-BC0A-84E2195FDE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526" y="3496"/>
                <a:ext cx="461" cy="322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rot="10800000" vert="eaVert" wrap="none" anchor="ctr"/>
              <a:lstStyle/>
              <a:p>
                <a:pPr>
                  <a:defRPr/>
                </a:pPr>
                <a:endParaRPr lang="en-US" sz="1200"/>
              </a:p>
            </p:txBody>
          </p:sp>
          <p:sp>
            <p:nvSpPr>
              <p:cNvPr id="55" name="Line 55">
                <a:extLst>
                  <a:ext uri="{FF2B5EF4-FFF2-40B4-BE49-F238E27FC236}">
                    <a16:creationId xmlns:a16="http://schemas.microsoft.com/office/drawing/2014/main" id="{E03A7A7D-466F-4A49-BCDC-CA1CC1E5AF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268" y="3658"/>
                <a:ext cx="0" cy="32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  <p:sp>
            <p:nvSpPr>
              <p:cNvPr id="56" name="Line 55">
                <a:extLst>
                  <a:ext uri="{FF2B5EF4-FFF2-40B4-BE49-F238E27FC236}">
                    <a16:creationId xmlns:a16="http://schemas.microsoft.com/office/drawing/2014/main" id="{869CB39C-45E0-B94C-807E-3DE7526D02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67" y="4159"/>
                <a:ext cx="48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  <p:sp>
            <p:nvSpPr>
              <p:cNvPr id="57" name="Line 55">
                <a:extLst>
                  <a:ext uri="{FF2B5EF4-FFF2-40B4-BE49-F238E27FC236}">
                    <a16:creationId xmlns:a16="http://schemas.microsoft.com/office/drawing/2014/main" id="{EB0BFACD-83FB-8D4A-AB38-4A83768CDB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76" y="4159"/>
                <a:ext cx="0" cy="32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</p:grpSp>
        <p:sp>
          <p:nvSpPr>
            <p:cNvPr id="52" name="Freeform 863">
              <a:extLst>
                <a:ext uri="{FF2B5EF4-FFF2-40B4-BE49-F238E27FC236}">
                  <a16:creationId xmlns:a16="http://schemas.microsoft.com/office/drawing/2014/main" id="{677391A6-49B5-0646-A325-483FD409A5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3" y="1699"/>
              <a:ext cx="576" cy="461"/>
            </a:xfrm>
            <a:custGeom>
              <a:avLst/>
              <a:gdLst>
                <a:gd name="T0" fmla="*/ 0 w 576"/>
                <a:gd name="T1" fmla="*/ 231 h 461"/>
                <a:gd name="T2" fmla="*/ 115 w 576"/>
                <a:gd name="T3" fmla="*/ 461 h 461"/>
                <a:gd name="T4" fmla="*/ 576 w 576"/>
                <a:gd name="T5" fmla="*/ 231 h 461"/>
                <a:gd name="T6" fmla="*/ 115 w 576"/>
                <a:gd name="T7" fmla="*/ 0 h 461"/>
                <a:gd name="T8" fmla="*/ 0 w 576"/>
                <a:gd name="T9" fmla="*/ 231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6" h="461">
                  <a:moveTo>
                    <a:pt x="0" y="231"/>
                  </a:moveTo>
                  <a:lnTo>
                    <a:pt x="115" y="461"/>
                  </a:lnTo>
                  <a:lnTo>
                    <a:pt x="576" y="231"/>
                  </a:lnTo>
                  <a:lnTo>
                    <a:pt x="115" y="0"/>
                  </a:lnTo>
                  <a:lnTo>
                    <a:pt x="0" y="231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905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200"/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98DC7A2B-B0D8-0040-9CE1-1B7398966DB3}"/>
              </a:ext>
            </a:extLst>
          </p:cNvPr>
          <p:cNvSpPr/>
          <p:nvPr/>
        </p:nvSpPr>
        <p:spPr>
          <a:xfrm>
            <a:off x="8453623" y="2188630"/>
            <a:ext cx="2956608" cy="105103"/>
          </a:xfrm>
          <a:prstGeom prst="rect">
            <a:avLst/>
          </a:prstGeom>
          <a:solidFill>
            <a:schemeClr val="accent1"/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grpSp>
        <p:nvGrpSpPr>
          <p:cNvPr id="26" name="Group 324">
            <a:extLst>
              <a:ext uri="{FF2B5EF4-FFF2-40B4-BE49-F238E27FC236}">
                <a16:creationId xmlns:a16="http://schemas.microsoft.com/office/drawing/2014/main" id="{CFD912E7-3BFC-5442-9145-249C6836967B}"/>
              </a:ext>
            </a:extLst>
          </p:cNvPr>
          <p:cNvGrpSpPr>
            <a:grpSpLocks/>
          </p:cNvGrpSpPr>
          <p:nvPr/>
        </p:nvGrpSpPr>
        <p:grpSpPr bwMode="auto">
          <a:xfrm>
            <a:off x="7949464" y="1595957"/>
            <a:ext cx="253352" cy="282914"/>
            <a:chOff x="2110" y="1699"/>
            <a:chExt cx="309" cy="288"/>
          </a:xfrm>
        </p:grpSpPr>
        <p:grpSp>
          <p:nvGrpSpPr>
            <p:cNvPr id="46" name="Group 126">
              <a:extLst>
                <a:ext uri="{FF2B5EF4-FFF2-40B4-BE49-F238E27FC236}">
                  <a16:creationId xmlns:a16="http://schemas.microsoft.com/office/drawing/2014/main" id="{FDDBDEE4-683C-C844-9A33-0856B599D58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10" y="1872"/>
              <a:ext cx="288" cy="115"/>
              <a:chOff x="1152" y="2160"/>
              <a:chExt cx="288" cy="115"/>
            </a:xfrm>
          </p:grpSpPr>
          <p:sp>
            <p:nvSpPr>
              <p:cNvPr id="48" name="Line 127">
                <a:extLst>
                  <a:ext uri="{FF2B5EF4-FFF2-40B4-BE49-F238E27FC236}">
                    <a16:creationId xmlns:a16="http://schemas.microsoft.com/office/drawing/2014/main" id="{AE4F0D07-0164-3843-BCED-256D14A854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52" y="2160"/>
                <a:ext cx="28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  <p:sp>
            <p:nvSpPr>
              <p:cNvPr id="49" name="Line 128">
                <a:extLst>
                  <a:ext uri="{FF2B5EF4-FFF2-40B4-BE49-F238E27FC236}">
                    <a16:creationId xmlns:a16="http://schemas.microsoft.com/office/drawing/2014/main" id="{D4C6D76E-1B30-434B-BE30-8575A36543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10" y="2218"/>
                <a:ext cx="17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  <p:sp>
            <p:nvSpPr>
              <p:cNvPr id="50" name="Line 129">
                <a:extLst>
                  <a:ext uri="{FF2B5EF4-FFF2-40B4-BE49-F238E27FC236}">
                    <a16:creationId xmlns:a16="http://schemas.microsoft.com/office/drawing/2014/main" id="{6CC13854-C597-C344-8CE6-036866D35D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67" y="2275"/>
                <a:ext cx="5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</p:grpSp>
        <p:sp>
          <p:nvSpPr>
            <p:cNvPr id="47" name="Freeform 323">
              <a:extLst>
                <a:ext uri="{FF2B5EF4-FFF2-40B4-BE49-F238E27FC236}">
                  <a16:creationId xmlns:a16="http://schemas.microsoft.com/office/drawing/2014/main" id="{23D57ED4-A206-E24A-8A3B-7884EB61383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1" y="1699"/>
              <a:ext cx="288" cy="173"/>
            </a:xfrm>
            <a:custGeom>
              <a:avLst/>
              <a:gdLst>
                <a:gd name="T0" fmla="*/ 115 w 288"/>
                <a:gd name="T1" fmla="*/ 0 h 173"/>
                <a:gd name="T2" fmla="*/ 0 w 288"/>
                <a:gd name="T3" fmla="*/ 173 h 173"/>
                <a:gd name="T4" fmla="*/ 288 w 288"/>
                <a:gd name="T5" fmla="*/ 173 h 173"/>
                <a:gd name="T6" fmla="*/ 115 w 288"/>
                <a:gd name="T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8" h="173">
                  <a:moveTo>
                    <a:pt x="115" y="0"/>
                  </a:moveTo>
                  <a:lnTo>
                    <a:pt x="0" y="173"/>
                  </a:lnTo>
                  <a:lnTo>
                    <a:pt x="288" y="173"/>
                  </a:lnTo>
                  <a:lnTo>
                    <a:pt x="115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905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200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70AABDE-32D6-E24E-931F-7B8E367628FA}"/>
              </a:ext>
            </a:extLst>
          </p:cNvPr>
          <p:cNvGrpSpPr/>
          <p:nvPr/>
        </p:nvGrpSpPr>
        <p:grpSpPr>
          <a:xfrm>
            <a:off x="8460641" y="1410422"/>
            <a:ext cx="2949497" cy="48809"/>
            <a:chOff x="1735494" y="2138844"/>
            <a:chExt cx="5372458" cy="191824"/>
          </a:xfrm>
        </p:grpSpPr>
        <p:grpSp>
          <p:nvGrpSpPr>
            <p:cNvPr id="28" name="Group 367">
              <a:extLst>
                <a:ext uri="{FF2B5EF4-FFF2-40B4-BE49-F238E27FC236}">
                  <a16:creationId xmlns:a16="http://schemas.microsoft.com/office/drawing/2014/main" id="{83ADDF37-3FFC-BA47-BB06-A4C14050C8C7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2100619" y="1773719"/>
              <a:ext cx="184150" cy="914400"/>
              <a:chOff x="691" y="3197"/>
              <a:chExt cx="116" cy="576"/>
            </a:xfrm>
          </p:grpSpPr>
          <p:sp>
            <p:nvSpPr>
              <p:cNvPr id="44" name="Freeform 244">
                <a:extLst>
                  <a:ext uri="{FF2B5EF4-FFF2-40B4-BE49-F238E27FC236}">
                    <a16:creationId xmlns:a16="http://schemas.microsoft.com/office/drawing/2014/main" id="{B870BA92-C9F3-4342-93D9-E62F3E2CC3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6" cy="576"/>
              </a:xfrm>
              <a:custGeom>
                <a:avLst/>
                <a:gdLst>
                  <a:gd name="T0" fmla="*/ 58 w 116"/>
                  <a:gd name="T1" fmla="*/ 0 h 1152"/>
                  <a:gd name="T2" fmla="*/ 58 w 116"/>
                  <a:gd name="T3" fmla="*/ 230 h 1152"/>
                  <a:gd name="T4" fmla="*/ 116 w 116"/>
                  <a:gd name="T5" fmla="*/ 288 h 1152"/>
                  <a:gd name="T6" fmla="*/ 0 w 116"/>
                  <a:gd name="T7" fmla="*/ 403 h 1152"/>
                  <a:gd name="T8" fmla="*/ 116 w 116"/>
                  <a:gd name="T9" fmla="*/ 518 h 1152"/>
                  <a:gd name="T10" fmla="*/ 0 w 116"/>
                  <a:gd name="T11" fmla="*/ 634 h 1152"/>
                  <a:gd name="T12" fmla="*/ 116 w 116"/>
                  <a:gd name="T13" fmla="*/ 749 h 1152"/>
                  <a:gd name="T14" fmla="*/ 0 w 116"/>
                  <a:gd name="T15" fmla="*/ 864 h 1152"/>
                  <a:gd name="T16" fmla="*/ 58 w 116"/>
                  <a:gd name="T17" fmla="*/ 922 h 1152"/>
                  <a:gd name="T18" fmla="*/ 58 w 116"/>
                  <a:gd name="T19" fmla="*/ 1152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6" h="1152">
                    <a:moveTo>
                      <a:pt x="58" y="0"/>
                    </a:moveTo>
                    <a:lnTo>
                      <a:pt x="58" y="230"/>
                    </a:lnTo>
                    <a:lnTo>
                      <a:pt x="116" y="288"/>
                    </a:lnTo>
                    <a:lnTo>
                      <a:pt x="0" y="403"/>
                    </a:lnTo>
                    <a:lnTo>
                      <a:pt x="116" y="518"/>
                    </a:lnTo>
                    <a:lnTo>
                      <a:pt x="0" y="634"/>
                    </a:lnTo>
                    <a:lnTo>
                      <a:pt x="116" y="749"/>
                    </a:lnTo>
                    <a:lnTo>
                      <a:pt x="0" y="864"/>
                    </a:lnTo>
                    <a:lnTo>
                      <a:pt x="58" y="922"/>
                    </a:lnTo>
                    <a:lnTo>
                      <a:pt x="58" y="1152"/>
                    </a:ln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  <p:sp>
            <p:nvSpPr>
              <p:cNvPr id="45" name="Freeform 366">
                <a:extLst>
                  <a:ext uri="{FF2B5EF4-FFF2-40B4-BE49-F238E27FC236}">
                    <a16:creationId xmlns:a16="http://schemas.microsoft.com/office/drawing/2014/main" id="{4990C942-F186-E34E-9F57-DAB9B88B68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5" cy="576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200"/>
              </a:p>
            </p:txBody>
          </p:sp>
        </p:grpSp>
        <p:grpSp>
          <p:nvGrpSpPr>
            <p:cNvPr id="29" name="Group 367">
              <a:extLst>
                <a:ext uri="{FF2B5EF4-FFF2-40B4-BE49-F238E27FC236}">
                  <a16:creationId xmlns:a16="http://schemas.microsoft.com/office/drawing/2014/main" id="{C55BEE06-804E-0D4F-9C26-3CB22C2AF756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3007197" y="1775306"/>
              <a:ext cx="184150" cy="914400"/>
              <a:chOff x="691" y="3197"/>
              <a:chExt cx="116" cy="576"/>
            </a:xfrm>
          </p:grpSpPr>
          <p:sp>
            <p:nvSpPr>
              <p:cNvPr id="42" name="Freeform 244">
                <a:extLst>
                  <a:ext uri="{FF2B5EF4-FFF2-40B4-BE49-F238E27FC236}">
                    <a16:creationId xmlns:a16="http://schemas.microsoft.com/office/drawing/2014/main" id="{457B5F3E-FE8D-A54C-84D9-7F3CBAB273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6" cy="576"/>
              </a:xfrm>
              <a:custGeom>
                <a:avLst/>
                <a:gdLst>
                  <a:gd name="T0" fmla="*/ 58 w 116"/>
                  <a:gd name="T1" fmla="*/ 0 h 1152"/>
                  <a:gd name="T2" fmla="*/ 58 w 116"/>
                  <a:gd name="T3" fmla="*/ 230 h 1152"/>
                  <a:gd name="T4" fmla="*/ 116 w 116"/>
                  <a:gd name="T5" fmla="*/ 288 h 1152"/>
                  <a:gd name="T6" fmla="*/ 0 w 116"/>
                  <a:gd name="T7" fmla="*/ 403 h 1152"/>
                  <a:gd name="T8" fmla="*/ 116 w 116"/>
                  <a:gd name="T9" fmla="*/ 518 h 1152"/>
                  <a:gd name="T10" fmla="*/ 0 w 116"/>
                  <a:gd name="T11" fmla="*/ 634 h 1152"/>
                  <a:gd name="T12" fmla="*/ 116 w 116"/>
                  <a:gd name="T13" fmla="*/ 749 h 1152"/>
                  <a:gd name="T14" fmla="*/ 0 w 116"/>
                  <a:gd name="T15" fmla="*/ 864 h 1152"/>
                  <a:gd name="T16" fmla="*/ 58 w 116"/>
                  <a:gd name="T17" fmla="*/ 922 h 1152"/>
                  <a:gd name="T18" fmla="*/ 58 w 116"/>
                  <a:gd name="T19" fmla="*/ 1152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6" h="1152">
                    <a:moveTo>
                      <a:pt x="58" y="0"/>
                    </a:moveTo>
                    <a:lnTo>
                      <a:pt x="58" y="230"/>
                    </a:lnTo>
                    <a:lnTo>
                      <a:pt x="116" y="288"/>
                    </a:lnTo>
                    <a:lnTo>
                      <a:pt x="0" y="403"/>
                    </a:lnTo>
                    <a:lnTo>
                      <a:pt x="116" y="518"/>
                    </a:lnTo>
                    <a:lnTo>
                      <a:pt x="0" y="634"/>
                    </a:lnTo>
                    <a:lnTo>
                      <a:pt x="116" y="749"/>
                    </a:lnTo>
                    <a:lnTo>
                      <a:pt x="0" y="864"/>
                    </a:lnTo>
                    <a:lnTo>
                      <a:pt x="58" y="922"/>
                    </a:lnTo>
                    <a:lnTo>
                      <a:pt x="58" y="1152"/>
                    </a:ln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  <p:sp>
            <p:nvSpPr>
              <p:cNvPr id="43" name="Freeform 366">
                <a:extLst>
                  <a:ext uri="{FF2B5EF4-FFF2-40B4-BE49-F238E27FC236}">
                    <a16:creationId xmlns:a16="http://schemas.microsoft.com/office/drawing/2014/main" id="{6481C4F1-81D2-DF4B-A529-C6C097AE3D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5" cy="576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200"/>
              </a:p>
            </p:txBody>
          </p:sp>
        </p:grpSp>
        <p:grpSp>
          <p:nvGrpSpPr>
            <p:cNvPr id="30" name="Group 367">
              <a:extLst>
                <a:ext uri="{FF2B5EF4-FFF2-40B4-BE49-F238E27FC236}">
                  <a16:creationId xmlns:a16="http://schemas.microsoft.com/office/drawing/2014/main" id="{BB4CC768-FE8B-0140-9F95-C1095F305A65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3913775" y="1776893"/>
              <a:ext cx="184150" cy="914400"/>
              <a:chOff x="691" y="3197"/>
              <a:chExt cx="116" cy="576"/>
            </a:xfrm>
          </p:grpSpPr>
          <p:sp>
            <p:nvSpPr>
              <p:cNvPr id="40" name="Freeform 244">
                <a:extLst>
                  <a:ext uri="{FF2B5EF4-FFF2-40B4-BE49-F238E27FC236}">
                    <a16:creationId xmlns:a16="http://schemas.microsoft.com/office/drawing/2014/main" id="{5CA8161C-13CC-EB47-AAD3-CEFD70143E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6" cy="576"/>
              </a:xfrm>
              <a:custGeom>
                <a:avLst/>
                <a:gdLst>
                  <a:gd name="T0" fmla="*/ 58 w 116"/>
                  <a:gd name="T1" fmla="*/ 0 h 1152"/>
                  <a:gd name="T2" fmla="*/ 58 w 116"/>
                  <a:gd name="T3" fmla="*/ 230 h 1152"/>
                  <a:gd name="T4" fmla="*/ 116 w 116"/>
                  <a:gd name="T5" fmla="*/ 288 h 1152"/>
                  <a:gd name="T6" fmla="*/ 0 w 116"/>
                  <a:gd name="T7" fmla="*/ 403 h 1152"/>
                  <a:gd name="T8" fmla="*/ 116 w 116"/>
                  <a:gd name="T9" fmla="*/ 518 h 1152"/>
                  <a:gd name="T10" fmla="*/ 0 w 116"/>
                  <a:gd name="T11" fmla="*/ 634 h 1152"/>
                  <a:gd name="T12" fmla="*/ 116 w 116"/>
                  <a:gd name="T13" fmla="*/ 749 h 1152"/>
                  <a:gd name="T14" fmla="*/ 0 w 116"/>
                  <a:gd name="T15" fmla="*/ 864 h 1152"/>
                  <a:gd name="T16" fmla="*/ 58 w 116"/>
                  <a:gd name="T17" fmla="*/ 922 h 1152"/>
                  <a:gd name="T18" fmla="*/ 58 w 116"/>
                  <a:gd name="T19" fmla="*/ 1152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6" h="1152">
                    <a:moveTo>
                      <a:pt x="58" y="0"/>
                    </a:moveTo>
                    <a:lnTo>
                      <a:pt x="58" y="230"/>
                    </a:lnTo>
                    <a:lnTo>
                      <a:pt x="116" y="288"/>
                    </a:lnTo>
                    <a:lnTo>
                      <a:pt x="0" y="403"/>
                    </a:lnTo>
                    <a:lnTo>
                      <a:pt x="116" y="518"/>
                    </a:lnTo>
                    <a:lnTo>
                      <a:pt x="0" y="634"/>
                    </a:lnTo>
                    <a:lnTo>
                      <a:pt x="116" y="749"/>
                    </a:lnTo>
                    <a:lnTo>
                      <a:pt x="0" y="864"/>
                    </a:lnTo>
                    <a:lnTo>
                      <a:pt x="58" y="922"/>
                    </a:lnTo>
                    <a:lnTo>
                      <a:pt x="58" y="1152"/>
                    </a:ln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  <p:sp>
            <p:nvSpPr>
              <p:cNvPr id="41" name="Freeform 366">
                <a:extLst>
                  <a:ext uri="{FF2B5EF4-FFF2-40B4-BE49-F238E27FC236}">
                    <a16:creationId xmlns:a16="http://schemas.microsoft.com/office/drawing/2014/main" id="{257DAF17-538F-9546-BA18-DD260D0DD4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5" cy="576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200"/>
              </a:p>
            </p:txBody>
          </p:sp>
        </p:grpSp>
        <p:grpSp>
          <p:nvGrpSpPr>
            <p:cNvPr id="31" name="Group 367">
              <a:extLst>
                <a:ext uri="{FF2B5EF4-FFF2-40B4-BE49-F238E27FC236}">
                  <a16:creationId xmlns:a16="http://schemas.microsoft.com/office/drawing/2014/main" id="{0FE00860-BA7C-F343-B61D-C9BDB07F76FA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4795409" y="1778393"/>
              <a:ext cx="184150" cy="914400"/>
              <a:chOff x="691" y="3197"/>
              <a:chExt cx="116" cy="576"/>
            </a:xfrm>
          </p:grpSpPr>
          <p:sp>
            <p:nvSpPr>
              <p:cNvPr id="38" name="Freeform 244">
                <a:extLst>
                  <a:ext uri="{FF2B5EF4-FFF2-40B4-BE49-F238E27FC236}">
                    <a16:creationId xmlns:a16="http://schemas.microsoft.com/office/drawing/2014/main" id="{12D115C7-684A-DC48-B750-9EF167B489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6" cy="576"/>
              </a:xfrm>
              <a:custGeom>
                <a:avLst/>
                <a:gdLst>
                  <a:gd name="T0" fmla="*/ 58 w 116"/>
                  <a:gd name="T1" fmla="*/ 0 h 1152"/>
                  <a:gd name="T2" fmla="*/ 58 w 116"/>
                  <a:gd name="T3" fmla="*/ 230 h 1152"/>
                  <a:gd name="T4" fmla="*/ 116 w 116"/>
                  <a:gd name="T5" fmla="*/ 288 h 1152"/>
                  <a:gd name="T6" fmla="*/ 0 w 116"/>
                  <a:gd name="T7" fmla="*/ 403 h 1152"/>
                  <a:gd name="T8" fmla="*/ 116 w 116"/>
                  <a:gd name="T9" fmla="*/ 518 h 1152"/>
                  <a:gd name="T10" fmla="*/ 0 w 116"/>
                  <a:gd name="T11" fmla="*/ 634 h 1152"/>
                  <a:gd name="T12" fmla="*/ 116 w 116"/>
                  <a:gd name="T13" fmla="*/ 749 h 1152"/>
                  <a:gd name="T14" fmla="*/ 0 w 116"/>
                  <a:gd name="T15" fmla="*/ 864 h 1152"/>
                  <a:gd name="T16" fmla="*/ 58 w 116"/>
                  <a:gd name="T17" fmla="*/ 922 h 1152"/>
                  <a:gd name="T18" fmla="*/ 58 w 116"/>
                  <a:gd name="T19" fmla="*/ 1152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6" h="1152">
                    <a:moveTo>
                      <a:pt x="58" y="0"/>
                    </a:moveTo>
                    <a:lnTo>
                      <a:pt x="58" y="230"/>
                    </a:lnTo>
                    <a:lnTo>
                      <a:pt x="116" y="288"/>
                    </a:lnTo>
                    <a:lnTo>
                      <a:pt x="0" y="403"/>
                    </a:lnTo>
                    <a:lnTo>
                      <a:pt x="116" y="518"/>
                    </a:lnTo>
                    <a:lnTo>
                      <a:pt x="0" y="634"/>
                    </a:lnTo>
                    <a:lnTo>
                      <a:pt x="116" y="749"/>
                    </a:lnTo>
                    <a:lnTo>
                      <a:pt x="0" y="864"/>
                    </a:lnTo>
                    <a:lnTo>
                      <a:pt x="58" y="922"/>
                    </a:lnTo>
                    <a:lnTo>
                      <a:pt x="58" y="1152"/>
                    </a:ln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  <p:sp>
            <p:nvSpPr>
              <p:cNvPr id="39" name="Freeform 366">
                <a:extLst>
                  <a:ext uri="{FF2B5EF4-FFF2-40B4-BE49-F238E27FC236}">
                    <a16:creationId xmlns:a16="http://schemas.microsoft.com/office/drawing/2014/main" id="{53B48622-60D2-8249-82B8-2C4F32284B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5" cy="576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200"/>
              </a:p>
            </p:txBody>
          </p:sp>
        </p:grpSp>
        <p:grpSp>
          <p:nvGrpSpPr>
            <p:cNvPr id="32" name="Group 367">
              <a:extLst>
                <a:ext uri="{FF2B5EF4-FFF2-40B4-BE49-F238E27FC236}">
                  <a16:creationId xmlns:a16="http://schemas.microsoft.com/office/drawing/2014/main" id="{FC4BA140-AE05-034A-A597-5994B6746979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5677043" y="1779893"/>
              <a:ext cx="184150" cy="914400"/>
              <a:chOff x="691" y="3197"/>
              <a:chExt cx="116" cy="576"/>
            </a:xfrm>
          </p:grpSpPr>
          <p:sp>
            <p:nvSpPr>
              <p:cNvPr id="36" name="Freeform 244">
                <a:extLst>
                  <a:ext uri="{FF2B5EF4-FFF2-40B4-BE49-F238E27FC236}">
                    <a16:creationId xmlns:a16="http://schemas.microsoft.com/office/drawing/2014/main" id="{5E7B71E1-5E58-9649-8246-F152B46090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6" cy="576"/>
              </a:xfrm>
              <a:custGeom>
                <a:avLst/>
                <a:gdLst>
                  <a:gd name="T0" fmla="*/ 58 w 116"/>
                  <a:gd name="T1" fmla="*/ 0 h 1152"/>
                  <a:gd name="T2" fmla="*/ 58 w 116"/>
                  <a:gd name="T3" fmla="*/ 230 h 1152"/>
                  <a:gd name="T4" fmla="*/ 116 w 116"/>
                  <a:gd name="T5" fmla="*/ 288 h 1152"/>
                  <a:gd name="T6" fmla="*/ 0 w 116"/>
                  <a:gd name="T7" fmla="*/ 403 h 1152"/>
                  <a:gd name="T8" fmla="*/ 116 w 116"/>
                  <a:gd name="T9" fmla="*/ 518 h 1152"/>
                  <a:gd name="T10" fmla="*/ 0 w 116"/>
                  <a:gd name="T11" fmla="*/ 634 h 1152"/>
                  <a:gd name="T12" fmla="*/ 116 w 116"/>
                  <a:gd name="T13" fmla="*/ 749 h 1152"/>
                  <a:gd name="T14" fmla="*/ 0 w 116"/>
                  <a:gd name="T15" fmla="*/ 864 h 1152"/>
                  <a:gd name="T16" fmla="*/ 58 w 116"/>
                  <a:gd name="T17" fmla="*/ 922 h 1152"/>
                  <a:gd name="T18" fmla="*/ 58 w 116"/>
                  <a:gd name="T19" fmla="*/ 1152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6" h="1152">
                    <a:moveTo>
                      <a:pt x="58" y="0"/>
                    </a:moveTo>
                    <a:lnTo>
                      <a:pt x="58" y="230"/>
                    </a:lnTo>
                    <a:lnTo>
                      <a:pt x="116" y="288"/>
                    </a:lnTo>
                    <a:lnTo>
                      <a:pt x="0" y="403"/>
                    </a:lnTo>
                    <a:lnTo>
                      <a:pt x="116" y="518"/>
                    </a:lnTo>
                    <a:lnTo>
                      <a:pt x="0" y="634"/>
                    </a:lnTo>
                    <a:lnTo>
                      <a:pt x="116" y="749"/>
                    </a:lnTo>
                    <a:lnTo>
                      <a:pt x="0" y="864"/>
                    </a:lnTo>
                    <a:lnTo>
                      <a:pt x="58" y="922"/>
                    </a:lnTo>
                    <a:lnTo>
                      <a:pt x="58" y="1152"/>
                    </a:ln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  <p:sp>
            <p:nvSpPr>
              <p:cNvPr id="37" name="Freeform 366">
                <a:extLst>
                  <a:ext uri="{FF2B5EF4-FFF2-40B4-BE49-F238E27FC236}">
                    <a16:creationId xmlns:a16="http://schemas.microsoft.com/office/drawing/2014/main" id="{920AF590-B96A-2348-83B4-93A1F0492D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5" cy="576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200"/>
              </a:p>
            </p:txBody>
          </p:sp>
        </p:grpSp>
        <p:grpSp>
          <p:nvGrpSpPr>
            <p:cNvPr id="33" name="Group 367">
              <a:extLst>
                <a:ext uri="{FF2B5EF4-FFF2-40B4-BE49-F238E27FC236}">
                  <a16:creationId xmlns:a16="http://schemas.microsoft.com/office/drawing/2014/main" id="{B1F0C784-7587-4543-B84E-E89421F47A54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6558677" y="1781393"/>
              <a:ext cx="184150" cy="914400"/>
              <a:chOff x="691" y="3197"/>
              <a:chExt cx="116" cy="576"/>
            </a:xfrm>
          </p:grpSpPr>
          <p:sp>
            <p:nvSpPr>
              <p:cNvPr id="34" name="Freeform 244">
                <a:extLst>
                  <a:ext uri="{FF2B5EF4-FFF2-40B4-BE49-F238E27FC236}">
                    <a16:creationId xmlns:a16="http://schemas.microsoft.com/office/drawing/2014/main" id="{96641791-C99E-124B-B27E-2BC03249A0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6" cy="576"/>
              </a:xfrm>
              <a:custGeom>
                <a:avLst/>
                <a:gdLst>
                  <a:gd name="T0" fmla="*/ 58 w 116"/>
                  <a:gd name="T1" fmla="*/ 0 h 1152"/>
                  <a:gd name="T2" fmla="*/ 58 w 116"/>
                  <a:gd name="T3" fmla="*/ 230 h 1152"/>
                  <a:gd name="T4" fmla="*/ 116 w 116"/>
                  <a:gd name="T5" fmla="*/ 288 h 1152"/>
                  <a:gd name="T6" fmla="*/ 0 w 116"/>
                  <a:gd name="T7" fmla="*/ 403 h 1152"/>
                  <a:gd name="T8" fmla="*/ 116 w 116"/>
                  <a:gd name="T9" fmla="*/ 518 h 1152"/>
                  <a:gd name="T10" fmla="*/ 0 w 116"/>
                  <a:gd name="T11" fmla="*/ 634 h 1152"/>
                  <a:gd name="T12" fmla="*/ 116 w 116"/>
                  <a:gd name="T13" fmla="*/ 749 h 1152"/>
                  <a:gd name="T14" fmla="*/ 0 w 116"/>
                  <a:gd name="T15" fmla="*/ 864 h 1152"/>
                  <a:gd name="T16" fmla="*/ 58 w 116"/>
                  <a:gd name="T17" fmla="*/ 922 h 1152"/>
                  <a:gd name="T18" fmla="*/ 58 w 116"/>
                  <a:gd name="T19" fmla="*/ 1152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6" h="1152">
                    <a:moveTo>
                      <a:pt x="58" y="0"/>
                    </a:moveTo>
                    <a:lnTo>
                      <a:pt x="58" y="230"/>
                    </a:lnTo>
                    <a:lnTo>
                      <a:pt x="116" y="288"/>
                    </a:lnTo>
                    <a:lnTo>
                      <a:pt x="0" y="403"/>
                    </a:lnTo>
                    <a:lnTo>
                      <a:pt x="116" y="518"/>
                    </a:lnTo>
                    <a:lnTo>
                      <a:pt x="0" y="634"/>
                    </a:lnTo>
                    <a:lnTo>
                      <a:pt x="116" y="749"/>
                    </a:lnTo>
                    <a:lnTo>
                      <a:pt x="0" y="864"/>
                    </a:lnTo>
                    <a:lnTo>
                      <a:pt x="58" y="922"/>
                    </a:lnTo>
                    <a:lnTo>
                      <a:pt x="58" y="1152"/>
                    </a:ln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  <p:sp>
            <p:nvSpPr>
              <p:cNvPr id="35" name="Freeform 366">
                <a:extLst>
                  <a:ext uri="{FF2B5EF4-FFF2-40B4-BE49-F238E27FC236}">
                    <a16:creationId xmlns:a16="http://schemas.microsoft.com/office/drawing/2014/main" id="{96468F82-8F8F-F148-A66D-63171FEAA8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5" cy="576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200"/>
              </a:p>
            </p:txBody>
          </p:sp>
        </p:grp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2A5A893C-5666-9443-8EAA-98564ED7FFCF}"/>
              </a:ext>
            </a:extLst>
          </p:cNvPr>
          <p:cNvGrpSpPr/>
          <p:nvPr/>
        </p:nvGrpSpPr>
        <p:grpSpPr>
          <a:xfrm>
            <a:off x="1091301" y="820565"/>
            <a:ext cx="2387482" cy="1396002"/>
            <a:chOff x="530481" y="480377"/>
            <a:chExt cx="4727319" cy="2451778"/>
          </a:xfrm>
        </p:grpSpPr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C5AB40EC-8CCF-B247-8589-E78F97DCA443}"/>
                </a:ext>
              </a:extLst>
            </p:cNvPr>
            <p:cNvGrpSpPr/>
            <p:nvPr/>
          </p:nvGrpSpPr>
          <p:grpSpPr>
            <a:xfrm>
              <a:off x="530481" y="1478161"/>
              <a:ext cx="4727319" cy="1453994"/>
              <a:chOff x="720981" y="1878211"/>
              <a:chExt cx="2386941" cy="1453994"/>
            </a:xfrm>
          </p:grpSpPr>
          <p:sp>
            <p:nvSpPr>
              <p:cNvPr id="104" name="Rectangle 103">
                <a:extLst>
                  <a:ext uri="{FF2B5EF4-FFF2-40B4-BE49-F238E27FC236}">
                    <a16:creationId xmlns:a16="http://schemas.microsoft.com/office/drawing/2014/main" id="{BE375BBC-35B9-874B-96A9-529F86A7CBED}"/>
                  </a:ext>
                </a:extLst>
              </p:cNvPr>
              <p:cNvSpPr/>
              <p:nvPr/>
            </p:nvSpPr>
            <p:spPr>
              <a:xfrm>
                <a:off x="720981" y="1878211"/>
                <a:ext cx="2386941" cy="136566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105" name="Rectangle 104">
                <a:extLst>
                  <a:ext uri="{FF2B5EF4-FFF2-40B4-BE49-F238E27FC236}">
                    <a16:creationId xmlns:a16="http://schemas.microsoft.com/office/drawing/2014/main" id="{ECFC214C-0B75-FE4C-B22F-22B7AE26EC70}"/>
                  </a:ext>
                </a:extLst>
              </p:cNvPr>
              <p:cNvSpPr/>
              <p:nvPr/>
            </p:nvSpPr>
            <p:spPr>
              <a:xfrm>
                <a:off x="720981" y="3224205"/>
                <a:ext cx="2386941" cy="108000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45CF921F-7537-4D41-A8B3-808586AC6FC2}"/>
                </a:ext>
              </a:extLst>
            </p:cNvPr>
            <p:cNvGrpSpPr/>
            <p:nvPr/>
          </p:nvGrpSpPr>
          <p:grpSpPr>
            <a:xfrm>
              <a:off x="991320" y="1478161"/>
              <a:ext cx="1470102" cy="201817"/>
              <a:chOff x="1181820" y="1878211"/>
              <a:chExt cx="1470102" cy="201817"/>
            </a:xfrm>
          </p:grpSpPr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89DFF368-5D4B-F746-8E28-49BD97298779}"/>
                  </a:ext>
                </a:extLst>
              </p:cNvPr>
              <p:cNvSpPr/>
              <p:nvPr/>
            </p:nvSpPr>
            <p:spPr>
              <a:xfrm>
                <a:off x="1187654" y="1878211"/>
                <a:ext cx="1453594" cy="45719"/>
              </a:xfrm>
              <a:prstGeom prst="rect">
                <a:avLst/>
              </a:prstGeom>
              <a:solidFill>
                <a:srgbClr val="221A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349DA0D7-6C1C-7144-937A-9B485CD534DD}"/>
                  </a:ext>
                </a:extLst>
              </p:cNvPr>
              <p:cNvSpPr/>
              <p:nvPr/>
            </p:nvSpPr>
            <p:spPr>
              <a:xfrm>
                <a:off x="1313526" y="2006861"/>
                <a:ext cx="1201850" cy="58256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84E47B5C-D8E7-3E4D-95E2-3111F4BBBC7B}"/>
                  </a:ext>
                </a:extLst>
              </p:cNvPr>
              <p:cNvSpPr/>
              <p:nvPr/>
            </p:nvSpPr>
            <p:spPr>
              <a:xfrm>
                <a:off x="1181820" y="1880428"/>
                <a:ext cx="85253" cy="199600"/>
              </a:xfrm>
              <a:prstGeom prst="rect">
                <a:avLst/>
              </a:prstGeom>
              <a:solidFill>
                <a:srgbClr val="221A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A0CE473E-401E-1A4E-B68D-130F455FB05D}"/>
                  </a:ext>
                </a:extLst>
              </p:cNvPr>
              <p:cNvSpPr/>
              <p:nvPr/>
            </p:nvSpPr>
            <p:spPr>
              <a:xfrm>
                <a:off x="2566669" y="1880428"/>
                <a:ext cx="85253" cy="199600"/>
              </a:xfrm>
              <a:prstGeom prst="rect">
                <a:avLst/>
              </a:prstGeom>
              <a:solidFill>
                <a:srgbClr val="221A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984CC89F-74A4-A843-85D1-126432B3A38D}"/>
                </a:ext>
              </a:extLst>
            </p:cNvPr>
            <p:cNvSpPr txBox="1"/>
            <p:nvPr/>
          </p:nvSpPr>
          <p:spPr>
            <a:xfrm>
              <a:off x="1272637" y="480377"/>
              <a:ext cx="3558707" cy="53739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b="1">
                  <a:ln w="0"/>
                  <a:solidFill>
                    <a:srgbClr val="FF0000"/>
                  </a:solidFill>
                </a:rPr>
                <a:t>No gain area ~ 50 um</a:t>
              </a:r>
            </a:p>
          </p:txBody>
        </p: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648E149C-C695-044D-B396-BF73F9DACFDC}"/>
                </a:ext>
              </a:extLst>
            </p:cNvPr>
            <p:cNvGrpSpPr/>
            <p:nvPr/>
          </p:nvGrpSpPr>
          <p:grpSpPr>
            <a:xfrm>
              <a:off x="3359011" y="1479268"/>
              <a:ext cx="1470102" cy="201817"/>
              <a:chOff x="1181820" y="1878211"/>
              <a:chExt cx="1470102" cy="201817"/>
            </a:xfrm>
          </p:grpSpPr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C7A5A710-5114-CB4E-A707-A0AB8E8CC947}"/>
                  </a:ext>
                </a:extLst>
              </p:cNvPr>
              <p:cNvSpPr/>
              <p:nvPr/>
            </p:nvSpPr>
            <p:spPr>
              <a:xfrm>
                <a:off x="1187654" y="1878211"/>
                <a:ext cx="1453594" cy="45719"/>
              </a:xfrm>
              <a:prstGeom prst="rect">
                <a:avLst/>
              </a:prstGeom>
              <a:solidFill>
                <a:srgbClr val="221A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77CB55C3-49BC-0741-AF2A-22BE3CFC16D6}"/>
                  </a:ext>
                </a:extLst>
              </p:cNvPr>
              <p:cNvSpPr/>
              <p:nvPr/>
            </p:nvSpPr>
            <p:spPr>
              <a:xfrm>
                <a:off x="1319813" y="2006861"/>
                <a:ext cx="1201850" cy="58256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BC217BC9-BCB1-E349-8465-12038FF15977}"/>
                  </a:ext>
                </a:extLst>
              </p:cNvPr>
              <p:cNvSpPr/>
              <p:nvPr/>
            </p:nvSpPr>
            <p:spPr>
              <a:xfrm>
                <a:off x="1181820" y="1880428"/>
                <a:ext cx="85253" cy="199600"/>
              </a:xfrm>
              <a:prstGeom prst="rect">
                <a:avLst/>
              </a:prstGeom>
              <a:solidFill>
                <a:srgbClr val="221A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CE6C841E-D0F8-264B-B8EB-D23598FE73F2}"/>
                  </a:ext>
                </a:extLst>
              </p:cNvPr>
              <p:cNvSpPr/>
              <p:nvPr/>
            </p:nvSpPr>
            <p:spPr>
              <a:xfrm>
                <a:off x="2566669" y="1880428"/>
                <a:ext cx="85253" cy="199600"/>
              </a:xfrm>
              <a:prstGeom prst="rect">
                <a:avLst/>
              </a:prstGeom>
              <a:solidFill>
                <a:srgbClr val="221A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03C6B12C-77B8-4B4A-8CE6-572F042CAB87}"/>
                </a:ext>
              </a:extLst>
            </p:cNvPr>
            <p:cNvSpPr/>
            <p:nvPr/>
          </p:nvSpPr>
          <p:spPr>
            <a:xfrm>
              <a:off x="2839404" y="1478161"/>
              <a:ext cx="106127" cy="64244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</a:endParaRPr>
            </a:p>
          </p:txBody>
        </p:sp>
        <p:cxnSp>
          <p:nvCxnSpPr>
            <p:cNvPr id="95" name="Straight Arrow Connector 94">
              <a:extLst>
                <a:ext uri="{FF2B5EF4-FFF2-40B4-BE49-F238E27FC236}">
                  <a16:creationId xmlns:a16="http://schemas.microsoft.com/office/drawing/2014/main" id="{0E99D4C2-7E91-6347-9C18-42D73D5B8F9C}"/>
                </a:ext>
              </a:extLst>
            </p:cNvPr>
            <p:cNvCxnSpPr>
              <a:cxnSpLocks/>
            </p:cNvCxnSpPr>
            <p:nvPr/>
          </p:nvCxnSpPr>
          <p:spPr>
            <a:xfrm>
              <a:off x="2126711" y="1423072"/>
              <a:ext cx="1514783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337D9E08-878A-8946-84C1-96253B2BFEF0}"/>
              </a:ext>
            </a:extLst>
          </p:cNvPr>
          <p:cNvGrpSpPr/>
          <p:nvPr/>
        </p:nvGrpSpPr>
        <p:grpSpPr>
          <a:xfrm>
            <a:off x="4725537" y="1384655"/>
            <a:ext cx="2389149" cy="829192"/>
            <a:chOff x="311505" y="1475858"/>
            <a:chExt cx="4730619" cy="1456297"/>
          </a:xfrm>
        </p:grpSpPr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A8671D9B-3A52-5848-A7D1-8B9B63451670}"/>
                </a:ext>
              </a:extLst>
            </p:cNvPr>
            <p:cNvGrpSpPr/>
            <p:nvPr/>
          </p:nvGrpSpPr>
          <p:grpSpPr>
            <a:xfrm>
              <a:off x="311505" y="1478161"/>
              <a:ext cx="4730619" cy="1453994"/>
              <a:chOff x="610415" y="1878211"/>
              <a:chExt cx="2388607" cy="1453994"/>
            </a:xfrm>
          </p:grpSpPr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2F7D2263-95D8-1545-BC15-848BC3DB5AFD}"/>
                  </a:ext>
                </a:extLst>
              </p:cNvPr>
              <p:cNvSpPr/>
              <p:nvPr/>
            </p:nvSpPr>
            <p:spPr>
              <a:xfrm>
                <a:off x="612081" y="1878211"/>
                <a:ext cx="2386941" cy="136566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id="{EB9ECDDC-F0E7-AB44-87D8-92B19E43283D}"/>
                  </a:ext>
                </a:extLst>
              </p:cNvPr>
              <p:cNvSpPr/>
              <p:nvPr/>
            </p:nvSpPr>
            <p:spPr>
              <a:xfrm>
                <a:off x="610415" y="3224205"/>
                <a:ext cx="2386941" cy="108000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55B88478-61F6-0E4E-9282-7CA32E76D601}"/>
                </a:ext>
              </a:extLst>
            </p:cNvPr>
            <p:cNvGrpSpPr/>
            <p:nvPr/>
          </p:nvGrpSpPr>
          <p:grpSpPr>
            <a:xfrm>
              <a:off x="991308" y="1478161"/>
              <a:ext cx="1496525" cy="163161"/>
              <a:chOff x="1181808" y="1878211"/>
              <a:chExt cx="1496525" cy="163161"/>
            </a:xfrm>
          </p:grpSpPr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10973838-E514-EA4C-A8B3-14B590CFA3AB}"/>
                  </a:ext>
                </a:extLst>
              </p:cNvPr>
              <p:cNvSpPr/>
              <p:nvPr/>
            </p:nvSpPr>
            <p:spPr>
              <a:xfrm>
                <a:off x="1187654" y="1878211"/>
                <a:ext cx="1453594" cy="45719"/>
              </a:xfrm>
              <a:prstGeom prst="rect">
                <a:avLst/>
              </a:prstGeom>
              <a:solidFill>
                <a:srgbClr val="221A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A3DA7B0C-C105-104E-81D4-9F9C2BAEDA2F}"/>
                  </a:ext>
                </a:extLst>
              </p:cNvPr>
              <p:cNvSpPr/>
              <p:nvPr/>
            </p:nvSpPr>
            <p:spPr>
              <a:xfrm>
                <a:off x="1181808" y="1995652"/>
                <a:ext cx="1496525" cy="45720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D96D2C6E-4999-BC45-9179-4C4A05616090}"/>
                </a:ext>
              </a:extLst>
            </p:cNvPr>
            <p:cNvGrpSpPr/>
            <p:nvPr/>
          </p:nvGrpSpPr>
          <p:grpSpPr>
            <a:xfrm>
              <a:off x="2738374" y="1475858"/>
              <a:ext cx="1479141" cy="165464"/>
              <a:chOff x="561183" y="1874801"/>
              <a:chExt cx="1479141" cy="165464"/>
            </a:xfrm>
          </p:grpSpPr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1565C063-D62C-F648-9E2A-35FA380F9857}"/>
                  </a:ext>
                </a:extLst>
              </p:cNvPr>
              <p:cNvSpPr/>
              <p:nvPr/>
            </p:nvSpPr>
            <p:spPr>
              <a:xfrm>
                <a:off x="586730" y="1874801"/>
                <a:ext cx="1453594" cy="45719"/>
              </a:xfrm>
              <a:prstGeom prst="rect">
                <a:avLst/>
              </a:prstGeom>
              <a:solidFill>
                <a:srgbClr val="221A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24315524-AA6C-0649-A37C-3C55F8F1CF6F}"/>
                  </a:ext>
                </a:extLst>
              </p:cNvPr>
              <p:cNvSpPr/>
              <p:nvPr/>
            </p:nvSpPr>
            <p:spPr>
              <a:xfrm>
                <a:off x="561183" y="1994545"/>
                <a:ext cx="1479138" cy="45720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83" name="Straight Arrow Connector 82">
              <a:extLst>
                <a:ext uri="{FF2B5EF4-FFF2-40B4-BE49-F238E27FC236}">
                  <a16:creationId xmlns:a16="http://schemas.microsoft.com/office/drawing/2014/main" id="{4A12D127-9805-6F4B-B04D-E939170D29CD}"/>
                </a:ext>
              </a:extLst>
            </p:cNvPr>
            <p:cNvCxnSpPr/>
            <p:nvPr/>
          </p:nvCxnSpPr>
          <p:spPr>
            <a:xfrm>
              <a:off x="2420766" y="1685874"/>
              <a:ext cx="362209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Trapezoid 71">
            <a:extLst>
              <a:ext uri="{FF2B5EF4-FFF2-40B4-BE49-F238E27FC236}">
                <a16:creationId xmlns:a16="http://schemas.microsoft.com/office/drawing/2014/main" id="{5828E6D0-AF0C-7443-AF47-F06AFDDE0C9C}"/>
              </a:ext>
            </a:extLst>
          </p:cNvPr>
          <p:cNvSpPr/>
          <p:nvPr/>
        </p:nvSpPr>
        <p:spPr>
          <a:xfrm rot="10800000">
            <a:off x="5818836" y="1384655"/>
            <a:ext cx="132365" cy="88876"/>
          </a:xfrm>
          <a:prstGeom prst="trapezoid">
            <a:avLst>
              <a:gd name="adj" fmla="val 9731"/>
            </a:avLst>
          </a:prstGeom>
          <a:solidFill>
            <a:schemeClr val="bg2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73" name="Trapezoid 72">
            <a:extLst>
              <a:ext uri="{FF2B5EF4-FFF2-40B4-BE49-F238E27FC236}">
                <a16:creationId xmlns:a16="http://schemas.microsoft.com/office/drawing/2014/main" id="{95831E74-670E-5A47-B9A3-C2645EBCA92A}"/>
              </a:ext>
            </a:extLst>
          </p:cNvPr>
          <p:cNvSpPr/>
          <p:nvPr/>
        </p:nvSpPr>
        <p:spPr>
          <a:xfrm rot="10800000">
            <a:off x="6696551" y="1384655"/>
            <a:ext cx="132365" cy="88876"/>
          </a:xfrm>
          <a:prstGeom prst="trapezoid">
            <a:avLst>
              <a:gd name="adj" fmla="val 9731"/>
            </a:avLst>
          </a:prstGeom>
          <a:solidFill>
            <a:schemeClr val="bg2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74" name="Trapezoid 73">
            <a:extLst>
              <a:ext uri="{FF2B5EF4-FFF2-40B4-BE49-F238E27FC236}">
                <a16:creationId xmlns:a16="http://schemas.microsoft.com/office/drawing/2014/main" id="{7E47CCCE-C894-CA4B-B3D7-CCA744B9998E}"/>
              </a:ext>
            </a:extLst>
          </p:cNvPr>
          <p:cNvSpPr/>
          <p:nvPr/>
        </p:nvSpPr>
        <p:spPr>
          <a:xfrm rot="10800000">
            <a:off x="4936499" y="1384655"/>
            <a:ext cx="132365" cy="88876"/>
          </a:xfrm>
          <a:prstGeom prst="trapezoid">
            <a:avLst>
              <a:gd name="adj" fmla="val 9731"/>
            </a:avLst>
          </a:prstGeom>
          <a:solidFill>
            <a:schemeClr val="bg2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C1F8F3E5-DCAD-9545-8203-E41FF2E55D3D}"/>
              </a:ext>
            </a:extLst>
          </p:cNvPr>
          <p:cNvSpPr txBox="1"/>
          <p:nvPr/>
        </p:nvSpPr>
        <p:spPr>
          <a:xfrm>
            <a:off x="1472924" y="2379817"/>
            <a:ext cx="9341019" cy="3059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b="1"/>
              <a:t>JTE + p-stop design                                                   Trench-isolated  design                                                            RSD  -- AC-LGAD</a:t>
            </a:r>
          </a:p>
        </p:txBody>
      </p: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9066F83A-D75A-7F47-BED9-DC4A0C39AFD9}"/>
              </a:ext>
            </a:extLst>
          </p:cNvPr>
          <p:cNvCxnSpPr>
            <a:cxnSpLocks/>
          </p:cNvCxnSpPr>
          <p:nvPr/>
        </p:nvCxnSpPr>
        <p:spPr>
          <a:xfrm>
            <a:off x="5860375" y="1125728"/>
            <a:ext cx="15868" cy="17893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Arc 59">
            <a:extLst>
              <a:ext uri="{FF2B5EF4-FFF2-40B4-BE49-F238E27FC236}">
                <a16:creationId xmlns:a16="http://schemas.microsoft.com/office/drawing/2014/main" id="{6EA7A996-AC00-0B4A-9697-E2E73571BA36}"/>
              </a:ext>
            </a:extLst>
          </p:cNvPr>
          <p:cNvSpPr/>
          <p:nvPr/>
        </p:nvSpPr>
        <p:spPr>
          <a:xfrm>
            <a:off x="1866084" y="1507429"/>
            <a:ext cx="364190" cy="1418276"/>
          </a:xfrm>
          <a:prstGeom prst="arc">
            <a:avLst>
              <a:gd name="adj1" fmla="val 16200000"/>
              <a:gd name="adj2" fmla="val 20865836"/>
            </a:avLst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Arc 60">
            <a:extLst>
              <a:ext uri="{FF2B5EF4-FFF2-40B4-BE49-F238E27FC236}">
                <a16:creationId xmlns:a16="http://schemas.microsoft.com/office/drawing/2014/main" id="{6EA4A195-3388-B04B-8FF5-742A63E3F5F3}"/>
              </a:ext>
            </a:extLst>
          </p:cNvPr>
          <p:cNvSpPr/>
          <p:nvPr/>
        </p:nvSpPr>
        <p:spPr>
          <a:xfrm>
            <a:off x="2359253" y="1507429"/>
            <a:ext cx="364190" cy="1418276"/>
          </a:xfrm>
          <a:prstGeom prst="arc">
            <a:avLst>
              <a:gd name="adj1" fmla="val 16200000"/>
              <a:gd name="adj2" fmla="val 20865836"/>
            </a:avLst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Arc 61">
            <a:extLst>
              <a:ext uri="{FF2B5EF4-FFF2-40B4-BE49-F238E27FC236}">
                <a16:creationId xmlns:a16="http://schemas.microsoft.com/office/drawing/2014/main" id="{B0A854B0-655F-AF47-9C29-1FD005D1DA34}"/>
              </a:ext>
            </a:extLst>
          </p:cNvPr>
          <p:cNvSpPr/>
          <p:nvPr/>
        </p:nvSpPr>
        <p:spPr>
          <a:xfrm flipH="1">
            <a:off x="2351571" y="1497854"/>
            <a:ext cx="364190" cy="1418276"/>
          </a:xfrm>
          <a:prstGeom prst="arc">
            <a:avLst>
              <a:gd name="adj1" fmla="val 16200000"/>
              <a:gd name="adj2" fmla="val 20865836"/>
            </a:avLst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Arc 62">
            <a:extLst>
              <a:ext uri="{FF2B5EF4-FFF2-40B4-BE49-F238E27FC236}">
                <a16:creationId xmlns:a16="http://schemas.microsoft.com/office/drawing/2014/main" id="{F5E90F86-1285-E842-9E81-275B807CE827}"/>
              </a:ext>
            </a:extLst>
          </p:cNvPr>
          <p:cNvSpPr/>
          <p:nvPr/>
        </p:nvSpPr>
        <p:spPr>
          <a:xfrm flipH="1">
            <a:off x="1862879" y="1507429"/>
            <a:ext cx="364190" cy="1418276"/>
          </a:xfrm>
          <a:prstGeom prst="arc">
            <a:avLst>
              <a:gd name="adj1" fmla="val 16200000"/>
              <a:gd name="adj2" fmla="val 20865836"/>
            </a:avLst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Arc 63">
            <a:extLst>
              <a:ext uri="{FF2B5EF4-FFF2-40B4-BE49-F238E27FC236}">
                <a16:creationId xmlns:a16="http://schemas.microsoft.com/office/drawing/2014/main" id="{7A442505-EA17-0F42-AD60-E7FC7DF3C4DB}"/>
              </a:ext>
            </a:extLst>
          </p:cNvPr>
          <p:cNvSpPr/>
          <p:nvPr/>
        </p:nvSpPr>
        <p:spPr>
          <a:xfrm>
            <a:off x="2411295" y="1509122"/>
            <a:ext cx="252238" cy="1407008"/>
          </a:xfrm>
          <a:prstGeom prst="arc">
            <a:avLst>
              <a:gd name="adj1" fmla="val 16200000"/>
              <a:gd name="adj2" fmla="val 20865836"/>
            </a:avLst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Arc 64">
            <a:extLst>
              <a:ext uri="{FF2B5EF4-FFF2-40B4-BE49-F238E27FC236}">
                <a16:creationId xmlns:a16="http://schemas.microsoft.com/office/drawing/2014/main" id="{F163844D-2DEA-4045-992B-E6A462F575A1}"/>
              </a:ext>
            </a:extLst>
          </p:cNvPr>
          <p:cNvSpPr/>
          <p:nvPr/>
        </p:nvSpPr>
        <p:spPr>
          <a:xfrm>
            <a:off x="1914436" y="1519067"/>
            <a:ext cx="252238" cy="1407008"/>
          </a:xfrm>
          <a:prstGeom prst="arc">
            <a:avLst>
              <a:gd name="adj1" fmla="val 16200000"/>
              <a:gd name="adj2" fmla="val 20865836"/>
            </a:avLst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Arc 65">
            <a:extLst>
              <a:ext uri="{FF2B5EF4-FFF2-40B4-BE49-F238E27FC236}">
                <a16:creationId xmlns:a16="http://schemas.microsoft.com/office/drawing/2014/main" id="{0683ED0B-BAB2-B54C-8D18-3C5CBEFED353}"/>
              </a:ext>
            </a:extLst>
          </p:cNvPr>
          <p:cNvSpPr/>
          <p:nvPr/>
        </p:nvSpPr>
        <p:spPr>
          <a:xfrm flipH="1">
            <a:off x="1925153" y="1509122"/>
            <a:ext cx="252238" cy="1407008"/>
          </a:xfrm>
          <a:prstGeom prst="arc">
            <a:avLst>
              <a:gd name="adj1" fmla="val 16200000"/>
              <a:gd name="adj2" fmla="val 20865836"/>
            </a:avLst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Arc 66">
            <a:extLst>
              <a:ext uri="{FF2B5EF4-FFF2-40B4-BE49-F238E27FC236}">
                <a16:creationId xmlns:a16="http://schemas.microsoft.com/office/drawing/2014/main" id="{1EAB74C7-B94A-B249-8166-3797555E56B8}"/>
              </a:ext>
            </a:extLst>
          </p:cNvPr>
          <p:cNvSpPr/>
          <p:nvPr/>
        </p:nvSpPr>
        <p:spPr>
          <a:xfrm flipH="1">
            <a:off x="2411295" y="1509469"/>
            <a:ext cx="252238" cy="1407008"/>
          </a:xfrm>
          <a:prstGeom prst="arc">
            <a:avLst>
              <a:gd name="adj1" fmla="val 16200000"/>
              <a:gd name="adj2" fmla="val 20865836"/>
            </a:avLst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Arc 67">
            <a:extLst>
              <a:ext uri="{FF2B5EF4-FFF2-40B4-BE49-F238E27FC236}">
                <a16:creationId xmlns:a16="http://schemas.microsoft.com/office/drawing/2014/main" id="{70DE9531-C098-3140-AD58-F83D44811CE4}"/>
              </a:ext>
            </a:extLst>
          </p:cNvPr>
          <p:cNvSpPr/>
          <p:nvPr/>
        </p:nvSpPr>
        <p:spPr>
          <a:xfrm>
            <a:off x="5680680" y="1460638"/>
            <a:ext cx="217772" cy="1453779"/>
          </a:xfrm>
          <a:prstGeom prst="arc">
            <a:avLst>
              <a:gd name="adj1" fmla="val 16200000"/>
              <a:gd name="adj2" fmla="val 20865836"/>
            </a:avLst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Arc 68">
            <a:extLst>
              <a:ext uri="{FF2B5EF4-FFF2-40B4-BE49-F238E27FC236}">
                <a16:creationId xmlns:a16="http://schemas.microsoft.com/office/drawing/2014/main" id="{3C1B2695-B6D3-AA4F-9329-2A2860E1C329}"/>
              </a:ext>
            </a:extLst>
          </p:cNvPr>
          <p:cNvSpPr/>
          <p:nvPr/>
        </p:nvSpPr>
        <p:spPr>
          <a:xfrm flipH="1">
            <a:off x="5887781" y="1453499"/>
            <a:ext cx="171022" cy="1453779"/>
          </a:xfrm>
          <a:prstGeom prst="arc">
            <a:avLst>
              <a:gd name="adj1" fmla="val 16200000"/>
              <a:gd name="adj2" fmla="val 20865836"/>
            </a:avLst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7" name="Picture 106">
            <a:extLst>
              <a:ext uri="{FF2B5EF4-FFF2-40B4-BE49-F238E27FC236}">
                <a16:creationId xmlns:a16="http://schemas.microsoft.com/office/drawing/2014/main" id="{440B1C44-5D64-7040-B38D-34416B1EE8C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8508" b="7953"/>
          <a:stretch/>
        </p:blipFill>
        <p:spPr>
          <a:xfrm>
            <a:off x="4850542" y="5156839"/>
            <a:ext cx="1988667" cy="1447353"/>
          </a:xfrm>
          <a:prstGeom prst="rect">
            <a:avLst/>
          </a:prstGeom>
        </p:spPr>
      </p:pic>
      <p:sp>
        <p:nvSpPr>
          <p:cNvPr id="109" name="TextBox 108">
            <a:extLst>
              <a:ext uri="{FF2B5EF4-FFF2-40B4-BE49-F238E27FC236}">
                <a16:creationId xmlns:a16="http://schemas.microsoft.com/office/drawing/2014/main" id="{F2D91E21-D816-0843-88A3-563607B2EE88}"/>
              </a:ext>
            </a:extLst>
          </p:cNvPr>
          <p:cNvSpPr txBox="1"/>
          <p:nvPr/>
        </p:nvSpPr>
        <p:spPr>
          <a:xfrm>
            <a:off x="741154" y="2725409"/>
            <a:ext cx="3093844" cy="25821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400" b="1">
                <a:solidFill>
                  <a:srgbClr val="FF0000"/>
                </a:solidFill>
              </a:rPr>
              <a:t>JTE/p-stop UFSD</a:t>
            </a:r>
            <a:endParaRPr lang="en-US" sz="1400" b="1"/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400" b="1"/>
              <a:t>CMS &amp;&amp; ATLAS choice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400" b="1"/>
              <a:t>Signal in a single pixel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400" b="1"/>
              <a:t>Not 100% fill factor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400" b="1"/>
              <a:t>Very well tested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400" b="1"/>
              <a:t>High Occupancy OK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400" b="1"/>
              <a:t>Rate ~ 50-100 MHz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400" b="1"/>
              <a:t>Rad hardness ~ 2-3E15 n/cm2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endParaRPr lang="en-US" sz="1400" b="1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18F7F294-598E-8B46-81D4-F38B6E075C45}"/>
              </a:ext>
            </a:extLst>
          </p:cNvPr>
          <p:cNvSpPr txBox="1"/>
          <p:nvPr/>
        </p:nvSpPr>
        <p:spPr>
          <a:xfrm>
            <a:off x="4320093" y="2745417"/>
            <a:ext cx="3833610" cy="2862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400" b="1">
                <a:solidFill>
                  <a:srgbClr val="FF0000"/>
                </a:solidFill>
              </a:rPr>
              <a:t>UFSD evolution: use trenches</a:t>
            </a:r>
            <a:endParaRPr lang="en-US" sz="1400" b="1"/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400" b="1"/>
              <a:t>Signal in a single pixel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400" b="1"/>
              <a:t>Almost 100% fill factor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400" b="1"/>
              <a:t>Temporal resolution (50 </a:t>
            </a:r>
            <a:r>
              <a:rPr lang="en-US" sz="1400" b="1">
                <a:latin typeface="Symbol" pitchFamily="2" charset="2"/>
              </a:rPr>
              <a:t>m</a:t>
            </a:r>
            <a:r>
              <a:rPr lang="en-US" sz="1400" b="1"/>
              <a:t>m) : 35-40 </a:t>
            </a:r>
            <a:r>
              <a:rPr lang="en-US" sz="1400" b="1" err="1"/>
              <a:t>ps</a:t>
            </a:r>
            <a:endParaRPr lang="en-US" sz="1400" b="1"/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400" b="1"/>
              <a:t>High Occupancy OK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400" b="1"/>
              <a:t>Rate ~ 50-100 MHz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400" b="1"/>
              <a:t>Rad hardness: to be studied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endParaRPr lang="en-US" sz="1400" b="1"/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endParaRPr lang="en-US" sz="1400" b="1"/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endParaRPr lang="en-US" sz="1400" b="1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99DFFBDA-96F1-1A47-9AD8-ED0B75413156}"/>
              </a:ext>
            </a:extLst>
          </p:cNvPr>
          <p:cNvSpPr txBox="1"/>
          <p:nvPr/>
        </p:nvSpPr>
        <p:spPr>
          <a:xfrm>
            <a:off x="4864934" y="850884"/>
            <a:ext cx="1710725" cy="305981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b="1">
                <a:ln w="0"/>
                <a:solidFill>
                  <a:srgbClr val="FF0000"/>
                </a:solidFill>
              </a:rPr>
              <a:t>No gain area ~ 5 um</a:t>
            </a:r>
          </a:p>
        </p:txBody>
      </p: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A3D7C041-016F-FD45-AAF2-52AA5F4E399D}"/>
              </a:ext>
            </a:extLst>
          </p:cNvPr>
          <p:cNvCxnSpPr>
            <a:cxnSpLocks/>
          </p:cNvCxnSpPr>
          <p:nvPr/>
        </p:nvCxnSpPr>
        <p:spPr>
          <a:xfrm>
            <a:off x="2264203" y="1101760"/>
            <a:ext cx="15868" cy="17893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4" name="TextBox 113">
            <a:extLst>
              <a:ext uri="{FF2B5EF4-FFF2-40B4-BE49-F238E27FC236}">
                <a16:creationId xmlns:a16="http://schemas.microsoft.com/office/drawing/2014/main" id="{C5CCCEEC-FB9F-7548-8C93-EF737B8C25B6}"/>
              </a:ext>
            </a:extLst>
          </p:cNvPr>
          <p:cNvSpPr txBox="1"/>
          <p:nvPr/>
        </p:nvSpPr>
        <p:spPr>
          <a:xfrm>
            <a:off x="8216816" y="2775934"/>
            <a:ext cx="4104598" cy="34223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400" b="1">
                <a:solidFill>
                  <a:srgbClr val="FF0000"/>
                </a:solidFill>
              </a:rPr>
              <a:t>RSD evolution: resistive readout</a:t>
            </a:r>
            <a:endParaRPr lang="en-US" sz="1400" b="1"/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400" b="1"/>
              <a:t>Signal in many pixels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400" b="1"/>
              <a:t>100% fill factor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400" b="1"/>
              <a:t>Excellent position resolution:</a:t>
            </a:r>
          </a:p>
          <a:p>
            <a:pPr lvl="1">
              <a:lnSpc>
                <a:spcPct val="130000"/>
              </a:lnSpc>
            </a:pPr>
            <a:r>
              <a:rPr lang="en-US" sz="1400" b="1"/>
              <a:t> ~ 5 </a:t>
            </a:r>
            <a:r>
              <a:rPr lang="en-US" sz="1400" b="1">
                <a:latin typeface="Symbol" pitchFamily="2" charset="2"/>
              </a:rPr>
              <a:t>m</a:t>
            </a:r>
            <a:r>
              <a:rPr lang="en-US" sz="1400" b="1"/>
              <a:t>m with large pixels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400" b="1"/>
              <a:t>Temporal resolution (50 </a:t>
            </a:r>
            <a:r>
              <a:rPr lang="en-US" sz="1400" b="1">
                <a:latin typeface="Symbol" pitchFamily="2" charset="2"/>
              </a:rPr>
              <a:t>m</a:t>
            </a:r>
            <a:r>
              <a:rPr lang="en-US" sz="1400" b="1"/>
              <a:t>m) : 35-40 </a:t>
            </a:r>
            <a:r>
              <a:rPr lang="en-US" sz="1400" b="1" err="1"/>
              <a:t>ps</a:t>
            </a:r>
            <a:endParaRPr lang="en-US" sz="1400" b="1"/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400" b="1"/>
              <a:t>Rate ~ 10-50 MHz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400" b="1"/>
              <a:t>Rad hardness: to be studied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endParaRPr lang="en-US" sz="1400" b="1"/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endParaRPr lang="en-US" sz="1400" b="1"/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endParaRPr lang="en-US" sz="1400" b="1"/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endParaRPr lang="en-US" sz="1400" b="1"/>
          </a:p>
        </p:txBody>
      </p: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1969803D-9C52-8C4D-851A-F35169A2BD16}"/>
              </a:ext>
            </a:extLst>
          </p:cNvPr>
          <p:cNvGrpSpPr/>
          <p:nvPr/>
        </p:nvGrpSpPr>
        <p:grpSpPr>
          <a:xfrm>
            <a:off x="1127583" y="5307526"/>
            <a:ext cx="1930865" cy="1479629"/>
            <a:chOff x="7643047" y="2658024"/>
            <a:chExt cx="4646829" cy="4100573"/>
          </a:xfrm>
        </p:grpSpPr>
        <p:pic>
          <p:nvPicPr>
            <p:cNvPr id="116" name="Picture 115">
              <a:extLst>
                <a:ext uri="{FF2B5EF4-FFF2-40B4-BE49-F238E27FC236}">
                  <a16:creationId xmlns:a16="http://schemas.microsoft.com/office/drawing/2014/main" id="{1C071990-8142-E247-822B-0CD49B0C25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47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763" t="9895" r="21935"/>
            <a:stretch/>
          </p:blipFill>
          <p:spPr>
            <a:xfrm rot="10800000">
              <a:off x="7643047" y="2658024"/>
              <a:ext cx="4548953" cy="4100573"/>
            </a:xfrm>
            <a:prstGeom prst="rect">
              <a:avLst/>
            </a:prstGeom>
          </p:spPr>
        </p:pic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76A7C8D4-ED3D-2D47-9ED1-3DC2721DD543}"/>
                </a:ext>
              </a:extLst>
            </p:cNvPr>
            <p:cNvSpPr/>
            <p:nvPr/>
          </p:nvSpPr>
          <p:spPr>
            <a:xfrm>
              <a:off x="10009091" y="5811039"/>
              <a:ext cx="2226016" cy="8810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100" b="1">
                  <a:solidFill>
                    <a:schemeClr val="bg1"/>
                  </a:solidFill>
                </a:rPr>
                <a:t>HPK2  </a:t>
              </a:r>
            </a:p>
            <a:p>
              <a:pPr algn="ctr"/>
              <a:r>
                <a:rPr lang="en-US" sz="1100" b="1">
                  <a:solidFill>
                    <a:schemeClr val="bg1"/>
                  </a:solidFill>
                </a:rPr>
                <a:t>16x16 array</a:t>
              </a:r>
            </a:p>
          </p:txBody>
        </p:sp>
        <p:cxnSp>
          <p:nvCxnSpPr>
            <p:cNvPr id="118" name="Straight Arrow Connector 117">
              <a:extLst>
                <a:ext uri="{FF2B5EF4-FFF2-40B4-BE49-F238E27FC236}">
                  <a16:creationId xmlns:a16="http://schemas.microsoft.com/office/drawing/2014/main" id="{DCECA528-B641-EE47-9734-A5B5A946F167}"/>
                </a:ext>
              </a:extLst>
            </p:cNvPr>
            <p:cNvCxnSpPr>
              <a:cxnSpLocks/>
            </p:cNvCxnSpPr>
            <p:nvPr/>
          </p:nvCxnSpPr>
          <p:spPr>
            <a:xfrm>
              <a:off x="9911443" y="2884146"/>
              <a:ext cx="2139043" cy="1867468"/>
            </a:xfrm>
            <a:prstGeom prst="straightConnector1">
              <a:avLst/>
            </a:prstGeom>
            <a:ln>
              <a:solidFill>
                <a:schemeClr val="bg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9BD363AA-30FE-4840-BD55-A060A5945EB4}"/>
                </a:ext>
              </a:extLst>
            </p:cNvPr>
            <p:cNvSpPr/>
            <p:nvPr/>
          </p:nvSpPr>
          <p:spPr>
            <a:xfrm rot="2520888">
              <a:off x="10063860" y="3441306"/>
              <a:ext cx="2226016" cy="5034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000" b="1">
                  <a:solidFill>
                    <a:schemeClr val="bg1"/>
                  </a:solidFill>
                </a:rPr>
                <a:t>2.1 cm</a:t>
              </a:r>
            </a:p>
          </p:txBody>
        </p:sp>
      </p:grpSp>
      <p:pic>
        <p:nvPicPr>
          <p:cNvPr id="120" name="Immagine 10" descr="Immagine che contiene sedendo, nero, monitor, computer&#10;&#10;Descrizione generata automaticamente">
            <a:extLst>
              <a:ext uri="{FF2B5EF4-FFF2-40B4-BE49-F238E27FC236}">
                <a16:creationId xmlns:a16="http://schemas.microsoft.com/office/drawing/2014/main" id="{2E5063AF-8BF9-8543-8DAA-24A4A342207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00758" y="5168173"/>
            <a:ext cx="2311204" cy="1585749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4210731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33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Nicolo Cartiglia, INFN, Torino, PSD12, 14/09/21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3D sensors for timing applications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97379" y="1694318"/>
            <a:ext cx="8989816" cy="413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>
                <a:solidFill>
                  <a:srgbClr val="000000"/>
                </a:solidFill>
                <a:sym typeface="Wingdings"/>
              </a:rPr>
              <a:t> The design in insensitive to non-uniform charge deposition</a:t>
            </a:r>
            <a:endParaRPr lang="en-US" b="1">
              <a:solidFill>
                <a:srgbClr val="800000"/>
              </a:solidFill>
              <a:sym typeface="Wingdings"/>
            </a:endParaRPr>
          </a:p>
        </p:txBody>
      </p:sp>
      <p:sp>
        <p:nvSpPr>
          <p:cNvPr id="7" name="Can 6"/>
          <p:cNvSpPr/>
          <p:nvPr/>
        </p:nvSpPr>
        <p:spPr>
          <a:xfrm>
            <a:off x="8622230" y="1990962"/>
            <a:ext cx="198783" cy="1789043"/>
          </a:xfrm>
          <a:prstGeom prst="can">
            <a:avLst/>
          </a:prstGeom>
          <a:solidFill>
            <a:schemeClr val="bg2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>
                <a:solidFill>
                  <a:srgbClr val="800000"/>
                </a:solidFill>
              </a:rPr>
              <a:t>++++++</a:t>
            </a:r>
          </a:p>
        </p:txBody>
      </p:sp>
      <p:sp>
        <p:nvSpPr>
          <p:cNvPr id="8" name="Can 7"/>
          <p:cNvSpPr/>
          <p:nvPr/>
        </p:nvSpPr>
        <p:spPr>
          <a:xfrm>
            <a:off x="10887755" y="1990962"/>
            <a:ext cx="198783" cy="1789043"/>
          </a:xfrm>
          <a:prstGeom prst="can">
            <a:avLst/>
          </a:prstGeom>
          <a:solidFill>
            <a:schemeClr val="bg2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800000"/>
                </a:solidFill>
              </a:rPr>
              <a:t>-----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9384229" y="3702700"/>
            <a:ext cx="134730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9393064" y="2247993"/>
            <a:ext cx="0" cy="147761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 rot="16200000">
            <a:off x="8663047" y="3096920"/>
            <a:ext cx="845103" cy="4126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>
                <a:solidFill>
                  <a:srgbClr val="800000"/>
                </a:solidFill>
              </a:rPr>
              <a:t>E field</a:t>
            </a:r>
          </a:p>
        </p:txBody>
      </p:sp>
      <p:sp>
        <p:nvSpPr>
          <p:cNvPr id="14" name="Freeform 13"/>
          <p:cNvSpPr/>
          <p:nvPr/>
        </p:nvSpPr>
        <p:spPr>
          <a:xfrm>
            <a:off x="9527795" y="2465832"/>
            <a:ext cx="1126435" cy="1193235"/>
          </a:xfrm>
          <a:custGeom>
            <a:avLst/>
            <a:gdLst>
              <a:gd name="connsiteX0" fmla="*/ 0 w 1126435"/>
              <a:gd name="connsiteY0" fmla="*/ 0 h 1193235"/>
              <a:gd name="connsiteX1" fmla="*/ 121479 w 1126435"/>
              <a:gd name="connsiteY1" fmla="*/ 508000 h 1193235"/>
              <a:gd name="connsiteX2" fmla="*/ 231913 w 1126435"/>
              <a:gd name="connsiteY2" fmla="*/ 784087 h 1193235"/>
              <a:gd name="connsiteX3" fmla="*/ 375479 w 1126435"/>
              <a:gd name="connsiteY3" fmla="*/ 1004957 h 1193235"/>
              <a:gd name="connsiteX4" fmla="*/ 552174 w 1126435"/>
              <a:gd name="connsiteY4" fmla="*/ 1126435 h 1193235"/>
              <a:gd name="connsiteX5" fmla="*/ 949739 w 1126435"/>
              <a:gd name="connsiteY5" fmla="*/ 1192696 h 1193235"/>
              <a:gd name="connsiteX6" fmla="*/ 1126435 w 1126435"/>
              <a:gd name="connsiteY6" fmla="*/ 1159565 h 1193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26435" h="1193235">
                <a:moveTo>
                  <a:pt x="0" y="0"/>
                </a:moveTo>
                <a:cubicBezTo>
                  <a:pt x="41413" y="188659"/>
                  <a:pt x="82827" y="377319"/>
                  <a:pt x="121479" y="508000"/>
                </a:cubicBezTo>
                <a:cubicBezTo>
                  <a:pt x="160131" y="638681"/>
                  <a:pt x="189580" y="701261"/>
                  <a:pt x="231913" y="784087"/>
                </a:cubicBezTo>
                <a:cubicBezTo>
                  <a:pt x="274246" y="866913"/>
                  <a:pt x="322102" y="947899"/>
                  <a:pt x="375479" y="1004957"/>
                </a:cubicBezTo>
                <a:cubicBezTo>
                  <a:pt x="428856" y="1062015"/>
                  <a:pt x="456464" y="1095145"/>
                  <a:pt x="552174" y="1126435"/>
                </a:cubicBezTo>
                <a:cubicBezTo>
                  <a:pt x="647884" y="1157725"/>
                  <a:pt x="854029" y="1187174"/>
                  <a:pt x="949739" y="1192696"/>
                </a:cubicBezTo>
                <a:cubicBezTo>
                  <a:pt x="1045449" y="1198218"/>
                  <a:pt x="1126435" y="1159565"/>
                  <a:pt x="1126435" y="1159565"/>
                </a:cubicBezTo>
              </a:path>
            </a:pathLst>
          </a:cu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FF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20099" y="2413368"/>
            <a:ext cx="6057733" cy="1133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>
                <a:solidFill>
                  <a:srgbClr val="000000"/>
                </a:solidFill>
              </a:rPr>
              <a:t>CNM-</a:t>
            </a:r>
            <a:r>
              <a:rPr lang="en-US" b="1" err="1">
                <a:solidFill>
                  <a:srgbClr val="000000"/>
                </a:solidFill>
              </a:rPr>
              <a:t>Ljubliana</a:t>
            </a:r>
            <a:r>
              <a:rPr lang="en-US" b="1">
                <a:solidFill>
                  <a:srgbClr val="000000"/>
                </a:solidFill>
              </a:rPr>
              <a:t> studies: use column geometry</a:t>
            </a:r>
          </a:p>
          <a:p>
            <a:pPr>
              <a:lnSpc>
                <a:spcPct val="130000"/>
              </a:lnSpc>
            </a:pPr>
            <a:r>
              <a:rPr lang="en-US">
                <a:solidFill>
                  <a:srgbClr val="000000"/>
                </a:solidFill>
              </a:rPr>
              <a:t>In their “column” geometry, they cannot, the </a:t>
            </a:r>
            <a:r>
              <a:rPr lang="en-US" err="1">
                <a:solidFill>
                  <a:srgbClr val="000000"/>
                </a:solidFill>
              </a:rPr>
              <a:t>Efield</a:t>
            </a:r>
            <a:r>
              <a:rPr lang="en-US">
                <a:solidFill>
                  <a:srgbClr val="000000"/>
                </a:solidFill>
              </a:rPr>
              <a:t> is not uniform enough </a:t>
            </a:r>
          </a:p>
        </p:txBody>
      </p:sp>
      <p:sp>
        <p:nvSpPr>
          <p:cNvPr id="17" name="Cube 16"/>
          <p:cNvSpPr/>
          <p:nvPr/>
        </p:nvSpPr>
        <p:spPr>
          <a:xfrm>
            <a:off x="7179279" y="4329044"/>
            <a:ext cx="837268" cy="2212515"/>
          </a:xfrm>
          <a:prstGeom prst="cube">
            <a:avLst>
              <a:gd name="adj" fmla="val 81275"/>
            </a:avLst>
          </a:prstGeom>
          <a:solidFill>
            <a:schemeClr val="bg2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Cube 17"/>
          <p:cNvSpPr/>
          <p:nvPr/>
        </p:nvSpPr>
        <p:spPr>
          <a:xfrm>
            <a:off x="9687195" y="4326836"/>
            <a:ext cx="837268" cy="2212515"/>
          </a:xfrm>
          <a:prstGeom prst="cube">
            <a:avLst>
              <a:gd name="adj" fmla="val 81275"/>
            </a:avLst>
          </a:prstGeom>
          <a:solidFill>
            <a:schemeClr val="bg2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820099" y="4468621"/>
            <a:ext cx="6284516" cy="18530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err="1">
                <a:solidFill>
                  <a:srgbClr val="000000"/>
                </a:solidFill>
              </a:rPr>
              <a:t>Timespot</a:t>
            </a:r>
            <a:r>
              <a:rPr lang="en-US" b="1">
                <a:solidFill>
                  <a:srgbClr val="000000"/>
                </a:solidFill>
              </a:rPr>
              <a:t> approach</a:t>
            </a:r>
          </a:p>
          <a:p>
            <a:pPr>
              <a:lnSpc>
                <a:spcPct val="130000"/>
              </a:lnSpc>
            </a:pPr>
            <a:r>
              <a:rPr lang="en-US">
                <a:solidFill>
                  <a:srgbClr val="000000"/>
                </a:solidFill>
              </a:rPr>
              <a:t>using trenches gives a parallel plate geometry,</a:t>
            </a:r>
          </a:p>
          <a:p>
            <a:pPr>
              <a:lnSpc>
                <a:spcPct val="130000"/>
              </a:lnSpc>
            </a:pPr>
            <a:r>
              <a:rPr lang="en-US">
                <a:solidFill>
                  <a:srgbClr val="000000"/>
                </a:solidFill>
              </a:rPr>
              <a:t> and a weighting field ~ 1/d</a:t>
            </a:r>
          </a:p>
          <a:p>
            <a:pPr>
              <a:lnSpc>
                <a:spcPct val="130000"/>
              </a:lnSpc>
            </a:pPr>
            <a:endParaRPr lang="en-US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</a:pPr>
            <a:endParaRPr lang="en-US" b="1">
              <a:solidFill>
                <a:srgbClr val="800000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8137007" y="6111056"/>
            <a:ext cx="134730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8145842" y="4656349"/>
            <a:ext cx="0" cy="147761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 rot="16200000">
            <a:off x="7415825" y="5505276"/>
            <a:ext cx="845103" cy="4126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>
                <a:solidFill>
                  <a:srgbClr val="800000"/>
                </a:solidFill>
              </a:rPr>
              <a:t>E field</a:t>
            </a:r>
          </a:p>
        </p:txBody>
      </p:sp>
      <p:cxnSp>
        <p:nvCxnSpPr>
          <p:cNvPr id="25" name="Straight Connector 24"/>
          <p:cNvCxnSpPr/>
          <p:nvPr/>
        </p:nvCxnSpPr>
        <p:spPr>
          <a:xfrm>
            <a:off x="8280572" y="5125515"/>
            <a:ext cx="1067778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55CB47BD-4B6B-A243-BB2F-BD49F315F75B}"/>
              </a:ext>
            </a:extLst>
          </p:cNvPr>
          <p:cNvSpPr txBox="1"/>
          <p:nvPr/>
        </p:nvSpPr>
        <p:spPr>
          <a:xfrm>
            <a:off x="1465385" y="764066"/>
            <a:ext cx="8405446" cy="1492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/>
              <a:t>3D  sensors for timing have the same underlying features of standard 3D detectors: very good radiation resistance</a:t>
            </a:r>
          </a:p>
          <a:p>
            <a:pPr>
              <a:lnSpc>
                <a:spcPct val="130000"/>
              </a:lnSpc>
            </a:pPr>
            <a:endParaRPr lang="en-US" b="1"/>
          </a:p>
          <a:p>
            <a:pPr>
              <a:lnSpc>
                <a:spcPct val="130000"/>
              </a:lnSpc>
            </a:pP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108159498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DCA9497-C728-4A44-A96A-646E845ECD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65172" y="6503980"/>
            <a:ext cx="744201" cy="316442"/>
          </a:xfrm>
        </p:spPr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34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1182CE8-E90D-7F4B-A12A-8D3CCC8092E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Nicolo Cartiglia, INFN, Torino, PSD12, 14/09/21</a:t>
            </a:r>
            <a:endParaRPr lang="en-US" dirty="0"/>
          </a:p>
        </p:txBody>
      </p:sp>
      <p:sp>
        <p:nvSpPr>
          <p:cNvPr id="80" name="Title 79">
            <a:extLst>
              <a:ext uri="{FF2B5EF4-FFF2-40B4-BE49-F238E27FC236}">
                <a16:creationId xmlns:a16="http://schemas.microsoft.com/office/drawing/2014/main" id="{619C9201-A6B4-8B4A-9925-1D695B6FBE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Reduced </a:t>
            </a:r>
            <a:r>
              <a:rPr lang="x-none" dirty="0"/>
              <a:t>material budget</a:t>
            </a:r>
            <a:endParaRPr lang="en-US" sz="3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E8084FC-D04B-D84D-85ED-F4044A8006F2}"/>
              </a:ext>
            </a:extLst>
          </p:cNvPr>
          <p:cNvSpPr txBox="1"/>
          <p:nvPr/>
        </p:nvSpPr>
        <p:spPr>
          <a:xfrm>
            <a:off x="1443321" y="723510"/>
            <a:ext cx="9951735" cy="1493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dirty="0"/>
              <a:t>The active thickness of UFSD sensor is rather small ~ 50 um. </a:t>
            </a:r>
          </a:p>
          <a:p>
            <a:pPr>
              <a:lnSpc>
                <a:spcPct val="130000"/>
              </a:lnSpc>
            </a:pPr>
            <a:r>
              <a:rPr lang="en-US" dirty="0"/>
              <a:t>In the present prototypes,  the active part is attached to a thick “handle wafer”</a:t>
            </a:r>
          </a:p>
          <a:p>
            <a:pPr>
              <a:lnSpc>
                <a:spcPct val="130000"/>
              </a:lnSpc>
            </a:pPr>
            <a:endParaRPr lang="en-US" sz="1400" dirty="0"/>
          </a:p>
          <a:p>
            <a:pPr>
              <a:lnSpc>
                <a:spcPct val="130000"/>
              </a:lnSpc>
            </a:pPr>
            <a:r>
              <a:rPr lang="en-US" b="1" dirty="0"/>
              <a:t>There is a clear path </a:t>
            </a:r>
            <a:r>
              <a:rPr lang="en-US" sz="2000" b="1" dirty="0"/>
              <a:t>leading</a:t>
            </a:r>
            <a:r>
              <a:rPr lang="en-US" b="1" dirty="0"/>
              <a:t> to &lt; 100 </a:t>
            </a:r>
            <a:r>
              <a:rPr lang="en-US" b="1" dirty="0">
                <a:latin typeface="Symbol" pitchFamily="2" charset="2"/>
              </a:rPr>
              <a:t>m</a:t>
            </a:r>
            <a:r>
              <a:rPr lang="en-US" b="1" dirty="0"/>
              <a:t>m material: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277EB0B-1B28-FF4A-8257-B1CB36D90B24}"/>
              </a:ext>
            </a:extLst>
          </p:cNvPr>
          <p:cNvCxnSpPr>
            <a:cxnSpLocks/>
          </p:cNvCxnSpPr>
          <p:nvPr/>
        </p:nvCxnSpPr>
        <p:spPr>
          <a:xfrm>
            <a:off x="9769506" y="1235119"/>
            <a:ext cx="0" cy="353834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9C610981-186A-9B47-B17D-B323C12640B6}"/>
              </a:ext>
            </a:extLst>
          </p:cNvPr>
          <p:cNvCxnSpPr>
            <a:cxnSpLocks/>
          </p:cNvCxnSpPr>
          <p:nvPr/>
        </p:nvCxnSpPr>
        <p:spPr>
          <a:xfrm>
            <a:off x="2191464" y="3473621"/>
            <a:ext cx="0" cy="1013980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966AA1BA-1D51-7346-AC91-AADA4B117AF7}"/>
              </a:ext>
            </a:extLst>
          </p:cNvPr>
          <p:cNvCxnSpPr>
            <a:cxnSpLocks/>
          </p:cNvCxnSpPr>
          <p:nvPr/>
        </p:nvCxnSpPr>
        <p:spPr>
          <a:xfrm>
            <a:off x="5757843" y="3110383"/>
            <a:ext cx="0" cy="353834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3366A08D-0011-8F43-BA9F-2F7FF6B72889}"/>
              </a:ext>
            </a:extLst>
          </p:cNvPr>
          <p:cNvSpPr txBox="1"/>
          <p:nvPr/>
        </p:nvSpPr>
        <p:spPr>
          <a:xfrm>
            <a:off x="5829623" y="3083471"/>
            <a:ext cx="862737" cy="4126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>
                <a:solidFill>
                  <a:schemeClr val="bg1"/>
                </a:solidFill>
              </a:rPr>
              <a:t>50 um</a:t>
            </a:r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1F7C0F7C-B288-C446-9FE1-A9D6C377AC22}"/>
              </a:ext>
            </a:extLst>
          </p:cNvPr>
          <p:cNvCxnSpPr>
            <a:cxnSpLocks/>
          </p:cNvCxnSpPr>
          <p:nvPr/>
        </p:nvCxnSpPr>
        <p:spPr>
          <a:xfrm>
            <a:off x="9808827" y="3119326"/>
            <a:ext cx="0" cy="192469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78990B26-68B6-EE45-8FC2-AD7B1BC78AF4}"/>
              </a:ext>
            </a:extLst>
          </p:cNvPr>
          <p:cNvSpPr txBox="1"/>
          <p:nvPr/>
        </p:nvSpPr>
        <p:spPr>
          <a:xfrm>
            <a:off x="9880607" y="3009286"/>
            <a:ext cx="712054" cy="3415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400" b="1" dirty="0">
                <a:solidFill>
                  <a:schemeClr val="bg1"/>
                </a:solidFill>
              </a:rPr>
              <a:t>25 um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FEA9D2B6-BF6C-A449-A3D0-0B58D2FB51FB}"/>
              </a:ext>
            </a:extLst>
          </p:cNvPr>
          <p:cNvSpPr/>
          <p:nvPr/>
        </p:nvSpPr>
        <p:spPr>
          <a:xfrm>
            <a:off x="608104" y="5484829"/>
            <a:ext cx="31914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Present design: no material budget optimization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25B4C86C-7A4F-D949-925C-479D28D3751D}"/>
              </a:ext>
            </a:extLst>
          </p:cNvPr>
          <p:cNvGrpSpPr/>
          <p:nvPr/>
        </p:nvGrpSpPr>
        <p:grpSpPr>
          <a:xfrm>
            <a:off x="869844" y="2471384"/>
            <a:ext cx="2852377" cy="2593555"/>
            <a:chOff x="857486" y="2302396"/>
            <a:chExt cx="2852377" cy="2593555"/>
          </a:xfrm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70104282-F96B-2147-AE06-0D2C5CF19CFF}"/>
                </a:ext>
              </a:extLst>
            </p:cNvPr>
            <p:cNvSpPr/>
            <p:nvPr/>
          </p:nvSpPr>
          <p:spPr>
            <a:xfrm>
              <a:off x="861287" y="3453202"/>
              <a:ext cx="2768861" cy="816136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0C840360-4AAD-5B41-B65D-9FF49174B3D0}"/>
                </a:ext>
              </a:extLst>
            </p:cNvPr>
            <p:cNvSpPr/>
            <p:nvPr/>
          </p:nvSpPr>
          <p:spPr>
            <a:xfrm>
              <a:off x="859354" y="3879617"/>
              <a:ext cx="2768861" cy="1013980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schemeClr val="tx1"/>
                </a:solidFill>
              </a:endParaRP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7B8BBF34-3A73-C745-BDAA-F5C94B18C8EA}"/>
                </a:ext>
              </a:extLst>
            </p:cNvPr>
            <p:cNvSpPr/>
            <p:nvPr/>
          </p:nvSpPr>
          <p:spPr>
            <a:xfrm>
              <a:off x="857486" y="2302396"/>
              <a:ext cx="2768861" cy="841590"/>
            </a:xfrm>
            <a:prstGeom prst="rect">
              <a:avLst/>
            </a:prstGeom>
            <a:solidFill>
              <a:srgbClr val="A1ACFF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bg1"/>
                  </a:solidFill>
                </a:rPr>
                <a:t>ASIC</a:t>
              </a: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9FC4EAA3-539D-9542-8219-2880418588BA}"/>
                </a:ext>
              </a:extLst>
            </p:cNvPr>
            <p:cNvSpPr/>
            <p:nvPr/>
          </p:nvSpPr>
          <p:spPr>
            <a:xfrm>
              <a:off x="1017819" y="3453202"/>
              <a:ext cx="2479466" cy="27322"/>
            </a:xfrm>
            <a:prstGeom prst="rect">
              <a:avLst/>
            </a:prstGeom>
            <a:solidFill>
              <a:srgbClr val="221AC0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E44D6061-EF5C-C342-99FF-BBD958B3C146}"/>
                </a:ext>
              </a:extLst>
            </p:cNvPr>
            <p:cNvSpPr/>
            <p:nvPr/>
          </p:nvSpPr>
          <p:spPr>
            <a:xfrm>
              <a:off x="1057110" y="3496761"/>
              <a:ext cx="2394443" cy="27322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EA870B76-FB53-0A47-8F0C-AE5249451FAD}"/>
                </a:ext>
              </a:extLst>
            </p:cNvPr>
            <p:cNvSpPr/>
            <p:nvPr/>
          </p:nvSpPr>
          <p:spPr>
            <a:xfrm>
              <a:off x="866253" y="3428321"/>
              <a:ext cx="2761962" cy="2905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schemeClr val="tx1"/>
                </a:solidFill>
              </a:endParaRPr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C99AA5C4-E9A0-6844-914A-E40B74627263}"/>
                </a:ext>
              </a:extLst>
            </p:cNvPr>
            <p:cNvSpPr/>
            <p:nvPr/>
          </p:nvSpPr>
          <p:spPr>
            <a:xfrm flipV="1">
              <a:off x="1125508" y="3398282"/>
              <a:ext cx="367126" cy="27322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schemeClr val="tx1"/>
                </a:solidFill>
              </a:endParaRPr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467891C4-73A4-5F44-A2CD-AAAFB4E33F93}"/>
                </a:ext>
              </a:extLst>
            </p:cNvPr>
            <p:cNvSpPr/>
            <p:nvPr/>
          </p:nvSpPr>
          <p:spPr>
            <a:xfrm flipV="1">
              <a:off x="2034877" y="3395841"/>
              <a:ext cx="367126" cy="27322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schemeClr val="tx1"/>
                </a:solidFill>
              </a:endParaRPr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D20B96FE-C182-CD45-8FA7-8896F9A920E0}"/>
                </a:ext>
              </a:extLst>
            </p:cNvPr>
            <p:cNvSpPr/>
            <p:nvPr/>
          </p:nvSpPr>
          <p:spPr>
            <a:xfrm flipV="1">
              <a:off x="2946495" y="3398281"/>
              <a:ext cx="367126" cy="27322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schemeClr val="tx1"/>
                </a:solidFill>
              </a:endParaRPr>
            </a:p>
          </p:txBody>
        </p:sp>
        <p:cxnSp>
          <p:nvCxnSpPr>
            <p:cNvPr id="85" name="Straight Arrow Connector 84">
              <a:extLst>
                <a:ext uri="{FF2B5EF4-FFF2-40B4-BE49-F238E27FC236}">
                  <a16:creationId xmlns:a16="http://schemas.microsoft.com/office/drawing/2014/main" id="{A0FDA36F-4685-364F-B360-6B690F7334AE}"/>
                </a:ext>
              </a:extLst>
            </p:cNvPr>
            <p:cNvCxnSpPr>
              <a:cxnSpLocks/>
            </p:cNvCxnSpPr>
            <p:nvPr/>
          </p:nvCxnSpPr>
          <p:spPr>
            <a:xfrm>
              <a:off x="2191464" y="3881971"/>
              <a:ext cx="0" cy="1013980"/>
            </a:xfrm>
            <a:prstGeom prst="straightConnector1">
              <a:avLst/>
            </a:prstGeom>
            <a:ln>
              <a:solidFill>
                <a:schemeClr val="bg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CF3AE6CC-6F0E-4940-89BC-3474A75653A5}"/>
                </a:ext>
              </a:extLst>
            </p:cNvPr>
            <p:cNvSpPr txBox="1"/>
            <p:nvPr/>
          </p:nvSpPr>
          <p:spPr>
            <a:xfrm>
              <a:off x="2311981" y="4108516"/>
              <a:ext cx="1130438" cy="4127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b="1" dirty="0">
                  <a:solidFill>
                    <a:schemeClr val="bg1"/>
                  </a:solidFill>
                </a:rPr>
                <a:t>~200 </a:t>
              </a:r>
              <a:r>
                <a:rPr lang="en-US" b="1" dirty="0">
                  <a:solidFill>
                    <a:schemeClr val="bg1"/>
                  </a:solidFill>
                  <a:latin typeface="Symbol" pitchFamily="2" charset="2"/>
                </a:rPr>
                <a:t>m</a:t>
              </a:r>
              <a:r>
                <a:rPr lang="en-US" b="1" dirty="0">
                  <a:solidFill>
                    <a:schemeClr val="bg1"/>
                  </a:solidFill>
                </a:rPr>
                <a:t>m</a:t>
              </a:r>
            </a:p>
          </p:txBody>
        </p:sp>
        <p:cxnSp>
          <p:nvCxnSpPr>
            <p:cNvPr id="87" name="Straight Arrow Connector 86">
              <a:extLst>
                <a:ext uri="{FF2B5EF4-FFF2-40B4-BE49-F238E27FC236}">
                  <a16:creationId xmlns:a16="http://schemas.microsoft.com/office/drawing/2014/main" id="{C747F403-7F35-064B-930B-353594F7305C}"/>
                </a:ext>
              </a:extLst>
            </p:cNvPr>
            <p:cNvCxnSpPr>
              <a:cxnSpLocks/>
            </p:cNvCxnSpPr>
            <p:nvPr/>
          </p:nvCxnSpPr>
          <p:spPr>
            <a:xfrm>
              <a:off x="1706859" y="3509790"/>
              <a:ext cx="0" cy="353834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D17EF739-5F55-E74B-BE22-34835F4DA67E}"/>
                </a:ext>
              </a:extLst>
            </p:cNvPr>
            <p:cNvSpPr txBox="1"/>
            <p:nvPr/>
          </p:nvSpPr>
          <p:spPr>
            <a:xfrm>
              <a:off x="1778639" y="3482878"/>
              <a:ext cx="862737" cy="4126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b="1" dirty="0"/>
                <a:t>50 </a:t>
              </a:r>
              <a:r>
                <a:rPr lang="en-US" b="1" dirty="0">
                  <a:latin typeface="Symbol" pitchFamily="2" charset="2"/>
                </a:rPr>
                <a:t>m</a:t>
              </a:r>
              <a:r>
                <a:rPr lang="en-US" b="1" dirty="0"/>
                <a:t>m</a:t>
              </a:r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3D0EE25D-CD10-8848-8111-69D9C93C17C2}"/>
                </a:ext>
              </a:extLst>
            </p:cNvPr>
            <p:cNvSpPr/>
            <p:nvPr/>
          </p:nvSpPr>
          <p:spPr>
            <a:xfrm>
              <a:off x="1125508" y="3154122"/>
              <a:ext cx="367126" cy="241719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0E7CEC85-02C8-3B44-94D3-FF17CC7270B1}"/>
                </a:ext>
              </a:extLst>
            </p:cNvPr>
            <p:cNvSpPr/>
            <p:nvPr/>
          </p:nvSpPr>
          <p:spPr>
            <a:xfrm>
              <a:off x="2018411" y="3156328"/>
              <a:ext cx="367126" cy="241719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6D41E17F-870D-784D-AA1D-B553C751C063}"/>
                </a:ext>
              </a:extLst>
            </p:cNvPr>
            <p:cNvSpPr/>
            <p:nvPr/>
          </p:nvSpPr>
          <p:spPr>
            <a:xfrm>
              <a:off x="2911314" y="3158534"/>
              <a:ext cx="367126" cy="241719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92" name="Straight Arrow Connector 91">
              <a:extLst>
                <a:ext uri="{FF2B5EF4-FFF2-40B4-BE49-F238E27FC236}">
                  <a16:creationId xmlns:a16="http://schemas.microsoft.com/office/drawing/2014/main" id="{1BAA7565-9CD6-3B41-8509-FB1EA60DA8CA}"/>
                </a:ext>
              </a:extLst>
            </p:cNvPr>
            <p:cNvCxnSpPr>
              <a:cxnSpLocks/>
            </p:cNvCxnSpPr>
            <p:nvPr/>
          </p:nvCxnSpPr>
          <p:spPr>
            <a:xfrm>
              <a:off x="2624366" y="2302396"/>
              <a:ext cx="0" cy="856095"/>
            </a:xfrm>
            <a:prstGeom prst="straightConnector1">
              <a:avLst/>
            </a:prstGeom>
            <a:ln>
              <a:solidFill>
                <a:schemeClr val="bg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843F7AC1-A77A-784B-BC3C-4729E34288BB}"/>
                </a:ext>
              </a:extLst>
            </p:cNvPr>
            <p:cNvSpPr txBox="1"/>
            <p:nvPr/>
          </p:nvSpPr>
          <p:spPr>
            <a:xfrm>
              <a:off x="2579425" y="2495410"/>
              <a:ext cx="1130438" cy="4127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b="1" dirty="0">
                  <a:solidFill>
                    <a:schemeClr val="bg1"/>
                  </a:solidFill>
                </a:rPr>
                <a:t>~150 </a:t>
              </a:r>
              <a:r>
                <a:rPr lang="en-US" b="1" dirty="0">
                  <a:solidFill>
                    <a:schemeClr val="bg1"/>
                  </a:solidFill>
                  <a:latin typeface="Symbol" pitchFamily="2" charset="2"/>
                </a:rPr>
                <a:t>m</a:t>
              </a:r>
              <a:r>
                <a:rPr lang="en-US" b="1" dirty="0">
                  <a:solidFill>
                    <a:schemeClr val="bg1"/>
                  </a:solidFill>
                </a:rPr>
                <a:t>m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9EFB7FF2-07F4-7841-B849-5219708E4E5E}"/>
              </a:ext>
            </a:extLst>
          </p:cNvPr>
          <p:cNvGrpSpPr/>
          <p:nvPr/>
        </p:nvGrpSpPr>
        <p:grpSpPr>
          <a:xfrm>
            <a:off x="4425764" y="2899431"/>
            <a:ext cx="3423597" cy="2622808"/>
            <a:chOff x="4707391" y="3272653"/>
            <a:chExt cx="3423597" cy="2622808"/>
          </a:xfrm>
        </p:grpSpPr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B3C6B8DD-0261-A846-B5F7-49619CD562BD}"/>
                </a:ext>
              </a:extLst>
            </p:cNvPr>
            <p:cNvSpPr/>
            <p:nvPr/>
          </p:nvSpPr>
          <p:spPr>
            <a:xfrm>
              <a:off x="4707391" y="5249130"/>
              <a:ext cx="34235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Thinned handle wafer: </a:t>
              </a:r>
            </a:p>
            <a:p>
              <a:pPr lvl="1"/>
              <a:r>
                <a:rPr lang="en-US" dirty="0"/>
                <a:t>500 um </a:t>
              </a:r>
              <a:r>
                <a:rPr lang="en-US" dirty="0">
                  <a:sym typeface="Wingdings" pitchFamily="2" charset="2"/>
                </a:rPr>
                <a:t> 10-20 um</a:t>
              </a:r>
              <a:endParaRPr lang="en-US" dirty="0"/>
            </a:p>
          </p:txBody>
        </p: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7EAD28A5-7F46-7B4E-A565-B52F84082C45}"/>
                </a:ext>
              </a:extLst>
            </p:cNvPr>
            <p:cNvGrpSpPr/>
            <p:nvPr/>
          </p:nvGrpSpPr>
          <p:grpSpPr>
            <a:xfrm>
              <a:off x="4768579" y="3272653"/>
              <a:ext cx="2796910" cy="1628950"/>
              <a:chOff x="4909520" y="2703301"/>
              <a:chExt cx="2796910" cy="1628950"/>
            </a:xfrm>
          </p:grpSpPr>
          <p:grpSp>
            <p:nvGrpSpPr>
              <p:cNvPr id="95" name="Group 94">
                <a:extLst>
                  <a:ext uri="{FF2B5EF4-FFF2-40B4-BE49-F238E27FC236}">
                    <a16:creationId xmlns:a16="http://schemas.microsoft.com/office/drawing/2014/main" id="{08A16F0A-D9AC-3749-9A00-C7411190FC47}"/>
                  </a:ext>
                </a:extLst>
              </p:cNvPr>
              <p:cNvGrpSpPr/>
              <p:nvPr/>
            </p:nvGrpSpPr>
            <p:grpSpPr>
              <a:xfrm>
                <a:off x="4909521" y="3395841"/>
                <a:ext cx="2783595" cy="780671"/>
                <a:chOff x="5104298" y="4320178"/>
                <a:chExt cx="2783595" cy="780671"/>
              </a:xfrm>
            </p:grpSpPr>
            <p:grpSp>
              <p:nvGrpSpPr>
                <p:cNvPr id="105" name="Group 104">
                  <a:extLst>
                    <a:ext uri="{FF2B5EF4-FFF2-40B4-BE49-F238E27FC236}">
                      <a16:creationId xmlns:a16="http://schemas.microsoft.com/office/drawing/2014/main" id="{38A464C4-7981-D746-B521-D1C0C4CA60F5}"/>
                    </a:ext>
                  </a:extLst>
                </p:cNvPr>
                <p:cNvGrpSpPr/>
                <p:nvPr/>
              </p:nvGrpSpPr>
              <p:grpSpPr>
                <a:xfrm>
                  <a:off x="5113456" y="4320178"/>
                  <a:ext cx="2770794" cy="566782"/>
                  <a:chOff x="311505" y="1382177"/>
                  <a:chExt cx="4730619" cy="948412"/>
                </a:xfrm>
              </p:grpSpPr>
              <p:grpSp>
                <p:nvGrpSpPr>
                  <p:cNvPr id="108" name="Group 107">
                    <a:extLst>
                      <a:ext uri="{FF2B5EF4-FFF2-40B4-BE49-F238E27FC236}">
                        <a16:creationId xmlns:a16="http://schemas.microsoft.com/office/drawing/2014/main" id="{0D4050E2-8955-CA4A-8E50-96ACAD62D987}"/>
                      </a:ext>
                    </a:extLst>
                  </p:cNvPr>
                  <p:cNvGrpSpPr/>
                  <p:nvPr/>
                </p:nvGrpSpPr>
                <p:grpSpPr>
                  <a:xfrm>
                    <a:off x="311505" y="1478161"/>
                    <a:ext cx="4730619" cy="852428"/>
                    <a:chOff x="610415" y="1878211"/>
                    <a:chExt cx="2388607" cy="852428"/>
                  </a:xfrm>
                </p:grpSpPr>
                <p:sp>
                  <p:nvSpPr>
                    <p:cNvPr id="115" name="Rectangle 114">
                      <a:extLst>
                        <a:ext uri="{FF2B5EF4-FFF2-40B4-BE49-F238E27FC236}">
                          <a16:creationId xmlns:a16="http://schemas.microsoft.com/office/drawing/2014/main" id="{9218DFB8-C828-6C43-B918-C8FED2249CA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81" y="1878211"/>
                      <a:ext cx="2386941" cy="713532"/>
                    </a:xfrm>
                    <a:prstGeom prst="rect">
                      <a:avLst/>
                    </a:prstGeom>
                    <a:solidFill>
                      <a:schemeClr val="accent3">
                        <a:lumMod val="20000"/>
                        <a:lumOff val="80000"/>
                      </a:schemeClr>
                    </a:solidFill>
                    <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05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16" name="Rectangle 115">
                      <a:extLst>
                        <a:ext uri="{FF2B5EF4-FFF2-40B4-BE49-F238E27FC236}">
                          <a16:creationId xmlns:a16="http://schemas.microsoft.com/office/drawing/2014/main" id="{7B205452-7B8B-134B-B914-CA5D756C5FD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0415" y="2580299"/>
                      <a:ext cx="2386941" cy="150340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109" name="Rectangle 108">
                    <a:extLst>
                      <a:ext uri="{FF2B5EF4-FFF2-40B4-BE49-F238E27FC236}">
                        <a16:creationId xmlns:a16="http://schemas.microsoft.com/office/drawing/2014/main" id="{A7812C98-733C-FE4E-8942-6A2D4ABA3080}"/>
                      </a:ext>
                    </a:extLst>
                  </p:cNvPr>
                  <p:cNvSpPr/>
                  <p:nvPr/>
                </p:nvSpPr>
                <p:spPr>
                  <a:xfrm>
                    <a:off x="582055" y="1478161"/>
                    <a:ext cx="4233230" cy="45719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5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0" name="Rectangle 109">
                    <a:extLst>
                      <a:ext uri="{FF2B5EF4-FFF2-40B4-BE49-F238E27FC236}">
                        <a16:creationId xmlns:a16="http://schemas.microsoft.com/office/drawing/2014/main" id="{B1570DF3-9F1A-D84B-AC79-16D768C005E6}"/>
                      </a:ext>
                    </a:extLst>
                  </p:cNvPr>
                  <p:cNvSpPr/>
                  <p:nvPr/>
                </p:nvSpPr>
                <p:spPr>
                  <a:xfrm>
                    <a:off x="649136" y="1551049"/>
                    <a:ext cx="4088068" cy="45719"/>
                  </a:xfrm>
                  <a:prstGeom prst="rect">
                    <a:avLst/>
                  </a:prstGeom>
                  <a:solidFill>
                    <a:srgbClr val="C00000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5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1" name="Rectangle 110">
                    <a:extLst>
                      <a:ext uri="{FF2B5EF4-FFF2-40B4-BE49-F238E27FC236}">
                        <a16:creationId xmlns:a16="http://schemas.microsoft.com/office/drawing/2014/main" id="{2F94020A-6548-EC4D-A3D5-493BEB753ABE}"/>
                      </a:ext>
                    </a:extLst>
                  </p:cNvPr>
                  <p:cNvSpPr/>
                  <p:nvPr/>
                </p:nvSpPr>
                <p:spPr>
                  <a:xfrm>
                    <a:off x="323284" y="1436527"/>
                    <a:ext cx="4715540" cy="48614"/>
                  </a:xfrm>
                  <a:prstGeom prst="rect">
                    <a:avLst/>
                  </a:pr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5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2" name="Rectangle 111">
                    <a:extLst>
                      <a:ext uri="{FF2B5EF4-FFF2-40B4-BE49-F238E27FC236}">
                        <a16:creationId xmlns:a16="http://schemas.microsoft.com/office/drawing/2014/main" id="{DD2340FF-BC93-AA41-9A8A-D41EF6A51643}"/>
                      </a:ext>
                    </a:extLst>
                  </p:cNvPr>
                  <p:cNvSpPr/>
                  <p:nvPr/>
                </p:nvSpPr>
                <p:spPr>
                  <a:xfrm flipV="1">
                    <a:off x="765913" y="1386261"/>
                    <a:ext cx="626800" cy="45719"/>
                  </a:xfrm>
                  <a:prstGeom prst="rect">
                    <a:avLst/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5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3" name="Rectangle 112">
                    <a:extLst>
                      <a:ext uri="{FF2B5EF4-FFF2-40B4-BE49-F238E27FC236}">
                        <a16:creationId xmlns:a16="http://schemas.microsoft.com/office/drawing/2014/main" id="{FF816655-3556-EF47-81A6-95284A12D538}"/>
                      </a:ext>
                    </a:extLst>
                  </p:cNvPr>
                  <p:cNvSpPr/>
                  <p:nvPr/>
                </p:nvSpPr>
                <p:spPr>
                  <a:xfrm flipV="1">
                    <a:off x="2318494" y="1382177"/>
                    <a:ext cx="626800" cy="45719"/>
                  </a:xfrm>
                  <a:prstGeom prst="rect">
                    <a:avLst/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5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4" name="Rectangle 113">
                    <a:extLst>
                      <a:ext uri="{FF2B5EF4-FFF2-40B4-BE49-F238E27FC236}">
                        <a16:creationId xmlns:a16="http://schemas.microsoft.com/office/drawing/2014/main" id="{C4C980A6-0333-194D-BC9B-E57D9F5E5EA1}"/>
                      </a:ext>
                    </a:extLst>
                  </p:cNvPr>
                  <p:cNvSpPr/>
                  <p:nvPr/>
                </p:nvSpPr>
                <p:spPr>
                  <a:xfrm flipV="1">
                    <a:off x="3874912" y="1386260"/>
                    <a:ext cx="626800" cy="45719"/>
                  </a:xfrm>
                  <a:prstGeom prst="rect">
                    <a:avLst/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50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106" name="Trapezoid 105">
                  <a:extLst>
                    <a:ext uri="{FF2B5EF4-FFF2-40B4-BE49-F238E27FC236}">
                      <a16:creationId xmlns:a16="http://schemas.microsoft.com/office/drawing/2014/main" id="{3DD342A1-547A-DE48-BDC3-CAA104FA7CD4}"/>
                    </a:ext>
                  </a:extLst>
                </p:cNvPr>
                <p:cNvSpPr/>
                <p:nvPr/>
              </p:nvSpPr>
              <p:spPr>
                <a:xfrm rot="10800000">
                  <a:off x="5104298" y="4867696"/>
                  <a:ext cx="294640" cy="223520"/>
                </a:xfrm>
                <a:prstGeom prst="trapezoid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accent1"/>
                    </a:solidFill>
                  </a:endParaRPr>
                </a:p>
              </p:txBody>
            </p:sp>
            <p:sp>
              <p:nvSpPr>
                <p:cNvPr id="107" name="Trapezoid 106">
                  <a:extLst>
                    <a:ext uri="{FF2B5EF4-FFF2-40B4-BE49-F238E27FC236}">
                      <a16:creationId xmlns:a16="http://schemas.microsoft.com/office/drawing/2014/main" id="{C1A4081E-7D15-E841-98EF-B245128A42B5}"/>
                    </a:ext>
                  </a:extLst>
                </p:cNvPr>
                <p:cNvSpPr/>
                <p:nvPr/>
              </p:nvSpPr>
              <p:spPr>
                <a:xfrm rot="10800000">
                  <a:off x="7593253" y="4877329"/>
                  <a:ext cx="294640" cy="223520"/>
                </a:xfrm>
                <a:prstGeom prst="trapezoid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accent1"/>
                    </a:solidFill>
                  </a:endParaRPr>
                </a:p>
              </p:txBody>
            </p:sp>
          </p:grpSp>
          <p:cxnSp>
            <p:nvCxnSpPr>
              <p:cNvPr id="96" name="Straight Arrow Connector 95">
                <a:extLst>
                  <a:ext uri="{FF2B5EF4-FFF2-40B4-BE49-F238E27FC236}">
                    <a16:creationId xmlns:a16="http://schemas.microsoft.com/office/drawing/2014/main" id="{739199CB-F119-F54D-B28D-FB228276B75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757843" y="3518733"/>
                <a:ext cx="0" cy="35383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89F0D2BA-4E80-1C40-AB52-C5E5F8E37B7F}"/>
                  </a:ext>
                </a:extLst>
              </p:cNvPr>
              <p:cNvSpPr txBox="1"/>
              <p:nvPr/>
            </p:nvSpPr>
            <p:spPr>
              <a:xfrm>
                <a:off x="5829623" y="3491821"/>
                <a:ext cx="862737" cy="4126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b="1" dirty="0"/>
                  <a:t>50 </a:t>
                </a:r>
                <a:r>
                  <a:rPr lang="en-US" b="1" dirty="0">
                    <a:latin typeface="Symbol" pitchFamily="2" charset="2"/>
                  </a:rPr>
                  <a:t>m</a:t>
                </a:r>
                <a:r>
                  <a:rPr lang="en-US" b="1" dirty="0"/>
                  <a:t>m</a:t>
                </a: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F0226884-C457-6B4D-867E-FFF4A8CCACA5}"/>
                  </a:ext>
                </a:extLst>
              </p:cNvPr>
              <p:cNvSpPr/>
              <p:nvPr/>
            </p:nvSpPr>
            <p:spPr>
              <a:xfrm>
                <a:off x="4909520" y="2757987"/>
                <a:ext cx="2768861" cy="378187"/>
              </a:xfrm>
              <a:prstGeom prst="rect">
                <a:avLst/>
              </a:prstGeom>
              <a:solidFill>
                <a:srgbClr val="A1ACFF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>
                    <a:solidFill>
                      <a:schemeClr val="bg1"/>
                    </a:solidFill>
                  </a:rPr>
                  <a:t>ASIC</a:t>
                </a:r>
              </a:p>
            </p:txBody>
          </p:sp>
          <p:sp>
            <p:nvSpPr>
              <p:cNvPr id="99" name="Oval 98">
                <a:extLst>
                  <a:ext uri="{FF2B5EF4-FFF2-40B4-BE49-F238E27FC236}">
                    <a16:creationId xmlns:a16="http://schemas.microsoft.com/office/drawing/2014/main" id="{012E0681-F650-1748-9FD7-5997287B055C}"/>
                  </a:ext>
                </a:extLst>
              </p:cNvPr>
              <p:cNvSpPr/>
              <p:nvPr/>
            </p:nvSpPr>
            <p:spPr>
              <a:xfrm>
                <a:off x="5176843" y="3157166"/>
                <a:ext cx="367126" cy="234408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6A63FC40-CA9A-3C44-876C-29F5F4A4863D}"/>
                  </a:ext>
                </a:extLst>
              </p:cNvPr>
              <p:cNvSpPr/>
              <p:nvPr/>
            </p:nvSpPr>
            <p:spPr>
              <a:xfrm>
                <a:off x="6087762" y="3154868"/>
                <a:ext cx="367126" cy="234408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65E0FAF4-4B9D-DE46-B326-239BABB107CF}"/>
                  </a:ext>
                </a:extLst>
              </p:cNvPr>
              <p:cNvSpPr/>
              <p:nvPr/>
            </p:nvSpPr>
            <p:spPr>
              <a:xfrm>
                <a:off x="6994177" y="3157074"/>
                <a:ext cx="367126" cy="234408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02" name="Straight Arrow Connector 101">
                <a:extLst>
                  <a:ext uri="{FF2B5EF4-FFF2-40B4-BE49-F238E27FC236}">
                    <a16:creationId xmlns:a16="http://schemas.microsoft.com/office/drawing/2014/main" id="{02CB8C4F-0584-DE45-B5B9-E3AC8542C5B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91484" y="2743265"/>
                <a:ext cx="0" cy="397323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B162A255-438E-2F4F-AE96-3CFA79444899}"/>
                  </a:ext>
                </a:extLst>
              </p:cNvPr>
              <p:cNvSpPr txBox="1"/>
              <p:nvPr/>
            </p:nvSpPr>
            <p:spPr>
              <a:xfrm>
                <a:off x="6705835" y="2703301"/>
                <a:ext cx="1000595" cy="4127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b="1" dirty="0">
                    <a:solidFill>
                      <a:schemeClr val="bg1"/>
                    </a:solidFill>
                  </a:rPr>
                  <a:t>~50 </a:t>
                </a:r>
                <a:r>
                  <a:rPr lang="en-US" b="1" dirty="0">
                    <a:solidFill>
                      <a:schemeClr val="bg1"/>
                    </a:solidFill>
                    <a:latin typeface="Symbol" pitchFamily="2" charset="2"/>
                  </a:rPr>
                  <a:t>m</a:t>
                </a:r>
                <a:r>
                  <a:rPr lang="en-US" b="1" dirty="0">
                    <a:solidFill>
                      <a:schemeClr val="bg1"/>
                    </a:solidFill>
                  </a:rPr>
                  <a:t>m</a:t>
                </a:r>
              </a:p>
            </p:txBody>
          </p:sp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2EDA0DEC-E9B4-F14D-9C2C-2EAA8E7CA2B6}"/>
                  </a:ext>
                </a:extLst>
              </p:cNvPr>
              <p:cNvSpPr txBox="1"/>
              <p:nvPr/>
            </p:nvSpPr>
            <p:spPr>
              <a:xfrm>
                <a:off x="5286647" y="3919509"/>
                <a:ext cx="1638590" cy="4127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b="1" dirty="0"/>
                  <a:t>Silicon beam</a:t>
                </a:r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797BB4FD-4C83-1240-843A-1ABCFCCA0550}"/>
              </a:ext>
            </a:extLst>
          </p:cNvPr>
          <p:cNvGrpSpPr/>
          <p:nvPr/>
        </p:nvGrpSpPr>
        <p:grpSpPr>
          <a:xfrm>
            <a:off x="7393182" y="2471384"/>
            <a:ext cx="4391857" cy="3822003"/>
            <a:chOff x="7659100" y="2820390"/>
            <a:chExt cx="4391857" cy="3822003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6A781CCD-2109-D64F-AA8E-1A3910C9AD64}"/>
                </a:ext>
              </a:extLst>
            </p:cNvPr>
            <p:cNvSpPr/>
            <p:nvPr/>
          </p:nvSpPr>
          <p:spPr>
            <a:xfrm>
              <a:off x="8627360" y="5165065"/>
              <a:ext cx="3423597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Thinned handle wafer: </a:t>
              </a:r>
            </a:p>
            <a:p>
              <a:r>
                <a:rPr lang="en-US" dirty="0"/>
                <a:t>	500 um </a:t>
              </a:r>
              <a:r>
                <a:rPr lang="en-US" dirty="0">
                  <a:sym typeface="Wingdings" pitchFamily="2" charset="2"/>
                </a:rPr>
                <a:t> 10-20 um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sym typeface="Wingdings" pitchFamily="2" charset="2"/>
                </a:rPr>
                <a:t>Thinned active area:</a:t>
              </a:r>
            </a:p>
            <a:p>
              <a:r>
                <a:rPr lang="en-US" dirty="0">
                  <a:sym typeface="Wingdings" pitchFamily="2" charset="2"/>
                </a:rPr>
                <a:t>	50 um  25 um</a:t>
              </a:r>
            </a:p>
            <a:p>
              <a:r>
                <a:rPr lang="en-US" dirty="0">
                  <a:sym typeface="Wingdings" pitchFamily="2" charset="2"/>
                </a:rPr>
                <a:t>	50 </a:t>
              </a:r>
              <a:r>
                <a:rPr lang="en-US" dirty="0" err="1">
                  <a:sym typeface="Wingdings" pitchFamily="2" charset="2"/>
                </a:rPr>
                <a:t>ps</a:t>
              </a:r>
              <a:r>
                <a:rPr lang="en-US" dirty="0">
                  <a:sym typeface="Wingdings" pitchFamily="2" charset="2"/>
                </a:rPr>
                <a:t>  25 </a:t>
              </a:r>
              <a:r>
                <a:rPr lang="en-US" dirty="0" err="1">
                  <a:sym typeface="Wingdings" pitchFamily="2" charset="2"/>
                </a:rPr>
                <a:t>ps</a:t>
              </a:r>
              <a:endParaRPr lang="en-US" dirty="0">
                <a:sym typeface="Wingdings" pitchFamily="2" charset="2"/>
              </a:endParaRP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E8DFD6F9-0773-F245-90F9-73DC8EF800DC}"/>
                </a:ext>
              </a:extLst>
            </p:cNvPr>
            <p:cNvSpPr txBox="1"/>
            <p:nvPr/>
          </p:nvSpPr>
          <p:spPr>
            <a:xfrm>
              <a:off x="7659100" y="2820390"/>
              <a:ext cx="1428596" cy="4127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b="1" dirty="0"/>
                <a:t>~1 </a:t>
              </a:r>
              <a:r>
                <a:rPr lang="en-US" b="1" dirty="0">
                  <a:latin typeface="Symbol" pitchFamily="2" charset="2"/>
                </a:rPr>
                <a:t>m</a:t>
              </a:r>
              <a:r>
                <a:rPr lang="en-US" b="1" dirty="0"/>
                <a:t>m glue</a:t>
              </a:r>
            </a:p>
          </p:txBody>
        </p: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22ABC258-D499-DD45-BA72-F4F2DDFB00AE}"/>
                </a:ext>
              </a:extLst>
            </p:cNvPr>
            <p:cNvGrpSpPr/>
            <p:nvPr/>
          </p:nvGrpSpPr>
          <p:grpSpPr>
            <a:xfrm>
              <a:off x="8716062" y="3384626"/>
              <a:ext cx="2793839" cy="1104235"/>
              <a:chOff x="8972489" y="2932822"/>
              <a:chExt cx="2793839" cy="1104235"/>
            </a:xfrm>
          </p:grpSpPr>
          <p:grpSp>
            <p:nvGrpSpPr>
              <p:cNvPr id="119" name="Group 118">
                <a:extLst>
                  <a:ext uri="{FF2B5EF4-FFF2-40B4-BE49-F238E27FC236}">
                    <a16:creationId xmlns:a16="http://schemas.microsoft.com/office/drawing/2014/main" id="{BECAC340-6296-0548-8647-493D95501F73}"/>
                  </a:ext>
                </a:extLst>
              </p:cNvPr>
              <p:cNvGrpSpPr/>
              <p:nvPr/>
            </p:nvGrpSpPr>
            <p:grpSpPr>
              <a:xfrm>
                <a:off x="8972489" y="3352075"/>
                <a:ext cx="2784029" cy="684982"/>
                <a:chOff x="8972489" y="4375539"/>
                <a:chExt cx="2784029" cy="684982"/>
              </a:xfrm>
            </p:grpSpPr>
            <p:grpSp>
              <p:nvGrpSpPr>
                <p:cNvPr id="125" name="Group 124">
                  <a:extLst>
                    <a:ext uri="{FF2B5EF4-FFF2-40B4-BE49-F238E27FC236}">
                      <a16:creationId xmlns:a16="http://schemas.microsoft.com/office/drawing/2014/main" id="{EE0152D5-A65C-0047-B0CD-CF09B3222323}"/>
                    </a:ext>
                  </a:extLst>
                </p:cNvPr>
                <p:cNvGrpSpPr/>
                <p:nvPr/>
              </p:nvGrpSpPr>
              <p:grpSpPr>
                <a:xfrm>
                  <a:off x="8980073" y="4375539"/>
                  <a:ext cx="2770794" cy="461460"/>
                  <a:chOff x="311505" y="1308945"/>
                  <a:chExt cx="4730619" cy="772174"/>
                </a:xfrm>
              </p:grpSpPr>
              <p:grpSp>
                <p:nvGrpSpPr>
                  <p:cNvPr id="128" name="Group 127">
                    <a:extLst>
                      <a:ext uri="{FF2B5EF4-FFF2-40B4-BE49-F238E27FC236}">
                        <a16:creationId xmlns:a16="http://schemas.microsoft.com/office/drawing/2014/main" id="{997DB3A7-3BA4-AE4E-B73E-475F2CAC029A}"/>
                      </a:ext>
                    </a:extLst>
                  </p:cNvPr>
                  <p:cNvGrpSpPr/>
                  <p:nvPr/>
                </p:nvGrpSpPr>
                <p:grpSpPr>
                  <a:xfrm>
                    <a:off x="311505" y="1478161"/>
                    <a:ext cx="4730619" cy="602958"/>
                    <a:chOff x="610415" y="1878211"/>
                    <a:chExt cx="2388607" cy="602958"/>
                  </a:xfrm>
                </p:grpSpPr>
                <p:sp>
                  <p:nvSpPr>
                    <p:cNvPr id="136" name="Rectangle 135">
                      <a:extLst>
                        <a:ext uri="{FF2B5EF4-FFF2-40B4-BE49-F238E27FC236}">
                          <a16:creationId xmlns:a16="http://schemas.microsoft.com/office/drawing/2014/main" id="{BB098EE6-C13F-A44A-8A8B-814680ED0A7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81" y="1878211"/>
                      <a:ext cx="2386941" cy="446683"/>
                    </a:xfrm>
                    <a:prstGeom prst="rect">
                      <a:avLst/>
                    </a:prstGeom>
                    <a:solidFill>
                      <a:schemeClr val="accent3">
                        <a:lumMod val="20000"/>
                        <a:lumOff val="80000"/>
                      </a:schemeClr>
                    </a:solidFill>
                    <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05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37" name="Rectangle 136">
                      <a:extLst>
                        <a:ext uri="{FF2B5EF4-FFF2-40B4-BE49-F238E27FC236}">
                          <a16:creationId xmlns:a16="http://schemas.microsoft.com/office/drawing/2014/main" id="{EEC9214F-B699-8549-89F8-51700EC1364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0415" y="2330829"/>
                      <a:ext cx="2386941" cy="150340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129" name="Rectangle 128">
                    <a:extLst>
                      <a:ext uri="{FF2B5EF4-FFF2-40B4-BE49-F238E27FC236}">
                        <a16:creationId xmlns:a16="http://schemas.microsoft.com/office/drawing/2014/main" id="{C972C54F-5624-374C-B121-679DF6726D0F}"/>
                      </a:ext>
                    </a:extLst>
                  </p:cNvPr>
                  <p:cNvSpPr/>
                  <p:nvPr/>
                </p:nvSpPr>
                <p:spPr>
                  <a:xfrm>
                    <a:off x="582055" y="1478161"/>
                    <a:ext cx="4233230" cy="45719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5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0" name="Rectangle 129">
                    <a:extLst>
                      <a:ext uri="{FF2B5EF4-FFF2-40B4-BE49-F238E27FC236}">
                        <a16:creationId xmlns:a16="http://schemas.microsoft.com/office/drawing/2014/main" id="{2DAD51E6-94C9-214F-B008-BB1448736CC5}"/>
                      </a:ext>
                    </a:extLst>
                  </p:cNvPr>
                  <p:cNvSpPr/>
                  <p:nvPr/>
                </p:nvSpPr>
                <p:spPr>
                  <a:xfrm>
                    <a:off x="649136" y="1551049"/>
                    <a:ext cx="4088068" cy="45719"/>
                  </a:xfrm>
                  <a:prstGeom prst="rect">
                    <a:avLst/>
                  </a:prstGeom>
                  <a:solidFill>
                    <a:srgbClr val="C00000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5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1" name="Rectangle 130">
                    <a:extLst>
                      <a:ext uri="{FF2B5EF4-FFF2-40B4-BE49-F238E27FC236}">
                        <a16:creationId xmlns:a16="http://schemas.microsoft.com/office/drawing/2014/main" id="{9505156E-01FE-4349-98FD-5924FCB60CE4}"/>
                      </a:ext>
                    </a:extLst>
                  </p:cNvPr>
                  <p:cNvSpPr/>
                  <p:nvPr/>
                </p:nvSpPr>
                <p:spPr>
                  <a:xfrm>
                    <a:off x="323284" y="1436527"/>
                    <a:ext cx="4715540" cy="48614"/>
                  </a:xfrm>
                  <a:prstGeom prst="rect">
                    <a:avLst/>
                  </a:pr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5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2" name="Rectangle 131">
                    <a:extLst>
                      <a:ext uri="{FF2B5EF4-FFF2-40B4-BE49-F238E27FC236}">
                        <a16:creationId xmlns:a16="http://schemas.microsoft.com/office/drawing/2014/main" id="{4EF1431B-6E80-B946-994F-33DE55594BCA}"/>
                      </a:ext>
                    </a:extLst>
                  </p:cNvPr>
                  <p:cNvSpPr/>
                  <p:nvPr/>
                </p:nvSpPr>
                <p:spPr>
                  <a:xfrm flipV="1">
                    <a:off x="765913" y="1386261"/>
                    <a:ext cx="626800" cy="45719"/>
                  </a:xfrm>
                  <a:prstGeom prst="rect">
                    <a:avLst/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5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3" name="Rectangle 132">
                    <a:extLst>
                      <a:ext uri="{FF2B5EF4-FFF2-40B4-BE49-F238E27FC236}">
                        <a16:creationId xmlns:a16="http://schemas.microsoft.com/office/drawing/2014/main" id="{D6809A1A-F027-D84A-ABA6-AFBCC0DD587A}"/>
                      </a:ext>
                    </a:extLst>
                  </p:cNvPr>
                  <p:cNvSpPr/>
                  <p:nvPr/>
                </p:nvSpPr>
                <p:spPr>
                  <a:xfrm flipV="1">
                    <a:off x="2318494" y="1382177"/>
                    <a:ext cx="626800" cy="45719"/>
                  </a:xfrm>
                  <a:prstGeom prst="rect">
                    <a:avLst/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5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4" name="Rectangle 133">
                    <a:extLst>
                      <a:ext uri="{FF2B5EF4-FFF2-40B4-BE49-F238E27FC236}">
                        <a16:creationId xmlns:a16="http://schemas.microsoft.com/office/drawing/2014/main" id="{D7FEA8C7-3C05-8449-AF6F-30639F0E9AB8}"/>
                      </a:ext>
                    </a:extLst>
                  </p:cNvPr>
                  <p:cNvSpPr/>
                  <p:nvPr/>
                </p:nvSpPr>
                <p:spPr>
                  <a:xfrm flipV="1">
                    <a:off x="3874912" y="1386260"/>
                    <a:ext cx="626800" cy="45719"/>
                  </a:xfrm>
                  <a:prstGeom prst="rect">
                    <a:avLst/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5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5" name="Rectangle 134">
                    <a:extLst>
                      <a:ext uri="{FF2B5EF4-FFF2-40B4-BE49-F238E27FC236}">
                        <a16:creationId xmlns:a16="http://schemas.microsoft.com/office/drawing/2014/main" id="{4E874248-F335-9240-914C-993B67BBC4AB}"/>
                      </a:ext>
                    </a:extLst>
                  </p:cNvPr>
                  <p:cNvSpPr/>
                  <p:nvPr/>
                </p:nvSpPr>
                <p:spPr>
                  <a:xfrm flipV="1">
                    <a:off x="582055" y="1308945"/>
                    <a:ext cx="4406973" cy="76923"/>
                  </a:xfrm>
                  <a:prstGeom prst="rect">
                    <a:avLst/>
                  </a:prstGeom>
                  <a:solidFill>
                    <a:srgbClr val="92D050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50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126" name="Trapezoid 125">
                  <a:extLst>
                    <a:ext uri="{FF2B5EF4-FFF2-40B4-BE49-F238E27FC236}">
                      <a16:creationId xmlns:a16="http://schemas.microsoft.com/office/drawing/2014/main" id="{C26B1A6C-CDCF-1F43-AC63-3F5B7923293F}"/>
                    </a:ext>
                  </a:extLst>
                </p:cNvPr>
                <p:cNvSpPr/>
                <p:nvPr/>
              </p:nvSpPr>
              <p:spPr>
                <a:xfrm rot="10800000">
                  <a:off x="8972489" y="4837001"/>
                  <a:ext cx="294640" cy="223520"/>
                </a:xfrm>
                <a:prstGeom prst="trapezoid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accent1"/>
                    </a:solidFill>
                  </a:endParaRPr>
                </a:p>
              </p:txBody>
            </p:sp>
            <p:sp>
              <p:nvSpPr>
                <p:cNvPr id="127" name="Trapezoid 126">
                  <a:extLst>
                    <a:ext uri="{FF2B5EF4-FFF2-40B4-BE49-F238E27FC236}">
                      <a16:creationId xmlns:a16="http://schemas.microsoft.com/office/drawing/2014/main" id="{EAFE3BD0-A520-F747-AC5A-8C48D32B0E2F}"/>
                    </a:ext>
                  </a:extLst>
                </p:cNvPr>
                <p:cNvSpPr/>
                <p:nvPr/>
              </p:nvSpPr>
              <p:spPr>
                <a:xfrm rot="10800000">
                  <a:off x="11461878" y="4837001"/>
                  <a:ext cx="294640" cy="223520"/>
                </a:xfrm>
                <a:prstGeom prst="trapezoid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accent1"/>
                    </a:solidFill>
                  </a:endParaRPr>
                </a:p>
              </p:txBody>
            </p:sp>
          </p:grpSp>
          <p:cxnSp>
            <p:nvCxnSpPr>
              <p:cNvPr id="120" name="Straight Arrow Connector 119">
                <a:extLst>
                  <a:ext uri="{FF2B5EF4-FFF2-40B4-BE49-F238E27FC236}">
                    <a16:creationId xmlns:a16="http://schemas.microsoft.com/office/drawing/2014/main" id="{206ACFA1-E762-B247-A996-8147FCC9476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08827" y="3527676"/>
                <a:ext cx="0" cy="19246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7CE28CED-8223-3A42-95FA-3189AEA6AACA}"/>
                  </a:ext>
                </a:extLst>
              </p:cNvPr>
              <p:cNvSpPr txBox="1"/>
              <p:nvPr/>
            </p:nvSpPr>
            <p:spPr>
              <a:xfrm>
                <a:off x="9880607" y="3417636"/>
                <a:ext cx="708848" cy="3414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sz="1400" b="1" dirty="0"/>
                  <a:t>25 </a:t>
                </a:r>
                <a:r>
                  <a:rPr lang="en-US" sz="1400" b="1" dirty="0">
                    <a:latin typeface="Symbol" pitchFamily="2" charset="2"/>
                  </a:rPr>
                  <a:t>m</a:t>
                </a:r>
                <a:r>
                  <a:rPr lang="en-US" sz="1400" b="1" dirty="0"/>
                  <a:t>m</a:t>
                </a:r>
              </a:p>
            </p:txBody>
          </p:sp>
          <p:sp>
            <p:nvSpPr>
              <p:cNvPr id="122" name="Rectangle 121">
                <a:extLst>
                  <a:ext uri="{FF2B5EF4-FFF2-40B4-BE49-F238E27FC236}">
                    <a16:creationId xmlns:a16="http://schemas.microsoft.com/office/drawing/2014/main" id="{B217E998-25BA-624D-A2B3-39EE99870E52}"/>
                  </a:ext>
                </a:extLst>
              </p:cNvPr>
              <p:cNvSpPr/>
              <p:nvPr/>
            </p:nvSpPr>
            <p:spPr>
              <a:xfrm>
                <a:off x="8974540" y="2965697"/>
                <a:ext cx="2768861" cy="378187"/>
              </a:xfrm>
              <a:prstGeom prst="rect">
                <a:avLst/>
              </a:prstGeom>
              <a:solidFill>
                <a:srgbClr val="A1ACFF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>
                    <a:solidFill>
                      <a:schemeClr val="bg1"/>
                    </a:solidFill>
                  </a:rPr>
                  <a:t>ASIC</a:t>
                </a:r>
              </a:p>
            </p:txBody>
          </p:sp>
          <p:cxnSp>
            <p:nvCxnSpPr>
              <p:cNvPr id="123" name="Straight Arrow Connector 122">
                <a:extLst>
                  <a:ext uri="{FF2B5EF4-FFF2-40B4-BE49-F238E27FC236}">
                    <a16:creationId xmlns:a16="http://schemas.microsoft.com/office/drawing/2014/main" id="{998BF773-C3BB-9B4D-84FE-596B0438F33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803281" y="2954752"/>
                <a:ext cx="0" cy="397323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57B31885-ED70-FC4E-952B-62173FEE717F}"/>
                  </a:ext>
                </a:extLst>
              </p:cNvPr>
              <p:cNvSpPr txBox="1"/>
              <p:nvPr/>
            </p:nvSpPr>
            <p:spPr>
              <a:xfrm>
                <a:off x="10765733" y="2932822"/>
                <a:ext cx="1000595" cy="4127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b="1" dirty="0">
                    <a:solidFill>
                      <a:schemeClr val="bg1"/>
                    </a:solidFill>
                  </a:rPr>
                  <a:t>~50 </a:t>
                </a:r>
                <a:r>
                  <a:rPr lang="en-US" b="1" dirty="0">
                    <a:solidFill>
                      <a:schemeClr val="bg1"/>
                    </a:solidFill>
                    <a:latin typeface="Symbol" pitchFamily="2" charset="2"/>
                  </a:rPr>
                  <a:t>m</a:t>
                </a:r>
                <a:r>
                  <a:rPr lang="en-US" b="1" dirty="0">
                    <a:solidFill>
                      <a:schemeClr val="bg1"/>
                    </a:solidFill>
                  </a:rPr>
                  <a:t>m</a:t>
                </a:r>
              </a:p>
            </p:txBody>
          </p:sp>
        </p:grpSp>
        <p:cxnSp>
          <p:nvCxnSpPr>
            <p:cNvPr id="138" name="Straight Arrow Connector 137">
              <a:extLst>
                <a:ext uri="{FF2B5EF4-FFF2-40B4-BE49-F238E27FC236}">
                  <a16:creationId xmlns:a16="http://schemas.microsoft.com/office/drawing/2014/main" id="{8640C328-73E5-8944-897B-6B76A4440989}"/>
                </a:ext>
              </a:extLst>
            </p:cNvPr>
            <p:cNvCxnSpPr>
              <a:cxnSpLocks/>
              <a:stCxn id="117" idx="2"/>
              <a:endCxn id="135" idx="1"/>
            </p:cNvCxnSpPr>
            <p:nvPr/>
          </p:nvCxnSpPr>
          <p:spPr>
            <a:xfrm>
              <a:off x="8373398" y="3233132"/>
              <a:ext cx="508713" cy="59373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09080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1706ABD-C3BC-CB4D-B5EF-910CE00C5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35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39C99E-1002-AB41-88D9-E043091A5FE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Nicolo Cartiglia, INFN, Torino, PSD12, 14/09/21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110D76-7AC6-174F-B933-899E5D42F60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IT" dirty="0"/>
              <a:t>UFSD radiation hardness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B63CC6F-A9C2-7B48-9658-5BC7E1FB5E0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818978" y="838465"/>
            <a:ext cx="8064499" cy="494521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1A85052-A4CC-D24A-B903-CB57CF42927C}"/>
              </a:ext>
            </a:extLst>
          </p:cNvPr>
          <p:cNvSpPr txBox="1"/>
          <p:nvPr/>
        </p:nvSpPr>
        <p:spPr>
          <a:xfrm>
            <a:off x="523764" y="2282332"/>
            <a:ext cx="3615559" cy="1492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b="1" dirty="0"/>
              <a:t>Evolution with radiation of the biasing working point for a 45-micron thick LGAD with a carbonated gain layer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F65A1A3-111D-204D-85F7-92C35A656B88}"/>
              </a:ext>
            </a:extLst>
          </p:cNvPr>
          <p:cNvSpPr txBox="1"/>
          <p:nvPr/>
        </p:nvSpPr>
        <p:spPr>
          <a:xfrm>
            <a:off x="1308295" y="5902141"/>
            <a:ext cx="10778602" cy="5195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sz="2400" b="1"/>
              <a:t>Present LGAD design assures better than 40 ps up to 2.5E15 n</a:t>
            </a:r>
            <a:r>
              <a:rPr lang="en-IT" sz="2400" b="1" baseline="-25000"/>
              <a:t>eq</a:t>
            </a:r>
            <a:r>
              <a:rPr lang="en-IT" sz="2400" b="1"/>
              <a:t>/cm</a:t>
            </a:r>
            <a:r>
              <a:rPr lang="en-IT" sz="2400" b="1" baseline="30000"/>
              <a:t>2</a:t>
            </a:r>
            <a:r>
              <a:rPr lang="en-IT" sz="2400" b="1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36148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C372AC3-0C73-4CBB-A0C7-007EAE689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CFD55-9A89-494E-8818-4FDF2C2CCE20}" type="slidenum">
              <a:rPr lang="it-IT" smtClean="0"/>
              <a:t>36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F9D757A-B89C-460A-B93D-1CACEC6029C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it-IT"/>
              <a:t>Nicolo Cartiglia, INFN, Torino, PSD12, 14/09/21</a:t>
            </a: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710CE129-AFA1-4404-9BC0-67B321A05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FASTPIX approach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BCDCA37-680F-4FFB-912E-1FA02C444576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83084" y="1952296"/>
            <a:ext cx="6963833" cy="3661426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it-IT" sz="1800" dirty="0" err="1"/>
              <a:t>Evolution</a:t>
            </a:r>
            <a:r>
              <a:rPr lang="it-IT" sz="1800" dirty="0"/>
              <a:t> of the </a:t>
            </a:r>
            <a:r>
              <a:rPr lang="it-IT" sz="1800" dirty="0" err="1"/>
              <a:t>process</a:t>
            </a:r>
            <a:r>
              <a:rPr lang="it-IT" sz="1800" dirty="0"/>
              <a:t> </a:t>
            </a:r>
            <a:r>
              <a:rPr lang="it-IT" sz="1800" dirty="0" err="1"/>
              <a:t>used</a:t>
            </a:r>
            <a:r>
              <a:rPr lang="it-IT" sz="1800" dirty="0"/>
              <a:t> for MALTA: </a:t>
            </a:r>
            <a:r>
              <a:rPr lang="it-IT" sz="1800" dirty="0" err="1"/>
              <a:t>speeding</a:t>
            </a:r>
            <a:r>
              <a:rPr lang="it-IT" sz="1800" dirty="0"/>
              <a:t> up the electron </a:t>
            </a:r>
            <a:r>
              <a:rPr lang="it-IT" sz="1800" dirty="0" err="1"/>
              <a:t>lateral</a:t>
            </a:r>
            <a:r>
              <a:rPr lang="it-IT" sz="1800" dirty="0"/>
              <a:t> </a:t>
            </a:r>
            <a:r>
              <a:rPr lang="it-IT" sz="1800" dirty="0" err="1"/>
              <a:t>drift</a:t>
            </a:r>
            <a:endParaRPr lang="it-IT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it-IT" sz="1800" dirty="0"/>
              <a:t>Small pixel </a:t>
            </a:r>
            <a:r>
              <a:rPr lang="it-IT" sz="1800" dirty="0" err="1"/>
              <a:t>pitches</a:t>
            </a:r>
            <a:r>
              <a:rPr lang="it-IT" sz="1800" dirty="0"/>
              <a:t> (~10 </a:t>
            </a:r>
            <a:r>
              <a:rPr lang="it-IT" sz="1800" dirty="0">
                <a:latin typeface="Symbol" panose="05050102010706020507" pitchFamily="18" charset="2"/>
              </a:rPr>
              <a:t>m</a:t>
            </a:r>
            <a:r>
              <a:rPr lang="it-IT" sz="1800" dirty="0"/>
              <a:t>m)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1800" dirty="0" err="1"/>
              <a:t>Very</a:t>
            </a:r>
            <a:r>
              <a:rPr lang="it-IT" sz="1800" dirty="0"/>
              <a:t> low </a:t>
            </a:r>
            <a:r>
              <a:rPr lang="it-IT" sz="1800" dirty="0" err="1"/>
              <a:t>electrode</a:t>
            </a:r>
            <a:r>
              <a:rPr lang="it-IT" sz="1800" dirty="0"/>
              <a:t> </a:t>
            </a:r>
            <a:r>
              <a:rPr lang="it-IT" sz="1800" dirty="0" err="1"/>
              <a:t>capacitance</a:t>
            </a:r>
            <a:r>
              <a:rPr lang="it-IT" sz="1800" dirty="0"/>
              <a:t> (&lt; 1fF)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1800" dirty="0" err="1"/>
              <a:t>Expected</a:t>
            </a:r>
            <a:r>
              <a:rPr lang="it-IT" sz="1800" dirty="0"/>
              <a:t> </a:t>
            </a:r>
            <a:r>
              <a:rPr lang="it-IT" sz="1800" dirty="0" err="1"/>
              <a:t>jitter</a:t>
            </a:r>
            <a:r>
              <a:rPr lang="it-IT" sz="1800" dirty="0"/>
              <a:t> (electronics): 20ps @ </a:t>
            </a:r>
            <a:r>
              <a:rPr lang="it-IT" sz="1800" dirty="0" err="1"/>
              <a:t>Q</a:t>
            </a:r>
            <a:r>
              <a:rPr lang="it-IT" sz="1800" baseline="-25000" dirty="0" err="1"/>
              <a:t>in</a:t>
            </a:r>
            <a:r>
              <a:rPr lang="it-IT" sz="1800" dirty="0"/>
              <a:t> =1000 e</a:t>
            </a:r>
            <a:r>
              <a:rPr lang="it-IT" sz="1800" baseline="30000" dirty="0"/>
              <a:t>-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1800" dirty="0" err="1"/>
              <a:t>Estimated</a:t>
            </a:r>
            <a:r>
              <a:rPr lang="it-IT" sz="1800" dirty="0"/>
              <a:t> </a:t>
            </a:r>
            <a:r>
              <a:rPr lang="it-IT" sz="1800" dirty="0" err="1"/>
              <a:t>resolution</a:t>
            </a:r>
            <a:r>
              <a:rPr lang="it-IT" sz="1800" dirty="0"/>
              <a:t>: sub-ns (a </a:t>
            </a:r>
            <a:r>
              <a:rPr lang="it-IT" sz="1800" dirty="0" err="1"/>
              <a:t>few</a:t>
            </a:r>
            <a:r>
              <a:rPr lang="it-IT" sz="1800" dirty="0"/>
              <a:t> </a:t>
            </a:r>
            <a:r>
              <a:rPr lang="it-IT" sz="1800" dirty="0" err="1"/>
              <a:t>hundred</a:t>
            </a:r>
            <a:r>
              <a:rPr lang="it-IT" sz="1800" dirty="0"/>
              <a:t> </a:t>
            </a:r>
            <a:r>
              <a:rPr lang="it-IT" sz="1800" dirty="0" err="1"/>
              <a:t>ps</a:t>
            </a:r>
            <a:r>
              <a:rPr lang="it-IT" sz="1800" dirty="0"/>
              <a:t>)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3DBD822D-0318-4FB8-B832-F7F0C4173C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4335" y="1620119"/>
            <a:ext cx="4466732" cy="2752589"/>
          </a:xfrm>
          <a:prstGeom prst="rect">
            <a:avLst/>
          </a:prstGeom>
        </p:spPr>
      </p:pic>
      <p:sp>
        <p:nvSpPr>
          <p:cNvPr id="11" name="Rettangolo 10">
            <a:extLst>
              <a:ext uri="{FF2B5EF4-FFF2-40B4-BE49-F238E27FC236}">
                <a16:creationId xmlns:a16="http://schemas.microsoft.com/office/drawing/2014/main" id="{508771D2-7FEE-4C47-B345-41EFF08F02BF}"/>
              </a:ext>
            </a:extLst>
          </p:cNvPr>
          <p:cNvSpPr/>
          <p:nvPr/>
        </p:nvSpPr>
        <p:spPr>
          <a:xfrm>
            <a:off x="7139354" y="5613722"/>
            <a:ext cx="46318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/>
              <a:t>T. </a:t>
            </a:r>
            <a:r>
              <a:rPr lang="it-IT" dirty="0" err="1"/>
              <a:t>Kugathasan</a:t>
            </a:r>
            <a:r>
              <a:rPr lang="it-IT" dirty="0"/>
              <a:t> et al., </a:t>
            </a:r>
            <a:r>
              <a:rPr lang="it-IT" dirty="0" err="1"/>
              <a:t>Nucl</a:t>
            </a:r>
            <a:r>
              <a:rPr lang="it-IT" dirty="0"/>
              <a:t>. </a:t>
            </a:r>
            <a:r>
              <a:rPr lang="it-IT" dirty="0" err="1"/>
              <a:t>Inst</a:t>
            </a:r>
            <a:r>
              <a:rPr lang="it-IT" dirty="0"/>
              <a:t>. </a:t>
            </a:r>
            <a:r>
              <a:rPr lang="it-IT" dirty="0" err="1"/>
              <a:t>Meth</a:t>
            </a:r>
            <a:r>
              <a:rPr lang="it-IT" dirty="0"/>
              <a:t>. A Vol. 979, Nov. 2020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08220DF-8272-0245-A818-040D72124E2C}"/>
              </a:ext>
            </a:extLst>
          </p:cNvPr>
          <p:cNvSpPr/>
          <p:nvPr/>
        </p:nvSpPr>
        <p:spPr>
          <a:xfrm>
            <a:off x="609599" y="716836"/>
            <a:ext cx="1022252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2E2E2E"/>
                </a:solidFill>
                <a:latin typeface="+mj-lt"/>
              </a:rPr>
              <a:t>“In the ATTRACT project FASTPIX we investigate monolithic pixel sensors with small collection electrodes in CMOS technologies for fast signal collection and precise timing in the sub-nanosecond range.”</a:t>
            </a:r>
            <a:endParaRPr lang="en-GB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0225783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F3C8070-1F78-3744-A0C2-610CCA88A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37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F792E6-3160-6F47-8A65-46C00C82037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Nicolo Cartiglia, INFN, Torino, PSD12, 14/09/21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EC812C-335F-9F45-B04D-3110B057690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Present status of ATLAS-CMS timing layer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D88A0DF-A688-1F4B-B253-3889F2EE4358}"/>
              </a:ext>
            </a:extLst>
          </p:cNvPr>
          <p:cNvSpPr txBox="1"/>
          <p:nvPr/>
        </p:nvSpPr>
        <p:spPr>
          <a:xfrm>
            <a:off x="493532" y="830032"/>
            <a:ext cx="8204490" cy="3653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/>
              <a:t>UFSD are available from many vendors: HPK, FBK, CNM, BNL</a:t>
            </a:r>
          </a:p>
          <a:p>
            <a:pPr>
              <a:lnSpc>
                <a:spcPct val="130000"/>
              </a:lnSpc>
            </a:pPr>
            <a:r>
              <a:rPr lang="en-US"/>
              <a:t>and several more are coming on line: Micron, NDL (China), IHEP (China)</a:t>
            </a:r>
          </a:p>
          <a:p>
            <a:pPr>
              <a:lnSpc>
                <a:spcPct val="130000"/>
              </a:lnSpc>
            </a:pPr>
            <a:endParaRPr lang="en-US"/>
          </a:p>
          <a:p>
            <a:pPr>
              <a:lnSpc>
                <a:spcPct val="130000"/>
              </a:lnSpc>
            </a:pPr>
            <a:r>
              <a:rPr lang="en-US" b="1"/>
              <a:t>ATLAS and CMS are planning to use ~ 20-30 m</a:t>
            </a:r>
            <a:r>
              <a:rPr lang="en-US" b="1" baseline="30000"/>
              <a:t>2</a:t>
            </a:r>
          </a:p>
          <a:p>
            <a:pPr>
              <a:lnSpc>
                <a:spcPct val="130000"/>
              </a:lnSpc>
            </a:pPr>
            <a:r>
              <a:rPr lang="en-US" baseline="30000"/>
              <a:t>		</a:t>
            </a:r>
            <a:r>
              <a:rPr lang="en-US">
                <a:sym typeface="Wingdings" pitchFamily="2" charset="2"/>
              </a:rPr>
              <a:t> M</a:t>
            </a:r>
            <a:r>
              <a:rPr lang="en-US"/>
              <a:t>ature technology</a:t>
            </a:r>
          </a:p>
          <a:p>
            <a:pPr>
              <a:lnSpc>
                <a:spcPct val="130000"/>
              </a:lnSpc>
            </a:pPr>
            <a:r>
              <a:rPr lang="en-US" b="1"/>
              <a:t>Installation: 2023-2025</a:t>
            </a:r>
          </a:p>
          <a:p>
            <a:pPr>
              <a:lnSpc>
                <a:spcPct val="130000"/>
              </a:lnSpc>
            </a:pPr>
            <a:endParaRPr lang="en-US" b="1"/>
          </a:p>
          <a:p>
            <a:pPr>
              <a:lnSpc>
                <a:spcPct val="130000"/>
              </a:lnSpc>
            </a:pPr>
            <a:r>
              <a:rPr lang="en-US" b="1"/>
              <a:t>CMS: 2 layers, covering the full endcap 1.6 &lt; eta &lt; 3</a:t>
            </a:r>
          </a:p>
          <a:p>
            <a:pPr>
              <a:lnSpc>
                <a:spcPct val="130000"/>
              </a:lnSpc>
            </a:pPr>
            <a:r>
              <a:rPr lang="en-US" b="1"/>
              <a:t>ATLAS: 2 ½ - 3 layers, covering high rapidity 2.5 &lt; eta &lt; 4</a:t>
            </a:r>
          </a:p>
          <a:p>
            <a:pPr>
              <a:lnSpc>
                <a:spcPct val="130000"/>
              </a:lnSpc>
            </a:pPr>
            <a:endParaRPr lang="en-US" b="1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434BB0F-8ACF-F34F-9AA0-5E28D5D2201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8262" y="1818524"/>
            <a:ext cx="3826975" cy="300797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CE2F1C7-E2AE-3D40-BAFD-314D431A3C23}"/>
              </a:ext>
            </a:extLst>
          </p:cNvPr>
          <p:cNvSpPr/>
          <p:nvPr/>
        </p:nvSpPr>
        <p:spPr>
          <a:xfrm>
            <a:off x="7520683" y="4597166"/>
            <a:ext cx="41840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/>
              <a:t>CMS: 7 m</a:t>
            </a:r>
            <a:r>
              <a:rPr lang="en-US" b="1" baseline="30000"/>
              <a:t>2</a:t>
            </a:r>
            <a:r>
              <a:rPr lang="en-US" b="1"/>
              <a:t> of sensors on each side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D102F93-62B7-F14A-A7A2-E309F2F8212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15058" y="1733593"/>
            <a:ext cx="1906009" cy="2863573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EC5BD40D-977F-424B-AF3B-EE567FEC2C9C}"/>
              </a:ext>
            </a:extLst>
          </p:cNvPr>
          <p:cNvGrpSpPr/>
          <p:nvPr/>
        </p:nvGrpSpPr>
        <p:grpSpPr>
          <a:xfrm>
            <a:off x="1216120" y="4922934"/>
            <a:ext cx="5114005" cy="1757870"/>
            <a:chOff x="6310004" y="2658024"/>
            <a:chExt cx="5970146" cy="4100573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373CE70C-5522-E64A-BDDF-33A2DE5935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47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763" t="9895" r="21935"/>
            <a:stretch/>
          </p:blipFill>
          <p:spPr>
            <a:xfrm rot="10800000">
              <a:off x="7643047" y="2658024"/>
              <a:ext cx="4548953" cy="4100573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46B79A9-7E1C-6945-A923-A9A6F6EF506E}"/>
                </a:ext>
              </a:extLst>
            </p:cNvPr>
            <p:cNvSpPr/>
            <p:nvPr/>
          </p:nvSpPr>
          <p:spPr>
            <a:xfrm>
              <a:off x="6310004" y="5378835"/>
              <a:ext cx="4414005" cy="10549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b="1">
                  <a:solidFill>
                    <a:schemeClr val="bg1"/>
                  </a:solidFill>
                </a:rPr>
                <a:t>HPK2  </a:t>
              </a:r>
            </a:p>
            <a:p>
              <a:pPr algn="ctr"/>
              <a:r>
                <a:rPr lang="en-US" b="1">
                  <a:solidFill>
                    <a:schemeClr val="bg1"/>
                  </a:solidFill>
                </a:rPr>
                <a:t>16x16 array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8D404946-C2C6-6447-9FBB-C741A9F4237F}"/>
                </a:ext>
              </a:extLst>
            </p:cNvPr>
            <p:cNvCxnSpPr>
              <a:cxnSpLocks/>
            </p:cNvCxnSpPr>
            <p:nvPr/>
          </p:nvCxnSpPr>
          <p:spPr>
            <a:xfrm>
              <a:off x="9911443" y="2884146"/>
              <a:ext cx="2139043" cy="1867468"/>
            </a:xfrm>
            <a:prstGeom prst="straightConnector1">
              <a:avLst/>
            </a:prstGeom>
            <a:ln>
              <a:solidFill>
                <a:schemeClr val="bg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12A44E1-7039-7545-9F35-14CF10340204}"/>
                </a:ext>
              </a:extLst>
            </p:cNvPr>
            <p:cNvSpPr/>
            <p:nvPr/>
          </p:nvSpPr>
          <p:spPr>
            <a:xfrm rot="1456873">
              <a:off x="10054134" y="3291957"/>
              <a:ext cx="2226016" cy="3077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>
                  <a:solidFill>
                    <a:schemeClr val="bg1"/>
                  </a:solidFill>
                </a:rPr>
                <a:t>2.1 cm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7182548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2EDFA79-EA58-8D4D-9B0A-73E4009AD5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38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4CAEBE-E03C-F645-AB2C-304FCE4A1900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Nicolo Cartiglia, INFN, Torino, PSD12, 14/09/21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D06A42-2FCA-3F4B-80BC-CF8BCDCFAB9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/>
              <a:t>Read-out chips for UFSDs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E52CC2-D4BB-C748-BFCB-B2553306D76C}"/>
              </a:ext>
            </a:extLst>
          </p:cNvPr>
          <p:cNvSpPr txBox="1"/>
          <p:nvPr/>
        </p:nvSpPr>
        <p:spPr>
          <a:xfrm>
            <a:off x="1101435" y="1049483"/>
            <a:ext cx="10266220" cy="1132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/>
              <a:t>In the past 3-4 years, the ATLAS and CMS collaborations poured a considerable amount of resources into designing the read-out chips  for  their respective timing layers.</a:t>
            </a:r>
          </a:p>
          <a:p>
            <a:pPr>
              <a:lnSpc>
                <a:spcPct val="130000"/>
              </a:lnSpc>
            </a:pPr>
            <a:endParaRPr lang="en-US" b="1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942902-1BC0-3443-AC2D-0FEA8A5E7F76}"/>
              </a:ext>
            </a:extLst>
          </p:cNvPr>
          <p:cNvSpPr txBox="1"/>
          <p:nvPr/>
        </p:nvSpPr>
        <p:spPr>
          <a:xfrm>
            <a:off x="1101435" y="6128881"/>
            <a:ext cx="9818714" cy="4126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>
                <a:solidFill>
                  <a:srgbClr val="800000"/>
                </a:solidFill>
              </a:rPr>
              <a:t>A timing layer with large pixels needs less power than a layer of small traditional pixels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71DB677-EADE-1143-95FB-3B6BCABDC29E}"/>
              </a:ext>
            </a:extLst>
          </p:cNvPr>
          <p:cNvSpPr/>
          <p:nvPr/>
        </p:nvSpPr>
        <p:spPr>
          <a:xfrm>
            <a:off x="1011382" y="4792679"/>
            <a:ext cx="10165484" cy="1133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/>
              <a:t>As a comparison</a:t>
            </a:r>
            <a:r>
              <a:rPr lang="en-US"/>
              <a:t>, the </a:t>
            </a:r>
            <a:r>
              <a:rPr lang="en-US" b="1"/>
              <a:t>RD53 readout chip for pixel detectors </a:t>
            </a:r>
            <a:r>
              <a:rPr lang="en-US"/>
              <a:t>for tracking (i.e. no timing) at the HL-LHC with 50 x 50 um2 and 25 x 100 um</a:t>
            </a:r>
            <a:r>
              <a:rPr lang="en-US" baseline="30000"/>
              <a:t>2</a:t>
            </a:r>
            <a:r>
              <a:rPr lang="en-US"/>
              <a:t> feature sizes is estimated to have a power density of </a:t>
            </a:r>
            <a:r>
              <a:rPr lang="en-US" b="1"/>
              <a:t>about 1 W / cm</a:t>
            </a:r>
            <a:r>
              <a:rPr lang="en-US" b="1" baseline="30000"/>
              <a:t>2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2DB50B3-0EA0-EB45-88FA-743AD14389B4}"/>
              </a:ext>
            </a:extLst>
          </p:cNvPr>
          <p:cNvGrpSpPr/>
          <p:nvPr/>
        </p:nvGrpSpPr>
        <p:grpSpPr>
          <a:xfrm>
            <a:off x="1101435" y="1966071"/>
            <a:ext cx="9528465" cy="2826608"/>
            <a:chOff x="1101435" y="1966071"/>
            <a:chExt cx="9528465" cy="2826608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E2C3145-0DE5-2041-9292-681853DE8578}"/>
                </a:ext>
              </a:extLst>
            </p:cNvPr>
            <p:cNvSpPr/>
            <p:nvPr/>
          </p:nvSpPr>
          <p:spPr>
            <a:xfrm>
              <a:off x="1101435" y="1966071"/>
              <a:ext cx="9528465" cy="28266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b="1">
                  <a:latin typeface="+mj-lt"/>
                </a:rPr>
                <a:t>ATLAS: </a:t>
              </a:r>
              <a:r>
                <a:rPr lang="en-US">
                  <a:latin typeface="+mj-lt"/>
                </a:rPr>
                <a:t>ALTIROC, TSMC 130 nm,  15x15 pads, </a:t>
              </a:r>
              <a:endParaRPr lang="en-US" b="1">
                <a:latin typeface="+mj-lt"/>
              </a:endParaRPr>
            </a:p>
            <a:p>
              <a:pPr>
                <a:lnSpc>
                  <a:spcPct val="130000"/>
                </a:lnSpc>
              </a:pPr>
              <a:r>
                <a:rPr lang="en-US" b="1">
                  <a:latin typeface="+mj-lt"/>
                </a:rPr>
                <a:t>CMS: </a:t>
              </a:r>
              <a:r>
                <a:rPr lang="en-US">
                  <a:latin typeface="+mj-lt"/>
                </a:rPr>
                <a:t>ETROC, CMOS 65 nm, 16x16 pads</a:t>
              </a:r>
            </a:p>
            <a:p>
              <a:pPr>
                <a:lnSpc>
                  <a:spcPct val="130000"/>
                </a:lnSpc>
              </a:pPr>
              <a:endParaRPr lang="en-US" b="1">
                <a:latin typeface="+mj-lt"/>
              </a:endParaRPr>
            </a:p>
            <a:p>
              <a:pPr>
                <a:lnSpc>
                  <a:spcPct val="130000"/>
                </a:lnSpc>
              </a:pPr>
              <a:r>
                <a:rPr lang="en-US" b="1">
                  <a:latin typeface="+mj-lt"/>
                </a:rPr>
                <a:t>For both: input load about 4 pF, jitter ~ 20ps at 10fC of input charge</a:t>
              </a:r>
            </a:p>
            <a:p>
              <a:pPr>
                <a:lnSpc>
                  <a:spcPct val="130000"/>
                </a:lnSpc>
              </a:pPr>
              <a:r>
                <a:rPr lang="en-US" b="1">
                  <a:latin typeface="+mj-lt"/>
                </a:rPr>
                <a:t>Power: </a:t>
              </a:r>
            </a:p>
            <a:p>
              <a:pPr>
                <a:lnSpc>
                  <a:spcPct val="130000"/>
                </a:lnSpc>
              </a:pPr>
              <a:r>
                <a:rPr lang="en-US" b="1">
                  <a:latin typeface="+mj-lt"/>
                </a:rPr>
                <a:t>	ALTIROC ~ 3.5 </a:t>
              </a:r>
              <a:r>
                <a:rPr lang="en-US" b="1" err="1">
                  <a:latin typeface="+mj-lt"/>
                </a:rPr>
                <a:t>mW</a:t>
              </a:r>
              <a:r>
                <a:rPr lang="en-US" b="1">
                  <a:latin typeface="+mj-lt"/>
                </a:rPr>
                <a:t>/</a:t>
              </a:r>
              <a:r>
                <a:rPr lang="en-US" b="1" err="1">
                  <a:latin typeface="+mj-lt"/>
                </a:rPr>
                <a:t>ch</a:t>
              </a:r>
              <a:r>
                <a:rPr lang="en-US" b="1">
                  <a:latin typeface="+mj-lt"/>
                </a:rPr>
                <a:t>, </a:t>
              </a:r>
              <a:r>
                <a:rPr lang="en-US" b="1">
                  <a:latin typeface="+mj-lt"/>
                  <a:sym typeface="Wingdings" pitchFamily="2" charset="2"/>
                </a:rPr>
                <a:t> </a:t>
              </a:r>
              <a:r>
                <a:rPr lang="en-US" b="1">
                  <a:sym typeface="Wingdings" pitchFamily="2" charset="2"/>
                </a:rPr>
                <a:t> 			2-300 </a:t>
              </a:r>
              <a:r>
                <a:rPr lang="en-US" b="1" err="1">
                  <a:sym typeface="Wingdings" pitchFamily="2" charset="2"/>
                </a:rPr>
                <a:t>mW</a:t>
              </a:r>
              <a:r>
                <a:rPr lang="en-US" b="1">
                  <a:sym typeface="Wingdings" pitchFamily="2" charset="2"/>
                </a:rPr>
                <a:t>/cm</a:t>
              </a:r>
              <a:r>
                <a:rPr lang="en-US" b="1" baseline="30000">
                  <a:sym typeface="Wingdings" pitchFamily="2" charset="2"/>
                </a:rPr>
                <a:t>2 </a:t>
              </a:r>
              <a:endParaRPr lang="en-US" b="1">
                <a:latin typeface="+mj-lt"/>
              </a:endParaRPr>
            </a:p>
            <a:p>
              <a:pPr>
                <a:lnSpc>
                  <a:spcPct val="130000"/>
                </a:lnSpc>
              </a:pPr>
              <a:r>
                <a:rPr lang="en-US" b="1">
                  <a:latin typeface="+mj-lt"/>
                </a:rPr>
                <a:t>	ETROC~ 3 </a:t>
              </a:r>
              <a:r>
                <a:rPr lang="en-US" b="1" err="1">
                  <a:latin typeface="+mj-lt"/>
                </a:rPr>
                <a:t>mW</a:t>
              </a:r>
              <a:r>
                <a:rPr lang="en-US" b="1">
                  <a:latin typeface="+mj-lt"/>
                </a:rPr>
                <a:t>/</a:t>
              </a:r>
              <a:r>
                <a:rPr lang="en-US" b="1" err="1">
                  <a:latin typeface="+mj-lt"/>
                </a:rPr>
                <a:t>ch</a:t>
              </a:r>
              <a:endParaRPr lang="en-US" b="1">
                <a:latin typeface="+mj-lt"/>
                <a:sym typeface="Wingdings" pitchFamily="2" charset="2"/>
              </a:endParaRPr>
            </a:p>
            <a:p>
              <a:pPr>
                <a:lnSpc>
                  <a:spcPct val="130000"/>
                </a:lnSpc>
              </a:pPr>
              <a:endParaRPr lang="en-US" b="1" baseline="30000">
                <a:latin typeface="+mj-lt"/>
                <a:sym typeface="Wingdings" pitchFamily="2" charset="2"/>
              </a:endParaRPr>
            </a:p>
          </p:txBody>
        </p:sp>
        <p:sp>
          <p:nvSpPr>
            <p:cNvPr id="10" name="Right Brace 9">
              <a:extLst>
                <a:ext uri="{FF2B5EF4-FFF2-40B4-BE49-F238E27FC236}">
                  <a16:creationId xmlns:a16="http://schemas.microsoft.com/office/drawing/2014/main" id="{8D3CC7D8-154C-9F4C-9FCE-81490999EBB0}"/>
                </a:ext>
              </a:extLst>
            </p:cNvPr>
            <p:cNvSpPr/>
            <p:nvPr/>
          </p:nvSpPr>
          <p:spPr>
            <a:xfrm>
              <a:off x="4270664" y="3834244"/>
              <a:ext cx="498763" cy="800527"/>
            </a:xfrm>
            <a:prstGeom prst="righ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76642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157B0E8-57EE-B54B-8C71-7AA0D0A030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39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2EED7F-7832-D641-9A77-38F0D90AA1F1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Nicolo Cartiglia, INFN, Torino, PSD12, 14/09/21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236F7D-64D2-334F-8050-AC0ABCDB8BE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IT" dirty="0"/>
              <a:t>I-LGAD: a new desgin for 100% fill factor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5D88D20-0D00-C546-A5D8-07A37BB72DE3}"/>
              </a:ext>
            </a:extLst>
          </p:cNvPr>
          <p:cNvGrpSpPr/>
          <p:nvPr/>
        </p:nvGrpSpPr>
        <p:grpSpPr>
          <a:xfrm>
            <a:off x="4328834" y="1440925"/>
            <a:ext cx="3911910" cy="4798270"/>
            <a:chOff x="1973837" y="1410945"/>
            <a:chExt cx="3911910" cy="4798270"/>
          </a:xfrm>
        </p:grpSpPr>
        <p:grpSp>
          <p:nvGrpSpPr>
            <p:cNvPr id="6" name="Group 89">
              <a:extLst>
                <a:ext uri="{FF2B5EF4-FFF2-40B4-BE49-F238E27FC236}">
                  <a16:creationId xmlns:a16="http://schemas.microsoft.com/office/drawing/2014/main" id="{9CFE90BB-8806-1148-8694-F02104EC9198}"/>
                </a:ext>
              </a:extLst>
            </p:cNvPr>
            <p:cNvGrpSpPr/>
            <p:nvPr/>
          </p:nvGrpSpPr>
          <p:grpSpPr>
            <a:xfrm>
              <a:off x="2221125" y="1410945"/>
              <a:ext cx="2387483" cy="779929"/>
              <a:chOff x="0" y="0"/>
              <a:chExt cx="2387481" cy="779928"/>
            </a:xfrm>
          </p:grpSpPr>
          <p:sp>
            <p:nvSpPr>
              <p:cNvPr id="16" name="Rectangle 103">
                <a:extLst>
                  <a:ext uri="{FF2B5EF4-FFF2-40B4-BE49-F238E27FC236}">
                    <a16:creationId xmlns:a16="http://schemas.microsoft.com/office/drawing/2014/main" id="{7D40E7F4-9117-EA42-BFA5-C8EDE164B6D2}"/>
                  </a:ext>
                </a:extLst>
              </p:cNvPr>
              <p:cNvSpPr/>
              <p:nvPr/>
            </p:nvSpPr>
            <p:spPr>
              <a:xfrm>
                <a:off x="0" y="0"/>
                <a:ext cx="2387482" cy="777586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40404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200"/>
                </a:pPr>
                <a:endParaRPr dirty="0"/>
              </a:p>
            </p:txBody>
          </p:sp>
          <p:sp>
            <p:nvSpPr>
              <p:cNvPr id="17" name="Rectangle 104">
                <a:extLst>
                  <a:ext uri="{FF2B5EF4-FFF2-40B4-BE49-F238E27FC236}">
                    <a16:creationId xmlns:a16="http://schemas.microsoft.com/office/drawing/2014/main" id="{F63C5008-AD14-CA49-BBD2-C87D3D54095F}"/>
                  </a:ext>
                </a:extLst>
              </p:cNvPr>
              <p:cNvSpPr/>
              <p:nvPr/>
            </p:nvSpPr>
            <p:spPr>
              <a:xfrm>
                <a:off x="1767995" y="702886"/>
                <a:ext cx="619487" cy="7704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solidFill>
                  <a:srgbClr val="40404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200"/>
                </a:pPr>
                <a:endParaRPr dirty="0"/>
              </a:p>
            </p:txBody>
          </p:sp>
          <p:sp>
            <p:nvSpPr>
              <p:cNvPr id="18" name="Rectangle 104">
                <a:extLst>
                  <a:ext uri="{FF2B5EF4-FFF2-40B4-BE49-F238E27FC236}">
                    <a16:creationId xmlns:a16="http://schemas.microsoft.com/office/drawing/2014/main" id="{DCDA2958-0F15-214A-9BE3-767515BD5F54}"/>
                  </a:ext>
                </a:extLst>
              </p:cNvPr>
              <p:cNvSpPr/>
              <p:nvPr/>
            </p:nvSpPr>
            <p:spPr>
              <a:xfrm>
                <a:off x="883997" y="702886"/>
                <a:ext cx="619488" cy="7704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solidFill>
                  <a:srgbClr val="40404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200"/>
                </a:pPr>
                <a:endParaRPr dirty="0"/>
              </a:p>
            </p:txBody>
          </p:sp>
          <p:sp>
            <p:nvSpPr>
              <p:cNvPr id="19" name="Rectangle 104">
                <a:extLst>
                  <a:ext uri="{FF2B5EF4-FFF2-40B4-BE49-F238E27FC236}">
                    <a16:creationId xmlns:a16="http://schemas.microsoft.com/office/drawing/2014/main" id="{501356E7-C5A4-A940-AC4B-3FF472AEA980}"/>
                  </a:ext>
                </a:extLst>
              </p:cNvPr>
              <p:cNvSpPr/>
              <p:nvPr/>
            </p:nvSpPr>
            <p:spPr>
              <a:xfrm>
                <a:off x="2695" y="702886"/>
                <a:ext cx="619487" cy="7704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solidFill>
                  <a:srgbClr val="40404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200"/>
                </a:pPr>
                <a:endParaRPr dirty="0"/>
              </a:p>
            </p:txBody>
          </p:sp>
        </p:grpSp>
        <p:sp>
          <p:nvSpPr>
            <p:cNvPr id="7" name="Rectangle 99">
              <a:extLst>
                <a:ext uri="{FF2B5EF4-FFF2-40B4-BE49-F238E27FC236}">
                  <a16:creationId xmlns:a16="http://schemas.microsoft.com/office/drawing/2014/main" id="{A7C8553A-FFA1-2D4A-8FFF-E61DD0CF2B7D}"/>
                </a:ext>
              </a:extLst>
            </p:cNvPr>
            <p:cNvSpPr/>
            <p:nvPr/>
          </p:nvSpPr>
          <p:spPr>
            <a:xfrm>
              <a:off x="2456813" y="1410945"/>
              <a:ext cx="1916106" cy="25401"/>
            </a:xfrm>
            <a:prstGeom prst="rect">
              <a:avLst/>
            </a:prstGeom>
            <a:solidFill>
              <a:srgbClr val="221AC0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pPr algn="ctr">
                <a:defRPr sz="1200"/>
              </a:pPr>
              <a:endParaRPr dirty="0"/>
            </a:p>
          </p:txBody>
        </p:sp>
        <p:sp>
          <p:nvSpPr>
            <p:cNvPr id="8" name="Rectangle 100">
              <a:extLst>
                <a:ext uri="{FF2B5EF4-FFF2-40B4-BE49-F238E27FC236}">
                  <a16:creationId xmlns:a16="http://schemas.microsoft.com/office/drawing/2014/main" id="{28EAF20A-39E6-7944-A8BA-7ABC0461728F}"/>
                </a:ext>
              </a:extLst>
            </p:cNvPr>
            <p:cNvSpPr/>
            <p:nvPr/>
          </p:nvSpPr>
          <p:spPr>
            <a:xfrm>
              <a:off x="2520383" y="1484196"/>
              <a:ext cx="1788966" cy="40992"/>
            </a:xfrm>
            <a:prstGeom prst="rect">
              <a:avLst/>
            </a:prstGeom>
            <a:solidFill>
              <a:srgbClr val="C00000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pPr algn="ctr">
                <a:defRPr sz="1200"/>
              </a:pPr>
              <a:endParaRPr dirty="0"/>
            </a:p>
          </p:txBody>
        </p:sp>
        <p:sp>
          <p:nvSpPr>
            <p:cNvPr id="9" name="Rectangle 101">
              <a:extLst>
                <a:ext uri="{FF2B5EF4-FFF2-40B4-BE49-F238E27FC236}">
                  <a16:creationId xmlns:a16="http://schemas.microsoft.com/office/drawing/2014/main" id="{F98729CD-8860-D149-AB6F-3221AEE7007A}"/>
                </a:ext>
              </a:extLst>
            </p:cNvPr>
            <p:cNvSpPr/>
            <p:nvPr/>
          </p:nvSpPr>
          <p:spPr>
            <a:xfrm>
              <a:off x="2453866" y="1412207"/>
              <a:ext cx="43057" cy="113649"/>
            </a:xfrm>
            <a:prstGeom prst="rect">
              <a:avLst/>
            </a:prstGeom>
            <a:solidFill>
              <a:srgbClr val="221AC0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pPr algn="ctr">
                <a:defRPr sz="1200"/>
              </a:pPr>
              <a:endParaRPr dirty="0"/>
            </a:p>
          </p:txBody>
        </p:sp>
        <p:sp>
          <p:nvSpPr>
            <p:cNvPr id="10" name="Rectangle 98">
              <a:extLst>
                <a:ext uri="{FF2B5EF4-FFF2-40B4-BE49-F238E27FC236}">
                  <a16:creationId xmlns:a16="http://schemas.microsoft.com/office/drawing/2014/main" id="{7E4B63C9-9BDE-B448-91D7-0F23FC6D17BE}"/>
                </a:ext>
              </a:extLst>
            </p:cNvPr>
            <p:cNvSpPr/>
            <p:nvPr/>
          </p:nvSpPr>
          <p:spPr>
            <a:xfrm>
              <a:off x="4349047" y="1412838"/>
              <a:ext cx="43057" cy="113649"/>
            </a:xfrm>
            <a:prstGeom prst="rect">
              <a:avLst/>
            </a:prstGeom>
            <a:solidFill>
              <a:srgbClr val="221AC0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pPr algn="ctr">
                <a:defRPr sz="1200"/>
              </a:pPr>
              <a:endParaRPr dirty="0"/>
            </a:p>
          </p:txBody>
        </p:sp>
        <p:sp>
          <p:nvSpPr>
            <p:cNvPr id="11" name="TextBox 108">
              <a:extLst>
                <a:ext uri="{FF2B5EF4-FFF2-40B4-BE49-F238E27FC236}">
                  <a16:creationId xmlns:a16="http://schemas.microsoft.com/office/drawing/2014/main" id="{45650BE4-9689-9345-A0AB-DBBC4A280A94}"/>
                </a:ext>
              </a:extLst>
            </p:cNvPr>
            <p:cNvSpPr txBox="1"/>
            <p:nvPr/>
          </p:nvSpPr>
          <p:spPr>
            <a:xfrm>
              <a:off x="1973837" y="3066945"/>
              <a:ext cx="3911910" cy="314227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45719" rIns="45719">
              <a:spAutoFit/>
            </a:bodyPr>
            <a:lstStyle/>
            <a:p>
              <a:pPr algn="ctr">
                <a:lnSpc>
                  <a:spcPct val="130000"/>
                </a:lnSpc>
                <a:defRPr sz="1400" b="1">
                  <a:solidFill>
                    <a:srgbClr val="FF0000"/>
                  </a:solidFill>
                </a:defRPr>
              </a:pPr>
              <a:r>
                <a:rPr dirty="0"/>
                <a:t>i-LGAD</a:t>
              </a:r>
            </a:p>
            <a:p>
              <a:pPr marL="285750" indent="-285750">
                <a:lnSpc>
                  <a:spcPct val="130000"/>
                </a:lnSpc>
                <a:buSzPct val="100000"/>
                <a:buFont typeface="Arial"/>
                <a:buChar char="•"/>
                <a:defRPr sz="1400" b="1"/>
              </a:pPr>
              <a:r>
                <a:rPr dirty="0"/>
                <a:t>p-side segmentation</a:t>
              </a:r>
            </a:p>
            <a:p>
              <a:pPr marL="285750" indent="-285750">
                <a:lnSpc>
                  <a:spcPct val="130000"/>
                </a:lnSpc>
                <a:buSzPct val="100000"/>
                <a:buFont typeface="Arial"/>
                <a:buChar char="•"/>
                <a:defRPr sz="1400" b="1"/>
              </a:pPr>
              <a:r>
                <a:rPr dirty="0"/>
                <a:t>Signal in a single pixel</a:t>
              </a:r>
            </a:p>
            <a:p>
              <a:pPr marL="285750" indent="-285750">
                <a:lnSpc>
                  <a:spcPct val="130000"/>
                </a:lnSpc>
                <a:buSzPct val="100000"/>
                <a:buFont typeface="Arial"/>
                <a:buChar char="•"/>
                <a:defRPr sz="1400" b="1"/>
              </a:pPr>
              <a:r>
                <a:rPr dirty="0"/>
                <a:t>100% fill factor</a:t>
              </a:r>
            </a:p>
            <a:p>
              <a:pPr marL="285750" indent="-285750">
                <a:lnSpc>
                  <a:spcPct val="130000"/>
                </a:lnSpc>
                <a:buSzPct val="100000"/>
                <a:buFont typeface="Arial"/>
                <a:buChar char="•"/>
                <a:defRPr sz="1400" b="1"/>
              </a:pPr>
              <a:r>
                <a:rPr dirty="0"/>
                <a:t>Thin i-LGAD with single side processing under development (using trenches)</a:t>
              </a:r>
            </a:p>
            <a:p>
              <a:pPr>
                <a:lnSpc>
                  <a:spcPct val="130000"/>
                </a:lnSpc>
                <a:defRPr sz="1400" b="1"/>
              </a:pPr>
              <a:r>
                <a:rPr dirty="0"/>
                <a:t>=&gt; done with TCAD simulation, run starting in spring 2021 @ CNM</a:t>
              </a:r>
            </a:p>
            <a:p>
              <a:pPr marL="285750" indent="-285750">
                <a:lnSpc>
                  <a:spcPct val="130000"/>
                </a:lnSpc>
                <a:buSzPct val="100000"/>
                <a:buFont typeface="Arial"/>
                <a:buChar char="•"/>
                <a:defRPr sz="1400" b="1"/>
              </a:pPr>
              <a:r>
                <a:rPr dirty="0"/>
                <a:t>High Occupancy OK</a:t>
              </a:r>
            </a:p>
            <a:p>
              <a:pPr marL="285750" indent="-285750">
                <a:lnSpc>
                  <a:spcPct val="130000"/>
                </a:lnSpc>
                <a:buSzPct val="100000"/>
                <a:buFont typeface="Arial"/>
                <a:buChar char="•"/>
                <a:defRPr sz="1400" b="1"/>
              </a:pPr>
              <a:r>
                <a:rPr dirty="0"/>
                <a:t>Rate ~ 50-100 MHz</a:t>
              </a:r>
            </a:p>
            <a:p>
              <a:pPr marL="285750" indent="-285750">
                <a:lnSpc>
                  <a:spcPct val="130000"/>
                </a:lnSpc>
                <a:buSzPct val="100000"/>
                <a:buFont typeface="Arial"/>
                <a:buChar char="•"/>
                <a:defRPr sz="1400" b="1"/>
              </a:pPr>
              <a:r>
                <a:rPr dirty="0"/>
                <a:t>Rad hardness ~ 2-3E15 n/cm2</a:t>
              </a:r>
            </a:p>
          </p:txBody>
        </p:sp>
        <p:grpSp>
          <p:nvGrpSpPr>
            <p:cNvPr id="12" name="Group 60">
              <a:extLst>
                <a:ext uri="{FF2B5EF4-FFF2-40B4-BE49-F238E27FC236}">
                  <a16:creationId xmlns:a16="http://schemas.microsoft.com/office/drawing/2014/main" id="{03631DCE-1E65-BA4A-B5CB-67C0F4FA8E1C}"/>
                </a:ext>
              </a:extLst>
            </p:cNvPr>
            <p:cNvGrpSpPr/>
            <p:nvPr/>
          </p:nvGrpSpPr>
          <p:grpSpPr>
            <a:xfrm rot="10800000" flipH="1">
              <a:off x="3377290" y="2203885"/>
              <a:ext cx="626412" cy="549622"/>
              <a:chOff x="0" y="35028"/>
              <a:chExt cx="626410" cy="549620"/>
            </a:xfrm>
          </p:grpSpPr>
          <p:sp>
            <p:nvSpPr>
              <p:cNvPr id="13" name="Line 55">
                <a:extLst>
                  <a:ext uri="{FF2B5EF4-FFF2-40B4-BE49-F238E27FC236}">
                    <a16:creationId xmlns:a16="http://schemas.microsoft.com/office/drawing/2014/main" id="{EBF2C68F-4255-BB40-A623-886579ACED27}"/>
                  </a:ext>
                </a:extLst>
              </p:cNvPr>
              <p:cNvSpPr/>
              <p:nvPr/>
            </p:nvSpPr>
            <p:spPr>
              <a:xfrm>
                <a:off x="0" y="262441"/>
                <a:ext cx="626411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dirty="0"/>
              </a:p>
            </p:txBody>
          </p:sp>
          <p:sp>
            <p:nvSpPr>
              <p:cNvPr id="14" name="AutoShape 56">
                <a:extLst>
                  <a:ext uri="{FF2B5EF4-FFF2-40B4-BE49-F238E27FC236}">
                    <a16:creationId xmlns:a16="http://schemas.microsoft.com/office/drawing/2014/main" id="{8C29D2E9-979C-7841-9099-756015AA8A6B}"/>
                  </a:ext>
                </a:extLst>
              </p:cNvPr>
              <p:cNvSpPr/>
              <p:nvPr/>
            </p:nvSpPr>
            <p:spPr>
              <a:xfrm rot="5400000">
                <a:off x="174096" y="129453"/>
                <a:ext cx="452861" cy="264012"/>
              </a:xfrm>
              <a:prstGeom prst="triangle">
                <a:avLst/>
              </a:prstGeom>
              <a:solidFill>
                <a:srgbClr val="FFFFFF"/>
              </a:solidFill>
              <a:ln w="1905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defRPr sz="1200"/>
                </a:pPr>
                <a:endParaRPr dirty="0"/>
              </a:p>
            </p:txBody>
          </p:sp>
          <p:sp>
            <p:nvSpPr>
              <p:cNvPr id="15" name="Line 55">
                <a:extLst>
                  <a:ext uri="{FF2B5EF4-FFF2-40B4-BE49-F238E27FC236}">
                    <a16:creationId xmlns:a16="http://schemas.microsoft.com/office/drawing/2014/main" id="{B7DBB2CE-07D0-5147-A1AE-51596CDEF9E1}"/>
                  </a:ext>
                </a:extLst>
              </p:cNvPr>
              <p:cNvSpPr/>
              <p:nvPr/>
            </p:nvSpPr>
            <p:spPr>
              <a:xfrm flipH="1">
                <a:off x="1269" y="262441"/>
                <a:ext cx="1" cy="322209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34480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F5785A-2BED-5B48-AA0C-068B93B37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4193CE-96B9-ED40-9ED3-9E3624E669F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Nicolo Cartiglia, INFN, Torino, PSD12, 14/09/21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280C9F-1488-CF4D-A224-24E9003E926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77578" y="16240"/>
            <a:ext cx="11814423" cy="641762"/>
          </a:xfrm>
        </p:spPr>
        <p:txBody>
          <a:bodyPr/>
          <a:lstStyle/>
          <a:p>
            <a:r>
              <a:rPr lang="en-GB" dirty="0"/>
              <a:t>Timing layers and 4D tracking</a:t>
            </a:r>
          </a:p>
          <a:p>
            <a:endParaRPr lang="en-IT" dirty="0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2A9A81D9-FFCC-3F4A-AAB3-51B9E3A64673}"/>
              </a:ext>
            </a:extLst>
          </p:cNvPr>
          <p:cNvGrpSpPr/>
          <p:nvPr/>
        </p:nvGrpSpPr>
        <p:grpSpPr>
          <a:xfrm>
            <a:off x="580175" y="1291598"/>
            <a:ext cx="9774806" cy="1987765"/>
            <a:chOff x="580175" y="1291598"/>
            <a:chExt cx="9774806" cy="1987765"/>
          </a:xfrm>
        </p:grpSpPr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235D3BA6-A4D2-4C42-B87F-66E34F790DB5}"/>
                </a:ext>
              </a:extLst>
            </p:cNvPr>
            <p:cNvGrpSpPr/>
            <p:nvPr/>
          </p:nvGrpSpPr>
          <p:grpSpPr>
            <a:xfrm>
              <a:off x="6715796" y="1291598"/>
              <a:ext cx="3639185" cy="1987765"/>
              <a:chOff x="1796365" y="4608514"/>
              <a:chExt cx="5311221" cy="2414251"/>
            </a:xfrm>
          </p:grpSpPr>
          <p:sp>
            <p:nvSpPr>
              <p:cNvPr id="66" name="Cross 65">
                <a:extLst>
                  <a:ext uri="{FF2B5EF4-FFF2-40B4-BE49-F238E27FC236}">
                    <a16:creationId xmlns:a16="http://schemas.microsoft.com/office/drawing/2014/main" id="{88B09757-B2E5-D34E-9012-797C3BA7F315}"/>
                  </a:ext>
                </a:extLst>
              </p:cNvPr>
              <p:cNvSpPr/>
              <p:nvPr/>
            </p:nvSpPr>
            <p:spPr>
              <a:xfrm>
                <a:off x="2511757" y="5941575"/>
                <a:ext cx="260254" cy="249856"/>
              </a:xfrm>
              <a:prstGeom prst="plus">
                <a:avLst>
                  <a:gd name="adj" fmla="val 39720"/>
                </a:avLst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7" name="Cross 66">
                <a:extLst>
                  <a:ext uri="{FF2B5EF4-FFF2-40B4-BE49-F238E27FC236}">
                    <a16:creationId xmlns:a16="http://schemas.microsoft.com/office/drawing/2014/main" id="{B3372BFD-7FF1-D941-BE5B-1BB4FD34DD3E}"/>
                  </a:ext>
                </a:extLst>
              </p:cNvPr>
              <p:cNvSpPr/>
              <p:nvPr/>
            </p:nvSpPr>
            <p:spPr>
              <a:xfrm>
                <a:off x="2154061" y="5417285"/>
                <a:ext cx="260254" cy="249856"/>
              </a:xfrm>
              <a:prstGeom prst="plus">
                <a:avLst>
                  <a:gd name="adj" fmla="val 39720"/>
                </a:avLst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8" name="Cross 67">
                <a:extLst>
                  <a:ext uri="{FF2B5EF4-FFF2-40B4-BE49-F238E27FC236}">
                    <a16:creationId xmlns:a16="http://schemas.microsoft.com/office/drawing/2014/main" id="{3EA090FE-D2DE-294D-9286-8D679A4E25F8}"/>
                  </a:ext>
                </a:extLst>
              </p:cNvPr>
              <p:cNvSpPr/>
              <p:nvPr/>
            </p:nvSpPr>
            <p:spPr>
              <a:xfrm>
                <a:off x="1796365" y="4892995"/>
                <a:ext cx="260254" cy="249856"/>
              </a:xfrm>
              <a:prstGeom prst="plus">
                <a:avLst>
                  <a:gd name="adj" fmla="val 39720"/>
                </a:avLst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9" name="Cross 68">
                <a:extLst>
                  <a:ext uri="{FF2B5EF4-FFF2-40B4-BE49-F238E27FC236}">
                    <a16:creationId xmlns:a16="http://schemas.microsoft.com/office/drawing/2014/main" id="{325BB1F7-007D-CE40-B2D9-7B33C2C67591}"/>
                  </a:ext>
                </a:extLst>
              </p:cNvPr>
              <p:cNvSpPr/>
              <p:nvPr/>
            </p:nvSpPr>
            <p:spPr>
              <a:xfrm>
                <a:off x="2791988" y="5417285"/>
                <a:ext cx="260254" cy="249856"/>
              </a:xfrm>
              <a:prstGeom prst="plus">
                <a:avLst>
                  <a:gd name="adj" fmla="val 39720"/>
                </a:avLst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0" name="Cross 69">
                <a:extLst>
                  <a:ext uri="{FF2B5EF4-FFF2-40B4-BE49-F238E27FC236}">
                    <a16:creationId xmlns:a16="http://schemas.microsoft.com/office/drawing/2014/main" id="{8B1549A9-0E4E-9246-BF59-6DF1E6BA9E1F}"/>
                  </a:ext>
                </a:extLst>
              </p:cNvPr>
              <p:cNvSpPr/>
              <p:nvPr/>
            </p:nvSpPr>
            <p:spPr>
              <a:xfrm>
                <a:off x="2257325" y="4892995"/>
                <a:ext cx="260254" cy="249856"/>
              </a:xfrm>
              <a:prstGeom prst="plus">
                <a:avLst>
                  <a:gd name="adj" fmla="val 39720"/>
                </a:avLst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1" name="Cross 70">
                <a:extLst>
                  <a:ext uri="{FF2B5EF4-FFF2-40B4-BE49-F238E27FC236}">
                    <a16:creationId xmlns:a16="http://schemas.microsoft.com/office/drawing/2014/main" id="{B9ED0D8C-B59D-2F41-B471-29E6C59E20E5}"/>
                  </a:ext>
                </a:extLst>
              </p:cNvPr>
              <p:cNvSpPr/>
              <p:nvPr/>
            </p:nvSpPr>
            <p:spPr>
              <a:xfrm>
                <a:off x="3148844" y="4892995"/>
                <a:ext cx="260254" cy="249856"/>
              </a:xfrm>
              <a:prstGeom prst="plus">
                <a:avLst>
                  <a:gd name="adj" fmla="val 39720"/>
                </a:avLst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2" name="Cross 71">
                <a:extLst>
                  <a:ext uri="{FF2B5EF4-FFF2-40B4-BE49-F238E27FC236}">
                    <a16:creationId xmlns:a16="http://schemas.microsoft.com/office/drawing/2014/main" id="{D7997ED1-9E87-554F-BEF1-64A03F7175C0}"/>
                  </a:ext>
                </a:extLst>
              </p:cNvPr>
              <p:cNvSpPr/>
              <p:nvPr/>
            </p:nvSpPr>
            <p:spPr>
              <a:xfrm>
                <a:off x="6026630" y="5969047"/>
                <a:ext cx="260254" cy="249856"/>
              </a:xfrm>
              <a:prstGeom prst="plus">
                <a:avLst>
                  <a:gd name="adj" fmla="val 39720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accent1">
                      <a:lumMod val="20000"/>
                      <a:lumOff val="80000"/>
                    </a:schemeClr>
                  </a:solidFill>
                </a:endParaRPr>
              </a:p>
            </p:txBody>
          </p:sp>
          <p:sp>
            <p:nvSpPr>
              <p:cNvPr id="73" name="Cross 72">
                <a:extLst>
                  <a:ext uri="{FF2B5EF4-FFF2-40B4-BE49-F238E27FC236}">
                    <a16:creationId xmlns:a16="http://schemas.microsoft.com/office/drawing/2014/main" id="{67E715F0-FBC8-A941-927C-3671A69BCDEB}"/>
                  </a:ext>
                </a:extLst>
              </p:cNvPr>
              <p:cNvSpPr/>
              <p:nvPr/>
            </p:nvSpPr>
            <p:spPr>
              <a:xfrm>
                <a:off x="5668934" y="5444757"/>
                <a:ext cx="260254" cy="249856"/>
              </a:xfrm>
              <a:prstGeom prst="plus">
                <a:avLst>
                  <a:gd name="adj" fmla="val 3972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accent1">
                      <a:lumMod val="20000"/>
                      <a:lumOff val="80000"/>
                    </a:schemeClr>
                  </a:solidFill>
                </a:endParaRPr>
              </a:p>
            </p:txBody>
          </p:sp>
          <p:sp>
            <p:nvSpPr>
              <p:cNvPr id="74" name="Cross 73">
                <a:extLst>
                  <a:ext uri="{FF2B5EF4-FFF2-40B4-BE49-F238E27FC236}">
                    <a16:creationId xmlns:a16="http://schemas.microsoft.com/office/drawing/2014/main" id="{EA341D2B-01B7-CF48-9130-0078F0A4BE43}"/>
                  </a:ext>
                </a:extLst>
              </p:cNvPr>
              <p:cNvSpPr/>
              <p:nvPr/>
            </p:nvSpPr>
            <p:spPr>
              <a:xfrm>
                <a:off x="5311238" y="4920467"/>
                <a:ext cx="260254" cy="249856"/>
              </a:xfrm>
              <a:prstGeom prst="plus">
                <a:avLst>
                  <a:gd name="adj" fmla="val 39720"/>
                </a:avLst>
              </a:prstGeom>
              <a:solidFill>
                <a:srgbClr val="0000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5" name="Cross 74">
                <a:extLst>
                  <a:ext uri="{FF2B5EF4-FFF2-40B4-BE49-F238E27FC236}">
                    <a16:creationId xmlns:a16="http://schemas.microsoft.com/office/drawing/2014/main" id="{2F1A1238-6383-4349-AB33-73BAF7E02F31}"/>
                  </a:ext>
                </a:extLst>
              </p:cNvPr>
              <p:cNvSpPr/>
              <p:nvPr/>
            </p:nvSpPr>
            <p:spPr>
              <a:xfrm>
                <a:off x="6306861" y="5444757"/>
                <a:ext cx="260254" cy="249856"/>
              </a:xfrm>
              <a:prstGeom prst="plus">
                <a:avLst>
                  <a:gd name="adj" fmla="val 39720"/>
                </a:avLst>
              </a:prstGeom>
              <a:solidFill>
                <a:srgbClr val="00BC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6" name="Cross 75">
                <a:extLst>
                  <a:ext uri="{FF2B5EF4-FFF2-40B4-BE49-F238E27FC236}">
                    <a16:creationId xmlns:a16="http://schemas.microsoft.com/office/drawing/2014/main" id="{7839FFF6-C1C7-6645-B546-725A6DAC99A3}"/>
                  </a:ext>
                </a:extLst>
              </p:cNvPr>
              <p:cNvSpPr/>
              <p:nvPr/>
            </p:nvSpPr>
            <p:spPr>
              <a:xfrm>
                <a:off x="5730558" y="4920467"/>
                <a:ext cx="260254" cy="249856"/>
              </a:xfrm>
              <a:prstGeom prst="plus">
                <a:avLst>
                  <a:gd name="adj" fmla="val 3972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7" name="Cross 76">
                <a:extLst>
                  <a:ext uri="{FF2B5EF4-FFF2-40B4-BE49-F238E27FC236}">
                    <a16:creationId xmlns:a16="http://schemas.microsoft.com/office/drawing/2014/main" id="{492E85D9-1F2A-E842-AEEC-7EE395ABD6D6}"/>
                  </a:ext>
                </a:extLst>
              </p:cNvPr>
              <p:cNvSpPr/>
              <p:nvPr/>
            </p:nvSpPr>
            <p:spPr>
              <a:xfrm>
                <a:off x="6663717" y="4920467"/>
                <a:ext cx="260254" cy="249856"/>
              </a:xfrm>
              <a:prstGeom prst="plus">
                <a:avLst>
                  <a:gd name="adj" fmla="val 39720"/>
                </a:avLst>
              </a:prstGeom>
              <a:solidFill>
                <a:srgbClr val="008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8" name="Freeform 77">
                <a:extLst>
                  <a:ext uri="{FF2B5EF4-FFF2-40B4-BE49-F238E27FC236}">
                    <a16:creationId xmlns:a16="http://schemas.microsoft.com/office/drawing/2014/main" id="{217B9F7E-39CD-4B40-94ED-C3913CC3A4B6}"/>
                  </a:ext>
                </a:extLst>
              </p:cNvPr>
              <p:cNvSpPr/>
              <p:nvPr/>
            </p:nvSpPr>
            <p:spPr>
              <a:xfrm>
                <a:off x="5778488" y="4608514"/>
                <a:ext cx="565827" cy="1590106"/>
              </a:xfrm>
              <a:custGeom>
                <a:avLst/>
                <a:gdLst>
                  <a:gd name="connsiteX0" fmla="*/ 565827 w 565827"/>
                  <a:gd name="connsiteY0" fmla="*/ 1590106 h 1590106"/>
                  <a:gd name="connsiteX1" fmla="*/ 106893 w 565827"/>
                  <a:gd name="connsiteY1" fmla="*/ 1120544 h 1590106"/>
                  <a:gd name="connsiteX2" fmla="*/ 164 w 565827"/>
                  <a:gd name="connsiteY2" fmla="*/ 704342 h 1590106"/>
                  <a:gd name="connsiteX3" fmla="*/ 85547 w 565827"/>
                  <a:gd name="connsiteY3" fmla="*/ 245452 h 1590106"/>
                  <a:gd name="connsiteX4" fmla="*/ 202949 w 565827"/>
                  <a:gd name="connsiteY4" fmla="*/ 0 h 1590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5827" h="1590106">
                    <a:moveTo>
                      <a:pt x="565827" y="1590106"/>
                    </a:moveTo>
                    <a:cubicBezTo>
                      <a:pt x="383498" y="1429138"/>
                      <a:pt x="201170" y="1268171"/>
                      <a:pt x="106893" y="1120544"/>
                    </a:cubicBezTo>
                    <a:cubicBezTo>
                      <a:pt x="12616" y="972917"/>
                      <a:pt x="3722" y="850191"/>
                      <a:pt x="164" y="704342"/>
                    </a:cubicBezTo>
                    <a:cubicBezTo>
                      <a:pt x="-3394" y="558493"/>
                      <a:pt x="51750" y="362842"/>
                      <a:pt x="85547" y="245452"/>
                    </a:cubicBezTo>
                    <a:cubicBezTo>
                      <a:pt x="119344" y="128062"/>
                      <a:pt x="181603" y="40909"/>
                      <a:pt x="202949" y="0"/>
                    </a:cubicBezTo>
                  </a:path>
                </a:pathLst>
              </a:custGeom>
              <a:ln w="38100" cmpd="sng">
                <a:solidFill>
                  <a:srgbClr val="FF0000"/>
                </a:solidFill>
                <a:prstDash val="sysDash"/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79" name="Right Arrow 78">
                <a:extLst>
                  <a:ext uri="{FF2B5EF4-FFF2-40B4-BE49-F238E27FC236}">
                    <a16:creationId xmlns:a16="http://schemas.microsoft.com/office/drawing/2014/main" id="{EDC9BC0C-2BE7-3549-A322-442161C22FDC}"/>
                  </a:ext>
                </a:extLst>
              </p:cNvPr>
              <p:cNvSpPr/>
              <p:nvPr/>
            </p:nvSpPr>
            <p:spPr>
              <a:xfrm>
                <a:off x="3052239" y="6466463"/>
                <a:ext cx="2211281" cy="556302"/>
              </a:xfrm>
              <a:prstGeom prst="rightArrow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chemeClr val="tx1"/>
                    </a:solidFill>
                  </a:rPr>
                  <a:t>Timing</a:t>
                </a:r>
              </a:p>
            </p:txBody>
          </p:sp>
          <p:sp>
            <p:nvSpPr>
              <p:cNvPr id="80" name="Cross 79">
                <a:extLst>
                  <a:ext uri="{FF2B5EF4-FFF2-40B4-BE49-F238E27FC236}">
                    <a16:creationId xmlns:a16="http://schemas.microsoft.com/office/drawing/2014/main" id="{1AD53009-9E71-9A45-9FD9-D2FDA453F978}"/>
                  </a:ext>
                </a:extLst>
              </p:cNvPr>
              <p:cNvSpPr/>
              <p:nvPr/>
            </p:nvSpPr>
            <p:spPr>
              <a:xfrm>
                <a:off x="1926492" y="5941575"/>
                <a:ext cx="260254" cy="249856"/>
              </a:xfrm>
              <a:prstGeom prst="plus">
                <a:avLst>
                  <a:gd name="adj" fmla="val 39720"/>
                </a:avLst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1" name="Cross 80">
                <a:extLst>
                  <a:ext uri="{FF2B5EF4-FFF2-40B4-BE49-F238E27FC236}">
                    <a16:creationId xmlns:a16="http://schemas.microsoft.com/office/drawing/2014/main" id="{775671E7-E748-6048-9DA0-087AD1041A98}"/>
                  </a:ext>
                </a:extLst>
              </p:cNvPr>
              <p:cNvSpPr/>
              <p:nvPr/>
            </p:nvSpPr>
            <p:spPr>
              <a:xfrm>
                <a:off x="5429973" y="5951732"/>
                <a:ext cx="260254" cy="249856"/>
              </a:xfrm>
              <a:prstGeom prst="plus">
                <a:avLst>
                  <a:gd name="adj" fmla="val 39720"/>
                </a:avLst>
              </a:prstGeom>
              <a:solidFill>
                <a:srgbClr val="00BC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2" name="Freeform 81">
                <a:extLst>
                  <a:ext uri="{FF2B5EF4-FFF2-40B4-BE49-F238E27FC236}">
                    <a16:creationId xmlns:a16="http://schemas.microsoft.com/office/drawing/2014/main" id="{DC8AA5BE-CF0C-BA4E-9A69-2D6FA88B6D68}"/>
                  </a:ext>
                </a:extLst>
              </p:cNvPr>
              <p:cNvSpPr/>
              <p:nvPr/>
            </p:nvSpPr>
            <p:spPr>
              <a:xfrm>
                <a:off x="5263520" y="4657665"/>
                <a:ext cx="1844066" cy="1526374"/>
              </a:xfrm>
              <a:custGeom>
                <a:avLst/>
                <a:gdLst>
                  <a:gd name="connsiteX0" fmla="*/ 0 w 1844066"/>
                  <a:gd name="connsiteY0" fmla="*/ 1526374 h 1526374"/>
                  <a:gd name="connsiteX1" fmla="*/ 867077 w 1844066"/>
                  <a:gd name="connsiteY1" fmla="*/ 1135623 h 1526374"/>
                  <a:gd name="connsiteX2" fmla="*/ 1379996 w 1844066"/>
                  <a:gd name="connsiteY2" fmla="*/ 659394 h 1526374"/>
                  <a:gd name="connsiteX3" fmla="*/ 1844066 w 1844066"/>
                  <a:gd name="connsiteY3" fmla="*/ 0 h 1526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44066" h="1526374">
                    <a:moveTo>
                      <a:pt x="0" y="1526374"/>
                    </a:moveTo>
                    <a:cubicBezTo>
                      <a:pt x="318539" y="1403247"/>
                      <a:pt x="637078" y="1280120"/>
                      <a:pt x="867077" y="1135623"/>
                    </a:cubicBezTo>
                    <a:cubicBezTo>
                      <a:pt x="1097076" y="991126"/>
                      <a:pt x="1217165" y="848664"/>
                      <a:pt x="1379996" y="659394"/>
                    </a:cubicBezTo>
                    <a:cubicBezTo>
                      <a:pt x="1542827" y="470124"/>
                      <a:pt x="1844066" y="0"/>
                      <a:pt x="1844066" y="0"/>
                    </a:cubicBezTo>
                  </a:path>
                </a:pathLst>
              </a:custGeom>
              <a:ln w="38100" cmpd="sng">
                <a:solidFill>
                  <a:srgbClr val="008000"/>
                </a:solidFill>
                <a:prstDash val="dash"/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775E92F1-12BF-B447-B227-D9F08E703601}"/>
                </a:ext>
              </a:extLst>
            </p:cNvPr>
            <p:cNvSpPr txBox="1"/>
            <p:nvPr/>
          </p:nvSpPr>
          <p:spPr>
            <a:xfrm>
              <a:off x="580175" y="1291598"/>
              <a:ext cx="5105132" cy="16496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IT" sz="2000" dirty="0"/>
                <a:t>By “</a:t>
              </a:r>
              <a:r>
                <a:rPr lang="en-IT" sz="2000" b="1" dirty="0"/>
                <a:t>4D tracking</a:t>
              </a:r>
              <a:r>
                <a:rPr lang="en-IT" sz="2000" dirty="0"/>
                <a:t>” we mean the process of assigning a space and a time coordinate to a hit.</a:t>
              </a:r>
            </a:p>
            <a:p>
              <a:pPr>
                <a:lnSpc>
                  <a:spcPct val="130000"/>
                </a:lnSpc>
              </a:pPr>
              <a:endParaRPr lang="en-IT" sz="2000" dirty="0"/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3D90B7FA-0B4F-104C-BCC4-D1337154F292}"/>
              </a:ext>
            </a:extLst>
          </p:cNvPr>
          <p:cNvGrpSpPr/>
          <p:nvPr/>
        </p:nvGrpSpPr>
        <p:grpSpPr>
          <a:xfrm>
            <a:off x="406235" y="3569839"/>
            <a:ext cx="9965073" cy="2366417"/>
            <a:chOff x="409589" y="3731294"/>
            <a:chExt cx="9965073" cy="2366417"/>
          </a:xfrm>
        </p:grpSpPr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CEBFD92D-A9C5-B94F-B719-A7BFD42C7BFE}"/>
                </a:ext>
              </a:extLst>
            </p:cNvPr>
            <p:cNvSpPr/>
            <p:nvPr/>
          </p:nvSpPr>
          <p:spPr>
            <a:xfrm>
              <a:off x="409589" y="3731294"/>
              <a:ext cx="6487884" cy="16957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2000" b="1" dirty="0"/>
                <a:t>Timing can be available at different levels of the event reconstruction:</a:t>
              </a:r>
            </a:p>
            <a:p>
              <a:pPr>
                <a:lnSpc>
                  <a:spcPct val="130000"/>
                </a:lnSpc>
              </a:pPr>
              <a:endParaRPr lang="en-US" sz="2000" dirty="0"/>
            </a:p>
            <a:p>
              <a:pPr marL="342900" indent="-342900">
                <a:lnSpc>
                  <a:spcPct val="150000"/>
                </a:lnSpc>
                <a:buFontTx/>
                <a:buAutoNum type="arabicParenR"/>
              </a:pPr>
              <a:r>
                <a:rPr lang="en-US" sz="2000" dirty="0"/>
                <a:t>Timing in a single point (timing layer ATLAS,CMS)</a:t>
              </a:r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0C058796-5047-D74F-8A4A-C603C5440F12}"/>
                </a:ext>
              </a:extLst>
            </p:cNvPr>
            <p:cNvSpPr/>
            <p:nvPr/>
          </p:nvSpPr>
          <p:spPr>
            <a:xfrm>
              <a:off x="8214662" y="3937711"/>
              <a:ext cx="2160000" cy="216000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>
                <a:solidFill>
                  <a:schemeClr val="tx1"/>
                </a:solidFill>
              </a:endParaRPr>
            </a:p>
          </p:txBody>
        </p: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920966E5-F9F9-CF4D-A3AA-ACA2AB1CDD6F}"/>
                </a:ext>
              </a:extLst>
            </p:cNvPr>
            <p:cNvGrpSpPr/>
            <p:nvPr/>
          </p:nvGrpSpPr>
          <p:grpSpPr>
            <a:xfrm>
              <a:off x="8394662" y="4117711"/>
              <a:ext cx="1800000" cy="1800000"/>
              <a:chOff x="8394662" y="4117711"/>
              <a:chExt cx="1800000" cy="1800000"/>
            </a:xfrm>
          </p:grpSpPr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99E05ADE-5B54-9E40-A58B-A41A96F60CDC}"/>
                  </a:ext>
                </a:extLst>
              </p:cNvPr>
              <p:cNvSpPr/>
              <p:nvPr/>
            </p:nvSpPr>
            <p:spPr>
              <a:xfrm>
                <a:off x="8394662" y="4117711"/>
                <a:ext cx="1800000" cy="1800000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>
                  <a:solidFill>
                    <a:schemeClr val="tx1"/>
                  </a:solidFill>
                </a:endParaRPr>
              </a:p>
            </p:txBody>
          </p: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FA5B14F3-78B6-4042-AA60-9C74DAABAAAC}"/>
                  </a:ext>
                </a:extLst>
              </p:cNvPr>
              <p:cNvSpPr/>
              <p:nvPr/>
            </p:nvSpPr>
            <p:spPr>
              <a:xfrm>
                <a:off x="8574662" y="4297711"/>
                <a:ext cx="1440000" cy="1440000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>
                  <a:solidFill>
                    <a:schemeClr val="tx1"/>
                  </a:solidFill>
                </a:endParaRPr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E5B45DC9-00E3-4D4C-A153-BB9626E44E22}"/>
                  </a:ext>
                </a:extLst>
              </p:cNvPr>
              <p:cNvSpPr/>
              <p:nvPr/>
            </p:nvSpPr>
            <p:spPr>
              <a:xfrm>
                <a:off x="8754662" y="4477711"/>
                <a:ext cx="1080000" cy="1080000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>
                  <a:solidFill>
                    <a:schemeClr val="tx1"/>
                  </a:solidFill>
                </a:endParaRPr>
              </a:p>
            </p:txBody>
          </p: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538485DB-1F99-1649-86DA-4C2AECA3955E}"/>
                  </a:ext>
                </a:extLst>
              </p:cNvPr>
              <p:cNvSpPr/>
              <p:nvPr/>
            </p:nvSpPr>
            <p:spPr>
              <a:xfrm>
                <a:off x="9114662" y="4837711"/>
                <a:ext cx="360000" cy="360000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>
                  <a:solidFill>
                    <a:schemeClr val="tx1"/>
                  </a:solidFill>
                </a:endParaRPr>
              </a:p>
            </p:txBody>
          </p:sp>
          <p:sp>
            <p:nvSpPr>
              <p:cNvPr id="91" name="Oval 90">
                <a:extLst>
                  <a:ext uri="{FF2B5EF4-FFF2-40B4-BE49-F238E27FC236}">
                    <a16:creationId xmlns:a16="http://schemas.microsoft.com/office/drawing/2014/main" id="{AA4582B0-7ACC-A446-81BA-85B6FB762A83}"/>
                  </a:ext>
                </a:extLst>
              </p:cNvPr>
              <p:cNvSpPr/>
              <p:nvPr/>
            </p:nvSpPr>
            <p:spPr>
              <a:xfrm>
                <a:off x="8934662" y="4657711"/>
                <a:ext cx="720000" cy="720000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14A074D4-2CE7-914C-B80A-B2F30AE22EA6}"/>
              </a:ext>
            </a:extLst>
          </p:cNvPr>
          <p:cNvGrpSpPr/>
          <p:nvPr/>
        </p:nvGrpSpPr>
        <p:grpSpPr>
          <a:xfrm>
            <a:off x="427716" y="4130394"/>
            <a:ext cx="9583592" cy="1579211"/>
            <a:chOff x="431070" y="4297711"/>
            <a:chExt cx="9583592" cy="1579211"/>
          </a:xfrm>
        </p:grpSpPr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456D68C2-1445-BC44-8A9B-10F6333A930E}"/>
                </a:ext>
              </a:extLst>
            </p:cNvPr>
            <p:cNvSpPr/>
            <p:nvPr/>
          </p:nvSpPr>
          <p:spPr>
            <a:xfrm>
              <a:off x="431070" y="5381465"/>
              <a:ext cx="6096000" cy="49545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342900" indent="-342900">
                <a:lnSpc>
                  <a:spcPct val="150000"/>
                </a:lnSpc>
                <a:buFont typeface="+mj-lt"/>
                <a:buAutoNum type="arabicParenR" startAt="2"/>
              </a:pPr>
              <a:r>
                <a:rPr lang="en-US" sz="2000" dirty="0"/>
                <a:t>Timing at some points along the track</a:t>
              </a:r>
            </a:p>
          </p:txBody>
        </p: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58162CC9-CB2B-4640-92DD-6DB42602258D}"/>
                </a:ext>
              </a:extLst>
            </p:cNvPr>
            <p:cNvGrpSpPr/>
            <p:nvPr/>
          </p:nvGrpSpPr>
          <p:grpSpPr>
            <a:xfrm>
              <a:off x="8574662" y="4297711"/>
              <a:ext cx="1440000" cy="1440000"/>
              <a:chOff x="8574662" y="4297711"/>
              <a:chExt cx="1440000" cy="1440000"/>
            </a:xfrm>
          </p:grpSpPr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B924DC75-A4AD-B84D-B592-80CF91D6B528}"/>
                  </a:ext>
                </a:extLst>
              </p:cNvPr>
              <p:cNvSpPr/>
              <p:nvPr/>
            </p:nvSpPr>
            <p:spPr>
              <a:xfrm>
                <a:off x="8574662" y="4297711"/>
                <a:ext cx="1440000" cy="1440000"/>
              </a:xfrm>
              <a:prstGeom prst="ellipse">
                <a:avLst/>
              </a:prstGeom>
              <a:noFill/>
              <a:ln w="412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>
                  <a:solidFill>
                    <a:schemeClr val="tx1"/>
                  </a:solidFill>
                </a:endParaRPr>
              </a:p>
            </p:txBody>
          </p:sp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F29AC9B9-03F4-6E47-8C88-EEFB70C68AAC}"/>
                  </a:ext>
                </a:extLst>
              </p:cNvPr>
              <p:cNvSpPr/>
              <p:nvPr/>
            </p:nvSpPr>
            <p:spPr>
              <a:xfrm>
                <a:off x="8934662" y="4657711"/>
                <a:ext cx="720000" cy="720000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E5997A5C-55CB-3244-A044-1090441915AB}"/>
              </a:ext>
            </a:extLst>
          </p:cNvPr>
          <p:cNvGrpSpPr/>
          <p:nvPr/>
        </p:nvGrpSpPr>
        <p:grpSpPr>
          <a:xfrm>
            <a:off x="406235" y="3949091"/>
            <a:ext cx="9790235" cy="2230611"/>
            <a:chOff x="404427" y="4117711"/>
            <a:chExt cx="9790235" cy="2230611"/>
          </a:xfrm>
        </p:grpSpPr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1E1DB93C-66EB-CC40-9F92-7833CC2576D2}"/>
                </a:ext>
              </a:extLst>
            </p:cNvPr>
            <p:cNvSpPr/>
            <p:nvPr/>
          </p:nvSpPr>
          <p:spPr>
            <a:xfrm>
              <a:off x="404427" y="5852865"/>
              <a:ext cx="5069016" cy="49545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342900" indent="-342900">
                <a:lnSpc>
                  <a:spcPct val="150000"/>
                </a:lnSpc>
                <a:buFont typeface="+mj-lt"/>
                <a:buAutoNum type="arabicParenR" startAt="3"/>
              </a:pPr>
              <a:r>
                <a:rPr lang="en-US" sz="2000" dirty="0"/>
                <a:t>Timing at each point along the track</a:t>
              </a:r>
            </a:p>
          </p:txBody>
        </p:sp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23290317-2E9C-5842-8C0E-CB4734D0354F}"/>
                </a:ext>
              </a:extLst>
            </p:cNvPr>
            <p:cNvGrpSpPr/>
            <p:nvPr/>
          </p:nvGrpSpPr>
          <p:grpSpPr>
            <a:xfrm>
              <a:off x="8394662" y="4117711"/>
              <a:ext cx="1800000" cy="1800000"/>
              <a:chOff x="8394662" y="4117711"/>
              <a:chExt cx="1800000" cy="1800000"/>
            </a:xfrm>
          </p:grpSpPr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9ED9DAAF-A335-0847-A8B9-A90C7963767C}"/>
                  </a:ext>
                </a:extLst>
              </p:cNvPr>
              <p:cNvSpPr/>
              <p:nvPr/>
            </p:nvSpPr>
            <p:spPr>
              <a:xfrm>
                <a:off x="8394662" y="4117711"/>
                <a:ext cx="1800000" cy="1800000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>
                  <a:solidFill>
                    <a:schemeClr val="tx1"/>
                  </a:solidFill>
                </a:endParaRPr>
              </a:p>
            </p:txBody>
          </p:sp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58149C51-192D-2646-A4A1-0840E3A6814B}"/>
                  </a:ext>
                </a:extLst>
              </p:cNvPr>
              <p:cNvSpPr/>
              <p:nvPr/>
            </p:nvSpPr>
            <p:spPr>
              <a:xfrm>
                <a:off x="8754662" y="4477711"/>
                <a:ext cx="1080000" cy="1080000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>
                  <a:solidFill>
                    <a:schemeClr val="tx1"/>
                  </a:solidFill>
                </a:endParaRPr>
              </a:p>
            </p:txBody>
          </p:sp>
          <p:sp>
            <p:nvSpPr>
              <p:cNvPr id="102" name="Oval 101">
                <a:extLst>
                  <a:ext uri="{FF2B5EF4-FFF2-40B4-BE49-F238E27FC236}">
                    <a16:creationId xmlns:a16="http://schemas.microsoft.com/office/drawing/2014/main" id="{BD33168E-DBE2-B64F-BC1C-BC1886DA4282}"/>
                  </a:ext>
                </a:extLst>
              </p:cNvPr>
              <p:cNvSpPr/>
              <p:nvPr/>
            </p:nvSpPr>
            <p:spPr>
              <a:xfrm>
                <a:off x="9114662" y="4837711"/>
                <a:ext cx="360000" cy="360000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75258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BACD5-DBBC-4041-9454-70A8D25A0F7B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UFSD project: brief history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2920268-402D-274B-B41F-CD6E52DA7959}"/>
              </a:ext>
            </a:extLst>
          </p:cNvPr>
          <p:cNvGrpSpPr/>
          <p:nvPr/>
        </p:nvGrpSpPr>
        <p:grpSpPr>
          <a:xfrm>
            <a:off x="596111" y="717431"/>
            <a:ext cx="11685693" cy="6019249"/>
            <a:chOff x="593059" y="790974"/>
            <a:chExt cx="11685693" cy="6019249"/>
          </a:xfrm>
        </p:grpSpPr>
        <p:sp>
          <p:nvSpPr>
            <p:cNvPr id="4" name="Rectangle 3"/>
            <p:cNvSpPr/>
            <p:nvPr/>
          </p:nvSpPr>
          <p:spPr>
            <a:xfrm>
              <a:off x="593059" y="1532856"/>
              <a:ext cx="6742045" cy="3677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US" sz="1600" b="1">
                <a:latin typeface="CenturyGothic" charset="0"/>
              </a:endParaRPr>
            </a:p>
            <a:p>
              <a:pPr marL="342900" indent="-342900">
                <a:buFont typeface="+mj-lt"/>
                <a:buAutoNum type="arabicPeriod"/>
              </a:pPr>
              <a:r>
                <a:rPr lang="en-US" sz="1400" b="1"/>
                <a:t>2016</a:t>
              </a:r>
              <a:r>
                <a:rPr lang="en-US" sz="1400"/>
                <a:t>:</a:t>
              </a:r>
              <a:r>
                <a:rPr lang="en-US" sz="1400">
                  <a:latin typeface="+mj-lt"/>
                </a:rPr>
                <a:t> UFSD1 First 300 </a:t>
              </a:r>
              <a:r>
                <a:rPr lang="en-US" sz="1400" err="1">
                  <a:latin typeface="+mj-lt"/>
                </a:rPr>
                <a:t>μm</a:t>
              </a:r>
              <a:r>
                <a:rPr lang="en-US" sz="1400">
                  <a:latin typeface="+mj-lt"/>
                </a:rPr>
                <a:t> thick LGAD </a:t>
              </a:r>
              <a:r>
                <a:rPr lang="en-US" sz="1400"/>
                <a:t>(FBK 6” wafer )</a:t>
              </a:r>
              <a:endParaRPr lang="en-US" sz="1400">
                <a:latin typeface="+mj-lt"/>
              </a:endParaRPr>
            </a:p>
            <a:p>
              <a:pPr marL="228600" indent="-228600">
                <a:buFont typeface="+mj-lt"/>
                <a:buAutoNum type="arabicPeriod"/>
              </a:pPr>
              <a:endParaRPr lang="en-US" sz="1050" b="1">
                <a:latin typeface="+mj-lt"/>
              </a:endParaRPr>
            </a:p>
            <a:p>
              <a:pPr marL="342900" indent="-342900">
                <a:buFont typeface="+mj-lt"/>
                <a:buAutoNum type="arabicPeriod"/>
              </a:pPr>
              <a:r>
                <a:rPr lang="en-US" sz="1400" b="1"/>
                <a:t>2017</a:t>
              </a:r>
              <a:r>
                <a:rPr lang="en-US" sz="1400"/>
                <a:t>:</a:t>
              </a:r>
              <a:r>
                <a:rPr lang="en-US" sz="1400">
                  <a:latin typeface="+mj-lt"/>
                </a:rPr>
                <a:t> UFSD2 First 50 </a:t>
              </a:r>
              <a:r>
                <a:rPr lang="en-US" sz="1400" err="1">
                  <a:latin typeface="+mj-lt"/>
                </a:rPr>
                <a:t>μm</a:t>
              </a:r>
              <a:r>
                <a:rPr lang="en-US" sz="1400">
                  <a:latin typeface="+mj-lt"/>
                </a:rPr>
                <a:t> thick LGAD (FBK 6” wafer )</a:t>
              </a:r>
            </a:p>
            <a:p>
              <a:r>
                <a:rPr lang="en-US" altLang="ja-JP" sz="1400"/>
                <a:t>Gain layer doping: Boron, Gallium, Boron + Carbon, </a:t>
              </a:r>
            </a:p>
            <a:p>
              <a:endParaRPr lang="en-US" sz="1400" b="1">
                <a:latin typeface="+mj-lt"/>
              </a:endParaRPr>
            </a:p>
            <a:p>
              <a:r>
                <a:rPr lang="en-US" sz="1400" b="1"/>
                <a:t>3. Fall 2018</a:t>
              </a:r>
              <a:r>
                <a:rPr lang="en-US" sz="1400" b="1">
                  <a:latin typeface="+mj-lt"/>
                </a:rPr>
                <a:t>:</a:t>
              </a:r>
              <a:r>
                <a:rPr lang="en-US" sz="1400" b="1"/>
                <a:t>  </a:t>
              </a:r>
              <a:r>
                <a:rPr lang="en-US" sz="1400"/>
                <a:t>UFSD3 50 </a:t>
              </a:r>
              <a:r>
                <a:rPr lang="en-US" sz="1400" err="1"/>
                <a:t>μm</a:t>
              </a:r>
              <a:r>
                <a:rPr lang="en-US" sz="1400"/>
                <a:t> LGAD  (FBK 6” wafer), produced with </a:t>
              </a:r>
              <a:r>
                <a:rPr lang="en-US" altLang="ja-JP" sz="1400"/>
                <a:t>the stepper  (many Carbon levels, studies of </a:t>
              </a:r>
              <a:r>
                <a:rPr lang="en-US" altLang="ja-JP" sz="1400" err="1"/>
                <a:t>interpad</a:t>
              </a:r>
              <a:r>
                <a:rPr lang="en-US" altLang="ja-JP" sz="1400"/>
                <a:t> design)</a:t>
              </a:r>
            </a:p>
            <a:p>
              <a:endParaRPr lang="en-US" altLang="ja-JP" sz="1050"/>
            </a:p>
            <a:p>
              <a:r>
                <a:rPr lang="en-US" altLang="ja-JP" sz="1400" b="1"/>
                <a:t>4. June 2019: </a:t>
              </a:r>
              <a:r>
                <a:rPr lang="en-US" altLang="ja-JP" sz="1400"/>
                <a:t>UFSD3.1 </a:t>
              </a:r>
              <a:r>
                <a:rPr lang="en-US" sz="1400"/>
                <a:t>50 </a:t>
              </a:r>
              <a:r>
                <a:rPr lang="en-US" sz="1400" err="1"/>
                <a:t>μm</a:t>
              </a:r>
              <a:r>
                <a:rPr lang="en-US" sz="1400"/>
                <a:t> LGAD</a:t>
              </a:r>
              <a:r>
                <a:rPr lang="en-US" altLang="ja-JP" sz="1400"/>
                <a:t> (internal FBK) </a:t>
              </a:r>
              <a:r>
                <a:rPr lang="en-US" altLang="ja-JP" sz="1400" err="1"/>
                <a:t>interpad</a:t>
              </a:r>
              <a:r>
                <a:rPr lang="en-US" altLang="ja-JP" sz="1400"/>
                <a:t> design. </a:t>
              </a:r>
            </a:p>
            <a:p>
              <a:endParaRPr lang="en-US" altLang="ja-JP" sz="1400"/>
            </a:p>
            <a:p>
              <a:r>
                <a:rPr lang="en-US" altLang="ja-JP" sz="1400" b="1"/>
                <a:t>5. June 2019 </a:t>
              </a:r>
              <a:r>
                <a:rPr lang="en-US" altLang="ja-JP" sz="1400"/>
                <a:t>RSD1 Resistive AC-LGAD </a:t>
              </a:r>
              <a:r>
                <a:rPr lang="en-US" sz="1400"/>
                <a:t>(FBK 6” wafer</a:t>
              </a:r>
              <a:endParaRPr lang="en-US" altLang="ja-JP" sz="1400"/>
            </a:p>
            <a:p>
              <a:endParaRPr lang="en-US" altLang="ja-JP" sz="1400" b="1"/>
            </a:p>
            <a:p>
              <a:r>
                <a:rPr lang="en-US" altLang="ja-JP" sz="1400" b="1"/>
                <a:t>6. June 2020: </a:t>
              </a:r>
              <a:r>
                <a:rPr lang="en-US" altLang="ja-JP" sz="1400"/>
                <a:t>UFSD3.2 25, 35, 45, and </a:t>
              </a:r>
              <a:r>
                <a:rPr lang="en-US" sz="1400"/>
                <a:t>55 </a:t>
              </a:r>
              <a:r>
                <a:rPr lang="en-US" sz="1400" err="1"/>
                <a:t>μm</a:t>
              </a:r>
              <a:r>
                <a:rPr lang="en-US" sz="1400"/>
                <a:t> LGAD, carbon studies, deep, shallow gain implant (FBK 6” wafer</a:t>
              </a:r>
            </a:p>
            <a:p>
              <a:endParaRPr lang="en-US" altLang="ja-JP" sz="1400" b="1"/>
            </a:p>
            <a:p>
              <a:endParaRPr lang="en-US" altLang="ja-JP" sz="1400" b="1"/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C356B0D9-D904-2440-8ED5-A67400882486}"/>
                </a:ext>
              </a:extLst>
            </p:cNvPr>
            <p:cNvGrpSpPr/>
            <p:nvPr/>
          </p:nvGrpSpPr>
          <p:grpSpPr>
            <a:xfrm>
              <a:off x="7639201" y="790974"/>
              <a:ext cx="4639551" cy="6019249"/>
              <a:chOff x="7639201" y="790974"/>
              <a:chExt cx="4639551" cy="6019249"/>
            </a:xfrm>
          </p:grpSpPr>
          <p:pic>
            <p:nvPicPr>
              <p:cNvPr id="6" name="Picture 2"/>
              <p:cNvPicPr>
                <a:picLocks noChangeAspect="1"/>
              </p:cNvPicPr>
              <p:nvPr/>
            </p:nvPicPr>
            <p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9891215" y="866560"/>
                <a:ext cx="2205597" cy="19594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6" name="Picture 25" descr="A picture containing athletic game, sport, indoor, wall&#13;&#10;&#13;&#10;Description automatically generated">
                <a:extLst>
                  <a:ext uri="{FF2B5EF4-FFF2-40B4-BE49-F238E27FC236}">
                    <a16:creationId xmlns:a16="http://schemas.microsoft.com/office/drawing/2014/main" id="{B8408EFD-B985-D241-B883-E41EE45212A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16465" t="3945" r="27078" b="10886"/>
              <a:stretch/>
            </p:blipFill>
            <p:spPr>
              <a:xfrm>
                <a:off x="7639201" y="2853707"/>
                <a:ext cx="2380225" cy="1977480"/>
              </a:xfrm>
              <a:prstGeom prst="rect">
                <a:avLst/>
              </a:prstGeom>
            </p:spPr>
          </p:pic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A8452E78-D6B3-3243-8CDF-132A30D2E53A}"/>
                  </a:ext>
                </a:extLst>
              </p:cNvPr>
              <p:cNvSpPr/>
              <p:nvPr/>
            </p:nvSpPr>
            <p:spPr>
              <a:xfrm>
                <a:off x="9064619" y="2826011"/>
                <a:ext cx="85472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/>
                  <a:t>UFSD3</a:t>
                </a:r>
                <a:endParaRPr lang="en-US"/>
              </a:p>
            </p:txBody>
          </p:sp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06AC83DE-9550-ED4A-BE5F-6D17B42DBAD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826039" y="866272"/>
                <a:ext cx="1993215" cy="1993215"/>
              </a:xfrm>
              <a:prstGeom prst="rect">
                <a:avLst/>
              </a:prstGeom>
            </p:spPr>
          </p:pic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233D882C-269E-E943-91ED-5F21FBA8CD1B}"/>
                  </a:ext>
                </a:extLst>
              </p:cNvPr>
              <p:cNvSpPr/>
              <p:nvPr/>
            </p:nvSpPr>
            <p:spPr>
              <a:xfrm>
                <a:off x="11382197" y="804792"/>
                <a:ext cx="85472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/>
                  <a:t>UFSD2</a:t>
                </a:r>
                <a:endParaRPr lang="en-US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71097BD2-01BF-944C-BDF1-9048E18B0D36}"/>
                  </a:ext>
                </a:extLst>
              </p:cNvPr>
              <p:cNvSpPr/>
              <p:nvPr/>
            </p:nvSpPr>
            <p:spPr>
              <a:xfrm>
                <a:off x="9084003" y="790974"/>
                <a:ext cx="85472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/>
                  <a:t>UFSD1</a:t>
                </a:r>
                <a:endParaRPr lang="en-US"/>
              </a:p>
            </p:txBody>
          </p:sp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A73D127F-379E-D844-B5E2-7F9DF39249F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r="11133"/>
              <a:stretch/>
            </p:blipFill>
            <p:spPr>
              <a:xfrm>
                <a:off x="10006092" y="2905946"/>
                <a:ext cx="2185908" cy="1764794"/>
              </a:xfrm>
              <a:prstGeom prst="rect">
                <a:avLst/>
              </a:prstGeom>
            </p:spPr>
          </p:pic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5AE548E1-5829-FE4C-951C-26F72C47D9AD}"/>
                  </a:ext>
                </a:extLst>
              </p:cNvPr>
              <p:cNvSpPr/>
              <p:nvPr/>
            </p:nvSpPr>
            <p:spPr>
              <a:xfrm>
                <a:off x="11230067" y="2878250"/>
                <a:ext cx="104868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/>
                  <a:t>UFSD3.1</a:t>
                </a:r>
                <a:endParaRPr lang="en-US"/>
              </a:p>
            </p:txBody>
          </p:sp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BF065C56-50FC-6546-A760-B0321C91611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715361" y="4836878"/>
                <a:ext cx="1987044" cy="1973345"/>
              </a:xfrm>
              <a:prstGeom prst="rect">
                <a:avLst/>
              </a:prstGeom>
            </p:spPr>
          </p:pic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FA38031-9FE5-A440-AE03-24D068EE357D}"/>
                  </a:ext>
                </a:extLst>
              </p:cNvPr>
              <p:cNvSpPr/>
              <p:nvPr/>
            </p:nvSpPr>
            <p:spPr>
              <a:xfrm>
                <a:off x="9274802" y="4841454"/>
                <a:ext cx="73129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/>
                  <a:t>RSD1</a:t>
                </a:r>
                <a:endParaRPr lang="en-US"/>
              </a:p>
            </p:txBody>
          </p:sp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3331D3D5-C65A-0A42-A9A3-B32DB93336A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/>
              <a:srcRect l="1455" t="10001" r="2028" b="21060"/>
              <a:stretch/>
            </p:blipFill>
            <p:spPr>
              <a:xfrm>
                <a:off x="10025321" y="4743910"/>
                <a:ext cx="2084190" cy="1984927"/>
              </a:xfrm>
              <a:prstGeom prst="rect">
                <a:avLst/>
              </a:prstGeom>
            </p:spPr>
          </p:pic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E0550796-9C9F-894F-BCA3-D68F6EFF238E}"/>
                  </a:ext>
                </a:extLst>
              </p:cNvPr>
              <p:cNvSpPr/>
              <p:nvPr/>
            </p:nvSpPr>
            <p:spPr>
              <a:xfrm>
                <a:off x="11143315" y="4670740"/>
                <a:ext cx="104868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/>
                  <a:t>UFSD3.2</a:t>
                </a:r>
                <a:endParaRPr lang="en-US"/>
              </a:p>
            </p:txBody>
          </p:sp>
        </p:grpSp>
      </p:grp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836DEFBA-A046-C143-BEF5-0676C4EC4B70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 rot="16200000">
            <a:off x="-3055767" y="3460652"/>
            <a:ext cx="6422913" cy="343819"/>
          </a:xfrm>
        </p:spPr>
        <p:txBody>
          <a:bodyPr/>
          <a:lstStyle/>
          <a:p>
            <a:r>
              <a:rPr lang="en-US"/>
              <a:t>Nicolo Cartiglia, INFN, Torino, PSD12, 14/09/21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3644167-4BA3-4E43-AA2D-7E83A5AE12D9}"/>
              </a:ext>
            </a:extLst>
          </p:cNvPr>
          <p:cNvSpPr/>
          <p:nvPr/>
        </p:nvSpPr>
        <p:spPr>
          <a:xfrm>
            <a:off x="596111" y="4743910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sz="1400" b="1"/>
              <a:t>7. Q1/2021: UFSD3.3 </a:t>
            </a:r>
            <a:r>
              <a:rPr lang="en-US" sz="1400"/>
              <a:t>(FBK 6” wafer)</a:t>
            </a:r>
            <a:endParaRPr lang="en-US" altLang="ja-JP" sz="1400" b="1"/>
          </a:p>
          <a:p>
            <a:endParaRPr lang="en-US" altLang="ja-JP" sz="1400" b="1"/>
          </a:p>
          <a:p>
            <a:r>
              <a:rPr lang="en-US" altLang="ja-JP" sz="1400" b="1"/>
              <a:t>8. Q1/2021: Trench-Isolated </a:t>
            </a:r>
            <a:r>
              <a:rPr lang="en-US" sz="1400"/>
              <a:t>(FBK 6” wafer)</a:t>
            </a:r>
            <a:endParaRPr lang="en-US" altLang="ja-JP" sz="1400" b="1"/>
          </a:p>
          <a:p>
            <a:endParaRPr lang="en-US" altLang="ja-JP" sz="1400" b="1"/>
          </a:p>
          <a:p>
            <a:r>
              <a:rPr lang="en-US" altLang="ja-JP" sz="1400" b="1"/>
              <a:t>9. Q2/2021: RSD2 </a:t>
            </a:r>
            <a:r>
              <a:rPr lang="en-US" sz="1400"/>
              <a:t>(FBK 6” wafer)</a:t>
            </a:r>
            <a:endParaRPr lang="en-US" altLang="ja-JP" sz="1400" b="1"/>
          </a:p>
          <a:p>
            <a:endParaRPr lang="en-US" altLang="ja-JP" sz="1400" b="1"/>
          </a:p>
          <a:p>
            <a:r>
              <a:rPr lang="en-US" altLang="ja-JP" sz="1400" b="1"/>
              <a:t>10. Q2/2021: </a:t>
            </a:r>
            <a:r>
              <a:rPr lang="en-US" altLang="ja-JP" sz="1400" b="1" err="1"/>
              <a:t>ExFlux</a:t>
            </a:r>
            <a:r>
              <a:rPr lang="en-US" altLang="ja-JP" sz="1400" b="1"/>
              <a:t> </a:t>
            </a:r>
            <a:r>
              <a:rPr lang="en-US" altLang="ja-JP" sz="1400"/>
              <a:t>-&gt; optimized for extreme fluence</a:t>
            </a:r>
          </a:p>
          <a:p>
            <a:endParaRPr lang="en-US" altLang="ja-JP" sz="1400"/>
          </a:p>
          <a:p>
            <a:pPr algn="ctr"/>
            <a:r>
              <a:rPr lang="en-US" altLang="ja-JP" sz="1400" b="1">
                <a:solidFill>
                  <a:srgbClr val="C00000"/>
                </a:solidFill>
              </a:rPr>
              <a:t>Project fully funded for 3 more years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ECA3BB5-6E1B-C946-8357-BF01B37125F7}"/>
              </a:ext>
            </a:extLst>
          </p:cNvPr>
          <p:cNvSpPr txBox="1"/>
          <p:nvPr/>
        </p:nvSpPr>
        <p:spPr>
          <a:xfrm>
            <a:off x="578131" y="652929"/>
            <a:ext cx="6997376" cy="10528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600" b="1">
                <a:solidFill>
                  <a:srgbClr val="800000"/>
                </a:solidFill>
              </a:rPr>
              <a:t>Aim: develop sensors with excellent temporal and spatial resolutions via a series of productions and design refinements</a:t>
            </a:r>
          </a:p>
          <a:p>
            <a:pPr algn="ctr">
              <a:lnSpc>
                <a:spcPct val="130000"/>
              </a:lnSpc>
            </a:pPr>
            <a:r>
              <a:rPr lang="en-US" sz="1600" b="1">
                <a:solidFill>
                  <a:srgbClr val="800000"/>
                </a:solidFill>
              </a:rPr>
              <a:t>Long term R&amp;D, Not for a specific experiments</a:t>
            </a:r>
          </a:p>
        </p:txBody>
      </p:sp>
    </p:spTree>
    <p:extLst>
      <p:ext uri="{BB962C8B-B14F-4D97-AF65-F5344CB8AC3E}">
        <p14:creationId xmlns:p14="http://schemas.microsoft.com/office/powerpoint/2010/main" val="1316525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3C50846-29EE-4E08-B4B8-51669AD95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CFD55-9A89-494E-8818-4FDF2C2CCE20}" type="slidenum">
              <a:rPr lang="it-IT" smtClean="0"/>
              <a:t>41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1C05398-2016-4FA5-BB09-A2E159441758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it-IT"/>
              <a:t>Nicolo Cartiglia, INFN, Torino, PSD12, 14/09/21</a:t>
            </a: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8F35F1BC-C13E-4874-BA0E-436417FFB1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HV-CMOS approach: CACTUS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B51D219-7F43-478F-8516-FEA285E42CB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07258" y="836917"/>
            <a:ext cx="5372921" cy="4587875"/>
          </a:xfrm>
        </p:spPr>
        <p:txBody>
          <a:bodyPr>
            <a:normAutofit fontScale="850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it-IT" dirty="0"/>
              <a:t>CMOS </a:t>
            </a:r>
            <a:r>
              <a:rPr lang="it-IT" dirty="0" err="1"/>
              <a:t>LFoundry</a:t>
            </a:r>
            <a:r>
              <a:rPr lang="it-IT" dirty="0"/>
              <a:t> 150 nm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 err="1"/>
              <a:t>Deep</a:t>
            </a:r>
            <a:r>
              <a:rPr lang="it-IT" dirty="0"/>
              <a:t> </a:t>
            </a:r>
            <a:r>
              <a:rPr lang="it-IT" dirty="0" err="1"/>
              <a:t>nwell</a:t>
            </a:r>
            <a:r>
              <a:rPr lang="it-IT" dirty="0"/>
              <a:t> </a:t>
            </a:r>
            <a:r>
              <a:rPr lang="it-IT" dirty="0" err="1"/>
              <a:t>collection</a:t>
            </a:r>
            <a:r>
              <a:rPr lang="it-IT" dirty="0"/>
              <a:t> </a:t>
            </a:r>
            <a:r>
              <a:rPr lang="it-IT" dirty="0" err="1"/>
              <a:t>diode</a:t>
            </a:r>
            <a:r>
              <a:rPr lang="it-IT" dirty="0"/>
              <a:t>, </a:t>
            </a:r>
            <a:r>
              <a:rPr lang="it-IT" dirty="0" err="1"/>
              <a:t>fully</a:t>
            </a:r>
            <a:r>
              <a:rPr lang="it-IT" dirty="0"/>
              <a:t> </a:t>
            </a:r>
            <a:r>
              <a:rPr lang="it-IT" dirty="0" err="1"/>
              <a:t>depleted</a:t>
            </a:r>
            <a:endParaRPr lang="it-IT" dirty="0"/>
          </a:p>
          <a:p>
            <a:pPr>
              <a:buFont typeface="Arial" panose="020B0604020202020204" pitchFamily="34" charset="0"/>
              <a:buChar char="•"/>
            </a:pPr>
            <a:r>
              <a:rPr lang="it-IT" dirty="0"/>
              <a:t>FE electronics inside the pixel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/>
              <a:t>Fast and </a:t>
            </a:r>
            <a:r>
              <a:rPr lang="it-IT" dirty="0" err="1"/>
              <a:t>uniform</a:t>
            </a:r>
            <a:r>
              <a:rPr lang="it-IT" dirty="0"/>
              <a:t> </a:t>
            </a:r>
            <a:r>
              <a:rPr lang="it-IT" dirty="0" err="1"/>
              <a:t>charge</a:t>
            </a:r>
            <a:r>
              <a:rPr lang="it-IT" dirty="0"/>
              <a:t> collection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 err="1"/>
              <a:t>Substrate</a:t>
            </a:r>
            <a:r>
              <a:rPr lang="it-IT" dirty="0"/>
              <a:t> </a:t>
            </a:r>
            <a:r>
              <a:rPr lang="it-IT" dirty="0" err="1"/>
              <a:t>thickness</a:t>
            </a:r>
            <a:r>
              <a:rPr lang="it-IT" dirty="0"/>
              <a:t>: 200um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/>
              <a:t>Pixel size: 0.5 – 1 mm</a:t>
            </a:r>
            <a:r>
              <a:rPr lang="it-IT" baseline="30000" dirty="0"/>
              <a:t>2</a:t>
            </a:r>
            <a:endParaRPr lang="it-IT" dirty="0"/>
          </a:p>
          <a:p>
            <a:pPr>
              <a:buFont typeface="Arial" panose="020B0604020202020204" pitchFamily="34" charset="0"/>
              <a:buChar char="•"/>
            </a:pPr>
            <a:r>
              <a:rPr lang="it-IT" dirty="0"/>
              <a:t>Pixel </a:t>
            </a:r>
            <a:r>
              <a:rPr lang="it-IT" dirty="0" err="1"/>
              <a:t>capacitance</a:t>
            </a:r>
            <a:r>
              <a:rPr lang="it-IT" dirty="0"/>
              <a:t>: 1 – 1.5 </a:t>
            </a:r>
            <a:r>
              <a:rPr lang="it-IT" dirty="0" err="1"/>
              <a:t>pF</a:t>
            </a:r>
            <a:endParaRPr lang="it-IT" dirty="0"/>
          </a:p>
          <a:p>
            <a:pPr>
              <a:buFont typeface="Arial" panose="020B0604020202020204" pitchFamily="34" charset="0"/>
              <a:buChar char="•"/>
            </a:pPr>
            <a:r>
              <a:rPr lang="it-IT" dirty="0"/>
              <a:t>Res: 278 </a:t>
            </a:r>
            <a:r>
              <a:rPr lang="it-IT" dirty="0" err="1"/>
              <a:t>ps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1.7 MIPS, 303 </a:t>
            </a:r>
            <a:r>
              <a:rPr lang="it-IT" dirty="0" err="1"/>
              <a:t>ps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1 MIP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 err="1"/>
              <a:t>Noise</a:t>
            </a:r>
            <a:r>
              <a:rPr lang="it-IT" dirty="0"/>
              <a:t> can be </a:t>
            </a:r>
            <a:r>
              <a:rPr lang="it-IT" dirty="0" err="1"/>
              <a:t>reduced</a:t>
            </a:r>
            <a:r>
              <a:rPr lang="it-IT" dirty="0"/>
              <a:t> by moving the </a:t>
            </a:r>
            <a:r>
              <a:rPr lang="it-IT" dirty="0" err="1"/>
              <a:t>readout</a:t>
            </a:r>
            <a:r>
              <a:rPr lang="it-IT" dirty="0"/>
              <a:t> electronics </a:t>
            </a:r>
            <a:r>
              <a:rPr lang="it-IT" dirty="0" err="1"/>
              <a:t>outside</a:t>
            </a:r>
            <a:r>
              <a:rPr lang="it-IT" dirty="0"/>
              <a:t> the </a:t>
            </a:r>
            <a:r>
              <a:rPr lang="it-IT" dirty="0" err="1"/>
              <a:t>pixels</a:t>
            </a:r>
            <a:r>
              <a:rPr lang="it-IT" dirty="0"/>
              <a:t>: </a:t>
            </a:r>
            <a:r>
              <a:rPr lang="it-IT" dirty="0" err="1"/>
              <a:t>capacitance</a:t>
            </a:r>
            <a:r>
              <a:rPr lang="it-IT" dirty="0"/>
              <a:t> reduction</a:t>
            </a:r>
          </a:p>
          <a:p>
            <a:pPr>
              <a:buFont typeface="Arial" panose="020B0604020202020204" pitchFamily="34" charset="0"/>
              <a:buChar char="•"/>
            </a:pPr>
            <a:endParaRPr lang="it-IT" dirty="0"/>
          </a:p>
          <a:p>
            <a:pPr>
              <a:buFont typeface="Arial" panose="020B0604020202020204" pitchFamily="34" charset="0"/>
              <a:buChar char="•"/>
            </a:pPr>
            <a:endParaRPr lang="it-IT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E8DFE94A-6C58-4499-A280-937281495F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0113" y="703186"/>
            <a:ext cx="5154666" cy="2642582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B0AD3D05-651A-4D70-9F8F-9A42D93CDB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0046" y="3406512"/>
            <a:ext cx="4114800" cy="2958785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AA724580-2DDA-4DB7-9918-CCE5B328E318}"/>
              </a:ext>
            </a:extLst>
          </p:cNvPr>
          <p:cNvSpPr txBox="1"/>
          <p:nvPr/>
        </p:nvSpPr>
        <p:spPr>
          <a:xfrm>
            <a:off x="9594600" y="3147372"/>
            <a:ext cx="20601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aseline="30000" dirty="0"/>
              <a:t>90</a:t>
            </a:r>
            <a:r>
              <a:rPr lang="it-IT" dirty="0"/>
              <a:t>Sr source</a:t>
            </a:r>
          </a:p>
          <a:p>
            <a:endParaRPr lang="it-IT" dirty="0"/>
          </a:p>
          <a:p>
            <a:r>
              <a:rPr lang="it-IT" dirty="0"/>
              <a:t>2.7 MIP threshold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D8EBA645-9474-4B57-96DE-C56954766FB0}"/>
              </a:ext>
            </a:extLst>
          </p:cNvPr>
          <p:cNvSpPr txBox="1"/>
          <p:nvPr/>
        </p:nvSpPr>
        <p:spPr>
          <a:xfrm>
            <a:off x="2762615" y="5718966"/>
            <a:ext cx="3737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Y. </a:t>
            </a:r>
            <a:r>
              <a:rPr lang="it-IT" dirty="0" err="1"/>
              <a:t>Degerli</a:t>
            </a:r>
            <a:r>
              <a:rPr lang="it-IT" dirty="0"/>
              <a:t> et al., 2020 JINST 15 P06011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5200010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3AD79C2-A06E-42EF-B7FC-A5B23C387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CFD55-9A89-494E-8818-4FDF2C2CCE20}" type="slidenum">
              <a:rPr lang="it-IT" smtClean="0"/>
              <a:t>42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CB7A180-1A69-4A8A-81F2-AE44271D780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it-IT"/>
              <a:t>Nicolo Cartiglia, INFN, Torino, PSD12, 14/09/21</a:t>
            </a: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F503FB9E-515E-4D6C-86C3-452A37AC0A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ARCADIA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93C62C8-FE37-4740-9DEE-752C8AAC570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75767" y="759434"/>
            <a:ext cx="6055231" cy="2577093"/>
          </a:xfrm>
        </p:spPr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it-IT" sz="1800" dirty="0"/>
              <a:t>MAPS 110-nm CMOS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1800" dirty="0" err="1"/>
              <a:t>Fully</a:t>
            </a:r>
            <a:r>
              <a:rPr lang="it-IT" sz="1800" dirty="0"/>
              <a:t> </a:t>
            </a:r>
            <a:r>
              <a:rPr lang="it-IT" sz="1800" dirty="0" err="1"/>
              <a:t>depleted</a:t>
            </a:r>
            <a:r>
              <a:rPr lang="it-IT" sz="1800" dirty="0"/>
              <a:t> </a:t>
            </a:r>
            <a:r>
              <a:rPr lang="it-IT" sz="1800" dirty="0" err="1"/>
              <a:t>substrate</a:t>
            </a:r>
            <a:r>
              <a:rPr lang="it-IT" sz="1800" dirty="0"/>
              <a:t>: </a:t>
            </a:r>
            <a:r>
              <a:rPr lang="it-IT" sz="1800" dirty="0" err="1"/>
              <a:t>charge</a:t>
            </a:r>
            <a:r>
              <a:rPr lang="it-IT" sz="1800" dirty="0"/>
              <a:t> collection by </a:t>
            </a:r>
            <a:r>
              <a:rPr lang="it-IT" sz="1800" dirty="0" err="1"/>
              <a:t>drift</a:t>
            </a:r>
            <a:endParaRPr lang="it-IT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it-IT" sz="1800" dirty="0" err="1"/>
              <a:t>Process</a:t>
            </a:r>
            <a:r>
              <a:rPr lang="it-IT" sz="1800" dirty="0"/>
              <a:t> </a:t>
            </a:r>
            <a:r>
              <a:rPr lang="it-IT" sz="1800" dirty="0" err="1"/>
              <a:t>validated</a:t>
            </a:r>
            <a:r>
              <a:rPr lang="it-IT" sz="1800" dirty="0"/>
              <a:t> on 100 – 300</a:t>
            </a:r>
            <a:r>
              <a:rPr lang="it-IT" sz="1800" dirty="0">
                <a:latin typeface="Symbol" panose="05050102010706020507" pitchFamily="18" charset="2"/>
              </a:rPr>
              <a:t>m</a:t>
            </a:r>
            <a:r>
              <a:rPr lang="it-IT" sz="1800" dirty="0"/>
              <a:t>m </a:t>
            </a:r>
            <a:r>
              <a:rPr lang="it-IT" sz="1800" dirty="0" err="1"/>
              <a:t>thick</a:t>
            </a:r>
            <a:r>
              <a:rPr lang="it-IT" sz="1800" dirty="0"/>
              <a:t> </a:t>
            </a:r>
            <a:r>
              <a:rPr lang="it-IT" sz="1800" dirty="0" err="1"/>
              <a:t>substrates</a:t>
            </a:r>
            <a:r>
              <a:rPr lang="it-IT" sz="1800" dirty="0"/>
              <a:t>, 25 and 50</a:t>
            </a:r>
            <a:r>
              <a:rPr lang="it-IT" sz="1800" dirty="0">
                <a:latin typeface="Symbol" panose="05050102010706020507" pitchFamily="18" charset="2"/>
              </a:rPr>
              <a:t>m</a:t>
            </a:r>
            <a:r>
              <a:rPr lang="it-IT" sz="1800" dirty="0"/>
              <a:t>m pitch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1800" dirty="0"/>
              <a:t>New test </a:t>
            </a:r>
            <a:r>
              <a:rPr lang="it-IT" sz="1800" dirty="0" err="1"/>
              <a:t>structures</a:t>
            </a:r>
            <a:r>
              <a:rPr lang="it-IT" sz="1800" dirty="0"/>
              <a:t> with 10</a:t>
            </a:r>
            <a:r>
              <a:rPr lang="it-IT" sz="1800" dirty="0">
                <a:latin typeface="Symbol" panose="05050102010706020507" pitchFamily="18" charset="2"/>
              </a:rPr>
              <a:t>m</a:t>
            </a:r>
            <a:r>
              <a:rPr lang="it-IT" sz="1800" dirty="0"/>
              <a:t>m pitch on 50</a:t>
            </a:r>
            <a:r>
              <a:rPr lang="it-IT" sz="1800" dirty="0">
                <a:latin typeface="Symbol" panose="05050102010706020507" pitchFamily="18" charset="2"/>
              </a:rPr>
              <a:t>m</a:t>
            </a:r>
            <a:r>
              <a:rPr lang="it-IT" sz="1800" dirty="0"/>
              <a:t>m </a:t>
            </a:r>
            <a:r>
              <a:rPr lang="it-IT" sz="1800" dirty="0" err="1"/>
              <a:t>substrate</a:t>
            </a:r>
            <a:r>
              <a:rPr lang="it-IT" sz="1800" dirty="0"/>
              <a:t> </a:t>
            </a:r>
            <a:r>
              <a:rPr lang="it-IT" sz="1800" dirty="0" err="1"/>
              <a:t>being</a:t>
            </a:r>
            <a:r>
              <a:rPr lang="it-IT" sz="1800" dirty="0"/>
              <a:t> </a:t>
            </a:r>
            <a:r>
              <a:rPr lang="it-IT" sz="1800" dirty="0" err="1"/>
              <a:t>designed</a:t>
            </a:r>
            <a:r>
              <a:rPr lang="it-IT" sz="1800" dirty="0"/>
              <a:t>: ~ 1ns </a:t>
            </a:r>
            <a:r>
              <a:rPr lang="it-IT" sz="1800" dirty="0" err="1"/>
              <a:t>charge</a:t>
            </a:r>
            <a:r>
              <a:rPr lang="it-IT" sz="1800" dirty="0"/>
              <a:t> collection time 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317F286E-0956-4C5A-B38C-99B87DEBF3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0998" y="1072662"/>
            <a:ext cx="5247059" cy="3354065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62CD76AF-93B8-4D01-85BA-E446A84B9597}"/>
              </a:ext>
            </a:extLst>
          </p:cNvPr>
          <p:cNvSpPr txBox="1"/>
          <p:nvPr/>
        </p:nvSpPr>
        <p:spPr>
          <a:xfrm>
            <a:off x="6855125" y="4579152"/>
            <a:ext cx="49988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L. Pancheri et al., IEEE </a:t>
            </a:r>
            <a:r>
              <a:rPr lang="fr-FR" dirty="0" err="1"/>
              <a:t>Tran</a:t>
            </a:r>
            <a:r>
              <a:rPr lang="fr-FR" dirty="0"/>
              <a:t>. Electron Dev., </a:t>
            </a:r>
            <a:br>
              <a:rPr lang="fr-FR" dirty="0"/>
            </a:br>
            <a:r>
              <a:rPr lang="fr-FR" dirty="0"/>
              <a:t>Vol. 67, No. 6, June 2020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5F2D4ED0-701D-4A26-B661-1C78F70492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7228" y="3681530"/>
            <a:ext cx="3734470" cy="280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35352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2C95F80-53DF-1543-8C6D-373C82FE5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43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B115DE-902D-C24B-BCCD-22E495F5903B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Nicolo Cartiglia, INFN, Torino, PSD12, 14/09/21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1637FC-6AED-1340-BA1E-7FC25CFFDDB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R&amp;D in progress at the University of Geneva</a:t>
            </a:r>
            <a:endParaRPr lang="en-IT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45C9FD8-7D44-BC4A-8062-EA287D98D4AE}"/>
              </a:ext>
            </a:extLst>
          </p:cNvPr>
          <p:cNvSpPr/>
          <p:nvPr/>
        </p:nvSpPr>
        <p:spPr>
          <a:xfrm>
            <a:off x="874425" y="1166842"/>
            <a:ext cx="10173325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MONOLITH Project: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ERC advanced for the development of monolithic silicon pixel sensors in SiGe BiCMOS with picosecond time resolution. Sensor design based on PicoAD concept of the University of Geneva.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b="1" dirty="0"/>
              <a:t>FASER 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SNSF project to build of a new pre-shower module for FASER experiment at LHC based on monolithic pixels in SiGe BiCMOS with very large dynamic range, 100 µm pixel size and 100ps time resolution.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b="1" dirty="0"/>
              <a:t>100 µPET: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SNSF project to build a small animal PET scanner with 100 µm resolution based on monolithic silicon pixel sensors in SiGe BiCMOS.</a:t>
            </a:r>
          </a:p>
        </p:txBody>
      </p:sp>
    </p:spTree>
    <p:extLst>
      <p:ext uri="{BB962C8B-B14F-4D97-AF65-F5344CB8AC3E}">
        <p14:creationId xmlns:p14="http://schemas.microsoft.com/office/powerpoint/2010/main" val="20581628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F5785A-2BED-5B48-AA0C-068B93B37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4193CE-96B9-ED40-9ED3-9E3624E669F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Nicolo Cartiglia, INFN, Torino, PSD12, 14/09/21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280C9F-1488-CF4D-A224-24E9003E926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Timing layers and 4D tracking</a:t>
            </a:r>
          </a:p>
          <a:p>
            <a:endParaRPr lang="en-IT" dirty="0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2A9A81D9-FFCC-3F4A-AAB3-51B9E3A64673}"/>
              </a:ext>
            </a:extLst>
          </p:cNvPr>
          <p:cNvGrpSpPr/>
          <p:nvPr/>
        </p:nvGrpSpPr>
        <p:grpSpPr>
          <a:xfrm>
            <a:off x="580175" y="1291598"/>
            <a:ext cx="9774806" cy="1987765"/>
            <a:chOff x="580175" y="1291598"/>
            <a:chExt cx="9774806" cy="1987765"/>
          </a:xfrm>
        </p:grpSpPr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235D3BA6-A4D2-4C42-B87F-66E34F790DB5}"/>
                </a:ext>
              </a:extLst>
            </p:cNvPr>
            <p:cNvGrpSpPr/>
            <p:nvPr/>
          </p:nvGrpSpPr>
          <p:grpSpPr>
            <a:xfrm>
              <a:off x="6715796" y="1291598"/>
              <a:ext cx="3639185" cy="1987765"/>
              <a:chOff x="1796365" y="4608514"/>
              <a:chExt cx="5311221" cy="2414251"/>
            </a:xfrm>
          </p:grpSpPr>
          <p:sp>
            <p:nvSpPr>
              <p:cNvPr id="66" name="Cross 65">
                <a:extLst>
                  <a:ext uri="{FF2B5EF4-FFF2-40B4-BE49-F238E27FC236}">
                    <a16:creationId xmlns:a16="http://schemas.microsoft.com/office/drawing/2014/main" id="{88B09757-B2E5-D34E-9012-797C3BA7F315}"/>
                  </a:ext>
                </a:extLst>
              </p:cNvPr>
              <p:cNvSpPr/>
              <p:nvPr/>
            </p:nvSpPr>
            <p:spPr>
              <a:xfrm>
                <a:off x="2511757" y="5941575"/>
                <a:ext cx="260254" cy="249856"/>
              </a:xfrm>
              <a:prstGeom prst="plus">
                <a:avLst>
                  <a:gd name="adj" fmla="val 39720"/>
                </a:avLst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7" name="Cross 66">
                <a:extLst>
                  <a:ext uri="{FF2B5EF4-FFF2-40B4-BE49-F238E27FC236}">
                    <a16:creationId xmlns:a16="http://schemas.microsoft.com/office/drawing/2014/main" id="{B3372BFD-7FF1-D941-BE5B-1BB4FD34DD3E}"/>
                  </a:ext>
                </a:extLst>
              </p:cNvPr>
              <p:cNvSpPr/>
              <p:nvPr/>
            </p:nvSpPr>
            <p:spPr>
              <a:xfrm>
                <a:off x="2154061" y="5417285"/>
                <a:ext cx="260254" cy="249856"/>
              </a:xfrm>
              <a:prstGeom prst="plus">
                <a:avLst>
                  <a:gd name="adj" fmla="val 39720"/>
                </a:avLst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8" name="Cross 67">
                <a:extLst>
                  <a:ext uri="{FF2B5EF4-FFF2-40B4-BE49-F238E27FC236}">
                    <a16:creationId xmlns:a16="http://schemas.microsoft.com/office/drawing/2014/main" id="{3EA090FE-D2DE-294D-9286-8D679A4E25F8}"/>
                  </a:ext>
                </a:extLst>
              </p:cNvPr>
              <p:cNvSpPr/>
              <p:nvPr/>
            </p:nvSpPr>
            <p:spPr>
              <a:xfrm>
                <a:off x="1796365" y="4892995"/>
                <a:ext cx="260254" cy="249856"/>
              </a:xfrm>
              <a:prstGeom prst="plus">
                <a:avLst>
                  <a:gd name="adj" fmla="val 39720"/>
                </a:avLst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9" name="Cross 68">
                <a:extLst>
                  <a:ext uri="{FF2B5EF4-FFF2-40B4-BE49-F238E27FC236}">
                    <a16:creationId xmlns:a16="http://schemas.microsoft.com/office/drawing/2014/main" id="{325BB1F7-007D-CE40-B2D9-7B33C2C67591}"/>
                  </a:ext>
                </a:extLst>
              </p:cNvPr>
              <p:cNvSpPr/>
              <p:nvPr/>
            </p:nvSpPr>
            <p:spPr>
              <a:xfrm>
                <a:off x="2791988" y="5417285"/>
                <a:ext cx="260254" cy="249856"/>
              </a:xfrm>
              <a:prstGeom prst="plus">
                <a:avLst>
                  <a:gd name="adj" fmla="val 39720"/>
                </a:avLst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0" name="Cross 69">
                <a:extLst>
                  <a:ext uri="{FF2B5EF4-FFF2-40B4-BE49-F238E27FC236}">
                    <a16:creationId xmlns:a16="http://schemas.microsoft.com/office/drawing/2014/main" id="{8B1549A9-0E4E-9246-BF59-6DF1E6BA9E1F}"/>
                  </a:ext>
                </a:extLst>
              </p:cNvPr>
              <p:cNvSpPr/>
              <p:nvPr/>
            </p:nvSpPr>
            <p:spPr>
              <a:xfrm>
                <a:off x="2257325" y="4892995"/>
                <a:ext cx="260254" cy="249856"/>
              </a:xfrm>
              <a:prstGeom prst="plus">
                <a:avLst>
                  <a:gd name="adj" fmla="val 39720"/>
                </a:avLst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1" name="Cross 70">
                <a:extLst>
                  <a:ext uri="{FF2B5EF4-FFF2-40B4-BE49-F238E27FC236}">
                    <a16:creationId xmlns:a16="http://schemas.microsoft.com/office/drawing/2014/main" id="{B9ED0D8C-B59D-2F41-B471-29E6C59E20E5}"/>
                  </a:ext>
                </a:extLst>
              </p:cNvPr>
              <p:cNvSpPr/>
              <p:nvPr/>
            </p:nvSpPr>
            <p:spPr>
              <a:xfrm>
                <a:off x="3148844" y="4892995"/>
                <a:ext cx="260254" cy="249856"/>
              </a:xfrm>
              <a:prstGeom prst="plus">
                <a:avLst>
                  <a:gd name="adj" fmla="val 39720"/>
                </a:avLst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2" name="Cross 71">
                <a:extLst>
                  <a:ext uri="{FF2B5EF4-FFF2-40B4-BE49-F238E27FC236}">
                    <a16:creationId xmlns:a16="http://schemas.microsoft.com/office/drawing/2014/main" id="{D7997ED1-9E87-554F-BEF1-64A03F7175C0}"/>
                  </a:ext>
                </a:extLst>
              </p:cNvPr>
              <p:cNvSpPr/>
              <p:nvPr/>
            </p:nvSpPr>
            <p:spPr>
              <a:xfrm>
                <a:off x="6026630" y="5969047"/>
                <a:ext cx="260254" cy="249856"/>
              </a:xfrm>
              <a:prstGeom prst="plus">
                <a:avLst>
                  <a:gd name="adj" fmla="val 39720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accent1">
                      <a:lumMod val="20000"/>
                      <a:lumOff val="80000"/>
                    </a:schemeClr>
                  </a:solidFill>
                </a:endParaRPr>
              </a:p>
            </p:txBody>
          </p:sp>
          <p:sp>
            <p:nvSpPr>
              <p:cNvPr id="73" name="Cross 72">
                <a:extLst>
                  <a:ext uri="{FF2B5EF4-FFF2-40B4-BE49-F238E27FC236}">
                    <a16:creationId xmlns:a16="http://schemas.microsoft.com/office/drawing/2014/main" id="{67E715F0-FBC8-A941-927C-3671A69BCDEB}"/>
                  </a:ext>
                </a:extLst>
              </p:cNvPr>
              <p:cNvSpPr/>
              <p:nvPr/>
            </p:nvSpPr>
            <p:spPr>
              <a:xfrm>
                <a:off x="5668934" y="5444757"/>
                <a:ext cx="260254" cy="249856"/>
              </a:xfrm>
              <a:prstGeom prst="plus">
                <a:avLst>
                  <a:gd name="adj" fmla="val 3972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accent1">
                      <a:lumMod val="20000"/>
                      <a:lumOff val="80000"/>
                    </a:schemeClr>
                  </a:solidFill>
                </a:endParaRPr>
              </a:p>
            </p:txBody>
          </p:sp>
          <p:sp>
            <p:nvSpPr>
              <p:cNvPr id="74" name="Cross 73">
                <a:extLst>
                  <a:ext uri="{FF2B5EF4-FFF2-40B4-BE49-F238E27FC236}">
                    <a16:creationId xmlns:a16="http://schemas.microsoft.com/office/drawing/2014/main" id="{EA341D2B-01B7-CF48-9130-0078F0A4BE43}"/>
                  </a:ext>
                </a:extLst>
              </p:cNvPr>
              <p:cNvSpPr/>
              <p:nvPr/>
            </p:nvSpPr>
            <p:spPr>
              <a:xfrm>
                <a:off x="5311238" y="4920467"/>
                <a:ext cx="260254" cy="249856"/>
              </a:xfrm>
              <a:prstGeom prst="plus">
                <a:avLst>
                  <a:gd name="adj" fmla="val 39720"/>
                </a:avLst>
              </a:prstGeom>
              <a:solidFill>
                <a:srgbClr val="0000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5" name="Cross 74">
                <a:extLst>
                  <a:ext uri="{FF2B5EF4-FFF2-40B4-BE49-F238E27FC236}">
                    <a16:creationId xmlns:a16="http://schemas.microsoft.com/office/drawing/2014/main" id="{2F1A1238-6383-4349-AB33-73BAF7E02F31}"/>
                  </a:ext>
                </a:extLst>
              </p:cNvPr>
              <p:cNvSpPr/>
              <p:nvPr/>
            </p:nvSpPr>
            <p:spPr>
              <a:xfrm>
                <a:off x="6306861" y="5444757"/>
                <a:ext cx="260254" cy="249856"/>
              </a:xfrm>
              <a:prstGeom prst="plus">
                <a:avLst>
                  <a:gd name="adj" fmla="val 39720"/>
                </a:avLst>
              </a:prstGeom>
              <a:solidFill>
                <a:srgbClr val="00BC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6" name="Cross 75">
                <a:extLst>
                  <a:ext uri="{FF2B5EF4-FFF2-40B4-BE49-F238E27FC236}">
                    <a16:creationId xmlns:a16="http://schemas.microsoft.com/office/drawing/2014/main" id="{7839FFF6-C1C7-6645-B546-725A6DAC99A3}"/>
                  </a:ext>
                </a:extLst>
              </p:cNvPr>
              <p:cNvSpPr/>
              <p:nvPr/>
            </p:nvSpPr>
            <p:spPr>
              <a:xfrm>
                <a:off x="5730558" y="4920467"/>
                <a:ext cx="260254" cy="249856"/>
              </a:xfrm>
              <a:prstGeom prst="plus">
                <a:avLst>
                  <a:gd name="adj" fmla="val 3972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7" name="Cross 76">
                <a:extLst>
                  <a:ext uri="{FF2B5EF4-FFF2-40B4-BE49-F238E27FC236}">
                    <a16:creationId xmlns:a16="http://schemas.microsoft.com/office/drawing/2014/main" id="{492E85D9-1F2A-E842-AEEC-7EE395ABD6D6}"/>
                  </a:ext>
                </a:extLst>
              </p:cNvPr>
              <p:cNvSpPr/>
              <p:nvPr/>
            </p:nvSpPr>
            <p:spPr>
              <a:xfrm>
                <a:off x="6663717" y="4920467"/>
                <a:ext cx="260254" cy="249856"/>
              </a:xfrm>
              <a:prstGeom prst="plus">
                <a:avLst>
                  <a:gd name="adj" fmla="val 39720"/>
                </a:avLst>
              </a:prstGeom>
              <a:solidFill>
                <a:srgbClr val="008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8" name="Freeform 77">
                <a:extLst>
                  <a:ext uri="{FF2B5EF4-FFF2-40B4-BE49-F238E27FC236}">
                    <a16:creationId xmlns:a16="http://schemas.microsoft.com/office/drawing/2014/main" id="{217B9F7E-39CD-4B40-94ED-C3913CC3A4B6}"/>
                  </a:ext>
                </a:extLst>
              </p:cNvPr>
              <p:cNvSpPr/>
              <p:nvPr/>
            </p:nvSpPr>
            <p:spPr>
              <a:xfrm>
                <a:off x="5778488" y="4608514"/>
                <a:ext cx="565827" cy="1590106"/>
              </a:xfrm>
              <a:custGeom>
                <a:avLst/>
                <a:gdLst>
                  <a:gd name="connsiteX0" fmla="*/ 565827 w 565827"/>
                  <a:gd name="connsiteY0" fmla="*/ 1590106 h 1590106"/>
                  <a:gd name="connsiteX1" fmla="*/ 106893 w 565827"/>
                  <a:gd name="connsiteY1" fmla="*/ 1120544 h 1590106"/>
                  <a:gd name="connsiteX2" fmla="*/ 164 w 565827"/>
                  <a:gd name="connsiteY2" fmla="*/ 704342 h 1590106"/>
                  <a:gd name="connsiteX3" fmla="*/ 85547 w 565827"/>
                  <a:gd name="connsiteY3" fmla="*/ 245452 h 1590106"/>
                  <a:gd name="connsiteX4" fmla="*/ 202949 w 565827"/>
                  <a:gd name="connsiteY4" fmla="*/ 0 h 1590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5827" h="1590106">
                    <a:moveTo>
                      <a:pt x="565827" y="1590106"/>
                    </a:moveTo>
                    <a:cubicBezTo>
                      <a:pt x="383498" y="1429138"/>
                      <a:pt x="201170" y="1268171"/>
                      <a:pt x="106893" y="1120544"/>
                    </a:cubicBezTo>
                    <a:cubicBezTo>
                      <a:pt x="12616" y="972917"/>
                      <a:pt x="3722" y="850191"/>
                      <a:pt x="164" y="704342"/>
                    </a:cubicBezTo>
                    <a:cubicBezTo>
                      <a:pt x="-3394" y="558493"/>
                      <a:pt x="51750" y="362842"/>
                      <a:pt x="85547" y="245452"/>
                    </a:cubicBezTo>
                    <a:cubicBezTo>
                      <a:pt x="119344" y="128062"/>
                      <a:pt x="181603" y="40909"/>
                      <a:pt x="202949" y="0"/>
                    </a:cubicBezTo>
                  </a:path>
                </a:pathLst>
              </a:custGeom>
              <a:ln w="38100" cmpd="sng">
                <a:solidFill>
                  <a:srgbClr val="FF0000"/>
                </a:solidFill>
                <a:prstDash val="sysDash"/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79" name="Right Arrow 78">
                <a:extLst>
                  <a:ext uri="{FF2B5EF4-FFF2-40B4-BE49-F238E27FC236}">
                    <a16:creationId xmlns:a16="http://schemas.microsoft.com/office/drawing/2014/main" id="{EDC9BC0C-2BE7-3549-A322-442161C22FDC}"/>
                  </a:ext>
                </a:extLst>
              </p:cNvPr>
              <p:cNvSpPr/>
              <p:nvPr/>
            </p:nvSpPr>
            <p:spPr>
              <a:xfrm>
                <a:off x="3052239" y="6466463"/>
                <a:ext cx="2211281" cy="556302"/>
              </a:xfrm>
              <a:prstGeom prst="rightArrow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chemeClr val="tx1"/>
                    </a:solidFill>
                  </a:rPr>
                  <a:t>Timing</a:t>
                </a:r>
              </a:p>
            </p:txBody>
          </p:sp>
          <p:sp>
            <p:nvSpPr>
              <p:cNvPr id="80" name="Cross 79">
                <a:extLst>
                  <a:ext uri="{FF2B5EF4-FFF2-40B4-BE49-F238E27FC236}">
                    <a16:creationId xmlns:a16="http://schemas.microsoft.com/office/drawing/2014/main" id="{1AD53009-9E71-9A45-9FD9-D2FDA453F978}"/>
                  </a:ext>
                </a:extLst>
              </p:cNvPr>
              <p:cNvSpPr/>
              <p:nvPr/>
            </p:nvSpPr>
            <p:spPr>
              <a:xfrm>
                <a:off x="1926492" y="5941575"/>
                <a:ext cx="260254" cy="249856"/>
              </a:xfrm>
              <a:prstGeom prst="plus">
                <a:avLst>
                  <a:gd name="adj" fmla="val 39720"/>
                </a:avLst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1" name="Cross 80">
                <a:extLst>
                  <a:ext uri="{FF2B5EF4-FFF2-40B4-BE49-F238E27FC236}">
                    <a16:creationId xmlns:a16="http://schemas.microsoft.com/office/drawing/2014/main" id="{775671E7-E748-6048-9DA0-087AD1041A98}"/>
                  </a:ext>
                </a:extLst>
              </p:cNvPr>
              <p:cNvSpPr/>
              <p:nvPr/>
            </p:nvSpPr>
            <p:spPr>
              <a:xfrm>
                <a:off x="5429973" y="5951732"/>
                <a:ext cx="260254" cy="249856"/>
              </a:xfrm>
              <a:prstGeom prst="plus">
                <a:avLst>
                  <a:gd name="adj" fmla="val 39720"/>
                </a:avLst>
              </a:prstGeom>
              <a:solidFill>
                <a:srgbClr val="00BC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2" name="Freeform 81">
                <a:extLst>
                  <a:ext uri="{FF2B5EF4-FFF2-40B4-BE49-F238E27FC236}">
                    <a16:creationId xmlns:a16="http://schemas.microsoft.com/office/drawing/2014/main" id="{DC8AA5BE-CF0C-BA4E-9A69-2D6FA88B6D68}"/>
                  </a:ext>
                </a:extLst>
              </p:cNvPr>
              <p:cNvSpPr/>
              <p:nvPr/>
            </p:nvSpPr>
            <p:spPr>
              <a:xfrm>
                <a:off x="5263520" y="4657665"/>
                <a:ext cx="1844066" cy="1526374"/>
              </a:xfrm>
              <a:custGeom>
                <a:avLst/>
                <a:gdLst>
                  <a:gd name="connsiteX0" fmla="*/ 0 w 1844066"/>
                  <a:gd name="connsiteY0" fmla="*/ 1526374 h 1526374"/>
                  <a:gd name="connsiteX1" fmla="*/ 867077 w 1844066"/>
                  <a:gd name="connsiteY1" fmla="*/ 1135623 h 1526374"/>
                  <a:gd name="connsiteX2" fmla="*/ 1379996 w 1844066"/>
                  <a:gd name="connsiteY2" fmla="*/ 659394 h 1526374"/>
                  <a:gd name="connsiteX3" fmla="*/ 1844066 w 1844066"/>
                  <a:gd name="connsiteY3" fmla="*/ 0 h 1526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44066" h="1526374">
                    <a:moveTo>
                      <a:pt x="0" y="1526374"/>
                    </a:moveTo>
                    <a:cubicBezTo>
                      <a:pt x="318539" y="1403247"/>
                      <a:pt x="637078" y="1280120"/>
                      <a:pt x="867077" y="1135623"/>
                    </a:cubicBezTo>
                    <a:cubicBezTo>
                      <a:pt x="1097076" y="991126"/>
                      <a:pt x="1217165" y="848664"/>
                      <a:pt x="1379996" y="659394"/>
                    </a:cubicBezTo>
                    <a:cubicBezTo>
                      <a:pt x="1542827" y="470124"/>
                      <a:pt x="1844066" y="0"/>
                      <a:pt x="1844066" y="0"/>
                    </a:cubicBezTo>
                  </a:path>
                </a:pathLst>
              </a:custGeom>
              <a:ln w="38100" cmpd="sng">
                <a:solidFill>
                  <a:srgbClr val="008000"/>
                </a:solidFill>
                <a:prstDash val="dash"/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775E92F1-12BF-B447-B227-D9F08E703601}"/>
                </a:ext>
              </a:extLst>
            </p:cNvPr>
            <p:cNvSpPr txBox="1"/>
            <p:nvPr/>
          </p:nvSpPr>
          <p:spPr>
            <a:xfrm>
              <a:off x="580175" y="1291598"/>
              <a:ext cx="5105132" cy="16496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IT" sz="2000" dirty="0"/>
                <a:t>By “</a:t>
              </a:r>
              <a:r>
                <a:rPr lang="en-IT" sz="2000" b="1" dirty="0"/>
                <a:t>4D tracking</a:t>
              </a:r>
              <a:r>
                <a:rPr lang="en-IT" sz="2000" dirty="0"/>
                <a:t>” we mean the process of assigning a space and a time coordinate to a hit.</a:t>
              </a:r>
            </a:p>
            <a:p>
              <a:pPr>
                <a:lnSpc>
                  <a:spcPct val="130000"/>
                </a:lnSpc>
              </a:pPr>
              <a:endParaRPr lang="en-IT" sz="2000" dirty="0"/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3D90B7FA-0B4F-104C-BCC4-D1337154F292}"/>
              </a:ext>
            </a:extLst>
          </p:cNvPr>
          <p:cNvGrpSpPr/>
          <p:nvPr/>
        </p:nvGrpSpPr>
        <p:grpSpPr>
          <a:xfrm>
            <a:off x="406235" y="3569839"/>
            <a:ext cx="9965073" cy="2366417"/>
            <a:chOff x="409589" y="3731294"/>
            <a:chExt cx="9965073" cy="2366417"/>
          </a:xfrm>
        </p:grpSpPr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CEBFD92D-A9C5-B94F-B719-A7BFD42C7BFE}"/>
                </a:ext>
              </a:extLst>
            </p:cNvPr>
            <p:cNvSpPr/>
            <p:nvPr/>
          </p:nvSpPr>
          <p:spPr>
            <a:xfrm>
              <a:off x="409589" y="3731294"/>
              <a:ext cx="6487884" cy="16957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2000" b="1" dirty="0"/>
                <a:t>Timing can be available at different levels of the event reconstruction:</a:t>
              </a:r>
            </a:p>
            <a:p>
              <a:pPr>
                <a:lnSpc>
                  <a:spcPct val="130000"/>
                </a:lnSpc>
              </a:pPr>
              <a:endParaRPr lang="en-US" sz="2000" dirty="0"/>
            </a:p>
            <a:p>
              <a:pPr marL="342900" indent="-342900">
                <a:lnSpc>
                  <a:spcPct val="150000"/>
                </a:lnSpc>
                <a:buFontTx/>
                <a:buAutoNum type="arabicParenR"/>
              </a:pPr>
              <a:r>
                <a:rPr lang="en-US" sz="2000" dirty="0"/>
                <a:t>Timing in a single point (timing layer ATLAS,CMS)</a:t>
              </a:r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0C058796-5047-D74F-8A4A-C603C5440F12}"/>
                </a:ext>
              </a:extLst>
            </p:cNvPr>
            <p:cNvSpPr/>
            <p:nvPr/>
          </p:nvSpPr>
          <p:spPr>
            <a:xfrm>
              <a:off x="8214662" y="3937711"/>
              <a:ext cx="2160000" cy="216000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>
                <a:solidFill>
                  <a:schemeClr val="tx1"/>
                </a:solidFill>
              </a:endParaRPr>
            </a:p>
          </p:txBody>
        </p: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920966E5-F9F9-CF4D-A3AA-ACA2AB1CDD6F}"/>
                </a:ext>
              </a:extLst>
            </p:cNvPr>
            <p:cNvGrpSpPr/>
            <p:nvPr/>
          </p:nvGrpSpPr>
          <p:grpSpPr>
            <a:xfrm>
              <a:off x="8394662" y="4117711"/>
              <a:ext cx="1800000" cy="1800000"/>
              <a:chOff x="8394662" y="4117711"/>
              <a:chExt cx="1800000" cy="1800000"/>
            </a:xfrm>
          </p:grpSpPr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99E05ADE-5B54-9E40-A58B-A41A96F60CDC}"/>
                  </a:ext>
                </a:extLst>
              </p:cNvPr>
              <p:cNvSpPr/>
              <p:nvPr/>
            </p:nvSpPr>
            <p:spPr>
              <a:xfrm>
                <a:off x="8394662" y="4117711"/>
                <a:ext cx="1800000" cy="1800000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>
                  <a:solidFill>
                    <a:schemeClr val="tx1"/>
                  </a:solidFill>
                </a:endParaRPr>
              </a:p>
            </p:txBody>
          </p: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FA5B14F3-78B6-4042-AA60-9C74DAABAAAC}"/>
                  </a:ext>
                </a:extLst>
              </p:cNvPr>
              <p:cNvSpPr/>
              <p:nvPr/>
            </p:nvSpPr>
            <p:spPr>
              <a:xfrm>
                <a:off x="8574662" y="4297711"/>
                <a:ext cx="1440000" cy="1440000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>
                  <a:solidFill>
                    <a:schemeClr val="tx1"/>
                  </a:solidFill>
                </a:endParaRPr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E5B45DC9-00E3-4D4C-A153-BB9626E44E22}"/>
                  </a:ext>
                </a:extLst>
              </p:cNvPr>
              <p:cNvSpPr/>
              <p:nvPr/>
            </p:nvSpPr>
            <p:spPr>
              <a:xfrm>
                <a:off x="8754662" y="4477711"/>
                <a:ext cx="1080000" cy="1080000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>
                  <a:solidFill>
                    <a:schemeClr val="tx1"/>
                  </a:solidFill>
                </a:endParaRPr>
              </a:p>
            </p:txBody>
          </p: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538485DB-1F99-1649-86DA-4C2AECA3955E}"/>
                  </a:ext>
                </a:extLst>
              </p:cNvPr>
              <p:cNvSpPr/>
              <p:nvPr/>
            </p:nvSpPr>
            <p:spPr>
              <a:xfrm>
                <a:off x="9114662" y="4837711"/>
                <a:ext cx="360000" cy="360000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>
                  <a:solidFill>
                    <a:schemeClr val="tx1"/>
                  </a:solidFill>
                </a:endParaRPr>
              </a:p>
            </p:txBody>
          </p:sp>
          <p:sp>
            <p:nvSpPr>
              <p:cNvPr id="91" name="Oval 90">
                <a:extLst>
                  <a:ext uri="{FF2B5EF4-FFF2-40B4-BE49-F238E27FC236}">
                    <a16:creationId xmlns:a16="http://schemas.microsoft.com/office/drawing/2014/main" id="{AA4582B0-7ACC-A446-81BA-85B6FB762A83}"/>
                  </a:ext>
                </a:extLst>
              </p:cNvPr>
              <p:cNvSpPr/>
              <p:nvPr/>
            </p:nvSpPr>
            <p:spPr>
              <a:xfrm>
                <a:off x="8934662" y="4657711"/>
                <a:ext cx="720000" cy="720000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14A074D4-2CE7-914C-B80A-B2F30AE22EA6}"/>
              </a:ext>
            </a:extLst>
          </p:cNvPr>
          <p:cNvGrpSpPr/>
          <p:nvPr/>
        </p:nvGrpSpPr>
        <p:grpSpPr>
          <a:xfrm>
            <a:off x="427716" y="4130394"/>
            <a:ext cx="9583592" cy="1579211"/>
            <a:chOff x="431070" y="4297711"/>
            <a:chExt cx="9583592" cy="1579211"/>
          </a:xfrm>
        </p:grpSpPr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456D68C2-1445-BC44-8A9B-10F6333A930E}"/>
                </a:ext>
              </a:extLst>
            </p:cNvPr>
            <p:cNvSpPr/>
            <p:nvPr/>
          </p:nvSpPr>
          <p:spPr>
            <a:xfrm>
              <a:off x="431070" y="5381465"/>
              <a:ext cx="6096000" cy="49545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342900" indent="-342900">
                <a:lnSpc>
                  <a:spcPct val="150000"/>
                </a:lnSpc>
                <a:buFont typeface="+mj-lt"/>
                <a:buAutoNum type="arabicParenR" startAt="2"/>
              </a:pPr>
              <a:r>
                <a:rPr lang="en-US" sz="2000" dirty="0"/>
                <a:t>Timing at some points along the track</a:t>
              </a:r>
            </a:p>
          </p:txBody>
        </p: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58162CC9-CB2B-4640-92DD-6DB42602258D}"/>
                </a:ext>
              </a:extLst>
            </p:cNvPr>
            <p:cNvGrpSpPr/>
            <p:nvPr/>
          </p:nvGrpSpPr>
          <p:grpSpPr>
            <a:xfrm>
              <a:off x="8574662" y="4297711"/>
              <a:ext cx="1440000" cy="1440000"/>
              <a:chOff x="8574662" y="4297711"/>
              <a:chExt cx="1440000" cy="1440000"/>
            </a:xfrm>
          </p:grpSpPr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B924DC75-A4AD-B84D-B592-80CF91D6B528}"/>
                  </a:ext>
                </a:extLst>
              </p:cNvPr>
              <p:cNvSpPr/>
              <p:nvPr/>
            </p:nvSpPr>
            <p:spPr>
              <a:xfrm>
                <a:off x="8574662" y="4297711"/>
                <a:ext cx="1440000" cy="1440000"/>
              </a:xfrm>
              <a:prstGeom prst="ellipse">
                <a:avLst/>
              </a:prstGeom>
              <a:noFill/>
              <a:ln w="412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>
                  <a:solidFill>
                    <a:schemeClr val="tx1"/>
                  </a:solidFill>
                </a:endParaRPr>
              </a:p>
            </p:txBody>
          </p:sp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F29AC9B9-03F4-6E47-8C88-EEFB70C68AAC}"/>
                  </a:ext>
                </a:extLst>
              </p:cNvPr>
              <p:cNvSpPr/>
              <p:nvPr/>
            </p:nvSpPr>
            <p:spPr>
              <a:xfrm>
                <a:off x="8934662" y="4657711"/>
                <a:ext cx="720000" cy="720000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E5997A5C-55CB-3244-A044-1090441915AB}"/>
              </a:ext>
            </a:extLst>
          </p:cNvPr>
          <p:cNvGrpSpPr/>
          <p:nvPr/>
        </p:nvGrpSpPr>
        <p:grpSpPr>
          <a:xfrm>
            <a:off x="406235" y="3949091"/>
            <a:ext cx="9790235" cy="2230611"/>
            <a:chOff x="404427" y="4117711"/>
            <a:chExt cx="9790235" cy="2230611"/>
          </a:xfrm>
        </p:grpSpPr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1E1DB93C-66EB-CC40-9F92-7833CC2576D2}"/>
                </a:ext>
              </a:extLst>
            </p:cNvPr>
            <p:cNvSpPr/>
            <p:nvPr/>
          </p:nvSpPr>
          <p:spPr>
            <a:xfrm>
              <a:off x="404427" y="5852865"/>
              <a:ext cx="5069016" cy="49545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342900" indent="-342900">
                <a:lnSpc>
                  <a:spcPct val="150000"/>
                </a:lnSpc>
                <a:buFont typeface="+mj-lt"/>
                <a:buAutoNum type="arabicParenR" startAt="3"/>
              </a:pPr>
              <a:r>
                <a:rPr lang="en-US" sz="2000" dirty="0"/>
                <a:t>Timing at each point along the track</a:t>
              </a:r>
            </a:p>
          </p:txBody>
        </p:sp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23290317-2E9C-5842-8C0E-CB4734D0354F}"/>
                </a:ext>
              </a:extLst>
            </p:cNvPr>
            <p:cNvGrpSpPr/>
            <p:nvPr/>
          </p:nvGrpSpPr>
          <p:grpSpPr>
            <a:xfrm>
              <a:off x="8394662" y="4117711"/>
              <a:ext cx="1800000" cy="1800000"/>
              <a:chOff x="8394662" y="4117711"/>
              <a:chExt cx="1800000" cy="1800000"/>
            </a:xfrm>
          </p:grpSpPr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9ED9DAAF-A335-0847-A8B9-A90C7963767C}"/>
                  </a:ext>
                </a:extLst>
              </p:cNvPr>
              <p:cNvSpPr/>
              <p:nvPr/>
            </p:nvSpPr>
            <p:spPr>
              <a:xfrm>
                <a:off x="8394662" y="4117711"/>
                <a:ext cx="1800000" cy="1800000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>
                  <a:solidFill>
                    <a:schemeClr val="tx1"/>
                  </a:solidFill>
                </a:endParaRPr>
              </a:p>
            </p:txBody>
          </p:sp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58149C51-192D-2646-A4A1-0840E3A6814B}"/>
                  </a:ext>
                </a:extLst>
              </p:cNvPr>
              <p:cNvSpPr/>
              <p:nvPr/>
            </p:nvSpPr>
            <p:spPr>
              <a:xfrm>
                <a:off x="8754662" y="4477711"/>
                <a:ext cx="1080000" cy="1080000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>
                  <a:solidFill>
                    <a:schemeClr val="tx1"/>
                  </a:solidFill>
                </a:endParaRPr>
              </a:p>
            </p:txBody>
          </p:sp>
          <p:sp>
            <p:nvSpPr>
              <p:cNvPr id="102" name="Oval 101">
                <a:extLst>
                  <a:ext uri="{FF2B5EF4-FFF2-40B4-BE49-F238E27FC236}">
                    <a16:creationId xmlns:a16="http://schemas.microsoft.com/office/drawing/2014/main" id="{BD33168E-DBE2-B64F-BC1C-BC1886DA4282}"/>
                  </a:ext>
                </a:extLst>
              </p:cNvPr>
              <p:cNvSpPr/>
              <p:nvPr/>
            </p:nvSpPr>
            <p:spPr>
              <a:xfrm>
                <a:off x="9114662" y="4837711"/>
                <a:ext cx="360000" cy="360000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27784A03-5AF1-FA49-A04A-658E7C0E189F}"/>
              </a:ext>
            </a:extLst>
          </p:cNvPr>
          <p:cNvSpPr txBox="1"/>
          <p:nvPr/>
        </p:nvSpPr>
        <p:spPr>
          <a:xfrm>
            <a:off x="7117970" y="4402774"/>
            <a:ext cx="4667795" cy="185307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b="1" dirty="0">
                <a:solidFill>
                  <a:srgbClr val="800000"/>
                </a:solidFill>
              </a:rPr>
              <a:t>More timing coordinates yields to more performing systems, but require a much more complex read-out system.</a:t>
            </a:r>
          </a:p>
          <a:p>
            <a:pPr>
              <a:lnSpc>
                <a:spcPct val="130000"/>
              </a:lnSpc>
            </a:pPr>
            <a:r>
              <a:rPr lang="en-IT" b="1" dirty="0">
                <a:solidFill>
                  <a:srgbClr val="800000"/>
                </a:solidFill>
              </a:rPr>
              <a:t>Some projects will be perfectly fine with having a smaller set of timing points</a:t>
            </a:r>
          </a:p>
        </p:txBody>
      </p:sp>
    </p:spTree>
    <p:extLst>
      <p:ext uri="{BB962C8B-B14F-4D97-AF65-F5344CB8AC3E}">
        <p14:creationId xmlns:p14="http://schemas.microsoft.com/office/powerpoint/2010/main" val="22304844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3CBA844-606C-DE4A-A812-71B3D9EA8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5132767-74E3-0C43-A814-C4A60A6C683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Nicolo Cartiglia, INFN, Torino, PSD12, 14/09/21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1A85083-56E9-5F49-864F-5DB346DBED4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77825" y="0"/>
            <a:ext cx="11814175" cy="666751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3200" dirty="0"/>
              <a:t>Systems designed for accurate timing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AC7D8D9-0AFB-0845-AD7B-148BE9CF2F6C}"/>
              </a:ext>
            </a:extLst>
          </p:cNvPr>
          <p:cNvSpPr txBox="1"/>
          <p:nvPr/>
        </p:nvSpPr>
        <p:spPr>
          <a:xfrm>
            <a:off x="1157711" y="603125"/>
            <a:ext cx="9189042" cy="65752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000" b="1" dirty="0"/>
              <a:t>In a large detector system, good temporal resolution has many parts:</a:t>
            </a:r>
          </a:p>
          <a:p>
            <a:pPr>
              <a:lnSpc>
                <a:spcPct val="130000"/>
              </a:lnSpc>
            </a:pPr>
            <a:endParaRPr lang="en-US" dirty="0"/>
          </a:p>
          <a:p>
            <a:pPr marL="457200" indent="-457200">
              <a:lnSpc>
                <a:spcPct val="130000"/>
              </a:lnSpc>
              <a:buFont typeface="+mj-lt"/>
              <a:buAutoNum type="arabicPeriod"/>
            </a:pPr>
            <a:r>
              <a:rPr lang="en-US" b="1" dirty="0"/>
              <a:t>The sensor</a:t>
            </a:r>
          </a:p>
          <a:p>
            <a:pPr marL="457200" indent="-457200">
              <a:lnSpc>
                <a:spcPct val="130000"/>
              </a:lnSpc>
              <a:buFont typeface="+mj-lt"/>
              <a:buAutoNum type="arabicPeriod"/>
            </a:pPr>
            <a:r>
              <a:rPr lang="en-US" b="1" dirty="0"/>
              <a:t>The design of the ASIC:</a:t>
            </a:r>
          </a:p>
          <a:p>
            <a:pPr marL="800100" lvl="1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dirty="0"/>
              <a:t>Technology (process, BW..)</a:t>
            </a:r>
          </a:p>
          <a:p>
            <a:pPr marL="800100" lvl="1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dirty="0"/>
              <a:t>Money</a:t>
            </a:r>
          </a:p>
          <a:p>
            <a:pPr marL="800100" lvl="1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dirty="0"/>
              <a:t>Power available</a:t>
            </a:r>
          </a:p>
          <a:p>
            <a:pPr marL="457200" indent="-457200">
              <a:lnSpc>
                <a:spcPct val="130000"/>
              </a:lnSpc>
              <a:buAutoNum type="arabicPeriod" startAt="2"/>
            </a:pPr>
            <a:r>
              <a:rPr lang="en-US" b="1" dirty="0"/>
              <a:t>Detector design: </a:t>
            </a:r>
          </a:p>
          <a:p>
            <a:pPr marL="914400" lvl="1" indent="-4572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dirty="0"/>
              <a:t>Cabling, module quality, noise rejection</a:t>
            </a:r>
          </a:p>
          <a:p>
            <a:pPr marL="914400" lvl="1" indent="-4572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dirty="0"/>
              <a:t>quality of power supply </a:t>
            </a:r>
            <a:r>
              <a:rPr lang="en-US" dirty="0" err="1"/>
              <a:t>etc</a:t>
            </a:r>
            <a:endParaRPr lang="en-US" dirty="0"/>
          </a:p>
          <a:p>
            <a:pPr marL="457200" indent="-457200">
              <a:lnSpc>
                <a:spcPct val="130000"/>
              </a:lnSpc>
              <a:buAutoNum type="arabicPeriod" startAt="2"/>
            </a:pPr>
            <a:r>
              <a:rPr lang="en-US" b="1" dirty="0"/>
              <a:t>Infrastructure:</a:t>
            </a:r>
          </a:p>
          <a:p>
            <a:pPr marL="914400" lvl="1" indent="-4572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dirty="0"/>
              <a:t>Clock distribution</a:t>
            </a:r>
          </a:p>
          <a:p>
            <a:pPr marL="914400" lvl="1" indent="-4572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dirty="0"/>
              <a:t>Cooling</a:t>
            </a:r>
          </a:p>
          <a:p>
            <a:pPr marL="914400" lvl="1" indent="-4572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dirty="0"/>
              <a:t>Data transfer</a:t>
            </a:r>
          </a:p>
          <a:p>
            <a:pPr marL="914400" lvl="1" indent="-457200">
              <a:lnSpc>
                <a:spcPct val="130000"/>
              </a:lnSpc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lnSpc>
                <a:spcPct val="130000"/>
              </a:lnSpc>
            </a:pPr>
            <a:r>
              <a:rPr lang="en-US" b="1" dirty="0"/>
              <a:t>A detector for timing needs very strong R&amp;Ds in many additional aspects</a:t>
            </a:r>
          </a:p>
          <a:p>
            <a:pPr>
              <a:lnSpc>
                <a:spcPct val="130000"/>
              </a:lnSpc>
            </a:pPr>
            <a:r>
              <a:rPr lang="en-US" dirty="0"/>
              <a:t>(these challenges are now faced by the ATLAS and CMS timing layers)</a:t>
            </a:r>
          </a:p>
          <a:p>
            <a:pPr>
              <a:lnSpc>
                <a:spcPct val="13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0406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F495602-ADF1-B64E-A848-24633215B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7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C9EF08-B6F5-F743-B886-CB75DAEE3190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Nicolo Cartiglia, INFN, Torino, PSD12, 14/09/21</a:t>
            </a:r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8C225657-95D0-4E43-B3DE-70E93CAEA6D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77825" y="-14288"/>
            <a:ext cx="11814175" cy="666751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3200" dirty="0"/>
              <a:t>Position sensitive: single and multi pixels read-out</a:t>
            </a: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BC4A2F73-70D2-9949-9989-973B54A9C884}"/>
              </a:ext>
            </a:extLst>
          </p:cNvPr>
          <p:cNvGrpSpPr/>
          <p:nvPr/>
        </p:nvGrpSpPr>
        <p:grpSpPr>
          <a:xfrm>
            <a:off x="6050463" y="863895"/>
            <a:ext cx="5952066" cy="5309797"/>
            <a:chOff x="6050463" y="863895"/>
            <a:chExt cx="5952066" cy="5309797"/>
          </a:xfrm>
        </p:grpSpPr>
        <p:sp>
          <p:nvSpPr>
            <p:cNvPr id="83" name="Arc 82">
              <a:extLst>
                <a:ext uri="{FF2B5EF4-FFF2-40B4-BE49-F238E27FC236}">
                  <a16:creationId xmlns:a16="http://schemas.microsoft.com/office/drawing/2014/main" id="{01FF216D-C645-9E4E-A7F1-D9707EDFA73B}"/>
                </a:ext>
              </a:extLst>
            </p:cNvPr>
            <p:cNvSpPr/>
            <p:nvPr/>
          </p:nvSpPr>
          <p:spPr>
            <a:xfrm flipH="1">
              <a:off x="9118380" y="2649844"/>
              <a:ext cx="1216640" cy="2139528"/>
            </a:xfrm>
            <a:prstGeom prst="arc">
              <a:avLst>
                <a:gd name="adj1" fmla="val 16118296"/>
                <a:gd name="adj2" fmla="val 21112197"/>
              </a:avLst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84" name="Arc 83">
              <a:extLst>
                <a:ext uri="{FF2B5EF4-FFF2-40B4-BE49-F238E27FC236}">
                  <a16:creationId xmlns:a16="http://schemas.microsoft.com/office/drawing/2014/main" id="{4D6A49F7-9BDD-5A45-95C6-BB521A80E7FA}"/>
                </a:ext>
              </a:extLst>
            </p:cNvPr>
            <p:cNvSpPr/>
            <p:nvPr/>
          </p:nvSpPr>
          <p:spPr>
            <a:xfrm>
              <a:off x="8507157" y="2653275"/>
              <a:ext cx="553120" cy="1986980"/>
            </a:xfrm>
            <a:prstGeom prst="arc">
              <a:avLst>
                <a:gd name="adj1" fmla="val 16168927"/>
                <a:gd name="adj2" fmla="val 21112197"/>
              </a:avLst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85" name="Arc 84">
              <a:extLst>
                <a:ext uri="{FF2B5EF4-FFF2-40B4-BE49-F238E27FC236}">
                  <a16:creationId xmlns:a16="http://schemas.microsoft.com/office/drawing/2014/main" id="{FF8706B0-694C-1E48-B035-22C8BFBBFD9A}"/>
                </a:ext>
              </a:extLst>
            </p:cNvPr>
            <p:cNvSpPr/>
            <p:nvPr/>
          </p:nvSpPr>
          <p:spPr>
            <a:xfrm>
              <a:off x="8533579" y="2610345"/>
              <a:ext cx="373723" cy="1993892"/>
            </a:xfrm>
            <a:prstGeom prst="arc">
              <a:avLst>
                <a:gd name="adj1" fmla="val 16392863"/>
                <a:gd name="adj2" fmla="val 21112197"/>
              </a:avLst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FC672C07-1977-F341-8E9E-B20F5BD4F5FD}"/>
                </a:ext>
              </a:extLst>
            </p:cNvPr>
            <p:cNvCxnSpPr/>
            <p:nvPr/>
          </p:nvCxnSpPr>
          <p:spPr>
            <a:xfrm>
              <a:off x="8781165" y="2674460"/>
              <a:ext cx="0" cy="913928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Arc 86">
              <a:extLst>
                <a:ext uri="{FF2B5EF4-FFF2-40B4-BE49-F238E27FC236}">
                  <a16:creationId xmlns:a16="http://schemas.microsoft.com/office/drawing/2014/main" id="{FC5E344B-E4BB-BB47-8AFB-0E96081AA658}"/>
                </a:ext>
              </a:extLst>
            </p:cNvPr>
            <p:cNvSpPr/>
            <p:nvPr/>
          </p:nvSpPr>
          <p:spPr>
            <a:xfrm flipH="1">
              <a:off x="9055547" y="2634028"/>
              <a:ext cx="1234977" cy="2058359"/>
            </a:xfrm>
            <a:prstGeom prst="arc">
              <a:avLst>
                <a:gd name="adj1" fmla="val 16118296"/>
                <a:gd name="adj2" fmla="val 21112197"/>
              </a:avLst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F29E2985-9FE9-7D4B-B109-2B5DDB7932DA}"/>
                </a:ext>
              </a:extLst>
            </p:cNvPr>
            <p:cNvCxnSpPr/>
            <p:nvPr/>
          </p:nvCxnSpPr>
          <p:spPr>
            <a:xfrm flipV="1">
              <a:off x="7633037" y="2759040"/>
              <a:ext cx="0" cy="93234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0B34722A-BB78-634D-BB2B-2F0DF2D8A9E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633037" y="2783890"/>
              <a:ext cx="385435" cy="89963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5ABB58B0-9660-9944-A5B3-09A29845E364}"/>
                </a:ext>
              </a:extLst>
            </p:cNvPr>
            <p:cNvSpPr/>
            <p:nvPr/>
          </p:nvSpPr>
          <p:spPr>
            <a:xfrm>
              <a:off x="6662676" y="2638448"/>
              <a:ext cx="4038846" cy="1114341"/>
            </a:xfrm>
            <a:prstGeom prst="rect">
              <a:avLst/>
            </a:prstGeom>
            <a:noFill/>
            <a:ln>
              <a:solidFill>
                <a:srgbClr val="800000"/>
              </a:solidFill>
            </a:ln>
            <a:effectLst>
              <a:innerShdw>
                <a:srgbClr val="FFFFFF"/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7770A2C6-B358-B241-8D25-FAB26E9D5629}"/>
                </a:ext>
              </a:extLst>
            </p:cNvPr>
            <p:cNvSpPr/>
            <p:nvPr/>
          </p:nvSpPr>
          <p:spPr>
            <a:xfrm>
              <a:off x="7096507" y="2649800"/>
              <a:ext cx="478165" cy="47198"/>
            </a:xfrm>
            <a:prstGeom prst="rect">
              <a:avLst/>
            </a:prstGeom>
            <a:solidFill>
              <a:srgbClr val="221A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A43D176D-2BC3-1242-AD05-3AF08122E018}"/>
                </a:ext>
              </a:extLst>
            </p:cNvPr>
            <p:cNvSpPr/>
            <p:nvPr/>
          </p:nvSpPr>
          <p:spPr>
            <a:xfrm>
              <a:off x="7096508" y="2606797"/>
              <a:ext cx="478164" cy="3466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7192E682-AD72-1C4B-9E82-D36D7BD18D20}"/>
                </a:ext>
              </a:extLst>
            </p:cNvPr>
            <p:cNvSpPr/>
            <p:nvPr/>
          </p:nvSpPr>
          <p:spPr>
            <a:xfrm>
              <a:off x="8353456" y="2603824"/>
              <a:ext cx="478164" cy="3466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0C88CFC8-886E-7B4E-981F-E187C49A63FF}"/>
                </a:ext>
              </a:extLst>
            </p:cNvPr>
            <p:cNvSpPr/>
            <p:nvPr/>
          </p:nvSpPr>
          <p:spPr>
            <a:xfrm>
              <a:off x="9723561" y="2600083"/>
              <a:ext cx="478164" cy="3466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grpSp>
          <p:nvGrpSpPr>
            <p:cNvPr id="37" name="Group 864">
              <a:extLst>
                <a:ext uri="{FF2B5EF4-FFF2-40B4-BE49-F238E27FC236}">
                  <a16:creationId xmlns:a16="http://schemas.microsoft.com/office/drawing/2014/main" id="{9B8E8C9D-F9EE-874A-A013-1370F134DC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589603" y="1922772"/>
              <a:ext cx="2189806" cy="676446"/>
              <a:chOff x="1655" y="1695"/>
              <a:chExt cx="2040" cy="562"/>
            </a:xfrm>
          </p:grpSpPr>
          <p:grpSp>
            <p:nvGrpSpPr>
              <p:cNvPr id="63" name="Group 60">
                <a:extLst>
                  <a:ext uri="{FF2B5EF4-FFF2-40B4-BE49-F238E27FC236}">
                    <a16:creationId xmlns:a16="http://schemas.microsoft.com/office/drawing/2014/main" id="{E95EBC81-2C16-DB4C-B9B3-40EBCEBA3BD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55" y="1695"/>
                <a:ext cx="2040" cy="562"/>
                <a:chOff x="3268" y="3424"/>
                <a:chExt cx="2040" cy="562"/>
              </a:xfrm>
            </p:grpSpPr>
            <p:sp>
              <p:nvSpPr>
                <p:cNvPr id="65" name="Line 55">
                  <a:extLst>
                    <a:ext uri="{FF2B5EF4-FFF2-40B4-BE49-F238E27FC236}">
                      <a16:creationId xmlns:a16="http://schemas.microsoft.com/office/drawing/2014/main" id="{9318ECFC-CA7B-5749-975F-B6448A9A996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68" y="3658"/>
                  <a:ext cx="764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sz="1100"/>
                </a:p>
              </p:txBody>
            </p:sp>
            <p:sp>
              <p:nvSpPr>
                <p:cNvPr id="66" name="AutoShape 56">
                  <a:extLst>
                    <a:ext uri="{FF2B5EF4-FFF2-40B4-BE49-F238E27FC236}">
                      <a16:creationId xmlns:a16="http://schemas.microsoft.com/office/drawing/2014/main" id="{DBE5E4B4-DE82-D340-9FFE-339502C809F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3526" y="3496"/>
                  <a:ext cx="461" cy="322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anchor="ctr"/>
                <a:lstStyle/>
                <a:p>
                  <a:pPr>
                    <a:defRPr/>
                  </a:pPr>
                  <a:endParaRPr lang="en-US" sz="1100"/>
                </a:p>
              </p:txBody>
            </p:sp>
            <p:sp>
              <p:nvSpPr>
                <p:cNvPr id="67" name="Line 55">
                  <a:extLst>
                    <a:ext uri="{FF2B5EF4-FFF2-40B4-BE49-F238E27FC236}">
                      <a16:creationId xmlns:a16="http://schemas.microsoft.com/office/drawing/2014/main" id="{A1DFB81A-214A-2849-B0D3-8733CB577ED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268" y="3658"/>
                  <a:ext cx="0" cy="32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sz="1100"/>
                </a:p>
              </p:txBody>
            </p:sp>
            <p:sp>
              <p:nvSpPr>
                <p:cNvPr id="68" name="Line 55">
                  <a:extLst>
                    <a:ext uri="{FF2B5EF4-FFF2-40B4-BE49-F238E27FC236}">
                      <a16:creationId xmlns:a16="http://schemas.microsoft.com/office/drawing/2014/main" id="{D8D7AA4A-7106-E944-85C1-AA48780AD20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544" y="3656"/>
                  <a:ext cx="764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sz="1100"/>
                </a:p>
              </p:txBody>
            </p:sp>
            <p:sp>
              <p:nvSpPr>
                <p:cNvPr id="69" name="AutoShape 56">
                  <a:extLst>
                    <a:ext uri="{FF2B5EF4-FFF2-40B4-BE49-F238E27FC236}">
                      <a16:creationId xmlns:a16="http://schemas.microsoft.com/office/drawing/2014/main" id="{C737518D-6A8F-724B-A46B-E29A5CA7D3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4802" y="3494"/>
                  <a:ext cx="461" cy="322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anchor="ctr"/>
                <a:lstStyle/>
                <a:p>
                  <a:pPr>
                    <a:defRPr/>
                  </a:pPr>
                  <a:endParaRPr lang="en-US" sz="1100"/>
                </a:p>
              </p:txBody>
            </p:sp>
            <p:sp>
              <p:nvSpPr>
                <p:cNvPr id="70" name="Line 55">
                  <a:extLst>
                    <a:ext uri="{FF2B5EF4-FFF2-40B4-BE49-F238E27FC236}">
                      <a16:creationId xmlns:a16="http://schemas.microsoft.com/office/drawing/2014/main" id="{8EAB549E-A9BA-9D4A-BA1A-67D831BCEDC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544" y="3656"/>
                  <a:ext cx="0" cy="32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sz="1100"/>
                </a:p>
              </p:txBody>
            </p:sp>
          </p:grpSp>
          <p:sp>
            <p:nvSpPr>
              <p:cNvPr id="64" name="Freeform 863">
                <a:extLst>
                  <a:ext uri="{FF2B5EF4-FFF2-40B4-BE49-F238E27FC236}">
                    <a16:creationId xmlns:a16="http://schemas.microsoft.com/office/drawing/2014/main" id="{DBD0D990-EAB0-0546-823A-AC887BD09D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3" y="1699"/>
                <a:ext cx="576" cy="461"/>
              </a:xfrm>
              <a:custGeom>
                <a:avLst/>
                <a:gdLst>
                  <a:gd name="T0" fmla="*/ 0 w 576"/>
                  <a:gd name="T1" fmla="*/ 231 h 461"/>
                  <a:gd name="T2" fmla="*/ 115 w 576"/>
                  <a:gd name="T3" fmla="*/ 461 h 461"/>
                  <a:gd name="T4" fmla="*/ 576 w 576"/>
                  <a:gd name="T5" fmla="*/ 231 h 461"/>
                  <a:gd name="T6" fmla="*/ 115 w 576"/>
                  <a:gd name="T7" fmla="*/ 0 h 461"/>
                  <a:gd name="T8" fmla="*/ 0 w 576"/>
                  <a:gd name="T9" fmla="*/ 231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6" h="461">
                    <a:moveTo>
                      <a:pt x="0" y="231"/>
                    </a:moveTo>
                    <a:lnTo>
                      <a:pt x="115" y="461"/>
                    </a:lnTo>
                    <a:lnTo>
                      <a:pt x="576" y="231"/>
                    </a:lnTo>
                    <a:lnTo>
                      <a:pt x="115" y="0"/>
                    </a:lnTo>
                    <a:lnTo>
                      <a:pt x="0" y="231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100"/>
              </a:p>
            </p:txBody>
          </p:sp>
        </p:grpSp>
        <p:sp>
          <p:nvSpPr>
            <p:cNvPr id="38" name="Freeform 345">
              <a:extLst>
                <a:ext uri="{FF2B5EF4-FFF2-40B4-BE49-F238E27FC236}">
                  <a16:creationId xmlns:a16="http://schemas.microsoft.com/office/drawing/2014/main" id="{FA3E0B45-1D1C-584F-B595-33A150FD45C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9459" y="2696998"/>
              <a:ext cx="246890" cy="693296"/>
            </a:xfrm>
            <a:custGeom>
              <a:avLst/>
              <a:gdLst>
                <a:gd name="T0" fmla="*/ 115 w 230"/>
                <a:gd name="T1" fmla="*/ 0 h 576"/>
                <a:gd name="T2" fmla="*/ 0 w 230"/>
                <a:gd name="T3" fmla="*/ 230 h 576"/>
                <a:gd name="T4" fmla="*/ 115 w 230"/>
                <a:gd name="T5" fmla="*/ 576 h 576"/>
                <a:gd name="T6" fmla="*/ 230 w 230"/>
                <a:gd name="T7" fmla="*/ 230 h 576"/>
                <a:gd name="T8" fmla="*/ 115 w 230"/>
                <a:gd name="T9" fmla="*/ 0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576">
                  <a:moveTo>
                    <a:pt x="115" y="0"/>
                  </a:moveTo>
                  <a:lnTo>
                    <a:pt x="0" y="230"/>
                  </a:lnTo>
                  <a:lnTo>
                    <a:pt x="115" y="576"/>
                  </a:lnTo>
                  <a:lnTo>
                    <a:pt x="230" y="230"/>
                  </a:lnTo>
                  <a:lnTo>
                    <a:pt x="115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905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100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C050AB40-6512-A640-B83E-D823166DD78C}"/>
                </a:ext>
              </a:extLst>
            </p:cNvPr>
            <p:cNvSpPr/>
            <p:nvPr/>
          </p:nvSpPr>
          <p:spPr>
            <a:xfrm flipV="1">
              <a:off x="8075909" y="2139172"/>
              <a:ext cx="592593" cy="137437"/>
            </a:xfrm>
            <a:custGeom>
              <a:avLst/>
              <a:gdLst>
                <a:gd name="connsiteX0" fmla="*/ 0 w 1496233"/>
                <a:gd name="connsiteY0" fmla="*/ 568773 h 584900"/>
                <a:gd name="connsiteX1" fmla="*/ 339481 w 1496233"/>
                <a:gd name="connsiteY1" fmla="*/ 556199 h 584900"/>
                <a:gd name="connsiteX2" fmla="*/ 477788 w 1496233"/>
                <a:gd name="connsiteY2" fmla="*/ 304702 h 584900"/>
                <a:gd name="connsiteX3" fmla="*/ 603522 w 1496233"/>
                <a:gd name="connsiteY3" fmla="*/ 28055 h 584900"/>
                <a:gd name="connsiteX4" fmla="*/ 779550 w 1496233"/>
                <a:gd name="connsiteY4" fmla="*/ 40630 h 584900"/>
                <a:gd name="connsiteX5" fmla="*/ 905284 w 1496233"/>
                <a:gd name="connsiteY5" fmla="*/ 304702 h 584900"/>
                <a:gd name="connsiteX6" fmla="*/ 1144178 w 1496233"/>
                <a:gd name="connsiteY6" fmla="*/ 493324 h 584900"/>
                <a:gd name="connsiteX7" fmla="*/ 1496233 w 1496233"/>
                <a:gd name="connsiteY7" fmla="*/ 581348 h 584900"/>
                <a:gd name="connsiteX8" fmla="*/ 1496233 w 1496233"/>
                <a:gd name="connsiteY8" fmla="*/ 581348 h 58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6233" h="584900">
                  <a:moveTo>
                    <a:pt x="0" y="568773"/>
                  </a:moveTo>
                  <a:cubicBezTo>
                    <a:pt x="129925" y="584492"/>
                    <a:pt x="259850" y="600211"/>
                    <a:pt x="339481" y="556199"/>
                  </a:cubicBezTo>
                  <a:cubicBezTo>
                    <a:pt x="419112" y="512187"/>
                    <a:pt x="433781" y="392726"/>
                    <a:pt x="477788" y="304702"/>
                  </a:cubicBezTo>
                  <a:cubicBezTo>
                    <a:pt x="521795" y="216678"/>
                    <a:pt x="553228" y="72067"/>
                    <a:pt x="603522" y="28055"/>
                  </a:cubicBezTo>
                  <a:cubicBezTo>
                    <a:pt x="653816" y="-15957"/>
                    <a:pt x="729256" y="-5478"/>
                    <a:pt x="779550" y="40630"/>
                  </a:cubicBezTo>
                  <a:cubicBezTo>
                    <a:pt x="829844" y="86738"/>
                    <a:pt x="844513" y="229253"/>
                    <a:pt x="905284" y="304702"/>
                  </a:cubicBezTo>
                  <a:cubicBezTo>
                    <a:pt x="966055" y="380151"/>
                    <a:pt x="1045687" y="447216"/>
                    <a:pt x="1144178" y="493324"/>
                  </a:cubicBezTo>
                  <a:cubicBezTo>
                    <a:pt x="1242669" y="539432"/>
                    <a:pt x="1496233" y="581348"/>
                    <a:pt x="1496233" y="581348"/>
                  </a:cubicBezTo>
                  <a:lnTo>
                    <a:pt x="1496233" y="581348"/>
                  </a:lnTo>
                </a:path>
              </a:pathLst>
            </a:custGeom>
            <a:noFill/>
            <a:ln>
              <a:solidFill>
                <a:srgbClr val="FF0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58506CBE-FED3-5040-A4EB-B89D8FF6E183}"/>
                </a:ext>
              </a:extLst>
            </p:cNvPr>
            <p:cNvGrpSpPr/>
            <p:nvPr/>
          </p:nvGrpSpPr>
          <p:grpSpPr>
            <a:xfrm>
              <a:off x="6663706" y="2676033"/>
              <a:ext cx="3861511" cy="59309"/>
              <a:chOff x="1735494" y="2140433"/>
              <a:chExt cx="5372457" cy="190234"/>
            </a:xfrm>
          </p:grpSpPr>
          <p:sp>
            <p:nvSpPr>
              <p:cNvPr id="57" name="Freeform 366">
                <a:extLst>
                  <a:ext uri="{FF2B5EF4-FFF2-40B4-BE49-F238E27FC236}">
                    <a16:creationId xmlns:a16="http://schemas.microsoft.com/office/drawing/2014/main" id="{671F600D-DE98-2F4A-BF5B-06172783D8E7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2101413" y="1774514"/>
                <a:ext cx="182562" cy="914400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100"/>
              </a:p>
            </p:txBody>
          </p:sp>
          <p:sp>
            <p:nvSpPr>
              <p:cNvPr id="58" name="Freeform 366">
                <a:extLst>
                  <a:ext uri="{FF2B5EF4-FFF2-40B4-BE49-F238E27FC236}">
                    <a16:creationId xmlns:a16="http://schemas.microsoft.com/office/drawing/2014/main" id="{0D4B3B0D-6316-4944-84BE-F4CA10D2D48F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3007991" y="1776100"/>
                <a:ext cx="182560" cy="914400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100"/>
              </a:p>
            </p:txBody>
          </p:sp>
          <p:sp>
            <p:nvSpPr>
              <p:cNvPr id="59" name="Freeform 366">
                <a:extLst>
                  <a:ext uri="{FF2B5EF4-FFF2-40B4-BE49-F238E27FC236}">
                    <a16:creationId xmlns:a16="http://schemas.microsoft.com/office/drawing/2014/main" id="{AB22C1A0-5396-0D48-81B4-9DF4431159C9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3914570" y="1777687"/>
                <a:ext cx="182560" cy="914400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100"/>
              </a:p>
            </p:txBody>
          </p:sp>
          <p:sp>
            <p:nvSpPr>
              <p:cNvPr id="60" name="Freeform 366">
                <a:extLst>
                  <a:ext uri="{FF2B5EF4-FFF2-40B4-BE49-F238E27FC236}">
                    <a16:creationId xmlns:a16="http://schemas.microsoft.com/office/drawing/2014/main" id="{CE6535C3-62D7-324C-AB46-0E787107106A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4796204" y="1779187"/>
                <a:ext cx="182560" cy="914400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100"/>
              </a:p>
            </p:txBody>
          </p:sp>
          <p:sp>
            <p:nvSpPr>
              <p:cNvPr id="61" name="Freeform 366">
                <a:extLst>
                  <a:ext uri="{FF2B5EF4-FFF2-40B4-BE49-F238E27FC236}">
                    <a16:creationId xmlns:a16="http://schemas.microsoft.com/office/drawing/2014/main" id="{B3F52B82-706E-E74F-AFB8-3200A88AC327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5677838" y="1780688"/>
                <a:ext cx="182560" cy="914400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100"/>
              </a:p>
            </p:txBody>
          </p:sp>
          <p:sp>
            <p:nvSpPr>
              <p:cNvPr id="62" name="Freeform 366">
                <a:extLst>
                  <a:ext uri="{FF2B5EF4-FFF2-40B4-BE49-F238E27FC236}">
                    <a16:creationId xmlns:a16="http://schemas.microsoft.com/office/drawing/2014/main" id="{90E2DB12-D1E6-2249-856F-339172503D1F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6559471" y="1782187"/>
                <a:ext cx="182560" cy="914400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100"/>
              </a:p>
            </p:txBody>
          </p:sp>
        </p:grp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3165FE18-E36E-D146-B1CE-AD39C269B2DD}"/>
                </a:ext>
              </a:extLst>
            </p:cNvPr>
            <p:cNvSpPr/>
            <p:nvPr/>
          </p:nvSpPr>
          <p:spPr>
            <a:xfrm>
              <a:off x="8350521" y="2641461"/>
              <a:ext cx="478165" cy="47198"/>
            </a:xfrm>
            <a:prstGeom prst="rect">
              <a:avLst/>
            </a:prstGeom>
            <a:solidFill>
              <a:srgbClr val="221A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FFDE706B-C40B-DF43-B87A-0269FE30E19A}"/>
                </a:ext>
              </a:extLst>
            </p:cNvPr>
            <p:cNvSpPr/>
            <p:nvPr/>
          </p:nvSpPr>
          <p:spPr>
            <a:xfrm>
              <a:off x="6660618" y="3629053"/>
              <a:ext cx="4040904" cy="121274"/>
            </a:xfrm>
            <a:prstGeom prst="rect">
              <a:avLst/>
            </a:prstGeom>
            <a:solidFill>
              <a:schemeClr val="accent1"/>
            </a:solidFill>
            <a:ln>
              <a:solidFill>
                <a:srgbClr val="8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FC278A47-D1EC-7345-B37C-29B905675B26}"/>
                </a:ext>
              </a:extLst>
            </p:cNvPr>
            <p:cNvSpPr/>
            <p:nvPr/>
          </p:nvSpPr>
          <p:spPr>
            <a:xfrm>
              <a:off x="9723561" y="2639790"/>
              <a:ext cx="478165" cy="47198"/>
            </a:xfrm>
            <a:prstGeom prst="rect">
              <a:avLst/>
            </a:prstGeom>
            <a:solidFill>
              <a:srgbClr val="221A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ED16F436-76C8-594B-92EB-ED76122985FF}"/>
                </a:ext>
              </a:extLst>
            </p:cNvPr>
            <p:cNvCxnSpPr>
              <a:cxnSpLocks/>
            </p:cNvCxnSpPr>
            <p:nvPr/>
          </p:nvCxnSpPr>
          <p:spPr>
            <a:xfrm>
              <a:off x="8752822" y="1978582"/>
              <a:ext cx="351591" cy="1933329"/>
            </a:xfrm>
            <a:prstGeom prst="straightConnector1">
              <a:avLst/>
            </a:prstGeom>
            <a:ln>
              <a:solidFill>
                <a:srgbClr val="000000"/>
              </a:solidFill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B8DC66A6-47B8-4943-9071-CE0F5B0B3EBB}"/>
                </a:ext>
              </a:extLst>
            </p:cNvPr>
            <p:cNvSpPr txBox="1"/>
            <p:nvPr/>
          </p:nvSpPr>
          <p:spPr>
            <a:xfrm>
              <a:off x="6834101" y="3084540"/>
              <a:ext cx="701939" cy="50872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100" dirty="0"/>
                <a:t>Lorentz angle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3A0341BF-2ACD-DA4E-8517-7EF8C8BDC42A}"/>
                </a:ext>
              </a:extLst>
            </p:cNvPr>
            <p:cNvSpPr txBox="1"/>
            <p:nvPr/>
          </p:nvSpPr>
          <p:spPr>
            <a:xfrm>
              <a:off x="8565305" y="2648684"/>
              <a:ext cx="562879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b="1" dirty="0">
                  <a:solidFill>
                    <a:srgbClr val="FF0000"/>
                  </a:solidFill>
                </a:rPr>
                <a:t>---</a:t>
              </a:r>
            </a:p>
            <a:p>
              <a:pPr algn="r"/>
              <a:r>
                <a:rPr lang="en-US" sz="1200" b="1" dirty="0">
                  <a:solidFill>
                    <a:srgbClr val="FF0000"/>
                  </a:solidFill>
                </a:rPr>
                <a:t>--</a:t>
              </a:r>
            </a:p>
            <a:p>
              <a:pPr algn="ctr"/>
              <a:r>
                <a:rPr lang="en-US" sz="1200" b="1" dirty="0">
                  <a:solidFill>
                    <a:srgbClr val="221AC0"/>
                  </a:solidFill>
                </a:rPr>
                <a:t>++</a:t>
              </a:r>
            </a:p>
            <a:p>
              <a:pPr algn="ctr"/>
              <a:r>
                <a:rPr lang="en-US" sz="1200" b="1" dirty="0">
                  <a:solidFill>
                    <a:srgbClr val="221AC0"/>
                  </a:solidFill>
                </a:rPr>
                <a:t>+++</a:t>
              </a:r>
            </a:p>
            <a:p>
              <a:pPr algn="ctr"/>
              <a:r>
                <a:rPr lang="en-US" sz="1200" b="1" dirty="0">
                  <a:solidFill>
                    <a:srgbClr val="221AC0"/>
                  </a:solidFill>
                </a:rPr>
                <a:t>++++</a:t>
              </a:r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F90094C0-7815-8C47-9039-FAD2CD57346A}"/>
                </a:ext>
              </a:extLst>
            </p:cNvPr>
            <p:cNvSpPr/>
            <p:nvPr/>
          </p:nvSpPr>
          <p:spPr>
            <a:xfrm flipV="1">
              <a:off x="9604007" y="2017090"/>
              <a:ext cx="592593" cy="137437"/>
            </a:xfrm>
            <a:custGeom>
              <a:avLst/>
              <a:gdLst>
                <a:gd name="connsiteX0" fmla="*/ 0 w 1496233"/>
                <a:gd name="connsiteY0" fmla="*/ 568773 h 584900"/>
                <a:gd name="connsiteX1" fmla="*/ 339481 w 1496233"/>
                <a:gd name="connsiteY1" fmla="*/ 556199 h 584900"/>
                <a:gd name="connsiteX2" fmla="*/ 477788 w 1496233"/>
                <a:gd name="connsiteY2" fmla="*/ 304702 h 584900"/>
                <a:gd name="connsiteX3" fmla="*/ 603522 w 1496233"/>
                <a:gd name="connsiteY3" fmla="*/ 28055 h 584900"/>
                <a:gd name="connsiteX4" fmla="*/ 779550 w 1496233"/>
                <a:gd name="connsiteY4" fmla="*/ 40630 h 584900"/>
                <a:gd name="connsiteX5" fmla="*/ 905284 w 1496233"/>
                <a:gd name="connsiteY5" fmla="*/ 304702 h 584900"/>
                <a:gd name="connsiteX6" fmla="*/ 1144178 w 1496233"/>
                <a:gd name="connsiteY6" fmla="*/ 493324 h 584900"/>
                <a:gd name="connsiteX7" fmla="*/ 1496233 w 1496233"/>
                <a:gd name="connsiteY7" fmla="*/ 581348 h 584900"/>
                <a:gd name="connsiteX8" fmla="*/ 1496233 w 1496233"/>
                <a:gd name="connsiteY8" fmla="*/ 581348 h 58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6233" h="584900">
                  <a:moveTo>
                    <a:pt x="0" y="568773"/>
                  </a:moveTo>
                  <a:cubicBezTo>
                    <a:pt x="129925" y="584492"/>
                    <a:pt x="259850" y="600211"/>
                    <a:pt x="339481" y="556199"/>
                  </a:cubicBezTo>
                  <a:cubicBezTo>
                    <a:pt x="419112" y="512187"/>
                    <a:pt x="433781" y="392726"/>
                    <a:pt x="477788" y="304702"/>
                  </a:cubicBezTo>
                  <a:cubicBezTo>
                    <a:pt x="521795" y="216678"/>
                    <a:pt x="553228" y="72067"/>
                    <a:pt x="603522" y="28055"/>
                  </a:cubicBezTo>
                  <a:cubicBezTo>
                    <a:pt x="653816" y="-15957"/>
                    <a:pt x="729256" y="-5478"/>
                    <a:pt x="779550" y="40630"/>
                  </a:cubicBezTo>
                  <a:cubicBezTo>
                    <a:pt x="829844" y="86738"/>
                    <a:pt x="844513" y="229253"/>
                    <a:pt x="905284" y="304702"/>
                  </a:cubicBezTo>
                  <a:cubicBezTo>
                    <a:pt x="966055" y="380151"/>
                    <a:pt x="1045687" y="447216"/>
                    <a:pt x="1144178" y="493324"/>
                  </a:cubicBezTo>
                  <a:cubicBezTo>
                    <a:pt x="1242669" y="539432"/>
                    <a:pt x="1496233" y="581348"/>
                    <a:pt x="1496233" y="581348"/>
                  </a:cubicBezTo>
                  <a:lnTo>
                    <a:pt x="1496233" y="581348"/>
                  </a:lnTo>
                </a:path>
              </a:pathLst>
            </a:custGeom>
            <a:noFill/>
            <a:ln>
              <a:solidFill>
                <a:srgbClr val="FF0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2FD86991-A4AA-A04C-B3E3-9C989B571A90}"/>
                </a:ext>
              </a:extLst>
            </p:cNvPr>
            <p:cNvSpPr txBox="1"/>
            <p:nvPr/>
          </p:nvSpPr>
          <p:spPr>
            <a:xfrm>
              <a:off x="8657269" y="2825100"/>
              <a:ext cx="1083787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FF0000"/>
                  </a:solidFill>
                </a:rPr>
                <a:t>    -        </a:t>
              </a:r>
            </a:p>
            <a:p>
              <a:pPr algn="ctr"/>
              <a:r>
                <a:rPr lang="en-US" sz="1600" b="1" dirty="0">
                  <a:solidFill>
                    <a:srgbClr val="FF0000"/>
                  </a:solidFill>
                </a:rPr>
                <a:t> -</a:t>
              </a:r>
            </a:p>
            <a:p>
              <a:pPr algn="ctr"/>
              <a:r>
                <a:rPr lang="en-US" sz="1600" b="1" dirty="0">
                  <a:solidFill>
                    <a:srgbClr val="FF0000"/>
                  </a:solidFill>
                </a:rPr>
                <a:t>-</a:t>
              </a:r>
            </a:p>
            <a:p>
              <a:pPr algn="ctr"/>
              <a:endParaRPr lang="en-US" sz="1600" b="1" dirty="0">
                <a:solidFill>
                  <a:srgbClr val="FF0000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Rectangle 48">
                  <a:extLst>
                    <a:ext uri="{FF2B5EF4-FFF2-40B4-BE49-F238E27FC236}">
                      <a16:creationId xmlns:a16="http://schemas.microsoft.com/office/drawing/2014/main" id="{7EDA527C-81BF-6B47-A756-FCA6B855E82E}"/>
                    </a:ext>
                  </a:extLst>
                </p:cNvPr>
                <p:cNvSpPr/>
                <p:nvPr/>
              </p:nvSpPr>
              <p:spPr>
                <a:xfrm>
                  <a:off x="7575991" y="3018980"/>
                  <a:ext cx="362214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49" name="Rectangle 48">
                  <a:extLst>
                    <a:ext uri="{FF2B5EF4-FFF2-40B4-BE49-F238E27FC236}">
                      <a16:creationId xmlns:a16="http://schemas.microsoft.com/office/drawing/2014/main" id="{7EDA527C-81BF-6B47-A756-FCA6B855E82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75991" y="3018980"/>
                  <a:ext cx="362214" cy="338554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27AC45D1-320C-9A4A-99B0-02BBCE57FE5D}"/>
                </a:ext>
              </a:extLst>
            </p:cNvPr>
            <p:cNvSpPr txBox="1"/>
            <p:nvPr/>
          </p:nvSpPr>
          <p:spPr>
            <a:xfrm>
              <a:off x="9021204" y="4002382"/>
              <a:ext cx="184730" cy="3771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endParaRPr lang="en-US" sz="1600" b="1" dirty="0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02" name="Rectangle 101">
                  <a:extLst>
                    <a:ext uri="{FF2B5EF4-FFF2-40B4-BE49-F238E27FC236}">
                      <a16:creationId xmlns:a16="http://schemas.microsoft.com/office/drawing/2014/main" id="{6A708696-0888-5D4C-ABE4-F00A84B07128}"/>
                    </a:ext>
                  </a:extLst>
                </p:cNvPr>
                <p:cNvSpPr/>
                <p:nvPr/>
              </p:nvSpPr>
              <p:spPr>
                <a:xfrm>
                  <a:off x="6050463" y="3917112"/>
                  <a:ext cx="5952066" cy="225658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b="0" i="1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num>
                          <m:den>
                            <m:nary>
                              <m:naryPr>
                                <m:chr m:val="∑"/>
                                <m:limLoc m:val="subSup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25"/>
                                  </m:rPr>
                                  <a:rPr lang="en-US" b="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b="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b="0" i="1">
                                        <a:latin typeface="Cambria Math" panose="02040503050406030204" pitchFamily="18" charset="0"/>
                                      </a:rPr>
                                      <m:t>𝑙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>
                                        <a:latin typeface="Cambria Math" panose="02040503050406030204" pitchFamily="18" charset="0"/>
                                      </a:rPr>
                                      <m:t>𝑙</m:t>
                                    </m:r>
                                  </m:sub>
                                </m:sSub>
                              </m:e>
                            </m:nary>
                          </m:den>
                        </m:f>
                      </m:oMath>
                    </m:oMathPara>
                  </a14:m>
                  <a:endParaRPr lang="en-US" i="1" dirty="0">
                    <a:latin typeface="Cambria Math" panose="02040503050406030204" pitchFamily="18" charset="0"/>
                  </a:endParaRPr>
                </a:p>
                <a:p>
                  <a:pPr>
                    <a:lnSpc>
                      <a:spcPct val="130000"/>
                    </a:lnSpc>
                  </a:pPr>
                  <a:endParaRPr lang="en-US" i="1" dirty="0">
                    <a:latin typeface="Cambria Math" panose="02040503050406030204" pitchFamily="18" charset="0"/>
                  </a:endParaRPr>
                </a:p>
                <a:p>
                  <a:pPr marL="285750" indent="-285750">
                    <a:lnSpc>
                      <a:spcPct val="130000"/>
                    </a:lnSpc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a14:m>
                  <a:r>
                    <a:rPr lang="en-US" b="1" dirty="0"/>
                    <a:t>  &lt;&lt; pixel size</a:t>
                  </a:r>
                </a:p>
                <a:p>
                  <a:pPr marL="285750" indent="-285750">
                    <a:lnSpc>
                      <a:spcPct val="13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dirty="0"/>
                    <a:t>Sensors have to be thick to maintain efficiency</a:t>
                  </a:r>
                </a:p>
                <a:p>
                  <a:pPr marL="285750" indent="-285750">
                    <a:lnSpc>
                      <a:spcPct val="13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dirty="0"/>
                    <a:t>Need B field (or floating electrodes)</a:t>
                  </a:r>
                </a:p>
              </p:txBody>
            </p:sp>
          </mc:Choice>
          <mc:Fallback>
            <p:sp>
              <p:nvSpPr>
                <p:cNvPr id="102" name="Rectangle 101">
                  <a:extLst>
                    <a:ext uri="{FF2B5EF4-FFF2-40B4-BE49-F238E27FC236}">
                      <a16:creationId xmlns:a16="http://schemas.microsoft.com/office/drawing/2014/main" id="{6A708696-0888-5D4C-ABE4-F00A84B07128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50463" y="3917112"/>
                  <a:ext cx="5952066" cy="2256580"/>
                </a:xfrm>
                <a:prstGeom prst="rect">
                  <a:avLst/>
                </a:prstGeom>
                <a:blipFill>
                  <a:blip r:embed="rId4"/>
                  <a:stretch>
                    <a:fillRect l="-638" b="-3352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07999660-8B20-6D40-86D4-883B45EB1323}"/>
                </a:ext>
              </a:extLst>
            </p:cNvPr>
            <p:cNvSpPr/>
            <p:nvPr/>
          </p:nvSpPr>
          <p:spPr>
            <a:xfrm>
              <a:off x="6239934" y="863895"/>
              <a:ext cx="5519442" cy="77348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b="1" dirty="0"/>
                <a:t>Multi pixels</a:t>
              </a:r>
            </a:p>
            <a:p>
              <a:pPr algn="ctr">
                <a:lnSpc>
                  <a:spcPct val="130000"/>
                </a:lnSpc>
              </a:pPr>
              <a:r>
                <a:rPr lang="en-US" dirty="0"/>
                <a:t>where the charge is collected by a few pixels</a:t>
              </a:r>
              <a:endParaRPr lang="en-US" b="1" dirty="0"/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78F31A19-4055-BC47-B5E5-32DA47FFE7D9}"/>
              </a:ext>
            </a:extLst>
          </p:cNvPr>
          <p:cNvGrpSpPr/>
          <p:nvPr/>
        </p:nvGrpSpPr>
        <p:grpSpPr>
          <a:xfrm>
            <a:off x="950035" y="863895"/>
            <a:ext cx="5102766" cy="4957246"/>
            <a:chOff x="950035" y="863895"/>
            <a:chExt cx="5102766" cy="4957246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C55E6C4-1E50-8840-BBBF-77E51426200F}"/>
                </a:ext>
              </a:extLst>
            </p:cNvPr>
            <p:cNvSpPr txBox="1"/>
            <p:nvPr/>
          </p:nvSpPr>
          <p:spPr>
            <a:xfrm>
              <a:off x="950035" y="863895"/>
              <a:ext cx="5102766" cy="77348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b="1" dirty="0"/>
                <a:t>Single pixel</a:t>
              </a:r>
              <a:endParaRPr lang="en-US" dirty="0"/>
            </a:p>
            <a:p>
              <a:pPr>
                <a:lnSpc>
                  <a:spcPct val="130000"/>
                </a:lnSpc>
              </a:pPr>
              <a:r>
                <a:rPr lang="en-US" dirty="0"/>
                <a:t>where the charge is collected by one pixel</a:t>
              </a:r>
              <a:endParaRPr lang="en-US" b="1" dirty="0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" name="Rectangle 3">
                  <a:extLst>
                    <a:ext uri="{FF2B5EF4-FFF2-40B4-BE49-F238E27FC236}">
                      <a16:creationId xmlns:a16="http://schemas.microsoft.com/office/drawing/2014/main" id="{5A98E3F7-6C58-AB45-BECD-15DEA1C82057}"/>
                    </a:ext>
                  </a:extLst>
                </p:cNvPr>
                <p:cNvSpPr/>
                <p:nvPr/>
              </p:nvSpPr>
              <p:spPr>
                <a:xfrm>
                  <a:off x="1127157" y="4144848"/>
                  <a:ext cx="4923306" cy="1676293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>
                    <a:lnSpc>
                      <a:spcPct val="130000"/>
                    </a:lnSpc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b="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𝑝𝑖𝑡𝑐h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</m:e>
                          </m:rad>
                        </m:den>
                      </m:f>
                    </m:oMath>
                  </a14:m>
                  <a:r>
                    <a:rPr lang="en-US" i="1" dirty="0">
                      <a:latin typeface="Cambria Math" panose="02040503050406030204" pitchFamily="18" charset="0"/>
                    </a:rPr>
                    <a:t>, k ~ 0.5 - 1</a:t>
                  </a:r>
                </a:p>
                <a:p>
                  <a:pPr>
                    <a:lnSpc>
                      <a:spcPct val="130000"/>
                    </a:lnSpc>
                  </a:pPr>
                  <a:endParaRPr lang="en-US" dirty="0"/>
                </a:p>
                <a:p>
                  <a:pPr marL="285750" indent="-285750">
                    <a:lnSpc>
                      <a:spcPct val="130000"/>
                    </a:lnSpc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r>
                        <a:rPr lang="en-US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b="1" dirty="0"/>
                    <a:t> depend on the pixel size</a:t>
                  </a:r>
                </a:p>
                <a:p>
                  <a:pPr>
                    <a:lnSpc>
                      <a:spcPct val="130000"/>
                    </a:lnSpc>
                  </a:pPr>
                  <a:r>
                    <a:rPr lang="en-US" b="1" dirty="0"/>
                    <a:t>		</a:t>
                  </a:r>
                  <a:r>
                    <a:rPr lang="en-US" dirty="0">
                      <a:sym typeface="Wingdings" pitchFamily="2" charset="2"/>
                    </a:rPr>
                    <a:t> pixel = 100</a:t>
                  </a:r>
                  <a14:m>
                    <m:oMath xmlns:m="http://schemas.openxmlformats.org/officeDocument/2006/math">
                      <m:r>
                        <a:rPr lang="en-US" b="1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𝝁</m:t>
                      </m:r>
                      <m:r>
                        <a:rPr lang="en-US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𝒎</m:t>
                      </m:r>
                    </m:oMath>
                  </a14:m>
                  <a:r>
                    <a:rPr lang="en-US" dirty="0"/>
                    <a:t> </a:t>
                  </a:r>
                  <a:r>
                    <a:rPr lang="en-US" dirty="0">
                      <a:sym typeface="Wingdings" pitchFamily="2" charset="2"/>
                    </a:rPr>
                    <a:t></a:t>
                  </a:r>
                  <a:r>
                    <a:rPr lang="en-US" dirty="0"/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r>
                        <a:rPr lang="en-US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𝟐𝟎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𝝁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𝒎</m:t>
                      </m:r>
                    </m:oMath>
                  </a14:m>
                  <a:endParaRPr lang="en-US" dirty="0"/>
                </a:p>
              </p:txBody>
            </p:sp>
          </mc:Choice>
          <mc:Fallback>
            <p:sp>
              <p:nvSpPr>
                <p:cNvPr id="4" name="Rectangle 3">
                  <a:extLst>
                    <a:ext uri="{FF2B5EF4-FFF2-40B4-BE49-F238E27FC236}">
                      <a16:creationId xmlns:a16="http://schemas.microsoft.com/office/drawing/2014/main" id="{5A98E3F7-6C58-AB45-BECD-15DEA1C82057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27157" y="4144848"/>
                  <a:ext cx="4923306" cy="1676293"/>
                </a:xfrm>
                <a:prstGeom prst="rect">
                  <a:avLst/>
                </a:prstGeom>
                <a:blipFill>
                  <a:blip r:embed="rId5"/>
                  <a:stretch>
                    <a:fillRect l="-771" b="-5263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5FF5838-D615-C943-9801-761F56011EA8}"/>
                </a:ext>
              </a:extLst>
            </p:cNvPr>
            <p:cNvSpPr/>
            <p:nvPr/>
          </p:nvSpPr>
          <p:spPr>
            <a:xfrm>
              <a:off x="1606841" y="2665528"/>
              <a:ext cx="4038846" cy="559439"/>
            </a:xfrm>
            <a:prstGeom prst="rect">
              <a:avLst/>
            </a:prstGeom>
            <a:noFill/>
            <a:ln>
              <a:solidFill>
                <a:srgbClr val="800000"/>
              </a:solidFill>
            </a:ln>
            <a:effectLst>
              <a:innerShdw>
                <a:srgbClr val="FFFFFF"/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E075185-020A-A04D-B754-824CC2A5B051}"/>
                </a:ext>
              </a:extLst>
            </p:cNvPr>
            <p:cNvSpPr/>
            <p:nvPr/>
          </p:nvSpPr>
          <p:spPr>
            <a:xfrm>
              <a:off x="2040672" y="2676880"/>
              <a:ext cx="478165" cy="47198"/>
            </a:xfrm>
            <a:prstGeom prst="rect">
              <a:avLst/>
            </a:prstGeom>
            <a:solidFill>
              <a:srgbClr val="221A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462297E-4B7C-D44F-BEE0-A4EECA0BB977}"/>
                </a:ext>
              </a:extLst>
            </p:cNvPr>
            <p:cNvSpPr/>
            <p:nvPr/>
          </p:nvSpPr>
          <p:spPr>
            <a:xfrm>
              <a:off x="2040673" y="2633877"/>
              <a:ext cx="478164" cy="3466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3FDA3AC-A189-7F49-8139-1CCD84D45E33}"/>
                </a:ext>
              </a:extLst>
            </p:cNvPr>
            <p:cNvSpPr/>
            <p:nvPr/>
          </p:nvSpPr>
          <p:spPr>
            <a:xfrm>
              <a:off x="3297621" y="2630902"/>
              <a:ext cx="478164" cy="4571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D93BE15-8A2B-5443-A58E-E74493ED7ADF}"/>
                </a:ext>
              </a:extLst>
            </p:cNvPr>
            <p:cNvSpPr/>
            <p:nvPr/>
          </p:nvSpPr>
          <p:spPr>
            <a:xfrm>
              <a:off x="4667726" y="2627163"/>
              <a:ext cx="478164" cy="3466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grpSp>
          <p:nvGrpSpPr>
            <p:cNvPr id="14" name="Group 864">
              <a:extLst>
                <a:ext uri="{FF2B5EF4-FFF2-40B4-BE49-F238E27FC236}">
                  <a16:creationId xmlns:a16="http://schemas.microsoft.com/office/drawing/2014/main" id="{0A53672C-F7C1-8A4E-9068-AD03DD99ADE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33768" y="1949852"/>
              <a:ext cx="2189806" cy="676446"/>
              <a:chOff x="1655" y="1695"/>
              <a:chExt cx="2040" cy="562"/>
            </a:xfrm>
          </p:grpSpPr>
          <p:grpSp>
            <p:nvGrpSpPr>
              <p:cNvPr id="94" name="Group 60">
                <a:extLst>
                  <a:ext uri="{FF2B5EF4-FFF2-40B4-BE49-F238E27FC236}">
                    <a16:creationId xmlns:a16="http://schemas.microsoft.com/office/drawing/2014/main" id="{1A95ED1D-C4BB-7147-89C1-183D34989EB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55" y="1695"/>
                <a:ext cx="2040" cy="562"/>
                <a:chOff x="3268" y="3424"/>
                <a:chExt cx="2040" cy="562"/>
              </a:xfrm>
            </p:grpSpPr>
            <p:sp>
              <p:nvSpPr>
                <p:cNvPr id="96" name="Line 55">
                  <a:extLst>
                    <a:ext uri="{FF2B5EF4-FFF2-40B4-BE49-F238E27FC236}">
                      <a16:creationId xmlns:a16="http://schemas.microsoft.com/office/drawing/2014/main" id="{E1910764-CA16-794C-BCDA-12E966FDE5B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68" y="3658"/>
                  <a:ext cx="764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sz="1100"/>
                </a:p>
              </p:txBody>
            </p:sp>
            <p:sp>
              <p:nvSpPr>
                <p:cNvPr id="97" name="AutoShape 56">
                  <a:extLst>
                    <a:ext uri="{FF2B5EF4-FFF2-40B4-BE49-F238E27FC236}">
                      <a16:creationId xmlns:a16="http://schemas.microsoft.com/office/drawing/2014/main" id="{43F75C7C-5898-5549-AD66-2305F70FF92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3526" y="3496"/>
                  <a:ext cx="461" cy="322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anchor="ctr"/>
                <a:lstStyle/>
                <a:p>
                  <a:pPr>
                    <a:defRPr/>
                  </a:pPr>
                  <a:endParaRPr lang="en-US" sz="1100"/>
                </a:p>
              </p:txBody>
            </p:sp>
            <p:sp>
              <p:nvSpPr>
                <p:cNvPr id="98" name="Line 55">
                  <a:extLst>
                    <a:ext uri="{FF2B5EF4-FFF2-40B4-BE49-F238E27FC236}">
                      <a16:creationId xmlns:a16="http://schemas.microsoft.com/office/drawing/2014/main" id="{AB8FDEB5-1D83-5E47-A128-D85E2ABD1DA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268" y="3658"/>
                  <a:ext cx="0" cy="32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sz="1100"/>
                </a:p>
              </p:txBody>
            </p:sp>
            <p:sp>
              <p:nvSpPr>
                <p:cNvPr id="99" name="Line 55">
                  <a:extLst>
                    <a:ext uri="{FF2B5EF4-FFF2-40B4-BE49-F238E27FC236}">
                      <a16:creationId xmlns:a16="http://schemas.microsoft.com/office/drawing/2014/main" id="{165E4B23-6AE5-3241-A56A-3646FAE3E30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544" y="3656"/>
                  <a:ext cx="764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sz="1100"/>
                </a:p>
              </p:txBody>
            </p:sp>
            <p:sp>
              <p:nvSpPr>
                <p:cNvPr id="100" name="AutoShape 56">
                  <a:extLst>
                    <a:ext uri="{FF2B5EF4-FFF2-40B4-BE49-F238E27FC236}">
                      <a16:creationId xmlns:a16="http://schemas.microsoft.com/office/drawing/2014/main" id="{F1F9B787-B6D3-5142-B36F-C4AB6CD837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4802" y="3494"/>
                  <a:ext cx="461" cy="322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anchor="ctr"/>
                <a:lstStyle/>
                <a:p>
                  <a:pPr>
                    <a:defRPr/>
                  </a:pPr>
                  <a:endParaRPr lang="en-US" sz="1100"/>
                </a:p>
              </p:txBody>
            </p:sp>
            <p:sp>
              <p:nvSpPr>
                <p:cNvPr id="101" name="Line 55">
                  <a:extLst>
                    <a:ext uri="{FF2B5EF4-FFF2-40B4-BE49-F238E27FC236}">
                      <a16:creationId xmlns:a16="http://schemas.microsoft.com/office/drawing/2014/main" id="{80D6E14E-731D-E443-9EC5-998F404D836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544" y="3656"/>
                  <a:ext cx="0" cy="32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sz="1100"/>
                </a:p>
              </p:txBody>
            </p:sp>
          </p:grpSp>
          <p:sp>
            <p:nvSpPr>
              <p:cNvPr id="95" name="Freeform 863">
                <a:extLst>
                  <a:ext uri="{FF2B5EF4-FFF2-40B4-BE49-F238E27FC236}">
                    <a16:creationId xmlns:a16="http://schemas.microsoft.com/office/drawing/2014/main" id="{269A334F-551D-F74C-A804-49AD5F707A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3" y="1699"/>
                <a:ext cx="576" cy="461"/>
              </a:xfrm>
              <a:custGeom>
                <a:avLst/>
                <a:gdLst>
                  <a:gd name="T0" fmla="*/ 0 w 576"/>
                  <a:gd name="T1" fmla="*/ 231 h 461"/>
                  <a:gd name="T2" fmla="*/ 115 w 576"/>
                  <a:gd name="T3" fmla="*/ 461 h 461"/>
                  <a:gd name="T4" fmla="*/ 576 w 576"/>
                  <a:gd name="T5" fmla="*/ 231 h 461"/>
                  <a:gd name="T6" fmla="*/ 115 w 576"/>
                  <a:gd name="T7" fmla="*/ 0 h 461"/>
                  <a:gd name="T8" fmla="*/ 0 w 576"/>
                  <a:gd name="T9" fmla="*/ 231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6" h="461">
                    <a:moveTo>
                      <a:pt x="0" y="231"/>
                    </a:moveTo>
                    <a:lnTo>
                      <a:pt x="115" y="461"/>
                    </a:lnTo>
                    <a:lnTo>
                      <a:pt x="576" y="231"/>
                    </a:lnTo>
                    <a:lnTo>
                      <a:pt x="115" y="0"/>
                    </a:lnTo>
                    <a:lnTo>
                      <a:pt x="0" y="231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100"/>
              </a:p>
            </p:txBody>
          </p:sp>
        </p:grpSp>
        <p:sp>
          <p:nvSpPr>
            <p:cNvPr id="15" name="Freeform 345">
              <a:extLst>
                <a:ext uri="{FF2B5EF4-FFF2-40B4-BE49-F238E27FC236}">
                  <a16:creationId xmlns:a16="http://schemas.microsoft.com/office/drawing/2014/main" id="{0DFFC6F7-4E58-754F-8F19-E895DB51285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3624" y="2724078"/>
              <a:ext cx="246890" cy="693296"/>
            </a:xfrm>
            <a:custGeom>
              <a:avLst/>
              <a:gdLst>
                <a:gd name="T0" fmla="*/ 115 w 230"/>
                <a:gd name="T1" fmla="*/ 0 h 576"/>
                <a:gd name="T2" fmla="*/ 0 w 230"/>
                <a:gd name="T3" fmla="*/ 230 h 576"/>
                <a:gd name="T4" fmla="*/ 115 w 230"/>
                <a:gd name="T5" fmla="*/ 576 h 576"/>
                <a:gd name="T6" fmla="*/ 230 w 230"/>
                <a:gd name="T7" fmla="*/ 230 h 576"/>
                <a:gd name="T8" fmla="*/ 115 w 230"/>
                <a:gd name="T9" fmla="*/ 0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576">
                  <a:moveTo>
                    <a:pt x="115" y="0"/>
                  </a:moveTo>
                  <a:lnTo>
                    <a:pt x="0" y="230"/>
                  </a:lnTo>
                  <a:lnTo>
                    <a:pt x="115" y="576"/>
                  </a:lnTo>
                  <a:lnTo>
                    <a:pt x="230" y="230"/>
                  </a:lnTo>
                  <a:lnTo>
                    <a:pt x="115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905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100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BC10B641-8E0B-C040-BC05-E8575E95BDE8}"/>
                </a:ext>
              </a:extLst>
            </p:cNvPr>
            <p:cNvGrpSpPr/>
            <p:nvPr/>
          </p:nvGrpSpPr>
          <p:grpSpPr>
            <a:xfrm>
              <a:off x="1607871" y="2703112"/>
              <a:ext cx="3861511" cy="59309"/>
              <a:chOff x="1735494" y="2140433"/>
              <a:chExt cx="5372457" cy="190234"/>
            </a:xfrm>
          </p:grpSpPr>
          <p:sp>
            <p:nvSpPr>
              <p:cNvPr id="88" name="Freeform 366">
                <a:extLst>
                  <a:ext uri="{FF2B5EF4-FFF2-40B4-BE49-F238E27FC236}">
                    <a16:creationId xmlns:a16="http://schemas.microsoft.com/office/drawing/2014/main" id="{ADE5E7FD-F5A3-FD45-80E8-3720CBCB2C34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2101413" y="1774514"/>
                <a:ext cx="182562" cy="914400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100"/>
              </a:p>
            </p:txBody>
          </p:sp>
          <p:sp>
            <p:nvSpPr>
              <p:cNvPr id="89" name="Freeform 366">
                <a:extLst>
                  <a:ext uri="{FF2B5EF4-FFF2-40B4-BE49-F238E27FC236}">
                    <a16:creationId xmlns:a16="http://schemas.microsoft.com/office/drawing/2014/main" id="{6D36B835-99B8-1542-B45D-B98FFF07C9C7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3007991" y="1776100"/>
                <a:ext cx="182560" cy="914400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100"/>
              </a:p>
            </p:txBody>
          </p:sp>
          <p:sp>
            <p:nvSpPr>
              <p:cNvPr id="90" name="Freeform 366">
                <a:extLst>
                  <a:ext uri="{FF2B5EF4-FFF2-40B4-BE49-F238E27FC236}">
                    <a16:creationId xmlns:a16="http://schemas.microsoft.com/office/drawing/2014/main" id="{02380F54-48DA-AF48-AD85-55352708B23E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3914570" y="1777687"/>
                <a:ext cx="182560" cy="914400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100"/>
              </a:p>
            </p:txBody>
          </p:sp>
          <p:sp>
            <p:nvSpPr>
              <p:cNvPr id="91" name="Freeform 366">
                <a:extLst>
                  <a:ext uri="{FF2B5EF4-FFF2-40B4-BE49-F238E27FC236}">
                    <a16:creationId xmlns:a16="http://schemas.microsoft.com/office/drawing/2014/main" id="{4744AFDC-EBC2-A64E-83A6-FCE25B4F14B8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4796204" y="1779187"/>
                <a:ext cx="182560" cy="914400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100"/>
              </a:p>
            </p:txBody>
          </p:sp>
          <p:sp>
            <p:nvSpPr>
              <p:cNvPr id="92" name="Freeform 366">
                <a:extLst>
                  <a:ext uri="{FF2B5EF4-FFF2-40B4-BE49-F238E27FC236}">
                    <a16:creationId xmlns:a16="http://schemas.microsoft.com/office/drawing/2014/main" id="{02596F6A-C36C-0644-8739-00B9564E4AC4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5677838" y="1780688"/>
                <a:ext cx="182560" cy="914400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100"/>
              </a:p>
            </p:txBody>
          </p:sp>
          <p:sp>
            <p:nvSpPr>
              <p:cNvPr id="93" name="Freeform 366">
                <a:extLst>
                  <a:ext uri="{FF2B5EF4-FFF2-40B4-BE49-F238E27FC236}">
                    <a16:creationId xmlns:a16="http://schemas.microsoft.com/office/drawing/2014/main" id="{2234836F-BEF1-E54B-AA5E-6EA16CBE3743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6559471" y="1782187"/>
                <a:ext cx="182560" cy="914400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100"/>
              </a:p>
            </p:txBody>
          </p:sp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C09ABCB-335F-6941-A69B-E54AD117490B}"/>
                </a:ext>
              </a:extLst>
            </p:cNvPr>
            <p:cNvSpPr txBox="1"/>
            <p:nvPr/>
          </p:nvSpPr>
          <p:spPr>
            <a:xfrm>
              <a:off x="2611727" y="2255399"/>
              <a:ext cx="756938" cy="28866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100" dirty="0"/>
                <a:t>Pixel size</a:t>
              </a:r>
            </a:p>
          </p:txBody>
        </p:sp>
        <p:sp>
          <p:nvSpPr>
            <p:cNvPr id="74" name="Arc 73">
              <a:extLst>
                <a:ext uri="{FF2B5EF4-FFF2-40B4-BE49-F238E27FC236}">
                  <a16:creationId xmlns:a16="http://schemas.microsoft.com/office/drawing/2014/main" id="{D62AEDFC-2F80-9B4C-A5BD-2EF0DDB92528}"/>
                </a:ext>
              </a:extLst>
            </p:cNvPr>
            <p:cNvSpPr/>
            <p:nvPr/>
          </p:nvSpPr>
          <p:spPr>
            <a:xfrm>
              <a:off x="3239713" y="2695575"/>
              <a:ext cx="957405" cy="1009461"/>
            </a:xfrm>
            <a:prstGeom prst="arc">
              <a:avLst>
                <a:gd name="adj1" fmla="val 16168927"/>
                <a:gd name="adj2" fmla="val 21112197"/>
              </a:avLst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75" name="Arc 74">
              <a:extLst>
                <a:ext uri="{FF2B5EF4-FFF2-40B4-BE49-F238E27FC236}">
                  <a16:creationId xmlns:a16="http://schemas.microsoft.com/office/drawing/2014/main" id="{E833768A-1730-1B40-8C37-EAEE0F909DE6}"/>
                </a:ext>
              </a:extLst>
            </p:cNvPr>
            <p:cNvSpPr/>
            <p:nvPr/>
          </p:nvSpPr>
          <p:spPr>
            <a:xfrm>
              <a:off x="3490186" y="2707472"/>
              <a:ext cx="553120" cy="921581"/>
            </a:xfrm>
            <a:prstGeom prst="arc">
              <a:avLst>
                <a:gd name="adj1" fmla="val 16168927"/>
                <a:gd name="adj2" fmla="val 21112197"/>
              </a:avLst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76" name="Arc 75">
              <a:extLst>
                <a:ext uri="{FF2B5EF4-FFF2-40B4-BE49-F238E27FC236}">
                  <a16:creationId xmlns:a16="http://schemas.microsoft.com/office/drawing/2014/main" id="{65B3209E-B5AB-1344-8D62-7B5224011CB7}"/>
                </a:ext>
              </a:extLst>
            </p:cNvPr>
            <p:cNvSpPr/>
            <p:nvPr/>
          </p:nvSpPr>
          <p:spPr>
            <a:xfrm>
              <a:off x="3516608" y="2664543"/>
              <a:ext cx="373723" cy="899668"/>
            </a:xfrm>
            <a:prstGeom prst="arc">
              <a:avLst>
                <a:gd name="adj1" fmla="val 16392863"/>
                <a:gd name="adj2" fmla="val 21112197"/>
              </a:avLst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4013E006-FC33-BE4C-8452-93A303AD358A}"/>
                </a:ext>
              </a:extLst>
            </p:cNvPr>
            <p:cNvCxnSpPr>
              <a:cxnSpLocks/>
            </p:cNvCxnSpPr>
            <p:nvPr/>
          </p:nvCxnSpPr>
          <p:spPr>
            <a:xfrm>
              <a:off x="3580734" y="2728658"/>
              <a:ext cx="0" cy="473625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3C431689-E845-D74D-8A9A-B4892F47CD12}"/>
                </a:ext>
              </a:extLst>
            </p:cNvPr>
            <p:cNvCxnSpPr>
              <a:cxnSpLocks/>
            </p:cNvCxnSpPr>
            <p:nvPr/>
          </p:nvCxnSpPr>
          <p:spPr>
            <a:xfrm>
              <a:off x="3672464" y="2728658"/>
              <a:ext cx="0" cy="473625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5AB3E652-6258-7D44-BC51-9D6CC7A40D8B}"/>
                </a:ext>
              </a:extLst>
            </p:cNvPr>
            <p:cNvCxnSpPr>
              <a:cxnSpLocks/>
            </p:cNvCxnSpPr>
            <p:nvPr/>
          </p:nvCxnSpPr>
          <p:spPr>
            <a:xfrm>
              <a:off x="3764194" y="2728658"/>
              <a:ext cx="0" cy="473625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7D03E346-6FB6-4F43-AE7B-19517FD6CECF}"/>
                </a:ext>
              </a:extLst>
            </p:cNvPr>
            <p:cNvCxnSpPr>
              <a:cxnSpLocks/>
            </p:cNvCxnSpPr>
            <p:nvPr/>
          </p:nvCxnSpPr>
          <p:spPr>
            <a:xfrm>
              <a:off x="3305542" y="2728658"/>
              <a:ext cx="0" cy="473625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50A3F849-C209-FF40-885A-2930868E55CC}"/>
                </a:ext>
              </a:extLst>
            </p:cNvPr>
            <p:cNvCxnSpPr>
              <a:cxnSpLocks/>
            </p:cNvCxnSpPr>
            <p:nvPr/>
          </p:nvCxnSpPr>
          <p:spPr>
            <a:xfrm>
              <a:off x="3397273" y="2728658"/>
              <a:ext cx="0" cy="473625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F2954C01-64E3-804D-A00A-27B7B5B48074}"/>
                </a:ext>
              </a:extLst>
            </p:cNvPr>
            <p:cNvCxnSpPr>
              <a:cxnSpLocks/>
            </p:cNvCxnSpPr>
            <p:nvPr/>
          </p:nvCxnSpPr>
          <p:spPr>
            <a:xfrm>
              <a:off x="3489003" y="2728658"/>
              <a:ext cx="0" cy="473625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251B1C7-CF5D-5A42-9168-6F7D4CB42A07}"/>
                </a:ext>
              </a:extLst>
            </p:cNvPr>
            <p:cNvSpPr/>
            <p:nvPr/>
          </p:nvSpPr>
          <p:spPr>
            <a:xfrm>
              <a:off x="3294686" y="2668541"/>
              <a:ext cx="478165" cy="45719"/>
            </a:xfrm>
            <a:prstGeom prst="rect">
              <a:avLst/>
            </a:prstGeom>
            <a:solidFill>
              <a:srgbClr val="221A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311954C7-F11B-8345-A8CA-F0432E9DB56D}"/>
                </a:ext>
              </a:extLst>
            </p:cNvPr>
            <p:cNvGrpSpPr/>
            <p:nvPr/>
          </p:nvGrpSpPr>
          <p:grpSpPr>
            <a:xfrm flipH="1">
              <a:off x="2835335" y="2676021"/>
              <a:ext cx="957405" cy="1051961"/>
              <a:chOff x="5257898" y="2325963"/>
              <a:chExt cx="1139007" cy="2819861"/>
            </a:xfrm>
          </p:grpSpPr>
          <p:sp>
            <p:nvSpPr>
              <p:cNvPr id="71" name="Arc 70">
                <a:extLst>
                  <a:ext uri="{FF2B5EF4-FFF2-40B4-BE49-F238E27FC236}">
                    <a16:creationId xmlns:a16="http://schemas.microsoft.com/office/drawing/2014/main" id="{D98EBA97-EE8E-C245-B5A2-02C925129836}"/>
                  </a:ext>
                </a:extLst>
              </p:cNvPr>
              <p:cNvSpPr/>
              <p:nvPr/>
            </p:nvSpPr>
            <p:spPr>
              <a:xfrm>
                <a:off x="5257898" y="2369072"/>
                <a:ext cx="1139007" cy="2705940"/>
              </a:xfrm>
              <a:prstGeom prst="arc">
                <a:avLst>
                  <a:gd name="adj1" fmla="val 16168927"/>
                  <a:gd name="adj2" fmla="val 21112197"/>
                </a:avLst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72" name="Arc 71">
                <a:extLst>
                  <a:ext uri="{FF2B5EF4-FFF2-40B4-BE49-F238E27FC236}">
                    <a16:creationId xmlns:a16="http://schemas.microsoft.com/office/drawing/2014/main" id="{0573A67B-B3DB-6547-A08C-9511930D8D30}"/>
                  </a:ext>
                </a:extLst>
              </p:cNvPr>
              <p:cNvSpPr/>
              <p:nvPr/>
            </p:nvSpPr>
            <p:spPr>
              <a:xfrm>
                <a:off x="5555881" y="2385599"/>
                <a:ext cx="658037" cy="2760225"/>
              </a:xfrm>
              <a:prstGeom prst="arc">
                <a:avLst>
                  <a:gd name="adj1" fmla="val 16168927"/>
                  <a:gd name="adj2" fmla="val 21112197"/>
                </a:avLst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73" name="Arc 72">
                <a:extLst>
                  <a:ext uri="{FF2B5EF4-FFF2-40B4-BE49-F238E27FC236}">
                    <a16:creationId xmlns:a16="http://schemas.microsoft.com/office/drawing/2014/main" id="{ABDC5C8A-4A60-5E47-93D4-309D34871D82}"/>
                  </a:ext>
                </a:extLst>
              </p:cNvPr>
              <p:cNvSpPr/>
              <p:nvPr/>
            </p:nvSpPr>
            <p:spPr>
              <a:xfrm>
                <a:off x="5587315" y="2325963"/>
                <a:ext cx="444611" cy="2769827"/>
              </a:xfrm>
              <a:prstGeom prst="arc">
                <a:avLst>
                  <a:gd name="adj1" fmla="val 16392863"/>
                  <a:gd name="adj2" fmla="val 21112197"/>
                </a:avLst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ACA8B7A0-151D-CF4B-AA29-478C3F14537F}"/>
                </a:ext>
              </a:extLst>
            </p:cNvPr>
            <p:cNvSpPr/>
            <p:nvPr/>
          </p:nvSpPr>
          <p:spPr>
            <a:xfrm>
              <a:off x="1614780" y="3097096"/>
              <a:ext cx="4040904" cy="121274"/>
            </a:xfrm>
            <a:prstGeom prst="rect">
              <a:avLst/>
            </a:prstGeom>
            <a:solidFill>
              <a:schemeClr val="accent1"/>
            </a:solidFill>
            <a:ln>
              <a:solidFill>
                <a:srgbClr val="8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296ACDD-8974-AA47-8774-DAF00958C6DE}"/>
                </a:ext>
              </a:extLst>
            </p:cNvPr>
            <p:cNvSpPr/>
            <p:nvPr/>
          </p:nvSpPr>
          <p:spPr>
            <a:xfrm>
              <a:off x="4667726" y="2666869"/>
              <a:ext cx="478165" cy="47198"/>
            </a:xfrm>
            <a:prstGeom prst="rect">
              <a:avLst/>
            </a:prstGeom>
            <a:solidFill>
              <a:srgbClr val="221A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AB1F3F48-B7EE-7342-8FD9-7DB31ADAC4CC}"/>
                </a:ext>
              </a:extLst>
            </p:cNvPr>
            <p:cNvCxnSpPr>
              <a:cxnSpLocks/>
            </p:cNvCxnSpPr>
            <p:nvPr/>
          </p:nvCxnSpPr>
          <p:spPr>
            <a:xfrm>
              <a:off x="3688691" y="1966059"/>
              <a:ext cx="261389" cy="1528432"/>
            </a:xfrm>
            <a:prstGeom prst="straightConnector1">
              <a:avLst/>
            </a:prstGeom>
            <a:ln>
              <a:solidFill>
                <a:srgbClr val="000000"/>
              </a:solidFill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46D6A3C-4A0F-B648-97F5-CDC73300D7AE}"/>
                </a:ext>
              </a:extLst>
            </p:cNvPr>
            <p:cNvSpPr txBox="1"/>
            <p:nvPr/>
          </p:nvSpPr>
          <p:spPr>
            <a:xfrm>
              <a:off x="2900013" y="2702682"/>
              <a:ext cx="1150829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>
                  <a:solidFill>
                    <a:srgbClr val="FF0000"/>
                  </a:solidFill>
                </a:rPr>
                <a:t>---</a:t>
              </a:r>
              <a:endParaRPr lang="en-US" sz="1100" b="1" dirty="0">
                <a:solidFill>
                  <a:srgbClr val="221AC0"/>
                </a:solidFill>
              </a:endParaRPr>
            </a:p>
            <a:p>
              <a:pPr algn="r"/>
              <a:r>
                <a:rPr lang="en-US" sz="1100" b="1" dirty="0">
                  <a:solidFill>
                    <a:srgbClr val="221AC0"/>
                  </a:solidFill>
                </a:rPr>
                <a:t>++++</a:t>
              </a:r>
            </a:p>
          </p:txBody>
        </p: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029348B0-971D-6B4A-B9C4-80C31BEED293}"/>
                </a:ext>
              </a:extLst>
            </p:cNvPr>
            <p:cNvCxnSpPr/>
            <p:nvPr/>
          </p:nvCxnSpPr>
          <p:spPr>
            <a:xfrm>
              <a:off x="2279984" y="2549721"/>
              <a:ext cx="1229486" cy="11461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4" name="Freeform 103">
            <a:extLst>
              <a:ext uri="{FF2B5EF4-FFF2-40B4-BE49-F238E27FC236}">
                <a16:creationId xmlns:a16="http://schemas.microsoft.com/office/drawing/2014/main" id="{8F89D988-1A58-AC45-B458-6F4870AB515D}"/>
              </a:ext>
            </a:extLst>
          </p:cNvPr>
          <p:cNvSpPr/>
          <p:nvPr/>
        </p:nvSpPr>
        <p:spPr>
          <a:xfrm flipV="1">
            <a:off x="4190512" y="1911578"/>
            <a:ext cx="592593" cy="394787"/>
          </a:xfrm>
          <a:custGeom>
            <a:avLst/>
            <a:gdLst>
              <a:gd name="connsiteX0" fmla="*/ 0 w 1496233"/>
              <a:gd name="connsiteY0" fmla="*/ 568773 h 584900"/>
              <a:gd name="connsiteX1" fmla="*/ 339481 w 1496233"/>
              <a:gd name="connsiteY1" fmla="*/ 556199 h 584900"/>
              <a:gd name="connsiteX2" fmla="*/ 477788 w 1496233"/>
              <a:gd name="connsiteY2" fmla="*/ 304702 h 584900"/>
              <a:gd name="connsiteX3" fmla="*/ 603522 w 1496233"/>
              <a:gd name="connsiteY3" fmla="*/ 28055 h 584900"/>
              <a:gd name="connsiteX4" fmla="*/ 779550 w 1496233"/>
              <a:gd name="connsiteY4" fmla="*/ 40630 h 584900"/>
              <a:gd name="connsiteX5" fmla="*/ 905284 w 1496233"/>
              <a:gd name="connsiteY5" fmla="*/ 304702 h 584900"/>
              <a:gd name="connsiteX6" fmla="*/ 1144178 w 1496233"/>
              <a:gd name="connsiteY6" fmla="*/ 493324 h 584900"/>
              <a:gd name="connsiteX7" fmla="*/ 1496233 w 1496233"/>
              <a:gd name="connsiteY7" fmla="*/ 581348 h 584900"/>
              <a:gd name="connsiteX8" fmla="*/ 1496233 w 1496233"/>
              <a:gd name="connsiteY8" fmla="*/ 581348 h 58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96233" h="584900">
                <a:moveTo>
                  <a:pt x="0" y="568773"/>
                </a:moveTo>
                <a:cubicBezTo>
                  <a:pt x="129925" y="584492"/>
                  <a:pt x="259850" y="600211"/>
                  <a:pt x="339481" y="556199"/>
                </a:cubicBezTo>
                <a:cubicBezTo>
                  <a:pt x="419112" y="512187"/>
                  <a:pt x="433781" y="392726"/>
                  <a:pt x="477788" y="304702"/>
                </a:cubicBezTo>
                <a:cubicBezTo>
                  <a:pt x="521795" y="216678"/>
                  <a:pt x="553228" y="72067"/>
                  <a:pt x="603522" y="28055"/>
                </a:cubicBezTo>
                <a:cubicBezTo>
                  <a:pt x="653816" y="-15957"/>
                  <a:pt x="729256" y="-5478"/>
                  <a:pt x="779550" y="40630"/>
                </a:cubicBezTo>
                <a:cubicBezTo>
                  <a:pt x="829844" y="86738"/>
                  <a:pt x="844513" y="229253"/>
                  <a:pt x="905284" y="304702"/>
                </a:cubicBezTo>
                <a:cubicBezTo>
                  <a:pt x="966055" y="380151"/>
                  <a:pt x="1045687" y="447216"/>
                  <a:pt x="1144178" y="493324"/>
                </a:cubicBezTo>
                <a:cubicBezTo>
                  <a:pt x="1242669" y="539432"/>
                  <a:pt x="1496233" y="581348"/>
                  <a:pt x="1496233" y="581348"/>
                </a:cubicBezTo>
                <a:lnTo>
                  <a:pt x="1496233" y="581348"/>
                </a:lnTo>
              </a:path>
            </a:pathLst>
          </a:cu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</p:spTree>
    <p:extLst>
      <p:ext uri="{BB962C8B-B14F-4D97-AF65-F5344CB8AC3E}">
        <p14:creationId xmlns:p14="http://schemas.microsoft.com/office/powerpoint/2010/main" val="1662749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F495602-ADF1-B64E-A848-24633215B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8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C9EF08-B6F5-F743-B886-CB75DAEE3190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Nicolo Cartiglia, INFN, Torino, PSD12, 14/09/21</a:t>
            </a:r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8C225657-95D0-4E43-B3DE-70E93CAEA6D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77825" y="-14288"/>
            <a:ext cx="11814175" cy="666751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3200" dirty="0"/>
              <a:t>Position sensitive: single and multi pixels read-out</a:t>
            </a: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BC4A2F73-70D2-9949-9989-973B54A9C884}"/>
              </a:ext>
            </a:extLst>
          </p:cNvPr>
          <p:cNvGrpSpPr/>
          <p:nvPr/>
        </p:nvGrpSpPr>
        <p:grpSpPr>
          <a:xfrm>
            <a:off x="6660618" y="1922772"/>
            <a:ext cx="4118791" cy="2866600"/>
            <a:chOff x="6660618" y="1922772"/>
            <a:chExt cx="4118791" cy="2866600"/>
          </a:xfrm>
        </p:grpSpPr>
        <p:sp>
          <p:nvSpPr>
            <p:cNvPr id="83" name="Arc 82">
              <a:extLst>
                <a:ext uri="{FF2B5EF4-FFF2-40B4-BE49-F238E27FC236}">
                  <a16:creationId xmlns:a16="http://schemas.microsoft.com/office/drawing/2014/main" id="{01FF216D-C645-9E4E-A7F1-D9707EDFA73B}"/>
                </a:ext>
              </a:extLst>
            </p:cNvPr>
            <p:cNvSpPr/>
            <p:nvPr/>
          </p:nvSpPr>
          <p:spPr>
            <a:xfrm flipH="1">
              <a:off x="9118380" y="2649844"/>
              <a:ext cx="1216640" cy="2139528"/>
            </a:xfrm>
            <a:prstGeom prst="arc">
              <a:avLst>
                <a:gd name="adj1" fmla="val 16118296"/>
                <a:gd name="adj2" fmla="val 21112197"/>
              </a:avLst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84" name="Arc 83">
              <a:extLst>
                <a:ext uri="{FF2B5EF4-FFF2-40B4-BE49-F238E27FC236}">
                  <a16:creationId xmlns:a16="http://schemas.microsoft.com/office/drawing/2014/main" id="{4D6A49F7-9BDD-5A45-95C6-BB521A80E7FA}"/>
                </a:ext>
              </a:extLst>
            </p:cNvPr>
            <p:cNvSpPr/>
            <p:nvPr/>
          </p:nvSpPr>
          <p:spPr>
            <a:xfrm>
              <a:off x="8507157" y="2653275"/>
              <a:ext cx="553120" cy="1986980"/>
            </a:xfrm>
            <a:prstGeom prst="arc">
              <a:avLst>
                <a:gd name="adj1" fmla="val 16168927"/>
                <a:gd name="adj2" fmla="val 21112197"/>
              </a:avLst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85" name="Arc 84">
              <a:extLst>
                <a:ext uri="{FF2B5EF4-FFF2-40B4-BE49-F238E27FC236}">
                  <a16:creationId xmlns:a16="http://schemas.microsoft.com/office/drawing/2014/main" id="{FF8706B0-694C-1E48-B035-22C8BFBBFD9A}"/>
                </a:ext>
              </a:extLst>
            </p:cNvPr>
            <p:cNvSpPr/>
            <p:nvPr/>
          </p:nvSpPr>
          <p:spPr>
            <a:xfrm>
              <a:off x="8533579" y="2610345"/>
              <a:ext cx="373723" cy="1993892"/>
            </a:xfrm>
            <a:prstGeom prst="arc">
              <a:avLst>
                <a:gd name="adj1" fmla="val 16392863"/>
                <a:gd name="adj2" fmla="val 21112197"/>
              </a:avLst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FC672C07-1977-F341-8E9E-B20F5BD4F5FD}"/>
                </a:ext>
              </a:extLst>
            </p:cNvPr>
            <p:cNvCxnSpPr/>
            <p:nvPr/>
          </p:nvCxnSpPr>
          <p:spPr>
            <a:xfrm>
              <a:off x="8781165" y="2674460"/>
              <a:ext cx="0" cy="913928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Arc 86">
              <a:extLst>
                <a:ext uri="{FF2B5EF4-FFF2-40B4-BE49-F238E27FC236}">
                  <a16:creationId xmlns:a16="http://schemas.microsoft.com/office/drawing/2014/main" id="{FC5E344B-E4BB-BB47-8AFB-0E96081AA658}"/>
                </a:ext>
              </a:extLst>
            </p:cNvPr>
            <p:cNvSpPr/>
            <p:nvPr/>
          </p:nvSpPr>
          <p:spPr>
            <a:xfrm flipH="1">
              <a:off x="9055547" y="2634028"/>
              <a:ext cx="1234977" cy="2058359"/>
            </a:xfrm>
            <a:prstGeom prst="arc">
              <a:avLst>
                <a:gd name="adj1" fmla="val 16118296"/>
                <a:gd name="adj2" fmla="val 21112197"/>
              </a:avLst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F29E2985-9FE9-7D4B-B109-2B5DDB7932DA}"/>
                </a:ext>
              </a:extLst>
            </p:cNvPr>
            <p:cNvCxnSpPr/>
            <p:nvPr/>
          </p:nvCxnSpPr>
          <p:spPr>
            <a:xfrm flipV="1">
              <a:off x="7633037" y="2759040"/>
              <a:ext cx="0" cy="93234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0B34722A-BB78-634D-BB2B-2F0DF2D8A9E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633037" y="2783890"/>
              <a:ext cx="385435" cy="89963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5ABB58B0-9660-9944-A5B3-09A29845E364}"/>
                </a:ext>
              </a:extLst>
            </p:cNvPr>
            <p:cNvSpPr/>
            <p:nvPr/>
          </p:nvSpPr>
          <p:spPr>
            <a:xfrm>
              <a:off x="6662676" y="2638448"/>
              <a:ext cx="4038846" cy="1114341"/>
            </a:xfrm>
            <a:prstGeom prst="rect">
              <a:avLst/>
            </a:prstGeom>
            <a:noFill/>
            <a:ln>
              <a:solidFill>
                <a:srgbClr val="800000"/>
              </a:solidFill>
            </a:ln>
            <a:effectLst>
              <a:innerShdw>
                <a:srgbClr val="FFFFFF"/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7770A2C6-B358-B241-8D25-FAB26E9D5629}"/>
                </a:ext>
              </a:extLst>
            </p:cNvPr>
            <p:cNvSpPr/>
            <p:nvPr/>
          </p:nvSpPr>
          <p:spPr>
            <a:xfrm>
              <a:off x="7096507" y="2649800"/>
              <a:ext cx="478165" cy="47198"/>
            </a:xfrm>
            <a:prstGeom prst="rect">
              <a:avLst/>
            </a:prstGeom>
            <a:solidFill>
              <a:srgbClr val="221A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A43D176D-2BC3-1242-AD05-3AF08122E018}"/>
                </a:ext>
              </a:extLst>
            </p:cNvPr>
            <p:cNvSpPr/>
            <p:nvPr/>
          </p:nvSpPr>
          <p:spPr>
            <a:xfrm>
              <a:off x="7096508" y="2606797"/>
              <a:ext cx="478164" cy="3466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7192E682-AD72-1C4B-9E82-D36D7BD18D20}"/>
                </a:ext>
              </a:extLst>
            </p:cNvPr>
            <p:cNvSpPr/>
            <p:nvPr/>
          </p:nvSpPr>
          <p:spPr>
            <a:xfrm>
              <a:off x="8353456" y="2603824"/>
              <a:ext cx="478164" cy="3466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0C88CFC8-886E-7B4E-981F-E187C49A63FF}"/>
                </a:ext>
              </a:extLst>
            </p:cNvPr>
            <p:cNvSpPr/>
            <p:nvPr/>
          </p:nvSpPr>
          <p:spPr>
            <a:xfrm>
              <a:off x="9723561" y="2600083"/>
              <a:ext cx="478164" cy="3466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grpSp>
          <p:nvGrpSpPr>
            <p:cNvPr id="37" name="Group 864">
              <a:extLst>
                <a:ext uri="{FF2B5EF4-FFF2-40B4-BE49-F238E27FC236}">
                  <a16:creationId xmlns:a16="http://schemas.microsoft.com/office/drawing/2014/main" id="{9B8E8C9D-F9EE-874A-A013-1370F134DC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589603" y="1922772"/>
              <a:ext cx="2189806" cy="676446"/>
              <a:chOff x="1655" y="1695"/>
              <a:chExt cx="2040" cy="562"/>
            </a:xfrm>
          </p:grpSpPr>
          <p:grpSp>
            <p:nvGrpSpPr>
              <p:cNvPr id="63" name="Group 60">
                <a:extLst>
                  <a:ext uri="{FF2B5EF4-FFF2-40B4-BE49-F238E27FC236}">
                    <a16:creationId xmlns:a16="http://schemas.microsoft.com/office/drawing/2014/main" id="{E95EBC81-2C16-DB4C-B9B3-40EBCEBA3BD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55" y="1695"/>
                <a:ext cx="2040" cy="562"/>
                <a:chOff x="3268" y="3424"/>
                <a:chExt cx="2040" cy="562"/>
              </a:xfrm>
            </p:grpSpPr>
            <p:sp>
              <p:nvSpPr>
                <p:cNvPr id="65" name="Line 55">
                  <a:extLst>
                    <a:ext uri="{FF2B5EF4-FFF2-40B4-BE49-F238E27FC236}">
                      <a16:creationId xmlns:a16="http://schemas.microsoft.com/office/drawing/2014/main" id="{9318ECFC-CA7B-5749-975F-B6448A9A996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68" y="3658"/>
                  <a:ext cx="764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sz="1100"/>
                </a:p>
              </p:txBody>
            </p:sp>
            <p:sp>
              <p:nvSpPr>
                <p:cNvPr id="66" name="AutoShape 56">
                  <a:extLst>
                    <a:ext uri="{FF2B5EF4-FFF2-40B4-BE49-F238E27FC236}">
                      <a16:creationId xmlns:a16="http://schemas.microsoft.com/office/drawing/2014/main" id="{DBE5E4B4-DE82-D340-9FFE-339502C809F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3526" y="3496"/>
                  <a:ext cx="461" cy="322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anchor="ctr"/>
                <a:lstStyle/>
                <a:p>
                  <a:pPr>
                    <a:defRPr/>
                  </a:pPr>
                  <a:endParaRPr lang="en-US" sz="1100"/>
                </a:p>
              </p:txBody>
            </p:sp>
            <p:sp>
              <p:nvSpPr>
                <p:cNvPr id="67" name="Line 55">
                  <a:extLst>
                    <a:ext uri="{FF2B5EF4-FFF2-40B4-BE49-F238E27FC236}">
                      <a16:creationId xmlns:a16="http://schemas.microsoft.com/office/drawing/2014/main" id="{A1DFB81A-214A-2849-B0D3-8733CB577ED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268" y="3658"/>
                  <a:ext cx="0" cy="32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sz="1100"/>
                </a:p>
              </p:txBody>
            </p:sp>
            <p:sp>
              <p:nvSpPr>
                <p:cNvPr id="68" name="Line 55">
                  <a:extLst>
                    <a:ext uri="{FF2B5EF4-FFF2-40B4-BE49-F238E27FC236}">
                      <a16:creationId xmlns:a16="http://schemas.microsoft.com/office/drawing/2014/main" id="{D8D7AA4A-7106-E944-85C1-AA48780AD20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544" y="3656"/>
                  <a:ext cx="764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sz="1100"/>
                </a:p>
              </p:txBody>
            </p:sp>
            <p:sp>
              <p:nvSpPr>
                <p:cNvPr id="69" name="AutoShape 56">
                  <a:extLst>
                    <a:ext uri="{FF2B5EF4-FFF2-40B4-BE49-F238E27FC236}">
                      <a16:creationId xmlns:a16="http://schemas.microsoft.com/office/drawing/2014/main" id="{C737518D-6A8F-724B-A46B-E29A5CA7D3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4802" y="3494"/>
                  <a:ext cx="461" cy="322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anchor="ctr"/>
                <a:lstStyle/>
                <a:p>
                  <a:pPr>
                    <a:defRPr/>
                  </a:pPr>
                  <a:endParaRPr lang="en-US" sz="1100"/>
                </a:p>
              </p:txBody>
            </p:sp>
            <p:sp>
              <p:nvSpPr>
                <p:cNvPr id="70" name="Line 55">
                  <a:extLst>
                    <a:ext uri="{FF2B5EF4-FFF2-40B4-BE49-F238E27FC236}">
                      <a16:creationId xmlns:a16="http://schemas.microsoft.com/office/drawing/2014/main" id="{8EAB549E-A9BA-9D4A-BA1A-67D831BCEDC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544" y="3656"/>
                  <a:ext cx="0" cy="32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sz="1100"/>
                </a:p>
              </p:txBody>
            </p:sp>
          </p:grpSp>
          <p:sp>
            <p:nvSpPr>
              <p:cNvPr id="64" name="Freeform 863">
                <a:extLst>
                  <a:ext uri="{FF2B5EF4-FFF2-40B4-BE49-F238E27FC236}">
                    <a16:creationId xmlns:a16="http://schemas.microsoft.com/office/drawing/2014/main" id="{DBD0D990-EAB0-0546-823A-AC887BD09D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3" y="1699"/>
                <a:ext cx="576" cy="461"/>
              </a:xfrm>
              <a:custGeom>
                <a:avLst/>
                <a:gdLst>
                  <a:gd name="T0" fmla="*/ 0 w 576"/>
                  <a:gd name="T1" fmla="*/ 231 h 461"/>
                  <a:gd name="T2" fmla="*/ 115 w 576"/>
                  <a:gd name="T3" fmla="*/ 461 h 461"/>
                  <a:gd name="T4" fmla="*/ 576 w 576"/>
                  <a:gd name="T5" fmla="*/ 231 h 461"/>
                  <a:gd name="T6" fmla="*/ 115 w 576"/>
                  <a:gd name="T7" fmla="*/ 0 h 461"/>
                  <a:gd name="T8" fmla="*/ 0 w 576"/>
                  <a:gd name="T9" fmla="*/ 231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6" h="461">
                    <a:moveTo>
                      <a:pt x="0" y="231"/>
                    </a:moveTo>
                    <a:lnTo>
                      <a:pt x="115" y="461"/>
                    </a:lnTo>
                    <a:lnTo>
                      <a:pt x="576" y="231"/>
                    </a:lnTo>
                    <a:lnTo>
                      <a:pt x="115" y="0"/>
                    </a:lnTo>
                    <a:lnTo>
                      <a:pt x="0" y="231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100"/>
              </a:p>
            </p:txBody>
          </p:sp>
        </p:grpSp>
        <p:sp>
          <p:nvSpPr>
            <p:cNvPr id="38" name="Freeform 345">
              <a:extLst>
                <a:ext uri="{FF2B5EF4-FFF2-40B4-BE49-F238E27FC236}">
                  <a16:creationId xmlns:a16="http://schemas.microsoft.com/office/drawing/2014/main" id="{FA3E0B45-1D1C-584F-B595-33A150FD45C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9459" y="2696998"/>
              <a:ext cx="246890" cy="693296"/>
            </a:xfrm>
            <a:custGeom>
              <a:avLst/>
              <a:gdLst>
                <a:gd name="T0" fmla="*/ 115 w 230"/>
                <a:gd name="T1" fmla="*/ 0 h 576"/>
                <a:gd name="T2" fmla="*/ 0 w 230"/>
                <a:gd name="T3" fmla="*/ 230 h 576"/>
                <a:gd name="T4" fmla="*/ 115 w 230"/>
                <a:gd name="T5" fmla="*/ 576 h 576"/>
                <a:gd name="T6" fmla="*/ 230 w 230"/>
                <a:gd name="T7" fmla="*/ 230 h 576"/>
                <a:gd name="T8" fmla="*/ 115 w 230"/>
                <a:gd name="T9" fmla="*/ 0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576">
                  <a:moveTo>
                    <a:pt x="115" y="0"/>
                  </a:moveTo>
                  <a:lnTo>
                    <a:pt x="0" y="230"/>
                  </a:lnTo>
                  <a:lnTo>
                    <a:pt x="115" y="576"/>
                  </a:lnTo>
                  <a:lnTo>
                    <a:pt x="230" y="230"/>
                  </a:lnTo>
                  <a:lnTo>
                    <a:pt x="115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1905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100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C050AB40-6512-A640-B83E-D823166DD78C}"/>
                </a:ext>
              </a:extLst>
            </p:cNvPr>
            <p:cNvSpPr/>
            <p:nvPr/>
          </p:nvSpPr>
          <p:spPr>
            <a:xfrm flipV="1">
              <a:off x="8075909" y="2139172"/>
              <a:ext cx="592593" cy="137437"/>
            </a:xfrm>
            <a:custGeom>
              <a:avLst/>
              <a:gdLst>
                <a:gd name="connsiteX0" fmla="*/ 0 w 1496233"/>
                <a:gd name="connsiteY0" fmla="*/ 568773 h 584900"/>
                <a:gd name="connsiteX1" fmla="*/ 339481 w 1496233"/>
                <a:gd name="connsiteY1" fmla="*/ 556199 h 584900"/>
                <a:gd name="connsiteX2" fmla="*/ 477788 w 1496233"/>
                <a:gd name="connsiteY2" fmla="*/ 304702 h 584900"/>
                <a:gd name="connsiteX3" fmla="*/ 603522 w 1496233"/>
                <a:gd name="connsiteY3" fmla="*/ 28055 h 584900"/>
                <a:gd name="connsiteX4" fmla="*/ 779550 w 1496233"/>
                <a:gd name="connsiteY4" fmla="*/ 40630 h 584900"/>
                <a:gd name="connsiteX5" fmla="*/ 905284 w 1496233"/>
                <a:gd name="connsiteY5" fmla="*/ 304702 h 584900"/>
                <a:gd name="connsiteX6" fmla="*/ 1144178 w 1496233"/>
                <a:gd name="connsiteY6" fmla="*/ 493324 h 584900"/>
                <a:gd name="connsiteX7" fmla="*/ 1496233 w 1496233"/>
                <a:gd name="connsiteY7" fmla="*/ 581348 h 584900"/>
                <a:gd name="connsiteX8" fmla="*/ 1496233 w 1496233"/>
                <a:gd name="connsiteY8" fmla="*/ 581348 h 58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6233" h="584900">
                  <a:moveTo>
                    <a:pt x="0" y="568773"/>
                  </a:moveTo>
                  <a:cubicBezTo>
                    <a:pt x="129925" y="584492"/>
                    <a:pt x="259850" y="600211"/>
                    <a:pt x="339481" y="556199"/>
                  </a:cubicBezTo>
                  <a:cubicBezTo>
                    <a:pt x="419112" y="512187"/>
                    <a:pt x="433781" y="392726"/>
                    <a:pt x="477788" y="304702"/>
                  </a:cubicBezTo>
                  <a:cubicBezTo>
                    <a:pt x="521795" y="216678"/>
                    <a:pt x="553228" y="72067"/>
                    <a:pt x="603522" y="28055"/>
                  </a:cubicBezTo>
                  <a:cubicBezTo>
                    <a:pt x="653816" y="-15957"/>
                    <a:pt x="729256" y="-5478"/>
                    <a:pt x="779550" y="40630"/>
                  </a:cubicBezTo>
                  <a:cubicBezTo>
                    <a:pt x="829844" y="86738"/>
                    <a:pt x="844513" y="229253"/>
                    <a:pt x="905284" y="304702"/>
                  </a:cubicBezTo>
                  <a:cubicBezTo>
                    <a:pt x="966055" y="380151"/>
                    <a:pt x="1045687" y="447216"/>
                    <a:pt x="1144178" y="493324"/>
                  </a:cubicBezTo>
                  <a:cubicBezTo>
                    <a:pt x="1242669" y="539432"/>
                    <a:pt x="1496233" y="581348"/>
                    <a:pt x="1496233" y="581348"/>
                  </a:cubicBezTo>
                  <a:lnTo>
                    <a:pt x="1496233" y="581348"/>
                  </a:lnTo>
                </a:path>
              </a:pathLst>
            </a:custGeom>
            <a:noFill/>
            <a:ln>
              <a:solidFill>
                <a:srgbClr val="FF0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58506CBE-FED3-5040-A4EB-B89D8FF6E183}"/>
                </a:ext>
              </a:extLst>
            </p:cNvPr>
            <p:cNvGrpSpPr/>
            <p:nvPr/>
          </p:nvGrpSpPr>
          <p:grpSpPr>
            <a:xfrm>
              <a:off x="6663706" y="2676033"/>
              <a:ext cx="3861511" cy="59309"/>
              <a:chOff x="1735494" y="2140433"/>
              <a:chExt cx="5372457" cy="190234"/>
            </a:xfrm>
          </p:grpSpPr>
          <p:sp>
            <p:nvSpPr>
              <p:cNvPr id="57" name="Freeform 366">
                <a:extLst>
                  <a:ext uri="{FF2B5EF4-FFF2-40B4-BE49-F238E27FC236}">
                    <a16:creationId xmlns:a16="http://schemas.microsoft.com/office/drawing/2014/main" id="{671F600D-DE98-2F4A-BF5B-06172783D8E7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2101413" y="1774514"/>
                <a:ext cx="182562" cy="914400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100"/>
              </a:p>
            </p:txBody>
          </p:sp>
          <p:sp>
            <p:nvSpPr>
              <p:cNvPr id="58" name="Freeform 366">
                <a:extLst>
                  <a:ext uri="{FF2B5EF4-FFF2-40B4-BE49-F238E27FC236}">
                    <a16:creationId xmlns:a16="http://schemas.microsoft.com/office/drawing/2014/main" id="{0D4B3B0D-6316-4944-84BE-F4CA10D2D48F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3007991" y="1776100"/>
                <a:ext cx="182560" cy="914400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100"/>
              </a:p>
            </p:txBody>
          </p:sp>
          <p:sp>
            <p:nvSpPr>
              <p:cNvPr id="59" name="Freeform 366">
                <a:extLst>
                  <a:ext uri="{FF2B5EF4-FFF2-40B4-BE49-F238E27FC236}">
                    <a16:creationId xmlns:a16="http://schemas.microsoft.com/office/drawing/2014/main" id="{AB22C1A0-5396-0D48-81B4-9DF4431159C9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3914570" y="1777687"/>
                <a:ext cx="182560" cy="914400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100"/>
              </a:p>
            </p:txBody>
          </p:sp>
          <p:sp>
            <p:nvSpPr>
              <p:cNvPr id="60" name="Freeform 366">
                <a:extLst>
                  <a:ext uri="{FF2B5EF4-FFF2-40B4-BE49-F238E27FC236}">
                    <a16:creationId xmlns:a16="http://schemas.microsoft.com/office/drawing/2014/main" id="{CE6535C3-62D7-324C-AB46-0E787107106A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4796204" y="1779187"/>
                <a:ext cx="182560" cy="914400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100"/>
              </a:p>
            </p:txBody>
          </p:sp>
          <p:sp>
            <p:nvSpPr>
              <p:cNvPr id="61" name="Freeform 366">
                <a:extLst>
                  <a:ext uri="{FF2B5EF4-FFF2-40B4-BE49-F238E27FC236}">
                    <a16:creationId xmlns:a16="http://schemas.microsoft.com/office/drawing/2014/main" id="{B3F52B82-706E-E74F-AFB8-3200A88AC327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5677838" y="1780688"/>
                <a:ext cx="182560" cy="914400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100"/>
              </a:p>
            </p:txBody>
          </p:sp>
          <p:sp>
            <p:nvSpPr>
              <p:cNvPr id="62" name="Freeform 366">
                <a:extLst>
                  <a:ext uri="{FF2B5EF4-FFF2-40B4-BE49-F238E27FC236}">
                    <a16:creationId xmlns:a16="http://schemas.microsoft.com/office/drawing/2014/main" id="{90E2DB12-D1E6-2249-856F-339172503D1F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6559471" y="1782187"/>
                <a:ext cx="182560" cy="914400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100"/>
              </a:p>
            </p:txBody>
          </p:sp>
        </p:grp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3165FE18-E36E-D146-B1CE-AD39C269B2DD}"/>
                </a:ext>
              </a:extLst>
            </p:cNvPr>
            <p:cNvSpPr/>
            <p:nvPr/>
          </p:nvSpPr>
          <p:spPr>
            <a:xfrm>
              <a:off x="8350521" y="2641461"/>
              <a:ext cx="478165" cy="47198"/>
            </a:xfrm>
            <a:prstGeom prst="rect">
              <a:avLst/>
            </a:prstGeom>
            <a:solidFill>
              <a:srgbClr val="221A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FFDE706B-C40B-DF43-B87A-0269FE30E19A}"/>
                </a:ext>
              </a:extLst>
            </p:cNvPr>
            <p:cNvSpPr/>
            <p:nvPr/>
          </p:nvSpPr>
          <p:spPr>
            <a:xfrm>
              <a:off x="6660618" y="3629053"/>
              <a:ext cx="4040904" cy="121274"/>
            </a:xfrm>
            <a:prstGeom prst="rect">
              <a:avLst/>
            </a:prstGeom>
            <a:solidFill>
              <a:schemeClr val="accent1"/>
            </a:solidFill>
            <a:ln>
              <a:solidFill>
                <a:srgbClr val="8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FC278A47-D1EC-7345-B37C-29B905675B26}"/>
                </a:ext>
              </a:extLst>
            </p:cNvPr>
            <p:cNvSpPr/>
            <p:nvPr/>
          </p:nvSpPr>
          <p:spPr>
            <a:xfrm>
              <a:off x="9723561" y="2639790"/>
              <a:ext cx="478165" cy="47198"/>
            </a:xfrm>
            <a:prstGeom prst="rect">
              <a:avLst/>
            </a:prstGeom>
            <a:solidFill>
              <a:srgbClr val="221A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ED16F436-76C8-594B-92EB-ED76122985FF}"/>
                </a:ext>
              </a:extLst>
            </p:cNvPr>
            <p:cNvCxnSpPr>
              <a:cxnSpLocks/>
            </p:cNvCxnSpPr>
            <p:nvPr/>
          </p:nvCxnSpPr>
          <p:spPr>
            <a:xfrm>
              <a:off x="8752822" y="1978582"/>
              <a:ext cx="351591" cy="1933329"/>
            </a:xfrm>
            <a:prstGeom prst="straightConnector1">
              <a:avLst/>
            </a:prstGeom>
            <a:ln>
              <a:solidFill>
                <a:srgbClr val="000000"/>
              </a:solidFill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B8DC66A6-47B8-4943-9071-CE0F5B0B3EBB}"/>
                </a:ext>
              </a:extLst>
            </p:cNvPr>
            <p:cNvSpPr txBox="1"/>
            <p:nvPr/>
          </p:nvSpPr>
          <p:spPr>
            <a:xfrm>
              <a:off x="6834101" y="3084540"/>
              <a:ext cx="701939" cy="50872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100" dirty="0"/>
                <a:t>Lorentz angle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3A0341BF-2ACD-DA4E-8517-7EF8C8BDC42A}"/>
                </a:ext>
              </a:extLst>
            </p:cNvPr>
            <p:cNvSpPr txBox="1"/>
            <p:nvPr/>
          </p:nvSpPr>
          <p:spPr>
            <a:xfrm>
              <a:off x="8565305" y="2648684"/>
              <a:ext cx="562879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b="1" dirty="0">
                  <a:solidFill>
                    <a:srgbClr val="FF0000"/>
                  </a:solidFill>
                </a:rPr>
                <a:t>---</a:t>
              </a:r>
            </a:p>
            <a:p>
              <a:pPr algn="r"/>
              <a:r>
                <a:rPr lang="en-US" sz="1200" b="1" dirty="0">
                  <a:solidFill>
                    <a:srgbClr val="FF0000"/>
                  </a:solidFill>
                </a:rPr>
                <a:t>--</a:t>
              </a:r>
            </a:p>
            <a:p>
              <a:pPr algn="ctr"/>
              <a:r>
                <a:rPr lang="en-US" sz="1200" b="1" dirty="0">
                  <a:solidFill>
                    <a:srgbClr val="221AC0"/>
                  </a:solidFill>
                </a:rPr>
                <a:t>++</a:t>
              </a:r>
            </a:p>
            <a:p>
              <a:pPr algn="ctr"/>
              <a:r>
                <a:rPr lang="en-US" sz="1200" b="1" dirty="0">
                  <a:solidFill>
                    <a:srgbClr val="221AC0"/>
                  </a:solidFill>
                </a:rPr>
                <a:t>+++</a:t>
              </a:r>
            </a:p>
            <a:p>
              <a:pPr algn="ctr"/>
              <a:r>
                <a:rPr lang="en-US" sz="1200" b="1" dirty="0">
                  <a:solidFill>
                    <a:srgbClr val="221AC0"/>
                  </a:solidFill>
                </a:rPr>
                <a:t>++++</a:t>
              </a:r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F90094C0-7815-8C47-9039-FAD2CD57346A}"/>
                </a:ext>
              </a:extLst>
            </p:cNvPr>
            <p:cNvSpPr/>
            <p:nvPr/>
          </p:nvSpPr>
          <p:spPr>
            <a:xfrm flipV="1">
              <a:off x="9604007" y="2017090"/>
              <a:ext cx="592593" cy="137437"/>
            </a:xfrm>
            <a:custGeom>
              <a:avLst/>
              <a:gdLst>
                <a:gd name="connsiteX0" fmla="*/ 0 w 1496233"/>
                <a:gd name="connsiteY0" fmla="*/ 568773 h 584900"/>
                <a:gd name="connsiteX1" fmla="*/ 339481 w 1496233"/>
                <a:gd name="connsiteY1" fmla="*/ 556199 h 584900"/>
                <a:gd name="connsiteX2" fmla="*/ 477788 w 1496233"/>
                <a:gd name="connsiteY2" fmla="*/ 304702 h 584900"/>
                <a:gd name="connsiteX3" fmla="*/ 603522 w 1496233"/>
                <a:gd name="connsiteY3" fmla="*/ 28055 h 584900"/>
                <a:gd name="connsiteX4" fmla="*/ 779550 w 1496233"/>
                <a:gd name="connsiteY4" fmla="*/ 40630 h 584900"/>
                <a:gd name="connsiteX5" fmla="*/ 905284 w 1496233"/>
                <a:gd name="connsiteY5" fmla="*/ 304702 h 584900"/>
                <a:gd name="connsiteX6" fmla="*/ 1144178 w 1496233"/>
                <a:gd name="connsiteY6" fmla="*/ 493324 h 584900"/>
                <a:gd name="connsiteX7" fmla="*/ 1496233 w 1496233"/>
                <a:gd name="connsiteY7" fmla="*/ 581348 h 584900"/>
                <a:gd name="connsiteX8" fmla="*/ 1496233 w 1496233"/>
                <a:gd name="connsiteY8" fmla="*/ 581348 h 58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6233" h="584900">
                  <a:moveTo>
                    <a:pt x="0" y="568773"/>
                  </a:moveTo>
                  <a:cubicBezTo>
                    <a:pt x="129925" y="584492"/>
                    <a:pt x="259850" y="600211"/>
                    <a:pt x="339481" y="556199"/>
                  </a:cubicBezTo>
                  <a:cubicBezTo>
                    <a:pt x="419112" y="512187"/>
                    <a:pt x="433781" y="392726"/>
                    <a:pt x="477788" y="304702"/>
                  </a:cubicBezTo>
                  <a:cubicBezTo>
                    <a:pt x="521795" y="216678"/>
                    <a:pt x="553228" y="72067"/>
                    <a:pt x="603522" y="28055"/>
                  </a:cubicBezTo>
                  <a:cubicBezTo>
                    <a:pt x="653816" y="-15957"/>
                    <a:pt x="729256" y="-5478"/>
                    <a:pt x="779550" y="40630"/>
                  </a:cubicBezTo>
                  <a:cubicBezTo>
                    <a:pt x="829844" y="86738"/>
                    <a:pt x="844513" y="229253"/>
                    <a:pt x="905284" y="304702"/>
                  </a:cubicBezTo>
                  <a:cubicBezTo>
                    <a:pt x="966055" y="380151"/>
                    <a:pt x="1045687" y="447216"/>
                    <a:pt x="1144178" y="493324"/>
                  </a:cubicBezTo>
                  <a:cubicBezTo>
                    <a:pt x="1242669" y="539432"/>
                    <a:pt x="1496233" y="581348"/>
                    <a:pt x="1496233" y="581348"/>
                  </a:cubicBezTo>
                  <a:lnTo>
                    <a:pt x="1496233" y="581348"/>
                  </a:lnTo>
                </a:path>
              </a:pathLst>
            </a:custGeom>
            <a:noFill/>
            <a:ln>
              <a:solidFill>
                <a:srgbClr val="FF0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2FD86991-A4AA-A04C-B3E3-9C989B571A90}"/>
                </a:ext>
              </a:extLst>
            </p:cNvPr>
            <p:cNvSpPr txBox="1"/>
            <p:nvPr/>
          </p:nvSpPr>
          <p:spPr>
            <a:xfrm>
              <a:off x="8657269" y="2825100"/>
              <a:ext cx="1083787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FF0000"/>
                  </a:solidFill>
                </a:rPr>
                <a:t>    -        </a:t>
              </a:r>
            </a:p>
            <a:p>
              <a:pPr algn="ctr"/>
              <a:r>
                <a:rPr lang="en-US" sz="1600" b="1" dirty="0">
                  <a:solidFill>
                    <a:srgbClr val="FF0000"/>
                  </a:solidFill>
                </a:rPr>
                <a:t> -</a:t>
              </a:r>
            </a:p>
            <a:p>
              <a:pPr algn="ctr"/>
              <a:r>
                <a:rPr lang="en-US" sz="1600" b="1" dirty="0">
                  <a:solidFill>
                    <a:srgbClr val="FF0000"/>
                  </a:solidFill>
                </a:rPr>
                <a:t>-</a:t>
              </a:r>
            </a:p>
            <a:p>
              <a:pPr algn="ctr"/>
              <a:endParaRPr lang="en-US" sz="1600" b="1" dirty="0">
                <a:solidFill>
                  <a:srgbClr val="FF0000"/>
                </a:solidFill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9" name="Rectangle 48">
                  <a:extLst>
                    <a:ext uri="{FF2B5EF4-FFF2-40B4-BE49-F238E27FC236}">
                      <a16:creationId xmlns:a16="http://schemas.microsoft.com/office/drawing/2014/main" id="{7EDA527C-81BF-6B47-A756-FCA6B855E82E}"/>
                    </a:ext>
                  </a:extLst>
                </p:cNvPr>
                <p:cNvSpPr/>
                <p:nvPr/>
              </p:nvSpPr>
              <p:spPr>
                <a:xfrm>
                  <a:off x="7575991" y="3018980"/>
                  <a:ext cx="362214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>
            <p:sp>
              <p:nvSpPr>
                <p:cNvPr id="49" name="Rectangle 48">
                  <a:extLst>
                    <a:ext uri="{FF2B5EF4-FFF2-40B4-BE49-F238E27FC236}">
                      <a16:creationId xmlns:a16="http://schemas.microsoft.com/office/drawing/2014/main" id="{7EDA527C-81BF-6B47-A756-FCA6B855E82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75991" y="3018980"/>
                  <a:ext cx="362214" cy="338554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27AC45D1-320C-9A4A-99B0-02BBCE57FE5D}"/>
                </a:ext>
              </a:extLst>
            </p:cNvPr>
            <p:cNvSpPr txBox="1"/>
            <p:nvPr/>
          </p:nvSpPr>
          <p:spPr>
            <a:xfrm>
              <a:off x="9021204" y="4002382"/>
              <a:ext cx="184730" cy="3771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endParaRPr lang="en-US" sz="1600" b="1" dirty="0"/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78F31A19-4055-BC47-B5E5-32DA47FFE7D9}"/>
              </a:ext>
            </a:extLst>
          </p:cNvPr>
          <p:cNvGrpSpPr/>
          <p:nvPr/>
        </p:nvGrpSpPr>
        <p:grpSpPr>
          <a:xfrm>
            <a:off x="950035" y="863895"/>
            <a:ext cx="5102766" cy="2864087"/>
            <a:chOff x="950035" y="863895"/>
            <a:chExt cx="5102766" cy="2864087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C55E6C4-1E50-8840-BBBF-77E51426200F}"/>
                </a:ext>
              </a:extLst>
            </p:cNvPr>
            <p:cNvSpPr txBox="1"/>
            <p:nvPr/>
          </p:nvSpPr>
          <p:spPr>
            <a:xfrm>
              <a:off x="950035" y="863895"/>
              <a:ext cx="5102766" cy="77348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b="1" dirty="0"/>
                <a:t>Single pixel</a:t>
              </a:r>
              <a:endParaRPr lang="en-US" dirty="0"/>
            </a:p>
            <a:p>
              <a:pPr>
                <a:lnSpc>
                  <a:spcPct val="130000"/>
                </a:lnSpc>
              </a:pPr>
              <a:r>
                <a:rPr lang="en-US" dirty="0"/>
                <a:t>where the charge is collected by one pixel</a:t>
              </a:r>
              <a:endParaRPr lang="en-US" b="1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5FF5838-D615-C943-9801-761F56011EA8}"/>
                </a:ext>
              </a:extLst>
            </p:cNvPr>
            <p:cNvSpPr/>
            <p:nvPr/>
          </p:nvSpPr>
          <p:spPr>
            <a:xfrm>
              <a:off x="1606841" y="2665528"/>
              <a:ext cx="4038846" cy="559439"/>
            </a:xfrm>
            <a:prstGeom prst="rect">
              <a:avLst/>
            </a:prstGeom>
            <a:noFill/>
            <a:ln>
              <a:solidFill>
                <a:srgbClr val="800000"/>
              </a:solidFill>
            </a:ln>
            <a:effectLst>
              <a:innerShdw>
                <a:srgbClr val="FFFFFF"/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E075185-020A-A04D-B754-824CC2A5B051}"/>
                </a:ext>
              </a:extLst>
            </p:cNvPr>
            <p:cNvSpPr/>
            <p:nvPr/>
          </p:nvSpPr>
          <p:spPr>
            <a:xfrm>
              <a:off x="2040672" y="2676880"/>
              <a:ext cx="478165" cy="47198"/>
            </a:xfrm>
            <a:prstGeom prst="rect">
              <a:avLst/>
            </a:prstGeom>
            <a:solidFill>
              <a:srgbClr val="221A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462297E-4B7C-D44F-BEE0-A4EECA0BB977}"/>
                </a:ext>
              </a:extLst>
            </p:cNvPr>
            <p:cNvSpPr/>
            <p:nvPr/>
          </p:nvSpPr>
          <p:spPr>
            <a:xfrm>
              <a:off x="2040673" y="2633877"/>
              <a:ext cx="478164" cy="3466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3FDA3AC-A189-7F49-8139-1CCD84D45E33}"/>
                </a:ext>
              </a:extLst>
            </p:cNvPr>
            <p:cNvSpPr/>
            <p:nvPr/>
          </p:nvSpPr>
          <p:spPr>
            <a:xfrm>
              <a:off x="3297621" y="2630902"/>
              <a:ext cx="478164" cy="4571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D93BE15-8A2B-5443-A58E-E74493ED7ADF}"/>
                </a:ext>
              </a:extLst>
            </p:cNvPr>
            <p:cNvSpPr/>
            <p:nvPr/>
          </p:nvSpPr>
          <p:spPr>
            <a:xfrm>
              <a:off x="4667726" y="2627163"/>
              <a:ext cx="478164" cy="3466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grpSp>
          <p:nvGrpSpPr>
            <p:cNvPr id="14" name="Group 864">
              <a:extLst>
                <a:ext uri="{FF2B5EF4-FFF2-40B4-BE49-F238E27FC236}">
                  <a16:creationId xmlns:a16="http://schemas.microsoft.com/office/drawing/2014/main" id="{0A53672C-F7C1-8A4E-9068-AD03DD99ADE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33768" y="1949852"/>
              <a:ext cx="2189806" cy="676446"/>
              <a:chOff x="1655" y="1695"/>
              <a:chExt cx="2040" cy="562"/>
            </a:xfrm>
          </p:grpSpPr>
          <p:grpSp>
            <p:nvGrpSpPr>
              <p:cNvPr id="94" name="Group 60">
                <a:extLst>
                  <a:ext uri="{FF2B5EF4-FFF2-40B4-BE49-F238E27FC236}">
                    <a16:creationId xmlns:a16="http://schemas.microsoft.com/office/drawing/2014/main" id="{1A95ED1D-C4BB-7147-89C1-183D34989EB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55" y="1695"/>
                <a:ext cx="2040" cy="562"/>
                <a:chOff x="3268" y="3424"/>
                <a:chExt cx="2040" cy="562"/>
              </a:xfrm>
            </p:grpSpPr>
            <p:sp>
              <p:nvSpPr>
                <p:cNvPr id="96" name="Line 55">
                  <a:extLst>
                    <a:ext uri="{FF2B5EF4-FFF2-40B4-BE49-F238E27FC236}">
                      <a16:creationId xmlns:a16="http://schemas.microsoft.com/office/drawing/2014/main" id="{E1910764-CA16-794C-BCDA-12E966FDE5B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68" y="3658"/>
                  <a:ext cx="764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sz="1100"/>
                </a:p>
              </p:txBody>
            </p:sp>
            <p:sp>
              <p:nvSpPr>
                <p:cNvPr id="97" name="AutoShape 56">
                  <a:extLst>
                    <a:ext uri="{FF2B5EF4-FFF2-40B4-BE49-F238E27FC236}">
                      <a16:creationId xmlns:a16="http://schemas.microsoft.com/office/drawing/2014/main" id="{43F75C7C-5898-5549-AD66-2305F70FF92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3526" y="3496"/>
                  <a:ext cx="461" cy="322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anchor="ctr"/>
                <a:lstStyle/>
                <a:p>
                  <a:pPr>
                    <a:defRPr/>
                  </a:pPr>
                  <a:endParaRPr lang="en-US" sz="1100"/>
                </a:p>
              </p:txBody>
            </p:sp>
            <p:sp>
              <p:nvSpPr>
                <p:cNvPr id="98" name="Line 55">
                  <a:extLst>
                    <a:ext uri="{FF2B5EF4-FFF2-40B4-BE49-F238E27FC236}">
                      <a16:creationId xmlns:a16="http://schemas.microsoft.com/office/drawing/2014/main" id="{AB8FDEB5-1D83-5E47-A128-D85E2ABD1DA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268" y="3658"/>
                  <a:ext cx="0" cy="32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sz="1100"/>
                </a:p>
              </p:txBody>
            </p:sp>
            <p:sp>
              <p:nvSpPr>
                <p:cNvPr id="99" name="Line 55">
                  <a:extLst>
                    <a:ext uri="{FF2B5EF4-FFF2-40B4-BE49-F238E27FC236}">
                      <a16:creationId xmlns:a16="http://schemas.microsoft.com/office/drawing/2014/main" id="{165E4B23-6AE5-3241-A56A-3646FAE3E30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544" y="3656"/>
                  <a:ext cx="764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sz="1100"/>
                </a:p>
              </p:txBody>
            </p:sp>
            <p:sp>
              <p:nvSpPr>
                <p:cNvPr id="100" name="AutoShape 56">
                  <a:extLst>
                    <a:ext uri="{FF2B5EF4-FFF2-40B4-BE49-F238E27FC236}">
                      <a16:creationId xmlns:a16="http://schemas.microsoft.com/office/drawing/2014/main" id="{F1F9B787-B6D3-5142-B36F-C4AB6CD837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4802" y="3494"/>
                  <a:ext cx="461" cy="322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anchor="ctr"/>
                <a:lstStyle/>
                <a:p>
                  <a:pPr>
                    <a:defRPr/>
                  </a:pPr>
                  <a:endParaRPr lang="en-US" sz="1100"/>
                </a:p>
              </p:txBody>
            </p:sp>
            <p:sp>
              <p:nvSpPr>
                <p:cNvPr id="101" name="Line 55">
                  <a:extLst>
                    <a:ext uri="{FF2B5EF4-FFF2-40B4-BE49-F238E27FC236}">
                      <a16:creationId xmlns:a16="http://schemas.microsoft.com/office/drawing/2014/main" id="{80D6E14E-731D-E443-9EC5-998F404D836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544" y="3656"/>
                  <a:ext cx="0" cy="32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sz="1100"/>
                </a:p>
              </p:txBody>
            </p:sp>
          </p:grpSp>
          <p:sp>
            <p:nvSpPr>
              <p:cNvPr id="95" name="Freeform 863">
                <a:extLst>
                  <a:ext uri="{FF2B5EF4-FFF2-40B4-BE49-F238E27FC236}">
                    <a16:creationId xmlns:a16="http://schemas.microsoft.com/office/drawing/2014/main" id="{269A334F-551D-F74C-A804-49AD5F707A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3" y="1699"/>
                <a:ext cx="576" cy="461"/>
              </a:xfrm>
              <a:custGeom>
                <a:avLst/>
                <a:gdLst>
                  <a:gd name="T0" fmla="*/ 0 w 576"/>
                  <a:gd name="T1" fmla="*/ 231 h 461"/>
                  <a:gd name="T2" fmla="*/ 115 w 576"/>
                  <a:gd name="T3" fmla="*/ 461 h 461"/>
                  <a:gd name="T4" fmla="*/ 576 w 576"/>
                  <a:gd name="T5" fmla="*/ 231 h 461"/>
                  <a:gd name="T6" fmla="*/ 115 w 576"/>
                  <a:gd name="T7" fmla="*/ 0 h 461"/>
                  <a:gd name="T8" fmla="*/ 0 w 576"/>
                  <a:gd name="T9" fmla="*/ 231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6" h="461">
                    <a:moveTo>
                      <a:pt x="0" y="231"/>
                    </a:moveTo>
                    <a:lnTo>
                      <a:pt x="115" y="461"/>
                    </a:lnTo>
                    <a:lnTo>
                      <a:pt x="576" y="231"/>
                    </a:lnTo>
                    <a:lnTo>
                      <a:pt x="115" y="0"/>
                    </a:lnTo>
                    <a:lnTo>
                      <a:pt x="0" y="231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100"/>
              </a:p>
            </p:txBody>
          </p:sp>
        </p:grpSp>
        <p:sp>
          <p:nvSpPr>
            <p:cNvPr id="15" name="Freeform 345">
              <a:extLst>
                <a:ext uri="{FF2B5EF4-FFF2-40B4-BE49-F238E27FC236}">
                  <a16:creationId xmlns:a16="http://schemas.microsoft.com/office/drawing/2014/main" id="{0DFFC6F7-4E58-754F-8F19-E895DB51285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3624" y="2724078"/>
              <a:ext cx="246890" cy="693296"/>
            </a:xfrm>
            <a:custGeom>
              <a:avLst/>
              <a:gdLst>
                <a:gd name="T0" fmla="*/ 115 w 230"/>
                <a:gd name="T1" fmla="*/ 0 h 576"/>
                <a:gd name="T2" fmla="*/ 0 w 230"/>
                <a:gd name="T3" fmla="*/ 230 h 576"/>
                <a:gd name="T4" fmla="*/ 115 w 230"/>
                <a:gd name="T5" fmla="*/ 576 h 576"/>
                <a:gd name="T6" fmla="*/ 230 w 230"/>
                <a:gd name="T7" fmla="*/ 230 h 576"/>
                <a:gd name="T8" fmla="*/ 115 w 230"/>
                <a:gd name="T9" fmla="*/ 0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576">
                  <a:moveTo>
                    <a:pt x="115" y="0"/>
                  </a:moveTo>
                  <a:lnTo>
                    <a:pt x="0" y="230"/>
                  </a:lnTo>
                  <a:lnTo>
                    <a:pt x="115" y="576"/>
                  </a:lnTo>
                  <a:lnTo>
                    <a:pt x="230" y="230"/>
                  </a:lnTo>
                  <a:lnTo>
                    <a:pt x="115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1905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100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BC10B641-8E0B-C040-BC05-E8575E95BDE8}"/>
                </a:ext>
              </a:extLst>
            </p:cNvPr>
            <p:cNvGrpSpPr/>
            <p:nvPr/>
          </p:nvGrpSpPr>
          <p:grpSpPr>
            <a:xfrm>
              <a:off x="1607871" y="2703112"/>
              <a:ext cx="3861511" cy="59309"/>
              <a:chOff x="1735494" y="2140433"/>
              <a:chExt cx="5372457" cy="190234"/>
            </a:xfrm>
          </p:grpSpPr>
          <p:sp>
            <p:nvSpPr>
              <p:cNvPr id="88" name="Freeform 366">
                <a:extLst>
                  <a:ext uri="{FF2B5EF4-FFF2-40B4-BE49-F238E27FC236}">
                    <a16:creationId xmlns:a16="http://schemas.microsoft.com/office/drawing/2014/main" id="{ADE5E7FD-F5A3-FD45-80E8-3720CBCB2C34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2101413" y="1774514"/>
                <a:ext cx="182562" cy="914400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100"/>
              </a:p>
            </p:txBody>
          </p:sp>
          <p:sp>
            <p:nvSpPr>
              <p:cNvPr id="89" name="Freeform 366">
                <a:extLst>
                  <a:ext uri="{FF2B5EF4-FFF2-40B4-BE49-F238E27FC236}">
                    <a16:creationId xmlns:a16="http://schemas.microsoft.com/office/drawing/2014/main" id="{6D36B835-99B8-1542-B45D-B98FFF07C9C7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3007991" y="1776100"/>
                <a:ext cx="182560" cy="914400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100"/>
              </a:p>
            </p:txBody>
          </p:sp>
          <p:sp>
            <p:nvSpPr>
              <p:cNvPr id="90" name="Freeform 366">
                <a:extLst>
                  <a:ext uri="{FF2B5EF4-FFF2-40B4-BE49-F238E27FC236}">
                    <a16:creationId xmlns:a16="http://schemas.microsoft.com/office/drawing/2014/main" id="{02380F54-48DA-AF48-AD85-55352708B23E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3914570" y="1777687"/>
                <a:ext cx="182560" cy="914400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100"/>
              </a:p>
            </p:txBody>
          </p:sp>
          <p:sp>
            <p:nvSpPr>
              <p:cNvPr id="91" name="Freeform 366">
                <a:extLst>
                  <a:ext uri="{FF2B5EF4-FFF2-40B4-BE49-F238E27FC236}">
                    <a16:creationId xmlns:a16="http://schemas.microsoft.com/office/drawing/2014/main" id="{4744AFDC-EBC2-A64E-83A6-FCE25B4F14B8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4796204" y="1779187"/>
                <a:ext cx="182560" cy="914400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100"/>
              </a:p>
            </p:txBody>
          </p:sp>
          <p:sp>
            <p:nvSpPr>
              <p:cNvPr id="92" name="Freeform 366">
                <a:extLst>
                  <a:ext uri="{FF2B5EF4-FFF2-40B4-BE49-F238E27FC236}">
                    <a16:creationId xmlns:a16="http://schemas.microsoft.com/office/drawing/2014/main" id="{02596F6A-C36C-0644-8739-00B9564E4AC4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5677838" y="1780688"/>
                <a:ext cx="182560" cy="914400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100"/>
              </a:p>
            </p:txBody>
          </p:sp>
          <p:sp>
            <p:nvSpPr>
              <p:cNvPr id="93" name="Freeform 366">
                <a:extLst>
                  <a:ext uri="{FF2B5EF4-FFF2-40B4-BE49-F238E27FC236}">
                    <a16:creationId xmlns:a16="http://schemas.microsoft.com/office/drawing/2014/main" id="{2234836F-BEF1-E54B-AA5E-6EA16CBE3743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6559471" y="1782187"/>
                <a:ext cx="182560" cy="914400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100"/>
              </a:p>
            </p:txBody>
          </p:sp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C09ABCB-335F-6941-A69B-E54AD117490B}"/>
                </a:ext>
              </a:extLst>
            </p:cNvPr>
            <p:cNvSpPr txBox="1"/>
            <p:nvPr/>
          </p:nvSpPr>
          <p:spPr>
            <a:xfrm>
              <a:off x="2611727" y="2255399"/>
              <a:ext cx="756938" cy="28866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100" dirty="0"/>
                <a:t>Pixel size</a:t>
              </a:r>
            </a:p>
          </p:txBody>
        </p:sp>
        <p:sp>
          <p:nvSpPr>
            <p:cNvPr id="74" name="Arc 73">
              <a:extLst>
                <a:ext uri="{FF2B5EF4-FFF2-40B4-BE49-F238E27FC236}">
                  <a16:creationId xmlns:a16="http://schemas.microsoft.com/office/drawing/2014/main" id="{D62AEDFC-2F80-9B4C-A5BD-2EF0DDB92528}"/>
                </a:ext>
              </a:extLst>
            </p:cNvPr>
            <p:cNvSpPr/>
            <p:nvPr/>
          </p:nvSpPr>
          <p:spPr>
            <a:xfrm>
              <a:off x="3239713" y="2695575"/>
              <a:ext cx="957405" cy="1009461"/>
            </a:xfrm>
            <a:prstGeom prst="arc">
              <a:avLst>
                <a:gd name="adj1" fmla="val 16168927"/>
                <a:gd name="adj2" fmla="val 21112197"/>
              </a:avLst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75" name="Arc 74">
              <a:extLst>
                <a:ext uri="{FF2B5EF4-FFF2-40B4-BE49-F238E27FC236}">
                  <a16:creationId xmlns:a16="http://schemas.microsoft.com/office/drawing/2014/main" id="{E833768A-1730-1B40-8C37-EAEE0F909DE6}"/>
                </a:ext>
              </a:extLst>
            </p:cNvPr>
            <p:cNvSpPr/>
            <p:nvPr/>
          </p:nvSpPr>
          <p:spPr>
            <a:xfrm>
              <a:off x="3490186" y="2707472"/>
              <a:ext cx="553120" cy="921581"/>
            </a:xfrm>
            <a:prstGeom prst="arc">
              <a:avLst>
                <a:gd name="adj1" fmla="val 16168927"/>
                <a:gd name="adj2" fmla="val 21112197"/>
              </a:avLst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76" name="Arc 75">
              <a:extLst>
                <a:ext uri="{FF2B5EF4-FFF2-40B4-BE49-F238E27FC236}">
                  <a16:creationId xmlns:a16="http://schemas.microsoft.com/office/drawing/2014/main" id="{65B3209E-B5AB-1344-8D62-7B5224011CB7}"/>
                </a:ext>
              </a:extLst>
            </p:cNvPr>
            <p:cNvSpPr/>
            <p:nvPr/>
          </p:nvSpPr>
          <p:spPr>
            <a:xfrm>
              <a:off x="3516608" y="2664543"/>
              <a:ext cx="373723" cy="899668"/>
            </a:xfrm>
            <a:prstGeom prst="arc">
              <a:avLst>
                <a:gd name="adj1" fmla="val 16392863"/>
                <a:gd name="adj2" fmla="val 21112197"/>
              </a:avLst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4013E006-FC33-BE4C-8452-93A303AD358A}"/>
                </a:ext>
              </a:extLst>
            </p:cNvPr>
            <p:cNvCxnSpPr>
              <a:cxnSpLocks/>
            </p:cNvCxnSpPr>
            <p:nvPr/>
          </p:nvCxnSpPr>
          <p:spPr>
            <a:xfrm>
              <a:off x="3580734" y="2728658"/>
              <a:ext cx="0" cy="473625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3C431689-E845-D74D-8A9A-B4892F47CD12}"/>
                </a:ext>
              </a:extLst>
            </p:cNvPr>
            <p:cNvCxnSpPr>
              <a:cxnSpLocks/>
            </p:cNvCxnSpPr>
            <p:nvPr/>
          </p:nvCxnSpPr>
          <p:spPr>
            <a:xfrm>
              <a:off x="3672464" y="2728658"/>
              <a:ext cx="0" cy="473625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5AB3E652-6258-7D44-BC51-9D6CC7A40D8B}"/>
                </a:ext>
              </a:extLst>
            </p:cNvPr>
            <p:cNvCxnSpPr>
              <a:cxnSpLocks/>
            </p:cNvCxnSpPr>
            <p:nvPr/>
          </p:nvCxnSpPr>
          <p:spPr>
            <a:xfrm>
              <a:off x="3764194" y="2728658"/>
              <a:ext cx="0" cy="473625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7D03E346-6FB6-4F43-AE7B-19517FD6CECF}"/>
                </a:ext>
              </a:extLst>
            </p:cNvPr>
            <p:cNvCxnSpPr>
              <a:cxnSpLocks/>
            </p:cNvCxnSpPr>
            <p:nvPr/>
          </p:nvCxnSpPr>
          <p:spPr>
            <a:xfrm>
              <a:off x="3305542" y="2728658"/>
              <a:ext cx="0" cy="473625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50A3F849-C209-FF40-885A-2930868E55CC}"/>
                </a:ext>
              </a:extLst>
            </p:cNvPr>
            <p:cNvCxnSpPr>
              <a:cxnSpLocks/>
            </p:cNvCxnSpPr>
            <p:nvPr/>
          </p:nvCxnSpPr>
          <p:spPr>
            <a:xfrm>
              <a:off x="3397273" y="2728658"/>
              <a:ext cx="0" cy="473625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F2954C01-64E3-804D-A00A-27B7B5B48074}"/>
                </a:ext>
              </a:extLst>
            </p:cNvPr>
            <p:cNvCxnSpPr>
              <a:cxnSpLocks/>
            </p:cNvCxnSpPr>
            <p:nvPr/>
          </p:nvCxnSpPr>
          <p:spPr>
            <a:xfrm>
              <a:off x="3489003" y="2728658"/>
              <a:ext cx="0" cy="473625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251B1C7-CF5D-5A42-9168-6F7D4CB42A07}"/>
                </a:ext>
              </a:extLst>
            </p:cNvPr>
            <p:cNvSpPr/>
            <p:nvPr/>
          </p:nvSpPr>
          <p:spPr>
            <a:xfrm>
              <a:off x="3294686" y="2668541"/>
              <a:ext cx="478165" cy="45719"/>
            </a:xfrm>
            <a:prstGeom prst="rect">
              <a:avLst/>
            </a:prstGeom>
            <a:solidFill>
              <a:srgbClr val="221A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311954C7-F11B-8345-A8CA-F0432E9DB56D}"/>
                </a:ext>
              </a:extLst>
            </p:cNvPr>
            <p:cNvGrpSpPr/>
            <p:nvPr/>
          </p:nvGrpSpPr>
          <p:grpSpPr>
            <a:xfrm flipH="1">
              <a:off x="2835335" y="2676021"/>
              <a:ext cx="957405" cy="1051961"/>
              <a:chOff x="5257898" y="2325963"/>
              <a:chExt cx="1139007" cy="2819861"/>
            </a:xfrm>
          </p:grpSpPr>
          <p:sp>
            <p:nvSpPr>
              <p:cNvPr id="71" name="Arc 70">
                <a:extLst>
                  <a:ext uri="{FF2B5EF4-FFF2-40B4-BE49-F238E27FC236}">
                    <a16:creationId xmlns:a16="http://schemas.microsoft.com/office/drawing/2014/main" id="{D98EBA97-EE8E-C245-B5A2-02C925129836}"/>
                  </a:ext>
                </a:extLst>
              </p:cNvPr>
              <p:cNvSpPr/>
              <p:nvPr/>
            </p:nvSpPr>
            <p:spPr>
              <a:xfrm>
                <a:off x="5257898" y="2369072"/>
                <a:ext cx="1139007" cy="2705940"/>
              </a:xfrm>
              <a:prstGeom prst="arc">
                <a:avLst>
                  <a:gd name="adj1" fmla="val 16168927"/>
                  <a:gd name="adj2" fmla="val 21112197"/>
                </a:avLst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72" name="Arc 71">
                <a:extLst>
                  <a:ext uri="{FF2B5EF4-FFF2-40B4-BE49-F238E27FC236}">
                    <a16:creationId xmlns:a16="http://schemas.microsoft.com/office/drawing/2014/main" id="{0573A67B-B3DB-6547-A08C-9511930D8D30}"/>
                  </a:ext>
                </a:extLst>
              </p:cNvPr>
              <p:cNvSpPr/>
              <p:nvPr/>
            </p:nvSpPr>
            <p:spPr>
              <a:xfrm>
                <a:off x="5555881" y="2385599"/>
                <a:ext cx="658037" cy="2760225"/>
              </a:xfrm>
              <a:prstGeom prst="arc">
                <a:avLst>
                  <a:gd name="adj1" fmla="val 16168927"/>
                  <a:gd name="adj2" fmla="val 21112197"/>
                </a:avLst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73" name="Arc 72">
                <a:extLst>
                  <a:ext uri="{FF2B5EF4-FFF2-40B4-BE49-F238E27FC236}">
                    <a16:creationId xmlns:a16="http://schemas.microsoft.com/office/drawing/2014/main" id="{ABDC5C8A-4A60-5E47-93D4-309D34871D82}"/>
                  </a:ext>
                </a:extLst>
              </p:cNvPr>
              <p:cNvSpPr/>
              <p:nvPr/>
            </p:nvSpPr>
            <p:spPr>
              <a:xfrm>
                <a:off x="5587315" y="2325963"/>
                <a:ext cx="444611" cy="2769827"/>
              </a:xfrm>
              <a:prstGeom prst="arc">
                <a:avLst>
                  <a:gd name="adj1" fmla="val 16392863"/>
                  <a:gd name="adj2" fmla="val 21112197"/>
                </a:avLst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ACA8B7A0-151D-CF4B-AA29-478C3F14537F}"/>
                </a:ext>
              </a:extLst>
            </p:cNvPr>
            <p:cNvSpPr/>
            <p:nvPr/>
          </p:nvSpPr>
          <p:spPr>
            <a:xfrm>
              <a:off x="1614780" y="3097096"/>
              <a:ext cx="4040904" cy="121274"/>
            </a:xfrm>
            <a:prstGeom prst="rect">
              <a:avLst/>
            </a:prstGeom>
            <a:solidFill>
              <a:schemeClr val="accent1"/>
            </a:solidFill>
            <a:ln>
              <a:solidFill>
                <a:srgbClr val="8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296ACDD-8974-AA47-8774-DAF00958C6DE}"/>
                </a:ext>
              </a:extLst>
            </p:cNvPr>
            <p:cNvSpPr/>
            <p:nvPr/>
          </p:nvSpPr>
          <p:spPr>
            <a:xfrm>
              <a:off x="4667726" y="2666869"/>
              <a:ext cx="478165" cy="47198"/>
            </a:xfrm>
            <a:prstGeom prst="rect">
              <a:avLst/>
            </a:prstGeom>
            <a:solidFill>
              <a:srgbClr val="221A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AB1F3F48-B7EE-7342-8FD9-7DB31ADAC4CC}"/>
                </a:ext>
              </a:extLst>
            </p:cNvPr>
            <p:cNvCxnSpPr>
              <a:cxnSpLocks/>
            </p:cNvCxnSpPr>
            <p:nvPr/>
          </p:nvCxnSpPr>
          <p:spPr>
            <a:xfrm>
              <a:off x="3688691" y="1966059"/>
              <a:ext cx="261389" cy="1528432"/>
            </a:xfrm>
            <a:prstGeom prst="straightConnector1">
              <a:avLst/>
            </a:prstGeom>
            <a:ln>
              <a:solidFill>
                <a:srgbClr val="000000"/>
              </a:solidFill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46D6A3C-4A0F-B648-97F5-CDC73300D7AE}"/>
                </a:ext>
              </a:extLst>
            </p:cNvPr>
            <p:cNvSpPr txBox="1"/>
            <p:nvPr/>
          </p:nvSpPr>
          <p:spPr>
            <a:xfrm>
              <a:off x="2900013" y="2702682"/>
              <a:ext cx="1150829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>
                  <a:solidFill>
                    <a:srgbClr val="FF0000"/>
                  </a:solidFill>
                </a:rPr>
                <a:t>---</a:t>
              </a:r>
              <a:endParaRPr lang="en-US" sz="1100" b="1" dirty="0">
                <a:solidFill>
                  <a:srgbClr val="221AC0"/>
                </a:solidFill>
              </a:endParaRPr>
            </a:p>
            <a:p>
              <a:pPr algn="r"/>
              <a:r>
                <a:rPr lang="en-US" sz="1100" b="1" dirty="0">
                  <a:solidFill>
                    <a:srgbClr val="221AC0"/>
                  </a:solidFill>
                </a:rPr>
                <a:t>++++</a:t>
              </a:r>
            </a:p>
          </p:txBody>
        </p: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029348B0-971D-6B4A-B9C4-80C31BEED293}"/>
                </a:ext>
              </a:extLst>
            </p:cNvPr>
            <p:cNvCxnSpPr/>
            <p:nvPr/>
          </p:nvCxnSpPr>
          <p:spPr>
            <a:xfrm>
              <a:off x="2279984" y="2549721"/>
              <a:ext cx="1229486" cy="11461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4" name="Freeform 103">
            <a:extLst>
              <a:ext uri="{FF2B5EF4-FFF2-40B4-BE49-F238E27FC236}">
                <a16:creationId xmlns:a16="http://schemas.microsoft.com/office/drawing/2014/main" id="{8F89D988-1A58-AC45-B458-6F4870AB515D}"/>
              </a:ext>
            </a:extLst>
          </p:cNvPr>
          <p:cNvSpPr/>
          <p:nvPr/>
        </p:nvSpPr>
        <p:spPr>
          <a:xfrm flipV="1">
            <a:off x="4190512" y="1911578"/>
            <a:ext cx="592593" cy="394787"/>
          </a:xfrm>
          <a:custGeom>
            <a:avLst/>
            <a:gdLst>
              <a:gd name="connsiteX0" fmla="*/ 0 w 1496233"/>
              <a:gd name="connsiteY0" fmla="*/ 568773 h 584900"/>
              <a:gd name="connsiteX1" fmla="*/ 339481 w 1496233"/>
              <a:gd name="connsiteY1" fmla="*/ 556199 h 584900"/>
              <a:gd name="connsiteX2" fmla="*/ 477788 w 1496233"/>
              <a:gd name="connsiteY2" fmla="*/ 304702 h 584900"/>
              <a:gd name="connsiteX3" fmla="*/ 603522 w 1496233"/>
              <a:gd name="connsiteY3" fmla="*/ 28055 h 584900"/>
              <a:gd name="connsiteX4" fmla="*/ 779550 w 1496233"/>
              <a:gd name="connsiteY4" fmla="*/ 40630 h 584900"/>
              <a:gd name="connsiteX5" fmla="*/ 905284 w 1496233"/>
              <a:gd name="connsiteY5" fmla="*/ 304702 h 584900"/>
              <a:gd name="connsiteX6" fmla="*/ 1144178 w 1496233"/>
              <a:gd name="connsiteY6" fmla="*/ 493324 h 584900"/>
              <a:gd name="connsiteX7" fmla="*/ 1496233 w 1496233"/>
              <a:gd name="connsiteY7" fmla="*/ 581348 h 584900"/>
              <a:gd name="connsiteX8" fmla="*/ 1496233 w 1496233"/>
              <a:gd name="connsiteY8" fmla="*/ 581348 h 58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96233" h="584900">
                <a:moveTo>
                  <a:pt x="0" y="568773"/>
                </a:moveTo>
                <a:cubicBezTo>
                  <a:pt x="129925" y="584492"/>
                  <a:pt x="259850" y="600211"/>
                  <a:pt x="339481" y="556199"/>
                </a:cubicBezTo>
                <a:cubicBezTo>
                  <a:pt x="419112" y="512187"/>
                  <a:pt x="433781" y="392726"/>
                  <a:pt x="477788" y="304702"/>
                </a:cubicBezTo>
                <a:cubicBezTo>
                  <a:pt x="521795" y="216678"/>
                  <a:pt x="553228" y="72067"/>
                  <a:pt x="603522" y="28055"/>
                </a:cubicBezTo>
                <a:cubicBezTo>
                  <a:pt x="653816" y="-15957"/>
                  <a:pt x="729256" y="-5478"/>
                  <a:pt x="779550" y="40630"/>
                </a:cubicBezTo>
                <a:cubicBezTo>
                  <a:pt x="829844" y="86738"/>
                  <a:pt x="844513" y="229253"/>
                  <a:pt x="905284" y="304702"/>
                </a:cubicBezTo>
                <a:cubicBezTo>
                  <a:pt x="966055" y="380151"/>
                  <a:pt x="1045687" y="447216"/>
                  <a:pt x="1144178" y="493324"/>
                </a:cubicBezTo>
                <a:cubicBezTo>
                  <a:pt x="1242669" y="539432"/>
                  <a:pt x="1496233" y="581348"/>
                  <a:pt x="1496233" y="581348"/>
                </a:cubicBezTo>
                <a:lnTo>
                  <a:pt x="1496233" y="581348"/>
                </a:lnTo>
              </a:path>
            </a:pathLst>
          </a:cu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C1721C-E4C6-6D4E-97DC-5382B7AE1E07}"/>
              </a:ext>
            </a:extLst>
          </p:cNvPr>
          <p:cNvSpPr txBox="1"/>
          <p:nvPr/>
        </p:nvSpPr>
        <p:spPr>
          <a:xfrm>
            <a:off x="1161466" y="1872220"/>
            <a:ext cx="9869067" cy="22131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/>
              <a:t>In single pixel architecture, the pixel size determines the position accuracy</a:t>
            </a:r>
            <a:endParaRPr lang="x-none" b="1" dirty="0"/>
          </a:p>
          <a:p>
            <a:pPr>
              <a:lnSpc>
                <a:spcPct val="130000"/>
              </a:lnSpc>
            </a:pPr>
            <a:endParaRPr lang="en-US" b="1" dirty="0"/>
          </a:p>
          <a:p>
            <a:pPr>
              <a:lnSpc>
                <a:spcPct val="130000"/>
              </a:lnSpc>
            </a:pPr>
            <a:r>
              <a:rPr lang="en-US" b="1" dirty="0"/>
              <a:t>This fact has tumultuous consequences on the </a:t>
            </a:r>
          </a:p>
          <a:p>
            <a:pPr>
              <a:lnSpc>
                <a:spcPct val="130000"/>
              </a:lnSpc>
            </a:pPr>
            <a:r>
              <a:rPr lang="en-US" b="1" dirty="0"/>
              <a:t>design of the electronics and on the power consumption</a:t>
            </a:r>
          </a:p>
          <a:p>
            <a:pPr>
              <a:lnSpc>
                <a:spcPct val="130000"/>
              </a:lnSpc>
            </a:pPr>
            <a:endParaRPr lang="en-US" b="1" dirty="0"/>
          </a:p>
          <a:p>
            <a:pPr>
              <a:lnSpc>
                <a:spcPct val="130000"/>
              </a:lnSpc>
            </a:pPr>
            <a:r>
              <a:rPr lang="x-none" b="1"/>
              <a:t> </a:t>
            </a:r>
            <a:endParaRPr lang="en-IT" b="1" dirty="0"/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28A9C8A0-F434-3B40-A532-C9863A72B12D}"/>
              </a:ext>
            </a:extLst>
          </p:cNvPr>
          <p:cNvGrpSpPr/>
          <p:nvPr/>
        </p:nvGrpSpPr>
        <p:grpSpPr>
          <a:xfrm>
            <a:off x="6190423" y="3879433"/>
            <a:ext cx="4956157" cy="1993323"/>
            <a:chOff x="8271266" y="915919"/>
            <a:chExt cx="4839822" cy="1877072"/>
          </a:xfrm>
        </p:grpSpPr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7B0C4BA2-9620-C746-B558-19C476495498}"/>
                </a:ext>
              </a:extLst>
            </p:cNvPr>
            <p:cNvSpPr/>
            <p:nvPr/>
          </p:nvSpPr>
          <p:spPr>
            <a:xfrm>
              <a:off x="8300654" y="2528979"/>
              <a:ext cx="3620413" cy="259404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Sensor</a:t>
              </a:r>
            </a:p>
          </p:txBody>
        </p:sp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678185D7-0670-9D46-A3E9-2871807DDDD1}"/>
                </a:ext>
              </a:extLst>
            </p:cNvPr>
            <p:cNvSpPr/>
            <p:nvPr/>
          </p:nvSpPr>
          <p:spPr>
            <a:xfrm>
              <a:off x="8592412" y="2484694"/>
              <a:ext cx="454875" cy="45719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56F56617-612E-3643-A25F-4ED0E3F65807}"/>
                </a:ext>
              </a:extLst>
            </p:cNvPr>
            <p:cNvSpPr/>
            <p:nvPr/>
          </p:nvSpPr>
          <p:spPr>
            <a:xfrm>
              <a:off x="9985262" y="2481513"/>
              <a:ext cx="454875" cy="45719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9EB14F23-348B-8E41-95F6-5E9E443122C9}"/>
                </a:ext>
              </a:extLst>
            </p:cNvPr>
            <p:cNvSpPr/>
            <p:nvPr/>
          </p:nvSpPr>
          <p:spPr>
            <a:xfrm>
              <a:off x="11378112" y="2478332"/>
              <a:ext cx="454875" cy="45719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16" name="Chord 115">
              <a:extLst>
                <a:ext uri="{FF2B5EF4-FFF2-40B4-BE49-F238E27FC236}">
                  <a16:creationId xmlns:a16="http://schemas.microsoft.com/office/drawing/2014/main" id="{776F3158-0052-304A-A3F4-388A913E524F}"/>
                </a:ext>
              </a:extLst>
            </p:cNvPr>
            <p:cNvSpPr/>
            <p:nvPr/>
          </p:nvSpPr>
          <p:spPr>
            <a:xfrm rot="5237057">
              <a:off x="8683744" y="2369393"/>
              <a:ext cx="297374" cy="222655"/>
            </a:xfrm>
            <a:prstGeom prst="chord">
              <a:avLst>
                <a:gd name="adj1" fmla="val 5610245"/>
                <a:gd name="adj2" fmla="val 16200000"/>
              </a:avLst>
            </a:prstGeom>
            <a:solidFill>
              <a:schemeClr val="bg2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17" name="Chord 116">
              <a:extLst>
                <a:ext uri="{FF2B5EF4-FFF2-40B4-BE49-F238E27FC236}">
                  <a16:creationId xmlns:a16="http://schemas.microsoft.com/office/drawing/2014/main" id="{905419C9-C893-7B46-A48D-9EA3DD5B649C}"/>
                </a:ext>
              </a:extLst>
            </p:cNvPr>
            <p:cNvSpPr/>
            <p:nvPr/>
          </p:nvSpPr>
          <p:spPr>
            <a:xfrm rot="5237057">
              <a:off x="10050692" y="2367004"/>
              <a:ext cx="297374" cy="222655"/>
            </a:xfrm>
            <a:prstGeom prst="chord">
              <a:avLst>
                <a:gd name="adj1" fmla="val 5610245"/>
                <a:gd name="adj2" fmla="val 16200000"/>
              </a:avLst>
            </a:prstGeom>
            <a:solidFill>
              <a:schemeClr val="bg2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20" name="Chord 119">
              <a:extLst>
                <a:ext uri="{FF2B5EF4-FFF2-40B4-BE49-F238E27FC236}">
                  <a16:creationId xmlns:a16="http://schemas.microsoft.com/office/drawing/2014/main" id="{56E48B6B-6A75-284F-8F05-E09725BC9287}"/>
                </a:ext>
              </a:extLst>
            </p:cNvPr>
            <p:cNvSpPr/>
            <p:nvPr/>
          </p:nvSpPr>
          <p:spPr>
            <a:xfrm rot="5237057">
              <a:off x="11417640" y="2364615"/>
              <a:ext cx="297374" cy="222655"/>
            </a:xfrm>
            <a:prstGeom prst="chord">
              <a:avLst>
                <a:gd name="adj1" fmla="val 5610245"/>
                <a:gd name="adj2" fmla="val 16200000"/>
              </a:avLst>
            </a:prstGeom>
            <a:solidFill>
              <a:schemeClr val="bg2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21" name="Cube 120">
              <a:extLst>
                <a:ext uri="{FF2B5EF4-FFF2-40B4-BE49-F238E27FC236}">
                  <a16:creationId xmlns:a16="http://schemas.microsoft.com/office/drawing/2014/main" id="{6B188DFD-2E26-6544-AD26-463448353CA3}"/>
                </a:ext>
              </a:extLst>
            </p:cNvPr>
            <p:cNvSpPr/>
            <p:nvPr/>
          </p:nvSpPr>
          <p:spPr>
            <a:xfrm>
              <a:off x="9448947" y="2268487"/>
              <a:ext cx="1756637" cy="524504"/>
            </a:xfrm>
            <a:prstGeom prst="cube">
              <a:avLst>
                <a:gd name="adj" fmla="val 50026"/>
              </a:avLst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0C4DF00C-C7EA-EF4C-8FED-076E3FFB95BB}"/>
                </a:ext>
              </a:extLst>
            </p:cNvPr>
            <p:cNvSpPr/>
            <p:nvPr/>
          </p:nvSpPr>
          <p:spPr>
            <a:xfrm>
              <a:off x="8328790" y="2074099"/>
              <a:ext cx="3620413" cy="259404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ASIC</a:t>
              </a:r>
            </a:p>
          </p:txBody>
        </p:sp>
        <p:sp>
          <p:nvSpPr>
            <p:cNvPr id="123" name="Cube 122">
              <a:extLst>
                <a:ext uri="{FF2B5EF4-FFF2-40B4-BE49-F238E27FC236}">
                  <a16:creationId xmlns:a16="http://schemas.microsoft.com/office/drawing/2014/main" id="{A21ECC2B-3FE4-C647-9622-C1FC520DE8A3}"/>
                </a:ext>
              </a:extLst>
            </p:cNvPr>
            <p:cNvSpPr/>
            <p:nvPr/>
          </p:nvSpPr>
          <p:spPr>
            <a:xfrm>
              <a:off x="9448947" y="1418552"/>
              <a:ext cx="2154451" cy="921603"/>
            </a:xfrm>
            <a:prstGeom prst="cube">
              <a:avLst>
                <a:gd name="adj" fmla="val 70897"/>
              </a:avLst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24" name="Cube 123">
              <a:extLst>
                <a:ext uri="{FF2B5EF4-FFF2-40B4-BE49-F238E27FC236}">
                  <a16:creationId xmlns:a16="http://schemas.microsoft.com/office/drawing/2014/main" id="{DE633AEF-5994-D64D-AB88-71F9129401CB}"/>
                </a:ext>
              </a:extLst>
            </p:cNvPr>
            <p:cNvSpPr/>
            <p:nvPr/>
          </p:nvSpPr>
          <p:spPr>
            <a:xfrm>
              <a:off x="8311021" y="915919"/>
              <a:ext cx="4800067" cy="1424237"/>
            </a:xfrm>
            <a:prstGeom prst="cube">
              <a:avLst>
                <a:gd name="adj" fmla="val 79787"/>
              </a:avLst>
            </a:prstGeom>
            <a:noFill/>
            <a:ln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25" name="Cube 124">
              <a:extLst>
                <a:ext uri="{FF2B5EF4-FFF2-40B4-BE49-F238E27FC236}">
                  <a16:creationId xmlns:a16="http://schemas.microsoft.com/office/drawing/2014/main" id="{F761B6F0-0403-CE4D-ACF6-2F87CD3D9492}"/>
                </a:ext>
              </a:extLst>
            </p:cNvPr>
            <p:cNvSpPr/>
            <p:nvPr/>
          </p:nvSpPr>
          <p:spPr>
            <a:xfrm>
              <a:off x="8271266" y="1361980"/>
              <a:ext cx="4800067" cy="1424237"/>
            </a:xfrm>
            <a:prstGeom prst="cube">
              <a:avLst>
                <a:gd name="adj" fmla="val 79787"/>
              </a:avLst>
            </a:prstGeom>
            <a:noFill/>
            <a:ln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474837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9F6860C-2352-CE49-9184-E35B46F03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1DFD80-9BE4-9545-A219-E540C7F25DD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Nicolo Cartiglia, INFN, Torino, PSD12, 14/09/21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13F868-689B-9544-B671-68CA2C39F35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IT" dirty="0"/>
              <a:t>Presently explored options</a:t>
            </a:r>
          </a:p>
        </p:txBody>
      </p:sp>
      <p:sp>
        <p:nvSpPr>
          <p:cNvPr id="5" name="Rettangolo con angoli arrotondati 7">
            <a:extLst>
              <a:ext uri="{FF2B5EF4-FFF2-40B4-BE49-F238E27FC236}">
                <a16:creationId xmlns:a16="http://schemas.microsoft.com/office/drawing/2014/main" id="{E7979FA6-D8AB-2444-9FAF-FD1CD8EF8FCB}"/>
              </a:ext>
            </a:extLst>
          </p:cNvPr>
          <p:cNvSpPr/>
          <p:nvPr/>
        </p:nvSpPr>
        <p:spPr>
          <a:xfrm>
            <a:off x="4148080" y="3553129"/>
            <a:ext cx="2015412" cy="84908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No gain</a:t>
            </a:r>
          </a:p>
        </p:txBody>
      </p:sp>
      <p:sp>
        <p:nvSpPr>
          <p:cNvPr id="6" name="Rettangolo con angoli arrotondati 12">
            <a:extLst>
              <a:ext uri="{FF2B5EF4-FFF2-40B4-BE49-F238E27FC236}">
                <a16:creationId xmlns:a16="http://schemas.microsoft.com/office/drawing/2014/main" id="{734510F6-630A-8F4C-B478-35CC2221FA12}"/>
              </a:ext>
            </a:extLst>
          </p:cNvPr>
          <p:cNvSpPr/>
          <p:nvPr/>
        </p:nvSpPr>
        <p:spPr>
          <a:xfrm>
            <a:off x="2607622" y="1804494"/>
            <a:ext cx="2176061" cy="84908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Hybrid</a:t>
            </a:r>
          </a:p>
        </p:txBody>
      </p:sp>
      <p:sp>
        <p:nvSpPr>
          <p:cNvPr id="7" name="Rettangolo con angoli arrotondati 13">
            <a:extLst>
              <a:ext uri="{FF2B5EF4-FFF2-40B4-BE49-F238E27FC236}">
                <a16:creationId xmlns:a16="http://schemas.microsoft.com/office/drawing/2014/main" id="{7B5DA047-3C84-C349-B0E3-2D45CD4AEF61}"/>
              </a:ext>
            </a:extLst>
          </p:cNvPr>
          <p:cNvSpPr/>
          <p:nvPr/>
        </p:nvSpPr>
        <p:spPr>
          <a:xfrm>
            <a:off x="9081955" y="1804493"/>
            <a:ext cx="1494718" cy="84908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Monolithic</a:t>
            </a:r>
          </a:p>
        </p:txBody>
      </p:sp>
      <p:cxnSp>
        <p:nvCxnSpPr>
          <p:cNvPr id="8" name="Connettore diritto 28">
            <a:extLst>
              <a:ext uri="{FF2B5EF4-FFF2-40B4-BE49-F238E27FC236}">
                <a16:creationId xmlns:a16="http://schemas.microsoft.com/office/drawing/2014/main" id="{B781DFCD-9B4D-344E-BDD8-8DC3B4B86F86}"/>
              </a:ext>
            </a:extLst>
          </p:cNvPr>
          <p:cNvCxnSpPr>
            <a:cxnSpLocks/>
            <a:stCxn id="6" idx="2"/>
            <a:endCxn id="5" idx="0"/>
          </p:cNvCxnSpPr>
          <p:nvPr/>
        </p:nvCxnSpPr>
        <p:spPr>
          <a:xfrm>
            <a:off x="3695653" y="2653579"/>
            <a:ext cx="1460133" cy="89955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ttangolo con angoli arrotondati 14">
            <a:extLst>
              <a:ext uri="{FF2B5EF4-FFF2-40B4-BE49-F238E27FC236}">
                <a16:creationId xmlns:a16="http://schemas.microsoft.com/office/drawing/2014/main" id="{028486D6-E306-234C-AEEF-C4CA7D6AC35D}"/>
              </a:ext>
            </a:extLst>
          </p:cNvPr>
          <p:cNvSpPr/>
          <p:nvPr/>
        </p:nvSpPr>
        <p:spPr>
          <a:xfrm>
            <a:off x="9744297" y="5390698"/>
            <a:ext cx="1081690" cy="84908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BiCMOS</a:t>
            </a:r>
          </a:p>
          <a:p>
            <a:pPr algn="ctr"/>
            <a:r>
              <a:rPr lang="en-GB" sz="1600" b="1" dirty="0">
                <a:solidFill>
                  <a:schemeClr val="tx1"/>
                </a:solidFill>
              </a:rPr>
              <a:t>(SiGe)</a:t>
            </a:r>
          </a:p>
        </p:txBody>
      </p:sp>
      <p:cxnSp>
        <p:nvCxnSpPr>
          <p:cNvPr id="10" name="Connettore diritto 29">
            <a:extLst>
              <a:ext uri="{FF2B5EF4-FFF2-40B4-BE49-F238E27FC236}">
                <a16:creationId xmlns:a16="http://schemas.microsoft.com/office/drawing/2014/main" id="{ACFC2F33-7D91-744A-A49F-53C7A790B5B5}"/>
              </a:ext>
            </a:extLst>
          </p:cNvPr>
          <p:cNvCxnSpPr>
            <a:cxnSpLocks/>
            <a:stCxn id="26" idx="2"/>
            <a:endCxn id="22" idx="0"/>
          </p:cNvCxnSpPr>
          <p:nvPr/>
        </p:nvCxnSpPr>
        <p:spPr>
          <a:xfrm>
            <a:off x="8470240" y="4402214"/>
            <a:ext cx="0" cy="988484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diritto 31">
            <a:extLst>
              <a:ext uri="{FF2B5EF4-FFF2-40B4-BE49-F238E27FC236}">
                <a16:creationId xmlns:a16="http://schemas.microsoft.com/office/drawing/2014/main" id="{66765D26-8CE1-5B4B-95D4-1392F693E7AF}"/>
              </a:ext>
            </a:extLst>
          </p:cNvPr>
          <p:cNvCxnSpPr>
            <a:cxnSpLocks/>
            <a:stCxn id="24" idx="2"/>
          </p:cNvCxnSpPr>
          <p:nvPr/>
        </p:nvCxnSpPr>
        <p:spPr>
          <a:xfrm>
            <a:off x="10913361" y="4402214"/>
            <a:ext cx="597089" cy="988484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diritto 33">
            <a:extLst>
              <a:ext uri="{FF2B5EF4-FFF2-40B4-BE49-F238E27FC236}">
                <a16:creationId xmlns:a16="http://schemas.microsoft.com/office/drawing/2014/main" id="{9A23C22C-EAE5-C841-8A46-3BCF35BD44CD}"/>
              </a:ext>
            </a:extLst>
          </p:cNvPr>
          <p:cNvCxnSpPr>
            <a:cxnSpLocks/>
            <a:stCxn id="24" idx="2"/>
            <a:endCxn id="9" idx="0"/>
          </p:cNvCxnSpPr>
          <p:nvPr/>
        </p:nvCxnSpPr>
        <p:spPr>
          <a:xfrm flipH="1">
            <a:off x="10285142" y="4402214"/>
            <a:ext cx="628219" cy="988484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ttangolo con angoli arrotondati 35">
            <a:extLst>
              <a:ext uri="{FF2B5EF4-FFF2-40B4-BE49-F238E27FC236}">
                <a16:creationId xmlns:a16="http://schemas.microsoft.com/office/drawing/2014/main" id="{0A6D9231-EC26-9F48-B5DA-06C3658915E7}"/>
              </a:ext>
            </a:extLst>
          </p:cNvPr>
          <p:cNvSpPr/>
          <p:nvPr/>
        </p:nvSpPr>
        <p:spPr>
          <a:xfrm>
            <a:off x="5179195" y="5390698"/>
            <a:ext cx="1467273" cy="84908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3D</a:t>
            </a:r>
          </a:p>
          <a:p>
            <a:pPr algn="ctr"/>
            <a:r>
              <a:rPr lang="en-GB" sz="1600" b="1" dirty="0">
                <a:solidFill>
                  <a:schemeClr val="tx1"/>
                </a:solidFill>
              </a:rPr>
              <a:t>Si/Diamond</a:t>
            </a:r>
          </a:p>
        </p:txBody>
      </p:sp>
      <p:cxnSp>
        <p:nvCxnSpPr>
          <p:cNvPr id="16" name="Connettore diritto 37">
            <a:extLst>
              <a:ext uri="{FF2B5EF4-FFF2-40B4-BE49-F238E27FC236}">
                <a16:creationId xmlns:a16="http://schemas.microsoft.com/office/drawing/2014/main" id="{83B16DD9-E632-D74C-A335-4FCE111AF88B}"/>
              </a:ext>
            </a:extLst>
          </p:cNvPr>
          <p:cNvCxnSpPr>
            <a:cxnSpLocks/>
            <a:stCxn id="5" idx="2"/>
            <a:endCxn id="14" idx="0"/>
          </p:cNvCxnSpPr>
          <p:nvPr/>
        </p:nvCxnSpPr>
        <p:spPr>
          <a:xfrm>
            <a:off x="5155786" y="4402214"/>
            <a:ext cx="757046" cy="988484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ttangolo con angoli arrotondati 8">
            <a:extLst>
              <a:ext uri="{FF2B5EF4-FFF2-40B4-BE49-F238E27FC236}">
                <a16:creationId xmlns:a16="http://schemas.microsoft.com/office/drawing/2014/main" id="{8D86A1BD-4EB6-6844-962F-2F7236F77F85}"/>
              </a:ext>
            </a:extLst>
          </p:cNvPr>
          <p:cNvSpPr/>
          <p:nvPr/>
        </p:nvSpPr>
        <p:spPr>
          <a:xfrm>
            <a:off x="1033839" y="3553129"/>
            <a:ext cx="2015412" cy="84908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Low-gain (LGADs)</a:t>
            </a:r>
          </a:p>
        </p:txBody>
      </p:sp>
      <p:cxnSp>
        <p:nvCxnSpPr>
          <p:cNvPr id="18" name="Connettore diritto 18">
            <a:extLst>
              <a:ext uri="{FF2B5EF4-FFF2-40B4-BE49-F238E27FC236}">
                <a16:creationId xmlns:a16="http://schemas.microsoft.com/office/drawing/2014/main" id="{E14C53F5-66CD-C54E-98A4-12F630AD1B8D}"/>
              </a:ext>
            </a:extLst>
          </p:cNvPr>
          <p:cNvCxnSpPr>
            <a:cxnSpLocks/>
            <a:stCxn id="6" idx="2"/>
            <a:endCxn id="17" idx="0"/>
          </p:cNvCxnSpPr>
          <p:nvPr/>
        </p:nvCxnSpPr>
        <p:spPr>
          <a:xfrm flipH="1">
            <a:off x="2041545" y="2653579"/>
            <a:ext cx="1654108" cy="89955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ttangolo con angoli arrotondati 11">
            <a:extLst>
              <a:ext uri="{FF2B5EF4-FFF2-40B4-BE49-F238E27FC236}">
                <a16:creationId xmlns:a16="http://schemas.microsoft.com/office/drawing/2014/main" id="{8E52E67B-381C-724A-8EEE-12A171BC06F9}"/>
              </a:ext>
            </a:extLst>
          </p:cNvPr>
          <p:cNvSpPr/>
          <p:nvPr/>
        </p:nvSpPr>
        <p:spPr>
          <a:xfrm>
            <a:off x="1952210" y="5390698"/>
            <a:ext cx="1511445" cy="84908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Resistive/</a:t>
            </a:r>
          </a:p>
          <a:p>
            <a:pPr algn="ctr"/>
            <a:r>
              <a:rPr lang="en-GB" sz="1600" b="1" dirty="0">
                <a:solidFill>
                  <a:schemeClr val="tx1"/>
                </a:solidFill>
              </a:rPr>
              <a:t>AC-coupled</a:t>
            </a:r>
          </a:p>
        </p:txBody>
      </p:sp>
      <p:cxnSp>
        <p:nvCxnSpPr>
          <p:cNvPr id="20" name="Connettore diritto 23">
            <a:extLst>
              <a:ext uri="{FF2B5EF4-FFF2-40B4-BE49-F238E27FC236}">
                <a16:creationId xmlns:a16="http://schemas.microsoft.com/office/drawing/2014/main" id="{EF170E4B-ED95-ED45-B019-80601B86A35B}"/>
              </a:ext>
            </a:extLst>
          </p:cNvPr>
          <p:cNvCxnSpPr>
            <a:cxnSpLocks/>
            <a:stCxn id="17" idx="2"/>
            <a:endCxn id="23" idx="0"/>
          </p:cNvCxnSpPr>
          <p:nvPr/>
        </p:nvCxnSpPr>
        <p:spPr>
          <a:xfrm flipH="1">
            <a:off x="1138411" y="4402214"/>
            <a:ext cx="903134" cy="988484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diritto 25">
            <a:extLst>
              <a:ext uri="{FF2B5EF4-FFF2-40B4-BE49-F238E27FC236}">
                <a16:creationId xmlns:a16="http://schemas.microsoft.com/office/drawing/2014/main" id="{96C09EBA-C79F-3647-8C1F-BADCD46E3D55}"/>
              </a:ext>
            </a:extLst>
          </p:cNvPr>
          <p:cNvCxnSpPr>
            <a:cxnSpLocks/>
            <a:stCxn id="17" idx="2"/>
            <a:endCxn id="19" idx="0"/>
          </p:cNvCxnSpPr>
          <p:nvPr/>
        </p:nvCxnSpPr>
        <p:spPr>
          <a:xfrm>
            <a:off x="2041545" y="4402214"/>
            <a:ext cx="666388" cy="988484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ttangolo con angoli arrotondati 14">
            <a:extLst>
              <a:ext uri="{FF2B5EF4-FFF2-40B4-BE49-F238E27FC236}">
                <a16:creationId xmlns:a16="http://schemas.microsoft.com/office/drawing/2014/main" id="{A6E00379-7777-F846-9F87-3673B191AF38}"/>
              </a:ext>
            </a:extLst>
          </p:cNvPr>
          <p:cNvSpPr/>
          <p:nvPr/>
        </p:nvSpPr>
        <p:spPr>
          <a:xfrm>
            <a:off x="7929395" y="5390698"/>
            <a:ext cx="1081690" cy="84908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BiCMOS</a:t>
            </a:r>
          </a:p>
          <a:p>
            <a:pPr algn="ctr"/>
            <a:r>
              <a:rPr lang="en-GB" sz="1600" b="1" dirty="0">
                <a:solidFill>
                  <a:schemeClr val="tx1"/>
                </a:solidFill>
              </a:rPr>
              <a:t>(SiGe)</a:t>
            </a:r>
          </a:p>
        </p:txBody>
      </p:sp>
      <p:sp>
        <p:nvSpPr>
          <p:cNvPr id="23" name="Rettangolo con angoli arrotondati 10">
            <a:extLst>
              <a:ext uri="{FF2B5EF4-FFF2-40B4-BE49-F238E27FC236}">
                <a16:creationId xmlns:a16="http://schemas.microsoft.com/office/drawing/2014/main" id="{FDD787A3-775A-8F49-9153-64C73861C439}"/>
              </a:ext>
            </a:extLst>
          </p:cNvPr>
          <p:cNvSpPr/>
          <p:nvPr/>
        </p:nvSpPr>
        <p:spPr>
          <a:xfrm>
            <a:off x="436762" y="5390698"/>
            <a:ext cx="1403298" cy="84908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DC-coupled</a:t>
            </a:r>
          </a:p>
        </p:txBody>
      </p:sp>
      <p:sp>
        <p:nvSpPr>
          <p:cNvPr id="24" name="Rettangolo con angoli arrotondati 7">
            <a:extLst>
              <a:ext uri="{FF2B5EF4-FFF2-40B4-BE49-F238E27FC236}">
                <a16:creationId xmlns:a16="http://schemas.microsoft.com/office/drawing/2014/main" id="{68E1271B-C3B2-6348-B54E-DA56D5BF6791}"/>
              </a:ext>
            </a:extLst>
          </p:cNvPr>
          <p:cNvSpPr/>
          <p:nvPr/>
        </p:nvSpPr>
        <p:spPr>
          <a:xfrm>
            <a:off x="9905655" y="3553129"/>
            <a:ext cx="2015412" cy="84908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No gain</a:t>
            </a:r>
          </a:p>
        </p:txBody>
      </p:sp>
      <p:cxnSp>
        <p:nvCxnSpPr>
          <p:cNvPr id="25" name="Connettore diritto 28">
            <a:extLst>
              <a:ext uri="{FF2B5EF4-FFF2-40B4-BE49-F238E27FC236}">
                <a16:creationId xmlns:a16="http://schemas.microsoft.com/office/drawing/2014/main" id="{DE77AEF9-7018-4A42-A0E5-7759A088E2E0}"/>
              </a:ext>
            </a:extLst>
          </p:cNvPr>
          <p:cNvCxnSpPr>
            <a:cxnSpLocks/>
            <a:stCxn id="7" idx="2"/>
            <a:endCxn id="24" idx="0"/>
          </p:cNvCxnSpPr>
          <p:nvPr/>
        </p:nvCxnSpPr>
        <p:spPr>
          <a:xfrm>
            <a:off x="9829314" y="2653578"/>
            <a:ext cx="1084047" cy="899551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ttangolo con angoli arrotondati 8">
            <a:extLst>
              <a:ext uri="{FF2B5EF4-FFF2-40B4-BE49-F238E27FC236}">
                <a16:creationId xmlns:a16="http://schemas.microsoft.com/office/drawing/2014/main" id="{7F76CC70-ABF4-7947-823E-039D70347237}"/>
              </a:ext>
            </a:extLst>
          </p:cNvPr>
          <p:cNvSpPr/>
          <p:nvPr/>
        </p:nvSpPr>
        <p:spPr>
          <a:xfrm>
            <a:off x="7462534" y="3553129"/>
            <a:ext cx="2015412" cy="84908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Low-gain (LGADs)</a:t>
            </a:r>
          </a:p>
        </p:txBody>
      </p:sp>
      <p:cxnSp>
        <p:nvCxnSpPr>
          <p:cNvPr id="27" name="Connettore diritto 18">
            <a:extLst>
              <a:ext uri="{FF2B5EF4-FFF2-40B4-BE49-F238E27FC236}">
                <a16:creationId xmlns:a16="http://schemas.microsoft.com/office/drawing/2014/main" id="{1C8411B5-029E-AD4C-93D4-420A590AC4FC}"/>
              </a:ext>
            </a:extLst>
          </p:cNvPr>
          <p:cNvCxnSpPr>
            <a:cxnSpLocks/>
            <a:stCxn id="7" idx="2"/>
            <a:endCxn id="26" idx="0"/>
          </p:cNvCxnSpPr>
          <p:nvPr/>
        </p:nvCxnSpPr>
        <p:spPr>
          <a:xfrm flipH="1">
            <a:off x="8470240" y="2653578"/>
            <a:ext cx="1359074" cy="899551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ttangolo con angoli arrotondati 16">
            <a:extLst>
              <a:ext uri="{FF2B5EF4-FFF2-40B4-BE49-F238E27FC236}">
                <a16:creationId xmlns:a16="http://schemas.microsoft.com/office/drawing/2014/main" id="{2E187118-58D1-224A-ACBC-63481DB1E3F0}"/>
              </a:ext>
            </a:extLst>
          </p:cNvPr>
          <p:cNvSpPr/>
          <p:nvPr/>
        </p:nvSpPr>
        <p:spPr>
          <a:xfrm>
            <a:off x="10964123" y="5404706"/>
            <a:ext cx="1081690" cy="84908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CMOS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B0E25CD-E984-A044-94A3-29DBCC678A09}"/>
              </a:ext>
            </a:extLst>
          </p:cNvPr>
          <p:cNvSpPr txBox="1"/>
          <p:nvPr/>
        </p:nvSpPr>
        <p:spPr>
          <a:xfrm>
            <a:off x="979927" y="717962"/>
            <a:ext cx="10569039" cy="7736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dirty="0"/>
              <a:t>The present R&amp;D in position sensitive timing detectors shows the same variety that is present in standard silicon sensors. In the following,  I will cover a few examples from this chart. </a:t>
            </a:r>
          </a:p>
        </p:txBody>
      </p:sp>
      <p:sp>
        <p:nvSpPr>
          <p:cNvPr id="31" name="Rettangolo con angoli arrotondati 35">
            <a:extLst>
              <a:ext uri="{FF2B5EF4-FFF2-40B4-BE49-F238E27FC236}">
                <a16:creationId xmlns:a16="http://schemas.microsoft.com/office/drawing/2014/main" id="{DFDC6478-DBB4-C540-933A-DCE6F823F925}"/>
              </a:ext>
            </a:extLst>
          </p:cNvPr>
          <p:cNvSpPr/>
          <p:nvPr/>
        </p:nvSpPr>
        <p:spPr>
          <a:xfrm>
            <a:off x="3633152" y="5390697"/>
            <a:ext cx="1467273" cy="84908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Planar</a:t>
            </a:r>
          </a:p>
        </p:txBody>
      </p:sp>
      <p:cxnSp>
        <p:nvCxnSpPr>
          <p:cNvPr id="32" name="Connettore diritto 37">
            <a:extLst>
              <a:ext uri="{FF2B5EF4-FFF2-40B4-BE49-F238E27FC236}">
                <a16:creationId xmlns:a16="http://schemas.microsoft.com/office/drawing/2014/main" id="{6942A68E-C8C1-774C-AE23-8F96310BBDE8}"/>
              </a:ext>
            </a:extLst>
          </p:cNvPr>
          <p:cNvCxnSpPr>
            <a:cxnSpLocks/>
            <a:stCxn id="5" idx="2"/>
            <a:endCxn id="31" idx="0"/>
          </p:cNvCxnSpPr>
          <p:nvPr/>
        </p:nvCxnSpPr>
        <p:spPr>
          <a:xfrm flipH="1">
            <a:off x="4366789" y="4402214"/>
            <a:ext cx="788997" cy="988483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2714689"/>
      </p:ext>
    </p:extLst>
  </p:cSld>
  <p:clrMapOvr>
    <a:masterClrMapping/>
  </p:clrMapOvr>
</p:sld>
</file>

<file path=ppt/theme/theme1.xml><?xml version="1.0" encoding="utf-8"?>
<a:theme xmlns:a="http://schemas.openxmlformats.org/drawingml/2006/main" name="Clean">
  <a:themeElements>
    <a:clrScheme name="Plaza">
      <a:dk1>
        <a:sysClr val="windowText" lastClr="000000"/>
      </a:dk1>
      <a:lt1>
        <a:sysClr val="window" lastClr="FFFFFF"/>
      </a:lt1>
      <a:dk2>
        <a:srgbClr val="333333"/>
      </a:dk2>
      <a:lt2>
        <a:srgbClr val="CCCCCC"/>
      </a:lt2>
      <a:accent1>
        <a:srgbClr val="990000"/>
      </a:accent1>
      <a:accent2>
        <a:srgbClr val="580101"/>
      </a:accent2>
      <a:accent3>
        <a:srgbClr val="E94A00"/>
      </a:accent3>
      <a:accent4>
        <a:srgbClr val="EB8F00"/>
      </a:accent4>
      <a:accent5>
        <a:srgbClr val="A4A4A4"/>
      </a:accent5>
      <a:accent6>
        <a:srgbClr val="666666"/>
      </a:accent6>
      <a:hlink>
        <a:srgbClr val="D01010"/>
      </a:hlink>
      <a:folHlink>
        <a:srgbClr val="E6682E"/>
      </a:folHlink>
    </a:clrScheme>
    <a:fontScheme name="Plaza">
      <a:majorFont>
        <a:latin typeface="Century Gothic"/>
        <a:ea typeface=""/>
        <a:cs typeface=""/>
        <a:font script="Jpan" typeface="メイリオ"/>
      </a:majorFont>
      <a:minorFont>
        <a:latin typeface="Century Gothic"/>
        <a:ea typeface=""/>
        <a:cs typeface=""/>
        <a:font script="Jpan" typeface="メイリオ"/>
      </a:minorFont>
    </a:fontScheme>
    <a:fmtScheme name="Plaza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0000"/>
                <a:satMod val="120000"/>
              </a:schemeClr>
            </a:gs>
            <a:gs pos="35000">
              <a:schemeClr val="phClr">
                <a:shade val="100000"/>
                <a:satMod val="150000"/>
              </a:schemeClr>
            </a:gs>
            <a:gs pos="70000">
              <a:schemeClr val="phClr">
                <a:tint val="100000"/>
                <a:shade val="100000"/>
                <a:satMod val="200000"/>
                <a:greenMod val="100000"/>
              </a:schemeClr>
            </a:gs>
            <a:gs pos="100000">
              <a:schemeClr val="phClr">
                <a:tint val="100000"/>
                <a:shade val="100000"/>
                <a:satMod val="250000"/>
                <a:greenMod val="100000"/>
              </a:schemeClr>
            </a:gs>
          </a:gsLst>
          <a:lin ang="16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190500" dist="63500" dir="5400000">
              <a:srgbClr val="FFFFFF">
                <a:alpha val="65000"/>
              </a:srgbClr>
            </a:innerShdw>
          </a:effectLst>
          <a:scene3d>
            <a:camera prst="orthographicFront">
              <a:rot lat="0" lon="0" rev="0"/>
            </a:camera>
            <a:lightRig rig="twoPt" dir="r">
              <a:rot lat="0" lon="0" rev="6000000"/>
            </a:lightRig>
          </a:scene3d>
          <a:sp3d prstMaterial="matte">
            <a:bevelT w="0" h="0" prst="relaxedInset"/>
          </a:sp3d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88900" dist="38100" dir="6600000" sx="101000" sy="101000" rotWithShape="0">
              <a:srgbClr val="000000">
                <a:alpha val="50000"/>
              </a:srgbClr>
            </a:outerShdw>
          </a:effectLst>
          <a:scene3d>
            <a:camera prst="perspectiveFront" fov="3000000"/>
            <a:lightRig rig="morning" dir="tl">
              <a:rot lat="0" lon="0" rev="1800000"/>
            </a:lightRig>
          </a:scene3d>
          <a:sp3d contourW="38100" prstMaterial="softEdge">
            <a:bevelT w="25400" h="38100"/>
            <a:contourClr>
              <a:schemeClr val="phClr">
                <a:tint val="6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>
          <a:solidFill>
            <a:schemeClr val="tx1">
              <a:lumMod val="75000"/>
              <a:lumOff val="25000"/>
            </a:schemeClr>
          </a:solidFill>
        </a:ln>
      </a:spPr>
      <a:bodyPr rtlCol="0" anchor="ctr"/>
      <a:lstStyle>
        <a:defPPr algn="ctr">
          <a:defRPr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130000"/>
          </a:lnSpc>
          <a:defRPr b="1" dirty="0" smtClean="0">
            <a:solidFill>
              <a:srgbClr val="800000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6" id="{F2DD5DB5-6778-2448-A92C-EC0968D5E18A}" vid="{0D05615B-9385-8E46-B88F-C43350BA2E6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Clean</Template>
  <TotalTime>4960</TotalTime>
  <Words>3957</Words>
  <Application>Microsoft Macintosh PowerPoint</Application>
  <PresentationFormat>Widescreen</PresentationFormat>
  <Paragraphs>726</Paragraphs>
  <Slides>43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2" baseType="lpstr">
      <vt:lpstr>Arial</vt:lpstr>
      <vt:lpstr>Calibri</vt:lpstr>
      <vt:lpstr>Cambria Math</vt:lpstr>
      <vt:lpstr>Century Gothic</vt:lpstr>
      <vt:lpstr>CenturyGothic</vt:lpstr>
      <vt:lpstr>Symbol</vt:lpstr>
      <vt:lpstr>Wingdings</vt:lpstr>
      <vt:lpstr>Wingdings 2</vt:lpstr>
      <vt:lpstr>Clean</vt:lpstr>
      <vt:lpstr>Position Sensitive Timing Detectors</vt:lpstr>
      <vt:lpstr>PowerPoint Presentation</vt:lpstr>
      <vt:lpstr>PowerPoint Presentation</vt:lpstr>
      <vt:lpstr>PowerPoint Presentation</vt:lpstr>
      <vt:lpstr>PowerPoint Presentation</vt:lpstr>
      <vt:lpstr>Systems designed for accurate timing</vt:lpstr>
      <vt:lpstr>Position sensitive: single and multi pixels read-out</vt:lpstr>
      <vt:lpstr>Position sensitive: single and multi pixels read-out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UFSD temporal resolution limit: non uniform ionization</vt:lpstr>
      <vt:lpstr>State-of-the-art: sensors for ATLAS and CMS</vt:lpstr>
      <vt:lpstr>State-of-the-art: sensors for ATLAS and CMS</vt:lpstr>
      <vt:lpstr>UFSD temporal resolution in thinner sensors</vt:lpstr>
      <vt:lpstr>PowerPoint Presentation</vt:lpstr>
      <vt:lpstr>PowerPoint Presentation</vt:lpstr>
      <vt:lpstr>PowerPoint Presentation</vt:lpstr>
      <vt:lpstr>Second design innovation: resistive read-out</vt:lpstr>
      <vt:lpstr>Resistive Silicon detector: example of signal sharing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UFSD Summary: more gaining and more sharing</vt:lpstr>
      <vt:lpstr>3D sensors for timing applications</vt:lpstr>
      <vt:lpstr>Reduced material budget</vt:lpstr>
      <vt:lpstr>PowerPoint Presentation</vt:lpstr>
      <vt:lpstr>FASTPIX approach</vt:lpstr>
      <vt:lpstr>PowerPoint Presentation</vt:lpstr>
      <vt:lpstr>PowerPoint Presentation</vt:lpstr>
      <vt:lpstr>PowerPoint Presentation</vt:lpstr>
      <vt:lpstr>The UFSD project: brief history</vt:lpstr>
      <vt:lpstr>HV-CMOS approach: CACTUS</vt:lpstr>
      <vt:lpstr>ARCADIA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Timing detectors for 4D tracking</dc:title>
  <dc:subject/>
  <dc:creator>Nicolo Cartiglia</dc:creator>
  <cp:keywords/>
  <dc:description/>
  <cp:lastModifiedBy>Nicolo' Cartiglia</cp:lastModifiedBy>
  <cp:revision>85</cp:revision>
  <cp:lastPrinted>2020-11-20T08:50:49Z</cp:lastPrinted>
  <dcterms:created xsi:type="dcterms:W3CDTF">2020-11-19T09:42:18Z</dcterms:created>
  <dcterms:modified xsi:type="dcterms:W3CDTF">2021-09-14T09:49:50Z</dcterms:modified>
  <cp:category/>
</cp:coreProperties>
</file>