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01" r:id="rId2"/>
    <p:sldId id="302" r:id="rId3"/>
    <p:sldId id="304" r:id="rId4"/>
    <p:sldId id="305" r:id="rId5"/>
    <p:sldId id="307" r:id="rId6"/>
    <p:sldId id="308" r:id="rId7"/>
    <p:sldId id="306" r:id="rId8"/>
    <p:sldId id="309" r:id="rId9"/>
    <p:sldId id="322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20" r:id="rId20"/>
    <p:sldId id="32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  <a:srgbClr val="000000"/>
    <a:srgbClr val="327AEB"/>
    <a:srgbClr val="B2B2B2"/>
    <a:srgbClr val="9C5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4" autoAdjust="0"/>
    <p:restoredTop sz="89065" autoAdjust="0"/>
  </p:normalViewPr>
  <p:slideViewPr>
    <p:cSldViewPr>
      <p:cViewPr varScale="1">
        <p:scale>
          <a:sx n="77" d="100"/>
          <a:sy n="77" d="100"/>
        </p:scale>
        <p:origin x="135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2B473-1F66-4895-BC6E-A325A5A418F1}" type="datetimeFigureOut">
              <a:rPr lang="en-GB" smtClean="0"/>
              <a:t>5.9.17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3E9E-3117-476D-8B09-574FAD205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558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C0467-28EF-EC4A-A2B5-2EE74540A75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44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698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089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96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910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578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528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984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952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84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589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3E9E-3117-476D-8B09-574FAD205F9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369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7055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21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94" y="4504732"/>
            <a:ext cx="1665906" cy="178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194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40" y="1532069"/>
            <a:ext cx="1221946" cy="15358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587335"/>
            <a:ext cx="1409700" cy="150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67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200400"/>
            <a:ext cx="609824" cy="65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302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8093"/>
            <a:ext cx="8226854" cy="465007"/>
          </a:xfrm>
        </p:spPr>
        <p:txBody>
          <a:bodyPr>
            <a:noAutofit/>
          </a:bodyPr>
          <a:lstStyle>
            <a:lvl1pPr algn="l"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7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200400"/>
            <a:ext cx="609824" cy="65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670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312024" y="6356350"/>
            <a:ext cx="7287446" cy="365125"/>
          </a:xfrm>
          <a:prstGeom prst="rect">
            <a:avLst/>
          </a:prstGeom>
        </p:spPr>
        <p:txBody>
          <a:bodyPr/>
          <a:lstStyle>
            <a:lvl1pPr>
              <a:defRPr sz="1600" i="1"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312024" y="6356350"/>
            <a:ext cx="7831976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200400"/>
            <a:ext cx="609824" cy="65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318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990517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3172283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3600319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407408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tx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6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tIns="41473" rIns="45720" bIns="41473" anchor="ctr">
            <a:normAutofit/>
          </a:bodyPr>
          <a:lstStyle>
            <a:lvl1pPr>
              <a:def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 algn="ctr"/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312024" y="6356350"/>
            <a:ext cx="7287446" cy="365125"/>
          </a:xfrm>
          <a:prstGeom prst="rect">
            <a:avLst/>
          </a:prstGeom>
        </p:spPr>
        <p:txBody>
          <a:bodyPr/>
          <a:lstStyle>
            <a:lvl1pPr>
              <a:defRPr sz="1600" i="1"/>
            </a:lvl1pPr>
          </a:lstStyle>
          <a:p>
            <a:pPr>
              <a:defRPr/>
            </a:pPr>
            <a:r>
              <a:rPr lang="en-US" dirty="0">
                <a:solidFill>
                  <a:srgbClr val="0C377B"/>
                </a:solidFill>
              </a:rPr>
              <a:t>Monolithic pixel development in </a:t>
            </a:r>
            <a:r>
              <a:rPr lang="en-US" dirty="0" err="1">
                <a:solidFill>
                  <a:srgbClr val="0C377B"/>
                </a:solidFill>
              </a:rPr>
              <a:t>TowerJazz</a:t>
            </a:r>
            <a:r>
              <a:rPr lang="en-US" dirty="0">
                <a:solidFill>
                  <a:srgbClr val="0C377B"/>
                </a:solidFill>
              </a:rPr>
              <a:t> 180nm – I. Berdalovic – PSD 11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312024" y="6356350"/>
            <a:ext cx="7831976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395536" y="9988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85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51787-615E-4591-95BE-3541D1401C22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771230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2BF66-3F7E-4DB4-BF10-4649B262DE66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2141527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2BF66-3F7E-4DB4-BF10-4649B262DE66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296329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40" y="1532069"/>
            <a:ext cx="1221946" cy="15358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587335"/>
            <a:ext cx="1409700" cy="150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450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</a:p>
        </p:txBody>
      </p:sp>
    </p:spTree>
    <p:extLst>
      <p:ext uri="{BB962C8B-B14F-4D97-AF65-F5344CB8AC3E}">
        <p14:creationId xmlns:p14="http://schemas.microsoft.com/office/powerpoint/2010/main" val="146461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Pixels for ALICE tracker upgrade - FEE 2016 - Thanushan Kugathasan</a:t>
            </a: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0F1EA-D356-4F46-B5A4-84E3001D93AB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5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Pixels for ALICE tracker upgrade - FEE 2016 - Thanushan Kugathasan</a:t>
            </a: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0F1EA-D356-4F46-B5A4-84E3001D93AB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1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D6C15-559B-4A20-B015-F06650B3B68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D6C15-559B-4A20-B015-F06650B3B68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6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tile tx="0" ty="0" sx="100000" sy="100000" flip="none" algn="tl"/>
          </a:blipFill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D6C15-559B-4A20-B015-F06650B3B68D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Pixels for ALICE tracker upgrade - FEE 2016 - Thanushan Kugathasan</a:t>
            </a:r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2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1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2" r:id="rId20"/>
    <p:sldLayoutId id="2147483683" r:id="rId21"/>
    <p:sldLayoutId id="2147483684" r:id="rId2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Visio___9999977.vsd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028930"/>
            <a:ext cx="8417354" cy="1512168"/>
          </a:xfrm>
        </p:spPr>
        <p:txBody>
          <a:bodyPr>
            <a:noAutofit/>
          </a:bodyPr>
          <a:lstStyle/>
          <a:p>
            <a:r>
              <a:rPr lang="en-GB" sz="3200" dirty="0"/>
              <a:t>Monolithic pixel development in TowerJazz 180nm CMOS for the outer pixel layers in the ATLAS experiment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338422" y="3951799"/>
            <a:ext cx="8410068" cy="178145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GB" i="1" u="sng" dirty="0">
                <a:latin typeface="Calibri" panose="020F0502020204030204" pitchFamily="34" charset="0"/>
                <a:cs typeface="Calibri" panose="020F0502020204030204" pitchFamily="34" charset="0"/>
              </a:rPr>
              <a:t>I. </a:t>
            </a:r>
            <a:r>
              <a:rPr lang="en-GB" i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Berdalovic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Bates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Buttar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Cardella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N.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Egidos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Plaja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Hemperek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Hiti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J. W. Van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Hoorne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Kugathasan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I.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Mandic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D.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Maneuski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C. A. Marin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Tobon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L.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Musa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K.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Moustakas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H.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Pernegger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P.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Riedler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Riegel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D.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Schaefer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E. J.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Schioppa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Sharma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W.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Snoeys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Solans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Sanchez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Wang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, N.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Wermes</a:t>
            </a:r>
            <a:r>
              <a:rPr lang="en-GB" i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E-mail: ivan.berdalovic@cern.ch</a:t>
            </a:r>
            <a:endParaRPr lang="en-GB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3850" y="2636912"/>
            <a:ext cx="8417354" cy="0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23850" y="2732727"/>
            <a:ext cx="84173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11th International Conference on Position Sensitive Detectors</a:t>
            </a:r>
          </a:p>
          <a:p>
            <a:pPr algn="r"/>
            <a:r>
              <a:rPr lang="en-GB" sz="2000" b="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Milton Keynes, UK</a:t>
            </a:r>
          </a:p>
          <a:p>
            <a:pPr algn="r"/>
            <a:r>
              <a:rPr lang="en-US" sz="2000" b="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05/09/2017</a:t>
            </a:r>
          </a:p>
        </p:txBody>
      </p:sp>
      <p:sp>
        <p:nvSpPr>
          <p:cNvPr id="5" name="Rectangle 4"/>
          <p:cNvSpPr/>
          <p:nvPr/>
        </p:nvSpPr>
        <p:spPr>
          <a:xfrm>
            <a:off x="971600" y="6054387"/>
            <a:ext cx="7632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200"/>
              <a:tabLst>
                <a:tab pos="72390" algn="l"/>
              </a:tabLst>
            </a:pP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CERN Experimental Physics Department, CH-121 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Geneve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23, Switzerland</a:t>
            </a:r>
          </a:p>
          <a:p>
            <a:pPr lvl="0">
              <a:spcAft>
                <a:spcPts val="0"/>
              </a:spcAft>
              <a:buSzPts val="1200"/>
              <a:tabLst>
                <a:tab pos="72390" algn="l"/>
              </a:tabLst>
            </a:pP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Physikalisches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Institut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Rheinische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Friedrich-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Wilhelms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Universität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Bonn, Bonn, Germany</a:t>
            </a:r>
          </a:p>
          <a:p>
            <a:pPr lvl="0">
              <a:spcAft>
                <a:spcPts val="0"/>
              </a:spcAft>
              <a:buSzPts val="1200"/>
              <a:tabLst>
                <a:tab pos="72390" algn="l"/>
              </a:tabLst>
            </a:pP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SUPA School of Physics and Astronomy, University of Glasgow, Glasgow, G12 8QQ, United Kingdom</a:t>
            </a:r>
          </a:p>
          <a:p>
            <a:pPr lvl="0">
              <a:spcAft>
                <a:spcPts val="0"/>
              </a:spcAft>
              <a:buSzPts val="1200"/>
              <a:tabLst>
                <a:tab pos="72390" algn="l"/>
              </a:tabLst>
            </a:pP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d. Institute </a:t>
            </a:r>
            <a:r>
              <a:rPr lang="en-GB" i="1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Jozef</a:t>
            </a:r>
            <a:r>
              <a:rPr lang="en-GB" i="1" baseline="30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Stefan, SI-1000 Ljubljana, Slovenia</a:t>
            </a:r>
          </a:p>
        </p:txBody>
      </p:sp>
    </p:spTree>
    <p:extLst>
      <p:ext uri="{BB962C8B-B14F-4D97-AF65-F5344CB8AC3E}">
        <p14:creationId xmlns:p14="http://schemas.microsoft.com/office/powerpoint/2010/main" val="708586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3_signal-mV-6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1" y="1772816"/>
            <a:ext cx="5656631" cy="413151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276820" y="3081222"/>
            <a:ext cx="3865747" cy="2752493"/>
            <a:chOff x="5515644" y="4177515"/>
            <a:chExt cx="3628356" cy="2680485"/>
          </a:xfrm>
        </p:grpSpPr>
        <p:pic>
          <p:nvPicPr>
            <p:cNvPr id="10" name="Picture 9" descr="W3_signal-Fe-mV-6V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15644" y="4207907"/>
              <a:ext cx="3628356" cy="265009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531005" y="4177515"/>
              <a:ext cx="2749759" cy="209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Irradiation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Investigator irradiated up to 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and 1 </a:t>
            </a:r>
            <a:r>
              <a:rPr lang="en-US" dirty="0" err="1"/>
              <a:t>Mrad</a:t>
            </a:r>
            <a:r>
              <a:rPr lang="en-US" dirty="0"/>
              <a:t> in several steps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48546" y="2948923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90</a:t>
            </a:r>
            <a:r>
              <a:rPr lang="en-US" sz="1600" dirty="0"/>
              <a:t>Sr source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56376" y="3449417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55</a:t>
            </a:r>
            <a:r>
              <a:rPr lang="en-US" sz="1600" dirty="0"/>
              <a:t>Fe</a:t>
            </a:r>
          </a:p>
          <a:p>
            <a:r>
              <a:rPr lang="en-US" sz="1600" dirty="0"/>
              <a:t>source</a:t>
            </a: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5656631" y="1836129"/>
            <a:ext cx="3179012" cy="136546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sz="1800" dirty="0"/>
              <a:t>Little change in signal after irradiation </a:t>
            </a:r>
            <a:endParaRPr lang="en-US" sz="1800" baseline="30000" dirty="0"/>
          </a:p>
          <a:p>
            <a:pPr>
              <a:buClr>
                <a:schemeClr val="tx1"/>
              </a:buClr>
            </a:pPr>
            <a:r>
              <a:rPr lang="en-US" sz="1800" dirty="0"/>
              <a:t>Signal well separated from noise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878" y="5775067"/>
            <a:ext cx="3850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Pernegger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al., DOI </a:t>
            </a:r>
            <a:r>
              <a:rPr lang="en-US" sz="1000" dirty="0"/>
              <a:t>10.1088/1748-0221/12/06/P06008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181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Beam test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C377B"/>
                </a:solidFill>
              </a:rPr>
              <a:t>Monolithic pixel development in </a:t>
            </a:r>
            <a:r>
              <a:rPr lang="en-US" dirty="0" err="1">
                <a:solidFill>
                  <a:srgbClr val="0C377B"/>
                </a:solidFill>
              </a:rPr>
              <a:t>TowerJazz</a:t>
            </a:r>
            <a:r>
              <a:rPr lang="en-US" dirty="0">
                <a:solidFill>
                  <a:srgbClr val="0C377B"/>
                </a:solidFill>
              </a:rPr>
              <a:t> 180nm – I. Berdalovic – PSD 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Unirradiated</a:t>
            </a:r>
            <a:r>
              <a:rPr lang="en-US" dirty="0"/>
              <a:t> sensor efficiency 98.5% ± 0.5% (stat.) ± 0.5% (sys.) (50x50 </a:t>
            </a:r>
            <a:r>
              <a:rPr lang="el-GR" dirty="0"/>
              <a:t>μ</a:t>
            </a:r>
            <a:r>
              <a:rPr lang="sl-SI" dirty="0"/>
              <a:t>m</a:t>
            </a:r>
            <a:r>
              <a:rPr lang="sl-SI" baseline="30000" dirty="0"/>
              <a:t>2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Irradiated sensor also shows uniform efficiency across 25x25 </a:t>
            </a:r>
            <a:r>
              <a:rPr lang="el-GR" dirty="0"/>
              <a:t>μ</a:t>
            </a:r>
            <a:r>
              <a:rPr lang="sl-SI" dirty="0"/>
              <a:t>m</a:t>
            </a:r>
            <a:r>
              <a:rPr lang="sl-SI" baseline="30000" dirty="0"/>
              <a:t>2</a:t>
            </a:r>
            <a:r>
              <a:rPr lang="en-US" dirty="0"/>
              <a:t> pixel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469358"/>
            <a:ext cx="3800847" cy="2038219"/>
          </a:xfrm>
          <a:prstGeom prst="rect">
            <a:avLst/>
          </a:prstGeom>
        </p:spPr>
      </p:pic>
      <p:pic>
        <p:nvPicPr>
          <p:cNvPr id="7" name="Picture 6" descr="Screen Shot 2017-02-18 at 11.24.1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39262"/>
            <a:ext cx="3420380" cy="2068315"/>
          </a:xfrm>
          <a:prstGeom prst="rect">
            <a:avLst/>
          </a:prstGeom>
        </p:spPr>
      </p:pic>
      <p:pic>
        <p:nvPicPr>
          <p:cNvPr id="8" name="Picture 7" descr="Screen Shot 2017-02-18 at 11.27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72" y="3943841"/>
            <a:ext cx="7603664" cy="2205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9631" y="4869160"/>
            <a:ext cx="2948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98.5% ± 1.5% (stat.) ± 1.2% (syst.)</a:t>
            </a:r>
          </a:p>
        </p:txBody>
      </p:sp>
    </p:spTree>
    <p:extLst>
      <p:ext uri="{BB962C8B-B14F-4D97-AF65-F5344CB8AC3E}">
        <p14:creationId xmlns:p14="http://schemas.microsoft.com/office/powerpoint/2010/main" val="3121845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Design of large-scale demonstrators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Measurement results show improved radiation hardness for sensors manufactured using the modified process</a:t>
            </a:r>
          </a:p>
          <a:p>
            <a:pPr lvl="7">
              <a:spcAft>
                <a:spcPts val="600"/>
              </a:spcAft>
            </a:pPr>
            <a:r>
              <a:rPr lang="en-US" dirty="0"/>
              <a:t>      ↓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3060923"/>
            <a:ext cx="3672408" cy="3032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“MALTA” chip</a:t>
            </a:r>
          </a:p>
          <a:p>
            <a:pPr lvl="1"/>
            <a:r>
              <a:rPr lang="en-US" sz="1800" dirty="0"/>
              <a:t>Analog front-end based on a previous design for the ALICE experiment</a:t>
            </a:r>
          </a:p>
          <a:p>
            <a:pPr lvl="1"/>
            <a:r>
              <a:rPr lang="en-US" sz="1800" dirty="0"/>
              <a:t>Novel asynchronous readout architecture to reduce digital power consumption and increase hit rate capability in the matrix</a:t>
            </a:r>
            <a:endParaRPr lang="en-GB" sz="1800" dirty="0"/>
          </a:p>
          <a:p>
            <a:pPr lvl="1"/>
            <a:endParaRPr lang="en-GB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08004" y="3060923"/>
            <a:ext cx="3672408" cy="2456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“TJ-</a:t>
            </a:r>
            <a:r>
              <a:rPr lang="en-US" sz="1800" dirty="0" err="1"/>
              <a:t>Monopix</a:t>
            </a:r>
            <a:r>
              <a:rPr lang="en-US" sz="1800" dirty="0"/>
              <a:t>” chip</a:t>
            </a:r>
          </a:p>
          <a:p>
            <a:pPr lvl="1"/>
            <a:r>
              <a:rPr lang="en-US" sz="1800" dirty="0"/>
              <a:t>Front-end similar to the “MALTA” chip</a:t>
            </a:r>
          </a:p>
          <a:p>
            <a:pPr lvl="1"/>
            <a:r>
              <a:rPr lang="en-US" sz="1800" dirty="0"/>
              <a:t>Uses the well-established column drain readout architecture (experience from LF-</a:t>
            </a:r>
            <a:r>
              <a:rPr lang="en-US" sz="1800" dirty="0" err="1"/>
              <a:t>Monopix</a:t>
            </a:r>
            <a:r>
              <a:rPr lang="en-US" sz="1800" dirty="0"/>
              <a:t> design)</a:t>
            </a:r>
          </a:p>
          <a:p>
            <a:pPr lvl="1"/>
            <a:endParaRPr lang="en-GB" sz="1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96136" y="2659911"/>
            <a:ext cx="419751" cy="4010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123728" y="2659911"/>
            <a:ext cx="468051" cy="4010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02984" y="1985831"/>
            <a:ext cx="5010040" cy="6463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Design of two full-scale demonstrators to match</a:t>
            </a:r>
          </a:p>
          <a:p>
            <a:r>
              <a:rPr lang="en-GB" dirty="0"/>
              <a:t>ATLAS specifications for outer pixel layers</a:t>
            </a:r>
          </a:p>
        </p:txBody>
      </p:sp>
    </p:spTree>
    <p:extLst>
      <p:ext uri="{BB962C8B-B14F-4D97-AF65-F5344CB8AC3E}">
        <p14:creationId xmlns:p14="http://schemas.microsoft.com/office/powerpoint/2010/main" val="3006256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“MALTA” chip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“MALTA” (Monolithic from ALICE To ATLAS) chip under development at CERN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312024" y="1844824"/>
            <a:ext cx="3492000" cy="324000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ACTIVE MATRIX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(512x512 pixels)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312024" y="5084824"/>
            <a:ext cx="3492000" cy="144376"/>
          </a:xfrm>
          <a:prstGeom prst="rect">
            <a:avLst/>
          </a:prstGeom>
          <a:solidFill>
            <a:srgbClr val="FBEEC9">
              <a:lumMod val="75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312024" y="5228480"/>
            <a:ext cx="3492000" cy="191766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12024" y="5420468"/>
            <a:ext cx="3492000" cy="96764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 rot="5400000">
            <a:off x="1276040" y="4723852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 rot="5400000">
            <a:off x="1273983" y="4176888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 rot="5400000">
            <a:off x="1273983" y="3628552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 rot="5400000">
            <a:off x="1273983" y="3081231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 rot="5400000">
            <a:off x="1273983" y="2532895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 rot="5400000">
            <a:off x="1273983" y="1984559"/>
            <a:ext cx="288000" cy="72000"/>
          </a:xfrm>
          <a:prstGeom prst="rect">
            <a:avLst/>
          </a:prstGeom>
          <a:solidFill>
            <a:srgbClr val="66CCFF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 rot="5400000">
            <a:off x="4557411" y="4723852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 rot="5400000">
            <a:off x="4555354" y="4176888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 rot="5400000">
            <a:off x="4555354" y="3628552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 rot="5400000">
            <a:off x="4555354" y="3081231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 rot="5400000">
            <a:off x="4555354" y="2532895"/>
            <a:ext cx="288000" cy="72000"/>
          </a:xfrm>
          <a:prstGeom prst="rect">
            <a:avLst/>
          </a:prstGeom>
          <a:solidFill>
            <a:srgbClr val="A5644E">
              <a:lumMod val="60000"/>
              <a:lumOff val="4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 rot="5400000">
            <a:off x="4555354" y="1984559"/>
            <a:ext cx="288000" cy="72000"/>
          </a:xfrm>
          <a:prstGeom prst="rect">
            <a:avLst/>
          </a:prstGeom>
          <a:solidFill>
            <a:srgbClr val="66CCFF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2" name="Straight Arrow Connector 51"/>
          <p:cNvCxnSpPr>
            <a:cxnSpLocks/>
          </p:cNvCxnSpPr>
          <p:nvPr/>
        </p:nvCxnSpPr>
        <p:spPr>
          <a:xfrm flipV="1">
            <a:off x="4699354" y="4570615"/>
            <a:ext cx="578580" cy="57874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277934" y="4715852"/>
            <a:ext cx="1747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digital periphery</a:t>
            </a:r>
          </a:p>
        </p:txBody>
      </p:sp>
      <p:cxnSp>
        <p:nvCxnSpPr>
          <p:cNvPr id="54" name="Straight Arrow Connector 53"/>
          <p:cNvCxnSpPr>
            <a:cxnSpLocks/>
          </p:cNvCxnSpPr>
          <p:nvPr/>
        </p:nvCxnSpPr>
        <p:spPr>
          <a:xfrm flipV="1">
            <a:off x="4715876" y="4946327"/>
            <a:ext cx="562058" cy="39290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267437" y="4344848"/>
            <a:ext cx="2301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DACs for </a:t>
            </a:r>
            <a:r>
              <a:rPr lang="en-GB" dirty="0" err="1">
                <a:latin typeface="Calibri"/>
              </a:rPr>
              <a:t>analog</a:t>
            </a:r>
            <a:r>
              <a:rPr lang="en-GB" dirty="0">
                <a:latin typeface="Calibri"/>
              </a:rPr>
              <a:t> biases</a:t>
            </a:r>
          </a:p>
        </p:txBody>
      </p:sp>
      <p:cxnSp>
        <p:nvCxnSpPr>
          <p:cNvPr id="56" name="Straight Arrow Connector 55"/>
          <p:cNvCxnSpPr>
            <a:cxnSpLocks/>
          </p:cNvCxnSpPr>
          <p:nvPr/>
        </p:nvCxnSpPr>
        <p:spPr>
          <a:xfrm flipV="1">
            <a:off x="4716113" y="5325397"/>
            <a:ext cx="578343" cy="14854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5285235" y="5092790"/>
            <a:ext cx="1392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regular pads</a:t>
            </a:r>
          </a:p>
        </p:txBody>
      </p:sp>
      <p:cxnSp>
        <p:nvCxnSpPr>
          <p:cNvPr id="58" name="Straight Arrow Connector 57"/>
          <p:cNvCxnSpPr>
            <a:cxnSpLocks/>
          </p:cNvCxnSpPr>
          <p:nvPr/>
        </p:nvCxnSpPr>
        <p:spPr>
          <a:xfrm flipV="1">
            <a:off x="4688655" y="3832877"/>
            <a:ext cx="562058" cy="39290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59" name="Straight Arrow Connector 58"/>
          <p:cNvCxnSpPr>
            <a:cxnSpLocks/>
          </p:cNvCxnSpPr>
          <p:nvPr/>
        </p:nvCxnSpPr>
        <p:spPr>
          <a:xfrm>
            <a:off x="4713364" y="3712156"/>
            <a:ext cx="536550" cy="122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5249914" y="3559127"/>
            <a:ext cx="1282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power pads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704193" y="1972622"/>
            <a:ext cx="536550" cy="122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5257080" y="1772816"/>
            <a:ext cx="253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CMOS input/output pads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rot="5400000">
            <a:off x="-463052" y="3450603"/>
            <a:ext cx="3240000" cy="122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 rot="16200000">
            <a:off x="429177" y="326655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18.6 mm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00672" y="4028222"/>
            <a:ext cx="2353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/>
              </a:rPr>
              <a:t>pixel size 36.4x36.4 </a:t>
            </a:r>
            <a:r>
              <a:rPr lang="en-US" dirty="0">
                <a:latin typeface="Calibri"/>
              </a:rPr>
              <a:t>µm </a:t>
            </a:r>
            <a:endParaRPr lang="en-GB" dirty="0">
              <a:latin typeface="Calibri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824193" y="5420246"/>
            <a:ext cx="508644" cy="96986"/>
          </a:xfrm>
          <a:prstGeom prst="rect">
            <a:avLst/>
          </a:prstGeom>
          <a:solidFill>
            <a:srgbClr val="66CCFF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3086224" y="5458209"/>
            <a:ext cx="253914" cy="3545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3106023" y="5768229"/>
            <a:ext cx="1251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/>
              </a:rPr>
              <a:t>LVDS driver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650137" y="2361654"/>
            <a:ext cx="3242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sectors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(different collection electrode size and deep PWELL spacing) </a:t>
            </a:r>
          </a:p>
        </p:txBody>
      </p:sp>
    </p:spTree>
    <p:extLst>
      <p:ext uri="{BB962C8B-B14F-4D97-AF65-F5344CB8AC3E}">
        <p14:creationId xmlns:p14="http://schemas.microsoft.com/office/powerpoint/2010/main" val="3930732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Analog front-end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Based on the front-end of the ALPIDE chip (previously developed for the upgrade of the ALICE experiment)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219369"/>
            <a:ext cx="4017829" cy="2760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3477047" y="1955345"/>
            <a:ext cx="0" cy="2952328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ysDash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748375" y="1700808"/>
            <a:ext cx="225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alibri"/>
              </a:rPr>
              <a:t>1 – amplification</a:t>
            </a:r>
          </a:p>
          <a:p>
            <a:r>
              <a:rPr lang="en-US">
                <a:latin typeface="Calibri"/>
              </a:rPr>
              <a:t>2 </a:t>
            </a:r>
            <a:r>
              <a:rPr lang="hr-HR">
                <a:latin typeface="Calibri"/>
              </a:rPr>
              <a:t>–</a:t>
            </a:r>
            <a:r>
              <a:rPr lang="en-US">
                <a:latin typeface="Calibri"/>
              </a:rPr>
              <a:t> discrimination </a:t>
            </a:r>
            <a:endParaRPr lang="en-US" dirty="0"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601710" y="201654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748375" y="3262372"/>
            <a:ext cx="59895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382729" y="2902037"/>
            <a:ext cx="15121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  <a:t>digital architecture</a:t>
            </a:r>
          </a:p>
        </p:txBody>
      </p:sp>
      <p:sp>
        <p:nvSpPr>
          <p:cNvPr id="19" name="Oval 18"/>
          <p:cNvSpPr/>
          <p:nvPr/>
        </p:nvSpPr>
        <p:spPr>
          <a:xfrm>
            <a:off x="2025720" y="2016546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5536" y="5196908"/>
            <a:ext cx="842493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Improvement for fast timing (&lt; 25 ns) and hit rate capability by increasing current consumption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(250-500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/pixel, &lt; 1 </a:t>
            </a:r>
            <a:r>
              <a:rPr lang="el-GR" dirty="0"/>
              <a:t>μ</a:t>
            </a:r>
            <a:r>
              <a:rPr lang="en-US" dirty="0"/>
              <a:t>W/pixel)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48055" y="4581128"/>
            <a:ext cx="248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D. Kim et al.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DOI </a:t>
            </a:r>
            <a:r>
              <a:rPr lang="en-GB" sz="1000" dirty="0"/>
              <a:t>10.1088/1748-0221/11/02/C02042</a:t>
            </a:r>
          </a:p>
        </p:txBody>
      </p:sp>
    </p:spTree>
    <p:extLst>
      <p:ext uri="{BB962C8B-B14F-4D97-AF65-F5344CB8AC3E}">
        <p14:creationId xmlns:p14="http://schemas.microsoft.com/office/powerpoint/2010/main" val="667550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Front-end timing </a:t>
            </a:r>
            <a:r>
              <a:rPr lang="en-US" dirty="0" err="1"/>
              <a:t>optimisation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21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69" y="790690"/>
            <a:ext cx="5556213" cy="3968724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>
            <a:off x="2235600" y="3895200"/>
            <a:ext cx="1440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triangle" w="sm" len="sm"/>
            <a:tailEnd type="triangle" w="sm" len="sm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312024" y="3714066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/>
              </a:rPr>
              <a:t>time walk</a:t>
            </a: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 flipH="1">
            <a:off x="2235600" y="4437112"/>
            <a:ext cx="74295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triangle" w="sm" len="sm"/>
            <a:tailEnd type="triangle" w="sm" len="sm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2771800" y="4114735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/>
              </a:rPr>
              <a:t>dead time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379600" y="2276872"/>
            <a:ext cx="59895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w="sm" len="sm"/>
            <a:tailEnd type="triangle" w="sm" len="sm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2946752" y="2094809"/>
            <a:ext cx="21409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/>
              </a:rPr>
              <a:t>pulse duration clipping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44008" y="1756255"/>
            <a:ext cx="118754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/>
              </a:rPr>
              <a:t>Q</a:t>
            </a:r>
            <a:r>
              <a:rPr lang="en-GB" sz="1600" baseline="-25000" dirty="0">
                <a:latin typeface="Calibri"/>
              </a:rPr>
              <a:t>TH</a:t>
            </a:r>
            <a:r>
              <a:rPr lang="en-GB" sz="1600" dirty="0">
                <a:latin typeface="Calibri"/>
              </a:rPr>
              <a:t>=300 e</a:t>
            </a:r>
            <a:r>
              <a:rPr lang="en-GB" sz="1600" baseline="30000" dirty="0">
                <a:latin typeface="Calibri"/>
              </a:rPr>
              <a:t>-</a:t>
            </a:r>
          </a:p>
        </p:txBody>
      </p:sp>
      <p:pic>
        <p:nvPicPr>
          <p:cNvPr id="43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471" y="3895200"/>
            <a:ext cx="4393033" cy="2196516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364088" y="5949280"/>
            <a:ext cx="17035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/>
              </a:rPr>
              <a:t>input charge (</a:t>
            </a:r>
            <a:r>
              <a:rPr lang="en-GB" sz="1600" dirty="0" err="1">
                <a:latin typeface="Calibri"/>
              </a:rPr>
              <a:t>ke</a:t>
            </a:r>
            <a:r>
              <a:rPr lang="en-GB" sz="1600" dirty="0">
                <a:latin typeface="Calibri"/>
              </a:rPr>
              <a:t>-)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71056" y="5214554"/>
            <a:ext cx="151659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Calibri"/>
              </a:rPr>
              <a:t>delay of leading edge (ns)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0460" y="4868473"/>
            <a:ext cx="288539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simulated analog signals of the front-end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77805" y="3529400"/>
            <a:ext cx="26965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time-walk curve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8084B80-C154-4DE8-B281-5A0FA77EC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288" y="948688"/>
            <a:ext cx="3371216" cy="231607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D38DDA2-FEDE-4913-9991-64B5B194C030}"/>
              </a:ext>
            </a:extLst>
          </p:cNvPr>
          <p:cNvCxnSpPr>
            <a:cxnSpLocks/>
          </p:cNvCxnSpPr>
          <p:nvPr/>
        </p:nvCxnSpPr>
        <p:spPr>
          <a:xfrm flipH="1" flipV="1">
            <a:off x="5477325" y="1504797"/>
            <a:ext cx="415735" cy="33104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5DAD4ED-D3BB-4D5F-821A-EB23ADB22E59}"/>
              </a:ext>
            </a:extLst>
          </p:cNvPr>
          <p:cNvCxnSpPr>
            <a:cxnSpLocks/>
          </p:cNvCxnSpPr>
          <p:nvPr/>
        </p:nvCxnSpPr>
        <p:spPr>
          <a:xfrm flipH="1">
            <a:off x="5477325" y="2333673"/>
            <a:ext cx="2206512" cy="247753"/>
          </a:xfrm>
          <a:prstGeom prst="straightConnector1">
            <a:avLst/>
          </a:prstGeom>
          <a:noFill/>
          <a:ln w="9525" cap="flat" cmpd="sng" algn="ctr">
            <a:solidFill>
              <a:srgbClr val="000099"/>
            </a:solidFill>
            <a:prstDash val="soli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85D90D5-D34E-4C2B-A9BE-4F1A03C1D7E1}"/>
              </a:ext>
            </a:extLst>
          </p:cNvPr>
          <p:cNvCxnSpPr>
            <a:cxnSpLocks/>
          </p:cNvCxnSpPr>
          <p:nvPr/>
        </p:nvCxnSpPr>
        <p:spPr>
          <a:xfrm flipH="1">
            <a:off x="5477325" y="2094809"/>
            <a:ext cx="3122145" cy="1553860"/>
          </a:xfrm>
          <a:prstGeom prst="straightConnector1">
            <a:avLst/>
          </a:prstGeom>
          <a:noFill/>
          <a:ln w="9525" cap="flat" cmpd="sng" algn="ctr">
            <a:solidFill>
              <a:srgbClr val="008000"/>
            </a:solidFill>
            <a:prstDash val="solid"/>
            <a:tailEnd type="triangle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988A5FC-D910-4407-97A3-051CB59790B5}"/>
              </a:ext>
            </a:extLst>
          </p:cNvPr>
          <p:cNvCxnSpPr>
            <a:cxnSpLocks/>
          </p:cNvCxnSpPr>
          <p:nvPr/>
        </p:nvCxnSpPr>
        <p:spPr>
          <a:xfrm>
            <a:off x="5544000" y="5004000"/>
            <a:ext cx="0" cy="8532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FE20F18-7B01-4922-A40E-6D9036898CB6}"/>
              </a:ext>
            </a:extLst>
          </p:cNvPr>
          <p:cNvCxnSpPr>
            <a:cxnSpLocks/>
          </p:cNvCxnSpPr>
          <p:nvPr/>
        </p:nvCxnSpPr>
        <p:spPr>
          <a:xfrm>
            <a:off x="5248800" y="5004000"/>
            <a:ext cx="2880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C87EF29-20AB-4BC1-9816-71F968E4B172}"/>
              </a:ext>
            </a:extLst>
          </p:cNvPr>
          <p:cNvCxnSpPr>
            <a:cxnSpLocks/>
          </p:cNvCxnSpPr>
          <p:nvPr/>
        </p:nvCxnSpPr>
        <p:spPr>
          <a:xfrm>
            <a:off x="7153200" y="5745600"/>
            <a:ext cx="0" cy="12394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0BD1DB0-07E5-4556-AE7F-725C31598E96}"/>
              </a:ext>
            </a:extLst>
          </p:cNvPr>
          <p:cNvCxnSpPr>
            <a:cxnSpLocks/>
          </p:cNvCxnSpPr>
          <p:nvPr/>
        </p:nvCxnSpPr>
        <p:spPr>
          <a:xfrm>
            <a:off x="5248800" y="5745600"/>
            <a:ext cx="19044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ysDash"/>
          </a:ln>
          <a:effectLst/>
        </p:spPr>
      </p:cxnSp>
    </p:spTree>
    <p:extLst>
      <p:ext uri="{BB962C8B-B14F-4D97-AF65-F5344CB8AC3E}">
        <p14:creationId xmlns:p14="http://schemas.microsoft.com/office/powerpoint/2010/main" val="882663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Noise and mismatch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Noise and transistor mismatch cause a variation in the charge threshold of the front-end (S-curve)</a:t>
            </a:r>
          </a:p>
        </p:txBody>
      </p:sp>
      <p:sp>
        <p:nvSpPr>
          <p:cNvPr id="6" name="Rectangle 5"/>
          <p:cNvSpPr/>
          <p:nvPr/>
        </p:nvSpPr>
        <p:spPr>
          <a:xfrm>
            <a:off x="5508104" y="557688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  <a:sym typeface="Symbol" charset="2"/>
              </a:rPr>
              <a:t>good threshold uniformity,</a:t>
            </a:r>
          </a:p>
          <a:p>
            <a:pPr algn="ctr"/>
            <a:r>
              <a:rPr lang="en-GB" dirty="0">
                <a:solidFill>
                  <a:srgbClr val="00B050"/>
                </a:solidFill>
                <a:sym typeface="Symbol" charset="2"/>
              </a:rPr>
              <a:t>no need for in-pixel tuning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2024" y="4996643"/>
            <a:ext cx="2680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sym typeface="Symbol" charset="2"/>
              </a:rPr>
              <a:t>threshold/noise</a:t>
            </a:r>
            <a:r>
              <a:rPr lang="hr-HR" dirty="0">
                <a:solidFill>
                  <a:srgbClr val="00B050"/>
                </a:solidFill>
                <a:sym typeface="Symbol" charset="2"/>
              </a:rPr>
              <a:t> &gt; 10   </a:t>
            </a:r>
            <a:r>
              <a:rPr lang="hr-HR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C01D6-031D-4EA2-85B4-CEFEAF364B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97" y="1779209"/>
            <a:ext cx="4461903" cy="31087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E30F40-E639-447D-AE14-A0ED551B81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2446399"/>
            <a:ext cx="4461903" cy="310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160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Digital readout architecture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4320480" cy="5706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Front-end output injected into double-column digital readout logic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Hits are stored using in-pixel flip-flops and transmitted asynchronously over high-speed buses to the end-of-column logic (digital periphery)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No clock distribution over the active matrix – </a:t>
            </a:r>
            <a:r>
              <a:rPr lang="en-GB" dirty="0">
                <a:solidFill>
                  <a:srgbClr val="00B050"/>
                </a:solidFill>
              </a:rPr>
              <a:t>reduces power consumption!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Double-column divided into groups of 2x8 pixels (“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” and “</a:t>
            </a:r>
            <a:r>
              <a:rPr lang="en-GB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”)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Buses shared by all groups of the same colour in the double-column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Group number encoded on 5-bit group address bus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270" y="1124744"/>
            <a:ext cx="434129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30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Digital end-of-column logic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641" y="1973970"/>
            <a:ext cx="4658339" cy="31655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7969564" y="167295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5367780" y="507220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7323" y="1398013"/>
            <a:ext cx="222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x256 double-columns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6220" y="5253791"/>
            <a:ext cx="351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x10 levels of merging for full matrix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998820"/>
            <a:ext cx="3024336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At the periphery, signals of red and blue groups are merged together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Simultaneous signals on two buses require additional arbitration logic (blue signal is given priority, red is delayed)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Merging is repeated for all the double-columns and then continued until all outputs are merged into one parallel bus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850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“TJ-</a:t>
            </a:r>
            <a:r>
              <a:rPr lang="en-US" dirty="0" err="1"/>
              <a:t>Monopix</a:t>
            </a:r>
            <a:r>
              <a:rPr lang="en-US" dirty="0"/>
              <a:t>” chip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Produced on the same reticle as the “MALTA” chip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“MALTA” front-end modified to provide </a:t>
            </a:r>
            <a:r>
              <a:rPr lang="en-US" dirty="0" err="1"/>
              <a:t>ToT</a:t>
            </a:r>
            <a:r>
              <a:rPr lang="en-US" dirty="0"/>
              <a:t> information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Well established column-drain architecture</a:t>
            </a:r>
            <a:r>
              <a:rPr lang="hr-HR" dirty="0"/>
              <a:t>:</a:t>
            </a:r>
            <a:r>
              <a:rPr lang="en-US" dirty="0"/>
              <a:t>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kumimoji="1" lang="en-US" altLang="zh-CN" dirty="0"/>
              <a:t>Time stamp distributed in pixel array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kumimoji="1" lang="en-US" altLang="zh-CN" dirty="0"/>
              <a:t>Hit information stored in the pixel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en-US" altLang="zh-CN" dirty="0"/>
              <a:t>Hit read out following a priority scan</a:t>
            </a:r>
          </a:p>
        </p:txBody>
      </p:sp>
      <p:graphicFrame>
        <p:nvGraphicFramePr>
          <p:cNvPr id="42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864955"/>
              </p:ext>
            </p:extLst>
          </p:nvPr>
        </p:nvGraphicFramePr>
        <p:xfrm>
          <a:off x="2123728" y="3310777"/>
          <a:ext cx="5472608" cy="2612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Visio" r:id="rId4" imgW="10245107" imgH="5180065" progId="Visio.Drawing.15">
                  <p:embed/>
                </p:oleObj>
              </mc:Choice>
              <mc:Fallback>
                <p:oleObj name="Visio" r:id="rId4" imgW="10245107" imgH="5180065" progId="Visio.Drawing.15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3310777"/>
                        <a:ext cx="5472608" cy="2612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2523998" y="3429000"/>
            <a:ext cx="12794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 PMOS reset</a:t>
            </a:r>
          </a:p>
          <a:p>
            <a:r>
              <a:rPr lang="en-US" sz="1000" dirty="0"/>
              <a:t>- In-pixel RAM r/o by CMOS inverter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19702" y="3429000"/>
            <a:ext cx="12123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 PMOS reset</a:t>
            </a:r>
          </a:p>
          <a:p>
            <a:r>
              <a:rPr lang="en-US" sz="1000" dirty="0"/>
              <a:t>- In-pixel RAM r/o by source follower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40006" y="3429000"/>
            <a:ext cx="13881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 PMOS reset with leakage compensation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979368" y="34290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 Front HV bias</a:t>
            </a:r>
          </a:p>
          <a:p>
            <a:r>
              <a:rPr lang="en-US" sz="1000" dirty="0"/>
              <a:t>- AC coupled to FE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5436096" y="6041530"/>
            <a:ext cx="216024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7" name="Straight Arrow Connector 56"/>
          <p:cNvCxnSpPr/>
          <p:nvPr/>
        </p:nvCxnSpPr>
        <p:spPr>
          <a:xfrm flipH="1">
            <a:off x="2123728" y="6041530"/>
            <a:ext cx="2474168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8" name="TextBox 23"/>
          <p:cNvSpPr txBox="1"/>
          <p:nvPr/>
        </p:nvSpPr>
        <p:spPr>
          <a:xfrm>
            <a:off x="4672147" y="5898758"/>
            <a:ext cx="835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~ 2 cm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1944718" y="3310777"/>
            <a:ext cx="0" cy="80107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7" name="Straight Arrow Connector 66"/>
          <p:cNvCxnSpPr/>
          <p:nvPr/>
        </p:nvCxnSpPr>
        <p:spPr>
          <a:xfrm>
            <a:off x="1944718" y="5062479"/>
            <a:ext cx="0" cy="86082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8" name="TextBox 23"/>
          <p:cNvSpPr txBox="1"/>
          <p:nvPr/>
        </p:nvSpPr>
        <p:spPr>
          <a:xfrm rot="16200000">
            <a:off x="1489006" y="4397782"/>
            <a:ext cx="835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~ 1 cm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70587" y="5549170"/>
            <a:ext cx="1029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T. Wang et al.</a:t>
            </a:r>
          </a:p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iWoRiD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18962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2</a:t>
            </a:fld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C377B"/>
                </a:solidFill>
              </a:rPr>
              <a:t>Monolithic pixel development in </a:t>
            </a:r>
            <a:r>
              <a:rPr lang="en-US" dirty="0" err="1">
                <a:solidFill>
                  <a:srgbClr val="0C377B"/>
                </a:solidFill>
              </a:rPr>
              <a:t>TowerJazz</a:t>
            </a:r>
            <a:r>
              <a:rPr lang="en-US" dirty="0">
                <a:solidFill>
                  <a:srgbClr val="0C377B"/>
                </a:solidFill>
              </a:rPr>
              <a:t> 180nm – I. Berdalovic – PSD 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Monolithic active pixel sensor </a:t>
            </a:r>
            <a:r>
              <a:rPr lang="en-US" dirty="0" err="1"/>
              <a:t>characterisation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The </a:t>
            </a:r>
            <a:r>
              <a:rPr lang="en-US" dirty="0" err="1"/>
              <a:t>TowerJazz</a:t>
            </a:r>
            <a:r>
              <a:rPr lang="en-US" dirty="0"/>
              <a:t> </a:t>
            </a:r>
            <a:r>
              <a:rPr lang="hr-HR" dirty="0"/>
              <a:t>I</a:t>
            </a:r>
            <a:r>
              <a:rPr lang="en-US" dirty="0" err="1"/>
              <a:t>nvestigator</a:t>
            </a:r>
            <a:r>
              <a:rPr lang="en-US" dirty="0"/>
              <a:t> chip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Charge collection measurements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Irradiation results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Beam test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Design of large-scale monolithic demonstrators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The “MALTA” chip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dirty="0"/>
              <a:t>The “TJ-</a:t>
            </a:r>
            <a:r>
              <a:rPr lang="en-US" dirty="0" err="1"/>
              <a:t>Monopix</a:t>
            </a:r>
            <a:r>
              <a:rPr lang="en-US" dirty="0"/>
              <a:t>”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07297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3600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dirty="0"/>
              <a:t>The possibility of using a monolithic pixel sensor for the outer layers of the ATLAS experiment was investigated using the TowerJazz Investigator test chip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dirty="0"/>
              <a:t>Measurement results of sensors produced using a novel modified process</a:t>
            </a:r>
            <a:r>
              <a:rPr lang="en-US" dirty="0"/>
              <a:t>, which combines high Q/C with radiation tolerance,</a:t>
            </a:r>
            <a:r>
              <a:rPr lang="hr-HR" dirty="0"/>
              <a:t> show good performance and high efficiency even after irradiation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dirty="0"/>
              <a:t>This has opened the way for the design of two large-scale demonstrators with different readout architectures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5AD90-E3CB-47DF-8760-9F6EFE276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001051"/>
            <a:ext cx="4938344" cy="510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61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MOS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01850"/>
            <a:ext cx="3069181" cy="1697403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5444" y="2115914"/>
            <a:ext cx="3088334" cy="205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Pixel detectors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first measurement layers in ATLAS (closest to the particle collision point)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Used to reconstruct charged particle tracks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87624" y="1797794"/>
            <a:ext cx="3672408" cy="4655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Hybrid pixel detectors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56250" lvl="1" indent="0">
              <a:buNone/>
            </a:pPr>
            <a:endParaRPr lang="en-GB" sz="1800" dirty="0"/>
          </a:p>
          <a:p>
            <a:pPr marL="342000" lvl="1"/>
            <a:r>
              <a:rPr lang="en-US" sz="1800" dirty="0"/>
              <a:t>Used in the majority of presently installed systems</a:t>
            </a:r>
            <a:endParaRPr lang="en-GB" sz="1800" dirty="0"/>
          </a:p>
          <a:p>
            <a:pPr marL="342000" lvl="1"/>
            <a:r>
              <a:rPr lang="en-GB" sz="1800" dirty="0"/>
              <a:t>Sensor and readout circuitry on separate chips</a:t>
            </a:r>
            <a:r>
              <a:rPr lang="en-US" sz="1800" dirty="0"/>
              <a:t> (can be </a:t>
            </a:r>
            <a:r>
              <a:rPr lang="en-US" sz="1800" dirty="0" err="1"/>
              <a:t>optimised</a:t>
            </a:r>
            <a:r>
              <a:rPr lang="en-US" sz="1800" dirty="0"/>
              <a:t> separately)</a:t>
            </a:r>
          </a:p>
          <a:p>
            <a:pPr marL="342000" lvl="1"/>
            <a:r>
              <a:rPr lang="en-GB" sz="1800" dirty="0"/>
              <a:t>Fast, radiation hard, but complex assembly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70376" y="1797795"/>
            <a:ext cx="3878088" cy="4727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Monolithic pixel detectors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GB" sz="1800" dirty="0"/>
          </a:p>
          <a:p>
            <a:pPr marL="342000" lvl="1"/>
            <a:r>
              <a:rPr lang="en-GB" sz="1800" dirty="0"/>
              <a:t>Sensor and readout integrated into the same chip</a:t>
            </a:r>
          </a:p>
          <a:p>
            <a:pPr marL="342000" lvl="1"/>
            <a:r>
              <a:rPr lang="en-US" sz="1800" dirty="0"/>
              <a:t>Potentially better power-performance ratio and strong impact on material budget</a:t>
            </a:r>
            <a:endParaRPr lang="en-GB" sz="1800" dirty="0"/>
          </a:p>
          <a:p>
            <a:pPr marL="342000" lvl="1"/>
            <a:r>
              <a:rPr lang="en-GB" sz="1800" dirty="0"/>
              <a:t>High resolution, low cost, recent progress in radiation hardness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51466" y="1797794"/>
            <a:ext cx="3156449" cy="360041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29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Radiation hard monolithic sensors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Target: development of CMOS sensors for potential use in ITK pixel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Requirements: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fast time resolution (&lt; 25 ns bunch crossing time)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short dead time because of high particle rates (&lt; ~1 </a:t>
            </a:r>
            <a:r>
              <a:rPr lang="el-GR" dirty="0"/>
              <a:t>μ</a:t>
            </a:r>
            <a:r>
              <a:rPr lang="en-US" dirty="0"/>
              <a:t>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low power consumption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tolerance to </a:t>
            </a:r>
            <a:r>
              <a:rPr lang="en-GB" dirty="0"/>
              <a:t>ionising</a:t>
            </a:r>
            <a:r>
              <a:rPr lang="en-US" dirty="0"/>
              <a:t> and </a:t>
            </a:r>
            <a:r>
              <a:rPr lang="en-GB" dirty="0"/>
              <a:t>non-ionising</a:t>
            </a:r>
            <a:r>
              <a:rPr lang="en-US" dirty="0"/>
              <a:t> radiation</a:t>
            </a:r>
          </a:p>
          <a:p>
            <a:pPr lvl="8"/>
            <a:r>
              <a:rPr lang="en-US" dirty="0"/>
              <a:t>       ↓</a:t>
            </a:r>
          </a:p>
          <a:p>
            <a:pPr lvl="8"/>
            <a:r>
              <a:rPr lang="en-US" dirty="0"/>
              <a:t>charge collection by drift rather than diffusion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0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233714"/>
              </p:ext>
            </p:extLst>
          </p:nvPr>
        </p:nvGraphicFramePr>
        <p:xfrm>
          <a:off x="1006438" y="3525645"/>
          <a:ext cx="7131125" cy="2489200"/>
        </p:xfrm>
        <a:graphic>
          <a:graphicData uri="http://schemas.openxmlformats.org/drawingml/2006/table">
            <a:tbl>
              <a:tblPr firstRow="1" bandRow="1"/>
              <a:tblGrid>
                <a:gridCol w="248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2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STAR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ALICE-LHC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ILC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ATLAS-HL-LHC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Outer</a:t>
                      </a:r>
                      <a:endParaRPr lang="zh-CN" altLang="en-US" dirty="0"/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Inner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baseline="0" dirty="0"/>
                        <a:t>Required Time Res. [ns]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110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20 000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350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Particle Rate</a:t>
                      </a:r>
                    </a:p>
                    <a:p>
                      <a:pPr algn="ctr"/>
                      <a:r>
                        <a:rPr lang="en-US" altLang="zh-CN" dirty="0"/>
                        <a:t>[kHz/mm</a:t>
                      </a:r>
                      <a:r>
                        <a:rPr lang="en-US" altLang="zh-CN" baseline="30000" dirty="0"/>
                        <a:t>2</a:t>
                      </a:r>
                      <a:r>
                        <a:rPr lang="en-US" altLang="zh-CN" dirty="0"/>
                        <a:t>]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4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10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250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10 000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 err="1"/>
                        <a:t>Fluence</a:t>
                      </a:r>
                      <a:r>
                        <a:rPr lang="en-US" altLang="zh-CN" dirty="0"/>
                        <a:t> [</a:t>
                      </a:r>
                      <a:r>
                        <a:rPr lang="en-US" altLang="zh-CN" dirty="0" err="1"/>
                        <a:t>n</a:t>
                      </a:r>
                      <a:r>
                        <a:rPr lang="en-US" altLang="zh-CN" baseline="-25000" dirty="0" err="1"/>
                        <a:t>eq</a:t>
                      </a:r>
                      <a:r>
                        <a:rPr lang="en-US" altLang="zh-CN" dirty="0"/>
                        <a:t>/cm</a:t>
                      </a:r>
                      <a:r>
                        <a:rPr lang="en-US" altLang="zh-CN" baseline="30000" dirty="0"/>
                        <a:t>2</a:t>
                      </a:r>
                      <a:r>
                        <a:rPr lang="en-US" altLang="zh-CN" dirty="0"/>
                        <a:t>]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&gt; 10</a:t>
                      </a:r>
                      <a:r>
                        <a:rPr lang="en-US" altLang="zh-CN" baseline="30000" dirty="0"/>
                        <a:t>12</a:t>
                      </a:r>
                      <a:endParaRPr lang="zh-CN" alt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&gt;10</a:t>
                      </a:r>
                      <a:r>
                        <a:rPr lang="en-US" altLang="zh-CN" baseline="30000" dirty="0"/>
                        <a:t>13</a:t>
                      </a:r>
                      <a:endParaRPr lang="zh-CN" alt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10</a:t>
                      </a:r>
                      <a:r>
                        <a:rPr lang="en-US" altLang="zh-CN" baseline="30000" dirty="0"/>
                        <a:t>12</a:t>
                      </a:r>
                      <a:endParaRPr lang="zh-CN" alt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altLang="zh-CN" sz="1800" baseline="300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zh-CN" alt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altLang="zh-CN" sz="1800" baseline="30000" dirty="0">
                          <a:solidFill>
                            <a:schemeClr val="tx1"/>
                          </a:solidFill>
                        </a:rPr>
                        <a:t>16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zh-CN" alt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Ion. Dose [</a:t>
                      </a:r>
                      <a:r>
                        <a:rPr lang="en-US" altLang="zh-CN" dirty="0" err="1"/>
                        <a:t>Mrad</a:t>
                      </a:r>
                      <a:r>
                        <a:rPr lang="en-US" altLang="zh-CN" dirty="0"/>
                        <a:t>]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0.2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0.7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/>
                        <a:t>0.4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172200" y="4245725"/>
            <a:ext cx="979200" cy="1775563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89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821983"/>
            <a:ext cx="4652045" cy="3429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Sensor technology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23728" y="2578826"/>
            <a:ext cx="144016" cy="24315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23728" y="2228550"/>
            <a:ext cx="233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2-3</a:t>
            </a:r>
            <a:r>
              <a:rPr lang="en-GB" dirty="0"/>
              <a:t> </a:t>
            </a:r>
            <a:r>
              <a:rPr lang="en-US" dirty="0">
                <a:solidFill>
                  <a:srgbClr val="00B050"/>
                </a:solidFill>
              </a:rPr>
              <a:t>µm → small C!</a:t>
            </a:r>
            <a:r>
              <a:rPr lang="en-GB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715030" y="2132856"/>
                <a:ext cx="44114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30" y="2132856"/>
                <a:ext cx="441146" cy="5203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5536" y="998820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TowerJazz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180nm CMOS </a:t>
            </a:r>
            <a:r>
              <a:rPr lang="en-GB" dirty="0"/>
              <a:t>imaging process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High resistivity (</a:t>
            </a:r>
            <a:r>
              <a:rPr lang="en-GB" dirty="0">
                <a:solidFill>
                  <a:srgbClr val="00B050"/>
                </a:solidFill>
              </a:rPr>
              <a:t>&gt;</a:t>
            </a:r>
            <a:r>
              <a:rPr lang="en-US" dirty="0">
                <a:solidFill>
                  <a:srgbClr val="00B050"/>
                </a:solidFill>
              </a:rPr>
              <a:t> 1k</a:t>
            </a:r>
            <a:r>
              <a:rPr lang="en-US" dirty="0">
                <a:solidFill>
                  <a:srgbClr val="00B050"/>
                </a:solidFill>
                <a:latin typeface="Symbol" charset="2"/>
                <a:cs typeface="Symbol" charset="2"/>
              </a:rPr>
              <a:t>W</a:t>
            </a:r>
            <a:r>
              <a:rPr lang="en-US" dirty="0">
                <a:solidFill>
                  <a:srgbClr val="00B050"/>
                </a:solidFill>
              </a:rPr>
              <a:t> cm</a:t>
            </a:r>
            <a:r>
              <a:rPr lang="en-GB" dirty="0"/>
              <a:t>) p-type epitaxial layer </a:t>
            </a:r>
            <a:r>
              <a:rPr lang="en-US" dirty="0"/>
              <a:t>(</a:t>
            </a:r>
            <a:r>
              <a:rPr lang="en-US" dirty="0">
                <a:solidFill>
                  <a:srgbClr val="00B050"/>
                </a:solidFill>
              </a:rPr>
              <a:t>25 µm thick</a:t>
            </a:r>
            <a:r>
              <a:rPr lang="en-US" dirty="0"/>
              <a:t>) 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Deep PWELL </a:t>
            </a:r>
            <a:r>
              <a:rPr lang="en-US" dirty="0"/>
              <a:t>shielding NWELL allowing in-pixel PMOS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092552" y="2223210"/>
            <a:ext cx="2367880" cy="1511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285750">
              <a:buFont typeface="Arial" panose="020B0604020202020204" pitchFamily="34" charset="0"/>
              <a:buChar char="‒"/>
            </a:pPr>
            <a:r>
              <a:rPr lang="en-US" sz="1800" dirty="0"/>
              <a:t>better analog performance</a:t>
            </a:r>
          </a:p>
          <a:p>
            <a:pPr marL="342000" indent="-285750">
              <a:buFont typeface="Arial" panose="020B0604020202020204" pitchFamily="34" charset="0"/>
              <a:buChar char="‒"/>
            </a:pPr>
            <a:r>
              <a:rPr lang="en-US" sz="1800" dirty="0"/>
              <a:t>lower power consumption</a:t>
            </a:r>
            <a:endParaRPr lang="en-GB" sz="18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092552" y="3789040"/>
            <a:ext cx="2458616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00B050"/>
                </a:solidFill>
              </a:rPr>
              <a:t>Reverse bias </a:t>
            </a:r>
            <a:r>
              <a:rPr lang="en-GB" sz="1800" dirty="0"/>
              <a:t>to further reduce input capacitance and increase depletion volume (still difficult to deplete under deep PWELL)</a:t>
            </a:r>
          </a:p>
        </p:txBody>
      </p:sp>
    </p:spTree>
    <p:extLst>
      <p:ext uri="{BB962C8B-B14F-4D97-AF65-F5344CB8AC3E}">
        <p14:creationId xmlns:p14="http://schemas.microsoft.com/office/powerpoint/2010/main" val="3751037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Modified process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7" name="Picture 6" descr="Inv-modproc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71" y="2812844"/>
            <a:ext cx="3454146" cy="24723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998820"/>
            <a:ext cx="842493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Novel modified process developed in collaboration with the foundry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Adding a planar </a:t>
            </a:r>
            <a:r>
              <a:rPr lang="en-GB" dirty="0">
                <a:solidFill>
                  <a:srgbClr val="00B050"/>
                </a:solidFill>
              </a:rPr>
              <a:t>n-type layer</a:t>
            </a:r>
            <a:r>
              <a:rPr lang="en-GB" dirty="0"/>
              <a:t> significantly improves depletion under deep PWELL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Increased depletion volume </a:t>
            </a:r>
            <a:r>
              <a:rPr lang="en-US" dirty="0"/>
              <a:t>→ fast charge collection by drift</a:t>
            </a:r>
          </a:p>
          <a:p>
            <a:pPr>
              <a:spcAft>
                <a:spcPts val="600"/>
              </a:spcAft>
            </a:pPr>
            <a:r>
              <a:rPr lang="en-US" dirty="0"/>
              <a:t>					    ↓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2706980"/>
            <a:ext cx="410445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better time resolution</a:t>
            </a:r>
          </a:p>
          <a:p>
            <a:pPr>
              <a:spcAft>
                <a:spcPts val="600"/>
              </a:spcAft>
            </a:pPr>
            <a:r>
              <a:rPr lang="en-US" dirty="0"/>
              <a:t>reduced probability of charge trapping </a:t>
            </a:r>
            <a:r>
              <a:rPr lang="en-US" dirty="0">
                <a:solidFill>
                  <a:srgbClr val="00B050"/>
                </a:solidFill>
              </a:rPr>
              <a:t>(radiation hardness)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Possibility to fully deplete sensing volume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 significant circuit or layout changes required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28703" y="4279876"/>
            <a:ext cx="3330000" cy="0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2849" y="5365062"/>
            <a:ext cx="2083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Snoeys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DOI 10.1016/j.nima.2017.07.046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B0ED8B-2528-4F04-8E80-A364A079FF74}"/>
              </a:ext>
            </a:extLst>
          </p:cNvPr>
          <p:cNvCxnSpPr>
            <a:cxnSpLocks/>
          </p:cNvCxnSpPr>
          <p:nvPr/>
        </p:nvCxnSpPr>
        <p:spPr>
          <a:xfrm>
            <a:off x="1331640" y="4049027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87F5F8-3D4A-43AB-A78C-B7A58B48ACAF}"/>
              </a:ext>
            </a:extLst>
          </p:cNvPr>
          <p:cNvCxnSpPr>
            <a:cxnSpLocks/>
          </p:cNvCxnSpPr>
          <p:nvPr/>
        </p:nvCxnSpPr>
        <p:spPr>
          <a:xfrm>
            <a:off x="1835640" y="4049027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21C39-75FA-4FB7-9FB4-5525A01AB08D}"/>
              </a:ext>
            </a:extLst>
          </p:cNvPr>
          <p:cNvCxnSpPr>
            <a:cxnSpLocks/>
          </p:cNvCxnSpPr>
          <p:nvPr/>
        </p:nvCxnSpPr>
        <p:spPr>
          <a:xfrm>
            <a:off x="2339392" y="4050000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A0BC4AE-CEA9-48E6-9685-AC8C6EDAB17F}"/>
              </a:ext>
            </a:extLst>
          </p:cNvPr>
          <p:cNvCxnSpPr>
            <a:cxnSpLocks/>
          </p:cNvCxnSpPr>
          <p:nvPr/>
        </p:nvCxnSpPr>
        <p:spPr>
          <a:xfrm>
            <a:off x="2843640" y="4050000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6507078-8337-4C72-A98F-E78D8D155AB1}"/>
              </a:ext>
            </a:extLst>
          </p:cNvPr>
          <p:cNvCxnSpPr>
            <a:cxnSpLocks/>
          </p:cNvCxnSpPr>
          <p:nvPr/>
        </p:nvCxnSpPr>
        <p:spPr>
          <a:xfrm>
            <a:off x="3347640" y="4050000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E5243F-AC73-4F79-968A-2C3379ABCD90}"/>
              </a:ext>
            </a:extLst>
          </p:cNvPr>
          <p:cNvCxnSpPr>
            <a:cxnSpLocks/>
          </p:cNvCxnSpPr>
          <p:nvPr/>
        </p:nvCxnSpPr>
        <p:spPr>
          <a:xfrm>
            <a:off x="3851696" y="4050000"/>
            <a:ext cx="0" cy="5178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577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CF1B51-483A-4A6F-A1B3-14E621562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9" r="4884" b="4663"/>
          <a:stretch/>
        </p:blipFill>
        <p:spPr bwMode="auto">
          <a:xfrm>
            <a:off x="1089208" y="2676376"/>
            <a:ext cx="3090240" cy="36267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</a:t>
            </a:r>
            <a:r>
              <a:rPr lang="en-US" dirty="0" err="1"/>
              <a:t>TowerJazz</a:t>
            </a:r>
            <a:r>
              <a:rPr lang="en-US" dirty="0"/>
              <a:t> Investigator chip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Developed by ALICE as test chip for the ITS upgrade 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134 pixel sub-matrices of different designs (electrode size, PWELL spacing)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Each sub-matrix contains 8x8 pixels surrounded by dummies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Possibility of simultaneously measuring the analog signals on 64 pixels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3E08AE-E6B1-429A-AC9E-8B7ECEC7647F}"/>
              </a:ext>
            </a:extLst>
          </p:cNvPr>
          <p:cNvSpPr/>
          <p:nvPr/>
        </p:nvSpPr>
        <p:spPr>
          <a:xfrm>
            <a:off x="1691680" y="2418257"/>
            <a:ext cx="2101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Investigator-1 layout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1142C1-1AD6-41F0-A246-0A04463B3188}"/>
              </a:ext>
            </a:extLst>
          </p:cNvPr>
          <p:cNvSpPr txBox="1"/>
          <p:nvPr/>
        </p:nvSpPr>
        <p:spPr>
          <a:xfrm rot="16200000">
            <a:off x="16738" y="4156804"/>
            <a:ext cx="1774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5.0 mm x 5.7 mm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AAE338-ECDF-4A24-BBEA-64F23E45D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814" y="2745086"/>
            <a:ext cx="1903633" cy="18913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93E8C3-9C87-4448-8F6C-D88261894423}"/>
              </a:ext>
            </a:extLst>
          </p:cNvPr>
          <p:cNvSpPr/>
          <p:nvPr/>
        </p:nvSpPr>
        <p:spPr>
          <a:xfrm>
            <a:off x="4645637" y="2417594"/>
            <a:ext cx="11881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Mini-matrix</a:t>
            </a:r>
            <a:endParaRPr lang="en-GB" sz="1600" dirty="0">
              <a:solidFill>
                <a:srgbClr val="FF0000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70B6985-8E0C-400A-9D13-24037D0F5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36870"/>
              </p:ext>
            </p:extLst>
          </p:nvPr>
        </p:nvGraphicFramePr>
        <p:xfrm>
          <a:off x="4211960" y="4648503"/>
          <a:ext cx="1971675" cy="1577340"/>
        </p:xfrm>
        <a:graphic>
          <a:graphicData uri="http://schemas.openxmlformats.org/drawingml/2006/table">
            <a:tbl>
              <a:tblPr/>
              <a:tblGrid>
                <a:gridCol w="864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5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Mini-Matrix number</a:t>
                      </a:r>
                      <a:endParaRPr lang="en-GB" sz="1050" b="1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5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Pixel size</a:t>
                      </a:r>
                      <a:endParaRPr lang="en-GB" sz="1050" b="1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0 – 35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20 by 20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36 – 57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22 by 22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58 – 67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25 by 25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68 – 103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28 by 28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104 – 111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30 by 30 um</a:t>
                      </a:r>
                      <a:r>
                        <a:rPr lang="en-GB" sz="1000" b="1" kern="15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112 – 123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40 by 40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124 – 133</a:t>
                      </a:r>
                      <a:endParaRPr lang="en-GB" sz="1050" kern="15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50 by 50 um</a:t>
                      </a:r>
                      <a:r>
                        <a:rPr lang="en-GB" sz="1000" b="1" kern="15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Bitstream Vera Sans"/>
                          <a:cs typeface="Bitstream Vera Sans"/>
                        </a:rPr>
                        <a:t>2</a:t>
                      </a:r>
                      <a:endParaRPr lang="en-GB" sz="1050" kern="150" dirty="0">
                        <a:effectLst/>
                        <a:latin typeface="Liberation Serif"/>
                        <a:ea typeface="Bitstream Vera Sans"/>
                        <a:cs typeface="Bitstream Vera San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9F413B8-8660-4E60-9B49-564D3BD19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272" y="3029023"/>
            <a:ext cx="2701213" cy="27274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CC72B76-91AD-4F55-BF7A-BDE59843579C}"/>
              </a:ext>
            </a:extLst>
          </p:cNvPr>
          <p:cNvSpPr/>
          <p:nvPr/>
        </p:nvSpPr>
        <p:spPr>
          <a:xfrm>
            <a:off x="6998166" y="2708920"/>
            <a:ext cx="1231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Pixel layout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5750381"/>
            <a:ext cx="2083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C. Gao et al.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DOI 10.1016/j.nima.2016.03.074 </a:t>
            </a:r>
          </a:p>
        </p:txBody>
      </p:sp>
    </p:spTree>
    <p:extLst>
      <p:ext uri="{BB962C8B-B14F-4D97-AF65-F5344CB8AC3E}">
        <p14:creationId xmlns:p14="http://schemas.microsoft.com/office/powerpoint/2010/main" val="107150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Charge collection measurements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8820"/>
            <a:ext cx="8424936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Edge-TCT: used to study charge collection uniformity within the pixel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Tests on Investigator chip done in IJS, Ljubljana on two structures: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sl-SI" dirty="0"/>
              <a:t>20x20 </a:t>
            </a:r>
            <a:r>
              <a:rPr lang="el-GR" dirty="0"/>
              <a:t>μ</a:t>
            </a:r>
            <a:r>
              <a:rPr lang="sl-SI" dirty="0"/>
              <a:t>m</a:t>
            </a:r>
            <a:r>
              <a:rPr lang="sl-SI" baseline="30000" dirty="0"/>
              <a:t>2</a:t>
            </a:r>
            <a:r>
              <a:rPr lang="sl-SI" dirty="0"/>
              <a:t> pixel si</a:t>
            </a:r>
            <a:r>
              <a:rPr lang="en-US" dirty="0" err="1"/>
              <a:t>ze</a:t>
            </a:r>
            <a:endParaRPr lang="en-US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en-US" dirty="0"/>
              <a:t>50x50 </a:t>
            </a:r>
            <a:r>
              <a:rPr lang="el-GR" dirty="0"/>
              <a:t>μ</a:t>
            </a:r>
            <a:r>
              <a:rPr lang="sl-SI" dirty="0"/>
              <a:t>m</a:t>
            </a:r>
            <a:r>
              <a:rPr lang="sl-SI" baseline="30000" dirty="0"/>
              <a:t>2</a:t>
            </a:r>
            <a:r>
              <a:rPr lang="sl-SI" dirty="0"/>
              <a:t> pixel si</a:t>
            </a:r>
            <a:r>
              <a:rPr lang="en-US" dirty="0" err="1"/>
              <a:t>ze</a:t>
            </a:r>
            <a:endParaRPr lang="en-US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24" y="2240489"/>
            <a:ext cx="3636924" cy="2123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506270"/>
            <a:ext cx="133562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1600" dirty="0"/>
              <a:t>Chip surface</a:t>
            </a:r>
          </a:p>
        </p:txBody>
      </p:sp>
      <p:grpSp>
        <p:nvGrpSpPr>
          <p:cNvPr id="8" name="Group 7"/>
          <p:cNvGrpSpPr/>
          <p:nvPr/>
        </p:nvGrpSpPr>
        <p:grpSpPr>
          <a:xfrm flipH="1" flipV="1">
            <a:off x="3612330" y="1795307"/>
            <a:ext cx="4995455" cy="2713813"/>
            <a:chOff x="4437316" y="1128262"/>
            <a:chExt cx="4995455" cy="271381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59"/>
            <a:stretch/>
          </p:blipFill>
          <p:spPr>
            <a:xfrm>
              <a:off x="4437316" y="1128262"/>
              <a:ext cx="4355300" cy="2713813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7134421" y="3017634"/>
              <a:ext cx="2298350" cy="75385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7413689" y="1410462"/>
              <a:ext cx="309612" cy="309612"/>
              <a:chOff x="6180030" y="3513571"/>
              <a:chExt cx="309612" cy="309612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180030" y="3513571"/>
                <a:ext cx="309612" cy="30961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cxnSp>
            <p:nvCxnSpPr>
              <p:cNvPr id="17" name="Straight Connector 16"/>
              <p:cNvCxnSpPr>
                <a:stCxn id="16" idx="1"/>
                <a:endCxn id="16" idx="5"/>
              </p:cNvCxnSpPr>
              <p:nvPr/>
            </p:nvCxnSpPr>
            <p:spPr>
              <a:xfrm>
                <a:off x="6225372" y="3558913"/>
                <a:ext cx="218928" cy="21892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6" idx="3"/>
                <a:endCxn id="16" idx="7"/>
              </p:cNvCxnSpPr>
              <p:nvPr/>
            </p:nvCxnSpPr>
            <p:spPr>
              <a:xfrm flipV="1">
                <a:off x="6225372" y="3558913"/>
                <a:ext cx="218928" cy="21892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 flipH="1" flipV="1">
              <a:off x="6738708" y="1447546"/>
              <a:ext cx="614244" cy="2825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r>
                <a:rPr lang="sl-SI" sz="1600" dirty="0"/>
                <a:t>beam</a:t>
              </a:r>
              <a:endParaRPr lang="sl-SI" sz="2000" dirty="0"/>
            </a:p>
          </p:txBody>
        </p:sp>
        <p:sp>
          <p:nvSpPr>
            <p:cNvPr id="13" name="Down Arrow 12"/>
            <p:cNvSpPr/>
            <p:nvPr/>
          </p:nvSpPr>
          <p:spPr>
            <a:xfrm flipV="1">
              <a:off x="6994658" y="2161290"/>
              <a:ext cx="170795" cy="813985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4" name="TextBox 13"/>
            <p:cNvSpPr txBox="1"/>
            <p:nvPr/>
          </p:nvSpPr>
          <p:spPr>
            <a:xfrm flipV="1">
              <a:off x="7134421" y="2059136"/>
              <a:ext cx="741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dirty="0">
                  <a:solidFill>
                    <a:schemeClr val="bg1"/>
                  </a:solidFill>
                </a:rPr>
                <a:t>depth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002586" y="3017634"/>
              <a:ext cx="20423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Down Arrow 18"/>
          <p:cNvSpPr/>
          <p:nvPr/>
        </p:nvSpPr>
        <p:spPr>
          <a:xfrm>
            <a:off x="809792" y="2607586"/>
            <a:ext cx="170795" cy="81398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20" name="Straight Connector 19"/>
          <p:cNvCxnSpPr/>
          <p:nvPr/>
        </p:nvCxnSpPr>
        <p:spPr>
          <a:xfrm>
            <a:off x="712800" y="2629385"/>
            <a:ext cx="3369649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169172" y="1866271"/>
            <a:ext cx="792077" cy="64882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3476002" y="3258589"/>
            <a:ext cx="309612" cy="309612"/>
            <a:chOff x="6180030" y="3513571"/>
            <a:chExt cx="309612" cy="309612"/>
          </a:xfrm>
        </p:grpSpPr>
        <p:sp>
          <p:nvSpPr>
            <p:cNvPr id="23" name="Oval 22"/>
            <p:cNvSpPr/>
            <p:nvPr/>
          </p:nvSpPr>
          <p:spPr>
            <a:xfrm>
              <a:off x="6180030" y="3513571"/>
              <a:ext cx="309612" cy="30961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4" name="Straight Connector 23"/>
            <p:cNvCxnSpPr>
              <a:stCxn id="23" idx="1"/>
              <a:endCxn id="23" idx="5"/>
            </p:cNvCxnSpPr>
            <p:nvPr/>
          </p:nvCxnSpPr>
          <p:spPr>
            <a:xfrm>
              <a:off x="6225372" y="3558913"/>
              <a:ext cx="218928" cy="2189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3" idx="3"/>
              <a:endCxn id="23" idx="7"/>
            </p:cNvCxnSpPr>
            <p:nvPr/>
          </p:nvCxnSpPr>
          <p:spPr>
            <a:xfrm flipV="1">
              <a:off x="6225372" y="3558913"/>
              <a:ext cx="218928" cy="2189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2771800" y="3264896"/>
            <a:ext cx="643465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sl-SI" sz="1600" dirty="0"/>
              <a:t>beam</a:t>
            </a:r>
            <a:endParaRPr lang="sl-SI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766290" y="3452867"/>
            <a:ext cx="646356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sl-SI" sz="1600" dirty="0"/>
              <a:t>depth</a:t>
            </a:r>
            <a:endParaRPr lang="sl-SI" sz="2000" dirty="0"/>
          </a:p>
        </p:txBody>
      </p:sp>
    </p:spTree>
    <p:extLst>
      <p:ext uri="{BB962C8B-B14F-4D97-AF65-F5344CB8AC3E}">
        <p14:creationId xmlns:p14="http://schemas.microsoft.com/office/powerpoint/2010/main" val="3756958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Charge collection measurements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Monolithic pixel development in TowerJazz 180nm – I. Berdalovic – PSD 11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220" y="897850"/>
            <a:ext cx="2575560" cy="1737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914" y="898803"/>
            <a:ext cx="2575560" cy="1735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181" y="2636912"/>
            <a:ext cx="2575919" cy="17395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9819" y="2637986"/>
            <a:ext cx="2573655" cy="1737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3848" y="4510092"/>
            <a:ext cx="2573655" cy="1737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998820"/>
            <a:ext cx="280055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e-TCT measurements show depletion of epi layer even after 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at -6V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Signal collection after </a:t>
            </a:r>
            <a:r>
              <a:rPr lang="en-US" dirty="0"/>
              <a:t>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GB" dirty="0"/>
              <a:t> irradiation  also directly under deep PWELL</a:t>
            </a:r>
          </a:p>
          <a:p>
            <a:pPr algn="ctr">
              <a:spcAft>
                <a:spcPts val="600"/>
              </a:spcAft>
            </a:pPr>
            <a:r>
              <a:rPr lang="en-GB" dirty="0"/>
              <a:t>↓</a:t>
            </a:r>
          </a:p>
          <a:p>
            <a:pPr algn="ctr">
              <a:spcAft>
                <a:spcPts val="600"/>
              </a:spcAft>
            </a:pPr>
            <a:r>
              <a:rPr lang="en-GB" dirty="0"/>
              <a:t>with process modification the full pixel is depleted!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1011910"/>
            <a:ext cx="78137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 err="1"/>
              <a:t>unirrad</a:t>
            </a:r>
            <a:r>
              <a:rPr lang="en-US" sz="1600" dirty="0"/>
              <a:t>.</a:t>
            </a:r>
            <a:endParaRPr lang="sl-SI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91420" y="2761267"/>
            <a:ext cx="78137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 err="1"/>
              <a:t>unirrad</a:t>
            </a:r>
            <a:r>
              <a:rPr lang="en-US" sz="1600" dirty="0"/>
              <a:t>.</a:t>
            </a:r>
            <a:endParaRPr lang="sl-SI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96336" y="2761266"/>
            <a:ext cx="57606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1e15</a:t>
            </a:r>
            <a:endParaRPr lang="sl-SI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595697" y="998820"/>
            <a:ext cx="57606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1e15</a:t>
            </a:r>
            <a:endParaRPr lang="sl-SI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801114" y="4700406"/>
            <a:ext cx="1075142" cy="5287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50x50 </a:t>
            </a:r>
            <a:r>
              <a:rPr lang="el-GR" sz="1600" dirty="0"/>
              <a:t>μ</a:t>
            </a:r>
            <a:r>
              <a:rPr lang="sl-SI" sz="1600" dirty="0"/>
              <a:t>m</a:t>
            </a:r>
            <a:r>
              <a:rPr lang="sl-SI" sz="1600" baseline="30000" dirty="0"/>
              <a:t>2</a:t>
            </a:r>
            <a:r>
              <a:rPr lang="sl-SI" sz="1600" dirty="0"/>
              <a:t> </a:t>
            </a:r>
            <a:r>
              <a:rPr lang="en-US" sz="1600" dirty="0"/>
              <a:t>after 1e15</a:t>
            </a:r>
            <a:endParaRPr lang="sl-SI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01114" y="5463798"/>
            <a:ext cx="859118" cy="5287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FWHM=</a:t>
            </a:r>
          </a:p>
          <a:p>
            <a:r>
              <a:rPr lang="en-US" sz="1600" dirty="0"/>
              <a:t>155 </a:t>
            </a:r>
            <a:r>
              <a:rPr lang="el-GR" sz="1600" dirty="0"/>
              <a:t>μ</a:t>
            </a:r>
            <a:r>
              <a:rPr lang="sl-SI" sz="1600" dirty="0"/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69546" y="994264"/>
            <a:ext cx="62899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20x20</a:t>
            </a:r>
            <a:endParaRPr lang="sl-SI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73508" y="2761266"/>
            <a:ext cx="628994" cy="2825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600" dirty="0"/>
              <a:t>50x50</a:t>
            </a:r>
            <a:endParaRPr lang="sl-SI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E1281B2-BEC5-412C-91C3-0C3299C87B3F}"/>
              </a:ext>
            </a:extLst>
          </p:cNvPr>
          <p:cNvCxnSpPr>
            <a:cxnSpLocks/>
          </p:cNvCxnSpPr>
          <p:nvPr/>
        </p:nvCxnSpPr>
        <p:spPr>
          <a:xfrm flipH="1">
            <a:off x="3779912" y="2124000"/>
            <a:ext cx="14401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B0AAA37-35BF-4F7A-A524-7DEF0FF866BB}"/>
              </a:ext>
            </a:extLst>
          </p:cNvPr>
          <p:cNvCxnSpPr>
            <a:cxnSpLocks/>
          </p:cNvCxnSpPr>
          <p:nvPr/>
        </p:nvCxnSpPr>
        <p:spPr>
          <a:xfrm flipH="1">
            <a:off x="3635896" y="3672000"/>
            <a:ext cx="172819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81F3CC0-48E9-453A-9AA2-65AFB592245B}"/>
              </a:ext>
            </a:extLst>
          </p:cNvPr>
          <p:cNvCxnSpPr>
            <a:cxnSpLocks/>
          </p:cNvCxnSpPr>
          <p:nvPr/>
        </p:nvCxnSpPr>
        <p:spPr>
          <a:xfrm flipH="1">
            <a:off x="6300192" y="3933056"/>
            <a:ext cx="172819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B033D90-877E-43D1-87A8-D79E906D01A9}"/>
              </a:ext>
            </a:extLst>
          </p:cNvPr>
          <p:cNvCxnSpPr>
            <a:cxnSpLocks/>
          </p:cNvCxnSpPr>
          <p:nvPr/>
        </p:nvCxnSpPr>
        <p:spPr>
          <a:xfrm flipH="1">
            <a:off x="6372200" y="2206800"/>
            <a:ext cx="15841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60B66FF-3D2D-4657-B002-E08818229E74}"/>
              </a:ext>
            </a:extLst>
          </p:cNvPr>
          <p:cNvSpPr txBox="1"/>
          <p:nvPr/>
        </p:nvSpPr>
        <p:spPr>
          <a:xfrm>
            <a:off x="7595697" y="4481400"/>
            <a:ext cx="133562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sz="1600" dirty="0"/>
              <a:t>Chip surfac</a:t>
            </a:r>
            <a:r>
              <a:rPr lang="en-GB" sz="1600" dirty="0"/>
              <a:t>e</a:t>
            </a:r>
            <a:endParaRPr lang="sl-SI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805AAAF-A337-4884-BB88-908EEF632C2E}"/>
              </a:ext>
            </a:extLst>
          </p:cNvPr>
          <p:cNvCxnSpPr>
            <a:cxnSpLocks/>
          </p:cNvCxnSpPr>
          <p:nvPr/>
        </p:nvCxnSpPr>
        <p:spPr>
          <a:xfrm flipH="1" flipV="1">
            <a:off x="5364090" y="3717034"/>
            <a:ext cx="2231607" cy="7512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40CCC9-5AE7-4C27-9C82-FB060842C476}"/>
              </a:ext>
            </a:extLst>
          </p:cNvPr>
          <p:cNvCxnSpPr>
            <a:cxnSpLocks/>
          </p:cNvCxnSpPr>
          <p:nvPr/>
        </p:nvCxnSpPr>
        <p:spPr>
          <a:xfrm flipH="1" flipV="1">
            <a:off x="8033102" y="3933056"/>
            <a:ext cx="211306" cy="53527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084003"/>
      </p:ext>
    </p:extLst>
  </p:cSld>
  <p:clrMapOvr>
    <a:masterClrMapping/>
  </p:clrMapOvr>
</p:sld>
</file>

<file path=ppt/theme/theme1.xml><?xml version="1.0" encoding="utf-8"?>
<a:theme xmlns:a="http://schemas.openxmlformats.org/drawingml/2006/main" name="2_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8651</TotalTime>
  <Words>1774</Words>
  <Application>Microsoft Office PowerPoint</Application>
  <PresentationFormat>On-screen Show (4:3)</PresentationFormat>
  <Paragraphs>328</Paragraphs>
  <Slides>20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ＭＳ Ｐゴシック</vt:lpstr>
      <vt:lpstr>华文新魏</vt:lpstr>
      <vt:lpstr>Arial</vt:lpstr>
      <vt:lpstr>Bitstream Vera Sans</vt:lpstr>
      <vt:lpstr>Calibri</vt:lpstr>
      <vt:lpstr>Cambria Math</vt:lpstr>
      <vt:lpstr>Liberation Serif</vt:lpstr>
      <vt:lpstr>Symbol</vt:lpstr>
      <vt:lpstr>Times New Roman</vt:lpstr>
      <vt:lpstr>Wingdings</vt:lpstr>
      <vt:lpstr>2_CERNPrésentation2</vt:lpstr>
      <vt:lpstr>Visio</vt:lpstr>
      <vt:lpstr>Monolithic pixel development in TowerJazz 180nm CMOS for the outer pixel layers in the ATLAS experiment</vt:lpstr>
      <vt:lpstr>Outline</vt:lpstr>
      <vt:lpstr>Pixel detectors</vt:lpstr>
      <vt:lpstr>Radiation hard monolithic sensors</vt:lpstr>
      <vt:lpstr>Sensor technology</vt:lpstr>
      <vt:lpstr>Modified process</vt:lpstr>
      <vt:lpstr>The TowerJazz Investigator chip</vt:lpstr>
      <vt:lpstr>Charge collection measurements</vt:lpstr>
      <vt:lpstr>Charge collection measurements</vt:lpstr>
      <vt:lpstr>Irradiation results</vt:lpstr>
      <vt:lpstr>Beam test results</vt:lpstr>
      <vt:lpstr>Design of large-scale demonstrators</vt:lpstr>
      <vt:lpstr>The “MALTA” chip</vt:lpstr>
      <vt:lpstr>Analog front-end</vt:lpstr>
      <vt:lpstr>Front-end timing optimisation</vt:lpstr>
      <vt:lpstr>Noise and mismatch</vt:lpstr>
      <vt:lpstr>Digital readout architecture</vt:lpstr>
      <vt:lpstr>Digital end-of-column logic</vt:lpstr>
      <vt:lpstr>The “TJ-Monopix” chip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Thanushan Kugathasan</dc:creator>
  <cp:lastModifiedBy>Ivan</cp:lastModifiedBy>
  <cp:revision>354</cp:revision>
  <dcterms:created xsi:type="dcterms:W3CDTF">2014-10-13T11:53:34Z</dcterms:created>
  <dcterms:modified xsi:type="dcterms:W3CDTF">2017-09-05T08:05:48Z</dcterms:modified>
</cp:coreProperties>
</file>