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9"/>
  </p:notesMasterIdLst>
  <p:handoutMasterIdLst>
    <p:handoutMasterId r:id="rId40"/>
  </p:handoutMasterIdLst>
  <p:sldIdLst>
    <p:sldId id="328" r:id="rId2"/>
    <p:sldId id="398" r:id="rId3"/>
    <p:sldId id="558" r:id="rId4"/>
    <p:sldId id="472" r:id="rId5"/>
    <p:sldId id="520" r:id="rId6"/>
    <p:sldId id="447" r:id="rId7"/>
    <p:sldId id="519" r:id="rId8"/>
    <p:sldId id="476" r:id="rId9"/>
    <p:sldId id="480" r:id="rId10"/>
    <p:sldId id="537" r:id="rId11"/>
    <p:sldId id="482" r:id="rId12"/>
    <p:sldId id="546" r:id="rId13"/>
    <p:sldId id="550" r:id="rId14"/>
    <p:sldId id="481" r:id="rId15"/>
    <p:sldId id="461" r:id="rId16"/>
    <p:sldId id="531" r:id="rId17"/>
    <p:sldId id="483" r:id="rId18"/>
    <p:sldId id="521" r:id="rId19"/>
    <p:sldId id="524" r:id="rId20"/>
    <p:sldId id="525" r:id="rId21"/>
    <p:sldId id="526" r:id="rId22"/>
    <p:sldId id="503" r:id="rId23"/>
    <p:sldId id="559" r:id="rId24"/>
    <p:sldId id="528" r:id="rId25"/>
    <p:sldId id="527" r:id="rId26"/>
    <p:sldId id="501" r:id="rId27"/>
    <p:sldId id="511" r:id="rId28"/>
    <p:sldId id="506" r:id="rId29"/>
    <p:sldId id="513" r:id="rId30"/>
    <p:sldId id="540" r:id="rId31"/>
    <p:sldId id="539" r:id="rId32"/>
    <p:sldId id="542" r:id="rId33"/>
    <p:sldId id="543" r:id="rId34"/>
    <p:sldId id="541" r:id="rId35"/>
    <p:sldId id="468" r:id="rId36"/>
    <p:sldId id="529" r:id="rId37"/>
    <p:sldId id="407" r:id="rId38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28"/>
            <p14:sldId id="398"/>
            <p14:sldId id="558"/>
            <p14:sldId id="472"/>
            <p14:sldId id="520"/>
            <p14:sldId id="447"/>
            <p14:sldId id="519"/>
            <p14:sldId id="476"/>
            <p14:sldId id="480"/>
            <p14:sldId id="537"/>
            <p14:sldId id="482"/>
            <p14:sldId id="546"/>
            <p14:sldId id="550"/>
            <p14:sldId id="481"/>
            <p14:sldId id="461"/>
            <p14:sldId id="531"/>
            <p14:sldId id="483"/>
            <p14:sldId id="521"/>
            <p14:sldId id="524"/>
            <p14:sldId id="525"/>
            <p14:sldId id="526"/>
            <p14:sldId id="503"/>
            <p14:sldId id="559"/>
            <p14:sldId id="528"/>
            <p14:sldId id="527"/>
            <p14:sldId id="501"/>
            <p14:sldId id="511"/>
            <p14:sldId id="506"/>
            <p14:sldId id="513"/>
            <p14:sldId id="540"/>
            <p14:sldId id="539"/>
            <p14:sldId id="542"/>
            <p14:sldId id="543"/>
            <p14:sldId id="541"/>
            <p14:sldId id="468"/>
            <p14:sldId id="529"/>
            <p14:sldId id="40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A00"/>
    <a:srgbClr val="3333CC"/>
    <a:srgbClr val="A4A4A4"/>
    <a:srgbClr val="FFFFFF"/>
    <a:srgbClr val="AFDAFF"/>
    <a:srgbClr val="49D947"/>
    <a:srgbClr val="FF8286"/>
    <a:srgbClr val="EF5B00"/>
    <a:srgbClr val="0080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4" autoAdjust="0"/>
    <p:restoredTop sz="94705" autoAdjust="0"/>
  </p:normalViewPr>
  <p:slideViewPr>
    <p:cSldViewPr snapToObjects="1">
      <p:cViewPr varScale="1">
        <p:scale>
          <a:sx n="59" d="100"/>
          <a:sy n="59" d="100"/>
        </p:scale>
        <p:origin x="-811" y="-7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de-CH" sz="1200" u="non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894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0851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220123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3199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err="1" smtClean="0"/>
              <a:t>Formatvorlage</a:t>
            </a:r>
            <a:r>
              <a:rPr lang="en-GB" noProof="0" dirty="0" smtClean="0"/>
              <a:t> des </a:t>
            </a:r>
            <a:r>
              <a:rPr lang="en-GB" noProof="0" dirty="0" err="1" smtClean="0"/>
              <a:t>Untertitelmasters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06000" y="900000"/>
            <a:ext cx="3961200" cy="5729400"/>
          </a:xfrm>
        </p:spPr>
        <p:txBody>
          <a:bodyPr/>
          <a:lstStyle>
            <a:lvl1pPr marL="0" indent="0">
              <a:tabLst/>
              <a:defRPr sz="1700"/>
            </a:lvl1pPr>
            <a:lvl2pPr marL="182563" indent="-182563">
              <a:spcBef>
                <a:spcPts val="0"/>
              </a:spcBef>
              <a:spcAft>
                <a:spcPts val="0"/>
              </a:spcAft>
              <a:buFont typeface="Lucida Grande"/>
              <a:buChar char="•"/>
              <a:defRPr sz="1700"/>
            </a:lvl2pPr>
            <a:lvl3pPr marL="358775" indent="-179388">
              <a:buFont typeface="Lucida Grande"/>
              <a:buChar char="–"/>
              <a:tabLst/>
              <a:defRPr sz="1700"/>
            </a:lvl3pPr>
            <a:lvl4pPr marL="627063" indent="-179388">
              <a:defRPr sz="1700"/>
            </a:lvl4pPr>
            <a:lvl5pPr marL="182563" indent="-182563">
              <a:defRPr sz="17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0" y="900000"/>
            <a:ext cx="4267200" cy="5731451"/>
          </a:xfrm>
        </p:spPr>
        <p:txBody>
          <a:bodyPr/>
          <a:lstStyle>
            <a:lvl1pPr marL="0" indent="0">
              <a:spcBef>
                <a:spcPts val="0"/>
              </a:spcBef>
              <a:tabLst/>
              <a:defRPr sz="1700"/>
            </a:lvl1pPr>
            <a:lvl2pPr marL="182563" indent="-182563">
              <a:spcBef>
                <a:spcPts val="0"/>
              </a:spcBef>
              <a:buFont typeface="Lucida Grande"/>
              <a:buChar char="•"/>
              <a:defRPr sz="1700"/>
            </a:lvl2pPr>
            <a:lvl3pPr marL="358775" indent="-179388">
              <a:spcBef>
                <a:spcPts val="0"/>
              </a:spcBef>
              <a:buFont typeface="Lucida Grande"/>
              <a:buChar char="–"/>
              <a:defRPr sz="1700"/>
            </a:lvl3pPr>
            <a:lvl4pPr marL="627063" indent="-179388">
              <a:spcBef>
                <a:spcPts val="0"/>
              </a:spcBef>
              <a:defRPr sz="1700"/>
            </a:lvl4pPr>
            <a:lvl5pPr marL="1435100" indent="-182563">
              <a:defRPr sz="15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56388"/>
            <a:ext cx="1775321" cy="220714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56388"/>
            <a:ext cx="1895475" cy="215628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t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84122021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1620000" y="144000"/>
            <a:ext cx="85344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 dirty="0"/>
          </a:p>
        </p:txBody>
      </p:sp>
      <p:sp>
        <p:nvSpPr>
          <p:cNvPr id="7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8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56715501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19250" y="144463"/>
            <a:ext cx="7161213" cy="474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00113"/>
            <a:ext cx="4189413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900113"/>
            <a:ext cx="4191000" cy="21859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238500"/>
            <a:ext cx="4189413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613" y="3238500"/>
            <a:ext cx="41910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11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2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56388"/>
            <a:ext cx="1775321" cy="220714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56388"/>
            <a:ext cx="1895475" cy="215628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t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719576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9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56388"/>
            <a:ext cx="1775321" cy="220714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56388"/>
            <a:ext cx="1895475" cy="215628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t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5962747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038600" cy="4392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557338"/>
            <a:ext cx="4038600" cy="4392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6456612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57338"/>
            <a:ext cx="8229600" cy="2119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829050"/>
            <a:ext cx="8229600" cy="2120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184517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57338"/>
            <a:ext cx="4038600" cy="21193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829050"/>
            <a:ext cx="4038600" cy="21209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557338"/>
            <a:ext cx="4038600" cy="4392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495940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188913"/>
            <a:ext cx="8229600" cy="57610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9598105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2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579034403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701029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271265" cy="220713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8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6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271265" cy="3651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1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2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3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GB" noProof="0" dirty="0" err="1" smtClean="0"/>
              <a:t>Textmasterformat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7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10"/>
          </p:nvPr>
        </p:nvSpPr>
        <p:spPr>
          <a:xfrm>
            <a:off x="4308847" y="6664275"/>
            <a:ext cx="1775321" cy="220714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err="1" smtClean="0"/>
              <a:t>Textmasterformat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8" name="Line 5"/>
          <p:cNvSpPr>
            <a:spLocks noChangeShapeType="1"/>
          </p:cNvSpPr>
          <p:nvPr userDrawn="1"/>
        </p:nvSpPr>
        <p:spPr bwMode="auto">
          <a:xfrm>
            <a:off x="0" y="6629400"/>
            <a:ext cx="9144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CH" sz="1000">
              <a:latin typeface="Arial Narrow" panose="020B0606020202030204" pitchFamily="34" charset="0"/>
            </a:endParaRPr>
          </a:p>
        </p:txBody>
      </p:sp>
      <p:sp>
        <p:nvSpPr>
          <p:cNvPr id="18" name="Datumsplatzhalter 3"/>
          <p:cNvSpPr>
            <a:spLocks noGrp="1"/>
          </p:cNvSpPr>
          <p:nvPr>
            <p:ph type="dt" sz="half" idx="10"/>
          </p:nvPr>
        </p:nvSpPr>
        <p:spPr>
          <a:xfrm>
            <a:off x="3995936" y="6656388"/>
            <a:ext cx="1440159" cy="193725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1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7236296" y="6656388"/>
            <a:ext cx="1895475" cy="215628"/>
          </a:xfrm>
          <a:prstGeom prst="rect">
            <a:avLst/>
          </a:prstGeom>
        </p:spPr>
        <p:txBody>
          <a:bodyPr anchor="t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20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t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Datumsplatzhalter 3"/>
          <p:cNvSpPr>
            <a:spLocks noGrp="1"/>
          </p:cNvSpPr>
          <p:nvPr>
            <p:ph type="dt" sz="half" idx="2"/>
          </p:nvPr>
        </p:nvSpPr>
        <p:spPr>
          <a:xfrm>
            <a:off x="4308847" y="6664275"/>
            <a:ext cx="911225" cy="365125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7236296" y="6669361"/>
            <a:ext cx="1895475" cy="215628"/>
          </a:xfrm>
          <a:prstGeom prst="rect">
            <a:avLst/>
          </a:prstGeom>
        </p:spPr>
        <p:txBody>
          <a:bodyPr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0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33400" y="6656388"/>
            <a:ext cx="838200" cy="228600"/>
          </a:xfrm>
          <a:prstGeom prst="rect">
            <a:avLst/>
          </a:prstGeom>
        </p:spPr>
        <p:txBody>
          <a:bodyPr anchor="ctr" anchorCtr="0"/>
          <a:lstStyle>
            <a:lvl1pPr>
              <a:defRPr sz="1000" smtClean="0">
                <a:latin typeface="Arial Narrow" panose="020B0606020202030204" pitchFamily="34" charset="0"/>
              </a:defRPr>
            </a:lvl1pPr>
          </a:lstStyle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‹#›</a:t>
            </a:fld>
            <a:endParaRPr lang="de-DE" alt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  <p:sldLayoutId id="2147483982" r:id="rId10"/>
    <p:sldLayoutId id="2147483983" r:id="rId11"/>
    <p:sldLayoutId id="2147483984" r:id="rId12"/>
    <p:sldLayoutId id="2147483985" r:id="rId13"/>
    <p:sldLayoutId id="2147483989" r:id="rId14"/>
    <p:sldLayoutId id="2147483990" r:id="rId15"/>
    <p:sldLayoutId id="2147483992" r:id="rId16"/>
    <p:sldLayoutId id="2147483994" r:id="rId17"/>
    <p:sldLayoutId id="2147483995" r:id="rId18"/>
    <p:sldLayoutId id="2147483997" r:id="rId1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2.emf"/><Relationship Id="rId5" Type="http://schemas.openxmlformats.org/officeDocument/2006/relationships/image" Target="../media/image30.wmf"/><Relationship Id="rId4" Type="http://schemas.openxmlformats.org/officeDocument/2006/relationships/oleObject" Target="../embeddings/oleObject1.bin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6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4387" y="4725144"/>
            <a:ext cx="7969249" cy="936104"/>
          </a:xfrm>
        </p:spPr>
        <p:txBody>
          <a:bodyPr/>
          <a:lstStyle/>
          <a:p>
            <a:r>
              <a:rPr lang="en-US" dirty="0" smtClean="0"/>
              <a:t>First </a:t>
            </a:r>
            <a:r>
              <a:rPr lang="en-US" dirty="0"/>
              <a:t>results of the MYTHEN-III strip detector prototype</a:t>
            </a:r>
            <a:r>
              <a:rPr lang="de-CH" dirty="0"/>
              <a:t/>
            </a:r>
            <a:br>
              <a:rPr lang="de-CH" dirty="0"/>
            </a:br>
            <a:endParaRPr lang="en-GB" dirty="0"/>
          </a:p>
        </p:txBody>
      </p:sp>
      <p:sp>
        <p:nvSpPr>
          <p:cNvPr id="3" name="Untertitel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Roberto Dinapoli ::  SLS Detector Group  ::  Paul </a:t>
            </a:r>
            <a:r>
              <a:rPr lang="en-GB" dirty="0" err="1" smtClean="0"/>
              <a:t>Scherrer</a:t>
            </a:r>
            <a:r>
              <a:rPr lang="en-GB" dirty="0" smtClean="0"/>
              <a:t> </a:t>
            </a:r>
            <a:r>
              <a:rPr lang="en-GB" dirty="0" err="1" smtClean="0"/>
              <a:t>Institut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Textfeld 3"/>
          <p:cNvSpPr txBox="1"/>
          <p:nvPr/>
        </p:nvSpPr>
        <p:spPr>
          <a:xfrm>
            <a:off x="814387" y="5877272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800" b="1" smtClean="0">
                <a:solidFill>
                  <a:srgbClr val="969696"/>
                </a:solidFill>
                <a:latin typeface="+mn-lt"/>
                <a:cs typeface="Franklin Gothic Book"/>
              </a:rPr>
              <a:t>PSD11 :: </a:t>
            </a:r>
            <a:r>
              <a:rPr lang="en-GB" sz="1800" b="1" kern="1000" spc="30" smtClean="0">
                <a:solidFill>
                  <a:srgbClr val="969696"/>
                </a:solidFill>
                <a:latin typeface="+mn-lt"/>
                <a:cs typeface="Franklin Gothic Book"/>
              </a:rPr>
              <a:t>07.09.2017</a:t>
            </a:r>
            <a:endParaRPr lang="en-GB" sz="1800" b="1" kern="1000" spc="30" dirty="0" smtClean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6457488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1403648" y="908720"/>
            <a:ext cx="6840760" cy="2448272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9942" name="Picture 6" descr="https://i.ytimg.com/vi/Yc_VENHxLg0/maxresdefault.jpg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11" t="21586" b="10652"/>
          <a:stretch/>
        </p:blipFill>
        <p:spPr bwMode="auto">
          <a:xfrm>
            <a:off x="3286202" y="3505200"/>
            <a:ext cx="3158006" cy="29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691680" y="1039118"/>
            <a:ext cx="6552728" cy="34040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3200" kern="1000" spc="30" dirty="0" smtClean="0">
                <a:latin typeface="+mn-lt"/>
                <a:cs typeface="Franklin Gothic Book"/>
              </a:rPr>
              <a:t>It’s getting old!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kern="1000" spc="30" dirty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Acquisition system outdated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Electronics components not available any longer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Why MYTHEN III?</a:t>
            </a:r>
            <a:endParaRPr lang="en-US" dirty="0"/>
          </a:p>
        </p:txBody>
      </p:sp>
      <p:sp>
        <p:nvSpPr>
          <p:cNvPr id="8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4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10</a:t>
            </a:fld>
            <a:endParaRPr lang="de-DE" altLang="de-DE" dirty="0"/>
          </a:p>
        </p:txBody>
      </p:sp>
      <p:pic>
        <p:nvPicPr>
          <p:cNvPr id="9" name="Picture 16" descr="p40701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5" t="48293" r="46332" b="28011"/>
          <a:stretch/>
        </p:blipFill>
        <p:spPr bwMode="auto">
          <a:xfrm>
            <a:off x="395536" y="3880894"/>
            <a:ext cx="2304256" cy="25105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dinapoli\Desktop\Private\TMP_FOTO\20170601_Detector_Group_rob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64"/>
          <a:stretch/>
        </p:blipFill>
        <p:spPr bwMode="auto">
          <a:xfrm>
            <a:off x="6732240" y="3844356"/>
            <a:ext cx="2222500" cy="2612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01950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1475657" y="1124744"/>
            <a:ext cx="6120680" cy="2282552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Why MYTHEN III?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5577" y="1124744"/>
            <a:ext cx="6840760" cy="2016224"/>
            <a:chOff x="5292080" y="1124744"/>
            <a:chExt cx="3093213" cy="3816424"/>
          </a:xfrm>
          <a:noFill/>
        </p:grpSpPr>
        <p:sp>
          <p:nvSpPr>
            <p:cNvPr id="3" name="Rectangle 2"/>
            <p:cNvSpPr/>
            <p:nvPr/>
          </p:nvSpPr>
          <p:spPr bwMode="auto">
            <a:xfrm>
              <a:off x="5292080" y="4365104"/>
              <a:ext cx="2808312" cy="576064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70619" y="1124744"/>
              <a:ext cx="2614674" cy="3600400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3200" kern="1000" spc="30" dirty="0" smtClean="0">
                  <a:latin typeface="+mn-lt"/>
                  <a:cs typeface="Franklin Gothic Book"/>
                </a:rPr>
                <a:t>It’s growing!</a:t>
              </a: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endParaRPr lang="en-US" sz="2400" kern="1000" spc="30" dirty="0">
                <a:latin typeface="+mn-lt"/>
                <a:cs typeface="Franklin Gothic Book"/>
              </a:endParaRPr>
            </a:p>
          </p:txBody>
        </p:sp>
      </p:grpSp>
      <p:sp>
        <p:nvSpPr>
          <p:cNvPr id="10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6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11</a:t>
            </a:fld>
            <a:endParaRPr lang="de-DE" altLang="de-DE" dirty="0"/>
          </a:p>
        </p:txBody>
      </p:sp>
      <p:pic>
        <p:nvPicPr>
          <p:cNvPr id="11" name="Picture 6" descr="https://i.ytimg.com/vi/Yc_VENHxLg0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6940" r="1578" b="9319"/>
          <a:stretch/>
        </p:blipFill>
        <p:spPr bwMode="auto">
          <a:xfrm>
            <a:off x="755576" y="5947223"/>
            <a:ext cx="7620154" cy="59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6" descr="https://i.ytimg.com/vi/Yc_VENHxLg0/maxresdefault.jpg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7" r="39370" b="19720"/>
          <a:stretch/>
        </p:blipFill>
        <p:spPr bwMode="auto">
          <a:xfrm>
            <a:off x="2128156" y="3645024"/>
            <a:ext cx="3451956" cy="244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987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1475657" y="980728"/>
            <a:ext cx="6120680" cy="2520279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Why MYTHEN III?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5577" y="944152"/>
            <a:ext cx="6840760" cy="2196816"/>
            <a:chOff x="5292080" y="782910"/>
            <a:chExt cx="3093213" cy="4158258"/>
          </a:xfrm>
          <a:noFill/>
        </p:grpSpPr>
        <p:sp>
          <p:nvSpPr>
            <p:cNvPr id="3" name="Rectangle 2"/>
            <p:cNvSpPr/>
            <p:nvPr/>
          </p:nvSpPr>
          <p:spPr bwMode="auto">
            <a:xfrm>
              <a:off x="5292080" y="4365104"/>
              <a:ext cx="2808312" cy="576064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70619" y="782910"/>
              <a:ext cx="2614674" cy="14322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3200" kern="1000" spc="30" dirty="0" smtClean="0">
                  <a:latin typeface="+mn-lt"/>
                  <a:cs typeface="Franklin Gothic Book"/>
                </a:rPr>
                <a:t>It’s growing!</a:t>
              </a: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endParaRPr lang="en-US" sz="2400" kern="1000" spc="30" dirty="0" smtClean="0">
                <a:latin typeface="+mn-lt"/>
                <a:cs typeface="Franklin Gothic Book"/>
              </a:endParaRP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2400" kern="1000" spc="30" dirty="0" smtClean="0">
                  <a:latin typeface="+mn-lt"/>
                  <a:cs typeface="Franklin Gothic Book"/>
                </a:rPr>
                <a:t>Take </a:t>
              </a:r>
              <a:r>
                <a:rPr lang="en-US" sz="2400" kern="1000" spc="30" dirty="0">
                  <a:latin typeface="+mn-lt"/>
                  <a:cs typeface="Franklin Gothic Book"/>
                </a:rPr>
                <a:t>advantage of technological </a:t>
              </a:r>
              <a:r>
                <a:rPr lang="en-US" sz="2400" kern="1000" spc="30" dirty="0" smtClean="0">
                  <a:latin typeface="+mn-lt"/>
                  <a:cs typeface="Franklin Gothic Book"/>
                </a:rPr>
                <a:t>progress</a:t>
              </a:r>
              <a:endParaRPr lang="en-US" sz="2400" kern="1000" spc="30" dirty="0">
                <a:latin typeface="+mn-lt"/>
                <a:cs typeface="Franklin Gothic Book"/>
              </a:endParaRP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2400" kern="1000" spc="30" dirty="0">
                  <a:latin typeface="+mn-lt"/>
                  <a:cs typeface="Franklin Gothic Book"/>
                </a:rPr>
                <a:t>Improve data quality</a:t>
              </a: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2400" kern="1000" spc="30" dirty="0" smtClean="0">
                  <a:latin typeface="+mn-lt"/>
                  <a:cs typeface="Franklin Gothic Book"/>
                </a:rPr>
                <a:t>More flexibility for more applications</a:t>
              </a:r>
              <a:endParaRPr lang="en-US" sz="2400" kern="1000" spc="30" dirty="0">
                <a:latin typeface="+mn-lt"/>
                <a:cs typeface="Franklin Gothic Book"/>
              </a:endParaRP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endParaRPr lang="en-US" sz="2400" kern="1000" spc="30" dirty="0" smtClean="0">
                <a:latin typeface="+mn-lt"/>
                <a:cs typeface="Franklin Gothic Book"/>
              </a:endParaRPr>
            </a:p>
          </p:txBody>
        </p:sp>
      </p:grpSp>
      <p:sp>
        <p:nvSpPr>
          <p:cNvPr id="10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6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12</a:t>
            </a:fld>
            <a:endParaRPr lang="de-DE" altLang="de-DE" dirty="0"/>
          </a:p>
        </p:txBody>
      </p:sp>
      <p:pic>
        <p:nvPicPr>
          <p:cNvPr id="11" name="Picture 6" descr="https://i.ytimg.com/vi/Yc_VENHxLg0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6940" r="1578" b="9319"/>
          <a:stretch/>
        </p:blipFill>
        <p:spPr bwMode="auto">
          <a:xfrm>
            <a:off x="755576" y="5947223"/>
            <a:ext cx="7620154" cy="59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6" descr="https://i.ytimg.com/vi/Yc_VENHxLg0/maxresdefault.jpg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7" r="39370" b="19720"/>
          <a:stretch/>
        </p:blipFill>
        <p:spPr bwMode="auto">
          <a:xfrm>
            <a:off x="2128156" y="3645024"/>
            <a:ext cx="3451956" cy="244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p40701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63" t="22805" r="30788" b="49716"/>
          <a:stretch/>
        </p:blipFill>
        <p:spPr bwMode="auto">
          <a:xfrm>
            <a:off x="251520" y="4710093"/>
            <a:ext cx="851648" cy="123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p40701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33" t="49848" r="16718" b="26655"/>
          <a:stretch/>
        </p:blipFill>
        <p:spPr bwMode="auto">
          <a:xfrm>
            <a:off x="1283901" y="4754916"/>
            <a:ext cx="1059963" cy="114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" descr="C:\Users\dinapoli\Desktop\Private\TMP_FOTO\20170601_Detector_Group_we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796" y="3789040"/>
            <a:ext cx="3573449" cy="210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4365104"/>
            <a:ext cx="1584176" cy="3267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MYTHEN group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80213" y="3481641"/>
            <a:ext cx="2232247" cy="3267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SLS detectors group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767364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1475657" y="980728"/>
            <a:ext cx="6120680" cy="2520279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Why MYTHEN III?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5577" y="944152"/>
            <a:ext cx="6840760" cy="2196816"/>
            <a:chOff x="5292080" y="782910"/>
            <a:chExt cx="3093213" cy="4158258"/>
          </a:xfrm>
          <a:noFill/>
        </p:grpSpPr>
        <p:sp>
          <p:nvSpPr>
            <p:cNvPr id="3" name="Rectangle 2"/>
            <p:cNvSpPr/>
            <p:nvPr/>
          </p:nvSpPr>
          <p:spPr bwMode="auto">
            <a:xfrm>
              <a:off x="5292080" y="4365104"/>
              <a:ext cx="2808312" cy="576064"/>
            </a:xfrm>
            <a:prstGeom prst="rect">
              <a:avLst/>
            </a:prstGeom>
            <a:grp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70619" y="782910"/>
              <a:ext cx="2614674" cy="14322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noAutofit/>
            </a:bodyPr>
            <a:lstStyle/>
            <a:p>
              <a:pPr algn="ctr">
                <a:lnSpc>
                  <a:spcPct val="110000"/>
                </a:lnSpc>
                <a:spcBef>
                  <a:spcPts val="0"/>
                </a:spcBef>
              </a:pPr>
              <a:r>
                <a:rPr lang="en-US" sz="3200" kern="1000" spc="30" dirty="0" smtClean="0">
                  <a:latin typeface="+mn-lt"/>
                  <a:cs typeface="Franklin Gothic Book"/>
                </a:rPr>
                <a:t>It’s growing!</a:t>
              </a: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endParaRPr lang="en-US" sz="2400" kern="1000" spc="30" dirty="0" smtClean="0">
                <a:latin typeface="+mn-lt"/>
                <a:cs typeface="Franklin Gothic Book"/>
              </a:endParaRP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2400" kern="1000" spc="30" dirty="0" smtClean="0">
                  <a:latin typeface="+mn-lt"/>
                  <a:cs typeface="Franklin Gothic Book"/>
                </a:rPr>
                <a:t>Take </a:t>
              </a:r>
              <a:r>
                <a:rPr lang="en-US" sz="2400" kern="1000" spc="30" dirty="0">
                  <a:latin typeface="+mn-lt"/>
                  <a:cs typeface="Franklin Gothic Book"/>
                </a:rPr>
                <a:t>advantage of technological advances</a:t>
              </a: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2400" kern="1000" spc="30" dirty="0">
                  <a:latin typeface="+mn-lt"/>
                  <a:cs typeface="Franklin Gothic Book"/>
                </a:rPr>
                <a:t>Improve data quality</a:t>
              </a: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2400" kern="1000" spc="30" dirty="0" smtClean="0">
                  <a:latin typeface="+mn-lt"/>
                  <a:cs typeface="Franklin Gothic Book"/>
                </a:rPr>
                <a:t>More flexibility for more applications</a:t>
              </a: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r>
                <a:rPr lang="en-US" sz="2400" i="1" kern="1000" spc="30" dirty="0">
                  <a:latin typeface="+mn-lt"/>
                  <a:cs typeface="Franklin Gothic Book"/>
                </a:rPr>
                <a:t>Get rid of pixels for a while…</a:t>
              </a: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endParaRPr lang="en-US" sz="2400" kern="1000" spc="30" dirty="0">
                <a:latin typeface="+mn-lt"/>
                <a:cs typeface="Franklin Gothic Book"/>
              </a:endParaRPr>
            </a:p>
            <a:p>
              <a:pPr marL="285750" indent="-285750">
                <a:lnSpc>
                  <a:spcPct val="110000"/>
                </a:lnSpc>
                <a:spcBef>
                  <a:spcPts val="0"/>
                </a:spcBef>
                <a:buFont typeface="Arial" panose="020B0604020202020204" pitchFamily="34" charset="0"/>
                <a:buChar char="•"/>
              </a:pPr>
              <a:endParaRPr lang="en-US" sz="2400" kern="1000" spc="30" dirty="0" smtClean="0">
                <a:latin typeface="+mn-lt"/>
                <a:cs typeface="Franklin Gothic Book"/>
              </a:endParaRPr>
            </a:p>
          </p:txBody>
        </p:sp>
      </p:grpSp>
      <p:sp>
        <p:nvSpPr>
          <p:cNvPr id="10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6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13</a:t>
            </a:fld>
            <a:endParaRPr lang="de-DE" altLang="de-DE" dirty="0"/>
          </a:p>
        </p:txBody>
      </p:sp>
      <p:pic>
        <p:nvPicPr>
          <p:cNvPr id="11" name="Picture 6" descr="https://i.ytimg.com/vi/Yc_VENHxLg0/maxres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76940" r="1578" b="9319"/>
          <a:stretch/>
        </p:blipFill>
        <p:spPr bwMode="auto">
          <a:xfrm>
            <a:off x="755576" y="5947223"/>
            <a:ext cx="7620154" cy="598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6" descr="https://i.ytimg.com/vi/Yc_VENHxLg0/maxresdefault.jpg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7" r="39370" b="19720"/>
          <a:stretch/>
        </p:blipFill>
        <p:spPr bwMode="auto">
          <a:xfrm>
            <a:off x="2128156" y="3645024"/>
            <a:ext cx="3451956" cy="244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p40701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963" t="22805" r="30788" b="49716"/>
          <a:stretch/>
        </p:blipFill>
        <p:spPr bwMode="auto">
          <a:xfrm>
            <a:off x="251520" y="4710093"/>
            <a:ext cx="851648" cy="123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 descr="p40701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33" t="49848" r="16718" b="26655"/>
          <a:stretch/>
        </p:blipFill>
        <p:spPr bwMode="auto">
          <a:xfrm>
            <a:off x="1283901" y="4754916"/>
            <a:ext cx="1059963" cy="1147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0419" name="Picture 3" descr="C:\Users\dinapoli\Desktop\Private\TMP_FOTO\20170601_Detector_Group_we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796" y="3789040"/>
            <a:ext cx="3573449" cy="2102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9552" y="4365104"/>
            <a:ext cx="1584176" cy="3267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MYTHEN group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80213" y="3481641"/>
            <a:ext cx="2232247" cy="326765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SLS detectors group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1008800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 bwMode="auto">
          <a:xfrm>
            <a:off x="242189" y="4437112"/>
            <a:ext cx="8712968" cy="1656184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Fluorescence suppression</a:t>
            </a:r>
            <a:endParaRPr lang="de-CH" dirty="0"/>
          </a:p>
        </p:txBody>
      </p:sp>
      <p:pic>
        <p:nvPicPr>
          <p:cNvPr id="6" name="Content Placeholder 5" descr="IUCrfigure.pn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tretch>
            <a:fillRect/>
          </a:stretch>
        </p:blipFill>
        <p:spPr>
          <a:xfrm>
            <a:off x="5292477" y="908720"/>
            <a:ext cx="3455987" cy="34417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 bwMode="auto">
          <a:xfrm>
            <a:off x="6912661" y="2276872"/>
            <a:ext cx="0" cy="1656184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/>
        </p:nvCxnSpPr>
        <p:spPr bwMode="auto">
          <a:xfrm>
            <a:off x="7517525" y="2780928"/>
            <a:ext cx="0" cy="115212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251520" y="4437112"/>
            <a:ext cx="8784976" cy="136815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Fluorescence is not flat field correctable and must be suppressed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Distance between beam, threshold and fluorescence line should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     be 3-5 x noise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Difficult energy/threshold choice for complex samples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kern="1000" spc="30" dirty="0" smtClean="0">
              <a:latin typeface="+mn-lt"/>
              <a:cs typeface="Franklin Gothic Book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7" t="1527" r="8263" b="5071"/>
          <a:stretch/>
        </p:blipFill>
        <p:spPr>
          <a:xfrm>
            <a:off x="827583" y="908720"/>
            <a:ext cx="4038317" cy="30698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411760" y="1268760"/>
            <a:ext cx="2286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Sample containing iron</a:t>
            </a:r>
            <a:endParaRPr lang="de-CH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6093296"/>
            <a:ext cx="7560840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3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Reduce the noise -&gt; 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100-200 </a:t>
            </a:r>
            <a:r>
              <a:rPr lang="en-US" sz="32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electrons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3200" kern="1000" spc="30" dirty="0" smtClean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46741" y="1818370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Threshold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chemeClr val="accent3"/>
                </a:solidFill>
                <a:latin typeface="+mn-lt"/>
                <a:cs typeface="Franklin Gothic Book"/>
              </a:rPr>
              <a:t>6 keV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9 keV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6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14</a:t>
            </a:fld>
            <a:endParaRPr lang="de-DE" altLang="de-DE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442392" y="2323728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counts</a:t>
            </a:r>
            <a:endParaRPr lang="it-IT" sz="18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54760" y="4005064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Channel number</a:t>
            </a:r>
            <a:endParaRPr lang="it-IT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880191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8" b="4368"/>
          <a:stretch/>
        </p:blipFill>
        <p:spPr>
          <a:xfrm>
            <a:off x="797667" y="986827"/>
            <a:ext cx="3781425" cy="3367889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 bwMode="auto">
          <a:xfrm>
            <a:off x="459677" y="4458705"/>
            <a:ext cx="8337033" cy="1506355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294967295"/>
          </p:nvPr>
        </p:nvSpPr>
        <p:spPr>
          <a:xfrm>
            <a:off x="611560" y="4581525"/>
            <a:ext cx="8185150" cy="1223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altLang="de-DE" sz="2400" dirty="0" smtClean="0"/>
              <a:t>Flat field is necessary in XRPD to get accuracy better than 1%</a:t>
            </a:r>
          </a:p>
          <a:p>
            <a:pPr>
              <a:lnSpc>
                <a:spcPct val="90000"/>
              </a:lnSpc>
            </a:pPr>
            <a:r>
              <a:rPr lang="en-GB" altLang="de-DE" sz="2400" dirty="0" smtClean="0"/>
              <a:t>Annoying and time consuming flat field acquisition for each pair of X-ray and threshold energy</a:t>
            </a:r>
          </a:p>
          <a:p>
            <a:pPr marL="520700" lvl="1" indent="-342900">
              <a:lnSpc>
                <a:spcPct val="90000"/>
              </a:lnSpc>
            </a:pPr>
            <a:r>
              <a:rPr lang="en-GB" altLang="de-DE" sz="2400" dirty="0" smtClean="0"/>
              <a:t>Large statistics, must be retaken periodically </a:t>
            </a:r>
            <a:endParaRPr lang="en-GB" altLang="de-DE" sz="2400" dirty="0"/>
          </a:p>
          <a:p>
            <a:endParaRPr lang="de-CH" sz="2000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Flat field acquisition</a:t>
            </a:r>
            <a:endParaRPr lang="de-CH" dirty="0"/>
          </a:p>
        </p:txBody>
      </p:sp>
      <p:grpSp>
        <p:nvGrpSpPr>
          <p:cNvPr id="3" name="Group 2"/>
          <p:cNvGrpSpPr/>
          <p:nvPr/>
        </p:nvGrpSpPr>
        <p:grpSpPr>
          <a:xfrm>
            <a:off x="4932040" y="-819472"/>
            <a:ext cx="4477094" cy="4691329"/>
            <a:chOff x="4932040" y="1041927"/>
            <a:chExt cx="4477094" cy="4691329"/>
          </a:xfrm>
        </p:grpSpPr>
        <p:grpSp>
          <p:nvGrpSpPr>
            <p:cNvPr id="18" name="Group 17"/>
            <p:cNvGrpSpPr/>
            <p:nvPr/>
          </p:nvGrpSpPr>
          <p:grpSpPr>
            <a:xfrm>
              <a:off x="4932040" y="1041927"/>
              <a:ext cx="4477094" cy="4547313"/>
              <a:chOff x="4703418" y="692696"/>
              <a:chExt cx="4477094" cy="4547313"/>
            </a:xfrm>
          </p:grpSpPr>
          <p:sp>
            <p:nvSpPr>
              <p:cNvPr id="17" name="Donut 16"/>
              <p:cNvSpPr/>
              <p:nvPr/>
            </p:nvSpPr>
            <p:spPr bwMode="auto">
              <a:xfrm>
                <a:off x="6660232" y="2708920"/>
                <a:ext cx="504056" cy="576064"/>
              </a:xfrm>
              <a:prstGeom prst="donut">
                <a:avLst>
                  <a:gd name="adj" fmla="val 16562"/>
                </a:avLst>
              </a:prstGeom>
              <a:solidFill>
                <a:schemeClr val="tx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2" name="Left Arrow 11"/>
              <p:cNvSpPr/>
              <p:nvPr/>
            </p:nvSpPr>
            <p:spPr bwMode="auto">
              <a:xfrm>
                <a:off x="6948264" y="2996952"/>
                <a:ext cx="1835696" cy="45719"/>
              </a:xfrm>
              <a:prstGeom prst="leftArrow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6" name="Pie 15"/>
              <p:cNvSpPr/>
              <p:nvPr/>
            </p:nvSpPr>
            <p:spPr bwMode="auto">
              <a:xfrm>
                <a:off x="4703418" y="692696"/>
                <a:ext cx="4477094" cy="4547313"/>
              </a:xfrm>
              <a:prstGeom prst="pie">
                <a:avLst>
                  <a:gd name="adj1" fmla="val 9576329"/>
                  <a:gd name="adj2" fmla="val 10139914"/>
                </a:avLst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 bwMode="auto">
              <a:xfrm>
                <a:off x="6836147" y="2924944"/>
                <a:ext cx="144016" cy="144016"/>
              </a:xfrm>
              <a:prstGeom prst="ellipse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</p:grpSp>
        <p:sp>
          <p:nvSpPr>
            <p:cNvPr id="19" name="Block Arc 18"/>
            <p:cNvSpPr/>
            <p:nvPr/>
          </p:nvSpPr>
          <p:spPr bwMode="auto">
            <a:xfrm>
              <a:off x="4955446" y="1569764"/>
              <a:ext cx="4153058" cy="4163492"/>
            </a:xfrm>
            <a:prstGeom prst="blockArc">
              <a:avLst>
                <a:gd name="adj1" fmla="val 3055193"/>
                <a:gd name="adj2" fmla="val 11778870"/>
                <a:gd name="adj3" fmla="val 22700"/>
              </a:avLst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79512" y="5949280"/>
            <a:ext cx="8784976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3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Reduce the threshold dispersion -&gt;</a:t>
            </a:r>
            <a:r>
              <a:rPr lang="en-US" sz="3200" dirty="0">
                <a:solidFill>
                  <a:schemeClr val="accent5">
                    <a:lumMod val="40000"/>
                    <a:lumOff val="6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&lt;10 electrons</a:t>
            </a:r>
            <a:endParaRPr lang="en-US" sz="3200" kern="1000" spc="30" dirty="0" smtClean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  <p:sp>
        <p:nvSpPr>
          <p:cNvPr id="4" name="Arc 3"/>
          <p:cNvSpPr/>
          <p:nvPr/>
        </p:nvSpPr>
        <p:spPr bwMode="auto">
          <a:xfrm>
            <a:off x="5283588" y="-531440"/>
            <a:ext cx="3752908" cy="4032448"/>
          </a:xfrm>
          <a:prstGeom prst="arc">
            <a:avLst>
              <a:gd name="adj1" fmla="val 2083183"/>
              <a:gd name="adj2" fmla="val 12554539"/>
            </a:avLst>
          </a:prstGeom>
          <a:noFill/>
          <a:ln w="76200" cap="flat" cmpd="sng" algn="ctr">
            <a:solidFill>
              <a:schemeClr val="accent5">
                <a:lumMod val="75000"/>
              </a:schemeClr>
            </a:solidFill>
            <a:prstDash val="sysDot"/>
            <a:round/>
            <a:headEnd type="triangl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3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24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25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15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731097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7704" y="144000"/>
            <a:ext cx="7236296" cy="533400"/>
          </a:xfrm>
        </p:spPr>
        <p:txBody>
          <a:bodyPr/>
          <a:lstStyle/>
          <a:p>
            <a:r>
              <a:rPr lang="en-US" dirty="0" smtClean="0"/>
              <a:t>High intensity peaks (high photon flux)</a:t>
            </a:r>
            <a:r>
              <a:rPr lang="en-US" dirty="0"/>
              <a:t/>
            </a:r>
            <a:br>
              <a:rPr lang="en-US" dirty="0"/>
            </a:b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251520" y="4653136"/>
            <a:ext cx="8712968" cy="1349439"/>
          </a:xfrm>
          <a:solidFill>
            <a:srgbClr val="FFEAA8"/>
          </a:solidFill>
        </p:spPr>
        <p:txBody>
          <a:bodyPr/>
          <a:lstStyle/>
          <a:p>
            <a:r>
              <a:rPr lang="en-US" sz="2400" dirty="0" smtClean="0"/>
              <a:t>Pileup can be corrected, but within limits!</a:t>
            </a:r>
          </a:p>
          <a:p>
            <a:pPr lvl="1"/>
            <a:r>
              <a:rPr lang="en-US" sz="2400" dirty="0" smtClean="0"/>
              <a:t>Much less for high gain settings</a:t>
            </a:r>
          </a:p>
          <a:p>
            <a:r>
              <a:rPr lang="en-US" sz="2400" dirty="0" smtClean="0"/>
              <a:t>For better data quality reduce the flux and avoid rate corrections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7504" y="6093296"/>
            <a:ext cx="9036496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3200" kern="1000" spc="3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  <a:cs typeface="Franklin Gothic Book"/>
              </a:rPr>
              <a:t>Increase the analog speed-&gt; </a:t>
            </a:r>
            <a:r>
              <a:rPr lang="en-US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Dead </a:t>
            </a:r>
            <a:r>
              <a:rPr lang="en-US" sz="3200" dirty="0">
                <a:solidFill>
                  <a:schemeClr val="accent5">
                    <a:lumMod val="60000"/>
                    <a:lumOff val="40000"/>
                  </a:schemeClr>
                </a:solidFill>
                <a:latin typeface="+mn-lt"/>
              </a:rPr>
              <a:t>time 40-200 ns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en-US" sz="3200" kern="1000" spc="30" dirty="0" smtClean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cs typeface="Franklin Gothic Book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827584" y="1124744"/>
            <a:ext cx="3744416" cy="3024623"/>
            <a:chOff x="467544" y="109726"/>
            <a:chExt cx="3240360" cy="2592288"/>
          </a:xfrm>
        </p:grpSpPr>
        <p:grpSp>
          <p:nvGrpSpPr>
            <p:cNvPr id="17" name="Group 16"/>
            <p:cNvGrpSpPr/>
            <p:nvPr/>
          </p:nvGrpSpPr>
          <p:grpSpPr>
            <a:xfrm>
              <a:off x="467544" y="109726"/>
              <a:ext cx="3240360" cy="2592288"/>
              <a:chOff x="5724128" y="980728"/>
              <a:chExt cx="3240360" cy="2592288"/>
            </a:xfrm>
          </p:grpSpPr>
          <p:sp>
            <p:nvSpPr>
              <p:cNvPr id="5" name="Rounded Rectangle 4"/>
              <p:cNvSpPr/>
              <p:nvPr/>
            </p:nvSpPr>
            <p:spPr bwMode="auto">
              <a:xfrm>
                <a:off x="5724128" y="980728"/>
                <a:ext cx="3240360" cy="2592288"/>
              </a:xfrm>
              <a:prstGeom prst="roundRect">
                <a:avLst/>
              </a:prstGeom>
              <a:solidFill>
                <a:schemeClr val="accent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CH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grpSp>
            <p:nvGrpSpPr>
              <p:cNvPr id="8" name="Group 49"/>
              <p:cNvGrpSpPr>
                <a:grpSpLocks/>
              </p:cNvGrpSpPr>
              <p:nvPr/>
            </p:nvGrpSpPr>
            <p:grpSpPr bwMode="auto">
              <a:xfrm>
                <a:off x="5911627" y="1412776"/>
                <a:ext cx="2908845" cy="1884362"/>
                <a:chOff x="340" y="1018"/>
                <a:chExt cx="5125" cy="1187"/>
              </a:xfrm>
            </p:grpSpPr>
            <p:sp>
              <p:nvSpPr>
                <p:cNvPr id="9" name="Freeform 50"/>
                <p:cNvSpPr>
                  <a:spLocks noChangeArrowheads="1"/>
                </p:cNvSpPr>
                <p:nvPr/>
              </p:nvSpPr>
              <p:spPr bwMode="auto">
                <a:xfrm>
                  <a:off x="612" y="1329"/>
                  <a:ext cx="1111" cy="791"/>
                </a:xfrm>
                <a:custGeom>
                  <a:avLst/>
                  <a:gdLst>
                    <a:gd name="T0" fmla="*/ 0 w 3720"/>
                    <a:gd name="T1" fmla="*/ 5129 h 5376"/>
                    <a:gd name="T2" fmla="*/ 769 w 3720"/>
                    <a:gd name="T3" fmla="*/ 5252 h 5376"/>
                    <a:gd name="T4" fmla="*/ 1176 w 3720"/>
                    <a:gd name="T5" fmla="*/ 4841 h 5376"/>
                    <a:gd name="T6" fmla="*/ 1224 w 3720"/>
                    <a:gd name="T7" fmla="*/ 4351 h 5376"/>
                    <a:gd name="T8" fmla="*/ 1320 w 3720"/>
                    <a:gd name="T9" fmla="*/ 3858 h 5376"/>
                    <a:gd name="T10" fmla="*/ 1368 w 3720"/>
                    <a:gd name="T11" fmla="*/ 3366 h 5376"/>
                    <a:gd name="T12" fmla="*/ 1416 w 3720"/>
                    <a:gd name="T13" fmla="*/ 2876 h 5376"/>
                    <a:gd name="T14" fmla="*/ 1464 w 3720"/>
                    <a:gd name="T15" fmla="*/ 2382 h 5376"/>
                    <a:gd name="T16" fmla="*/ 1488 w 3720"/>
                    <a:gd name="T17" fmla="*/ 1892 h 5376"/>
                    <a:gd name="T18" fmla="*/ 1536 w 3720"/>
                    <a:gd name="T19" fmla="*/ 1398 h 5376"/>
                    <a:gd name="T20" fmla="*/ 1607 w 3720"/>
                    <a:gd name="T21" fmla="*/ 908 h 5376"/>
                    <a:gd name="T22" fmla="*/ 1680 w 3720"/>
                    <a:gd name="T23" fmla="*/ 414 h 5376"/>
                    <a:gd name="T24" fmla="*/ 1992 w 3720"/>
                    <a:gd name="T25" fmla="*/ 579 h 5376"/>
                    <a:gd name="T26" fmla="*/ 2064 w 3720"/>
                    <a:gd name="T27" fmla="*/ 1071 h 5376"/>
                    <a:gd name="T28" fmla="*/ 2112 w 3720"/>
                    <a:gd name="T29" fmla="*/ 1564 h 5376"/>
                    <a:gd name="T30" fmla="*/ 2160 w 3720"/>
                    <a:gd name="T31" fmla="*/ 2055 h 5376"/>
                    <a:gd name="T32" fmla="*/ 2231 w 3720"/>
                    <a:gd name="T33" fmla="*/ 2546 h 5376"/>
                    <a:gd name="T34" fmla="*/ 2280 w 3720"/>
                    <a:gd name="T35" fmla="*/ 3038 h 5376"/>
                    <a:gd name="T36" fmla="*/ 2351 w 3720"/>
                    <a:gd name="T37" fmla="*/ 3530 h 5376"/>
                    <a:gd name="T38" fmla="*/ 2399 w 3720"/>
                    <a:gd name="T39" fmla="*/ 4022 h 5376"/>
                    <a:gd name="T40" fmla="*/ 2543 w 3720"/>
                    <a:gd name="T41" fmla="*/ 4514 h 5376"/>
                    <a:gd name="T42" fmla="*/ 2807 w 3720"/>
                    <a:gd name="T43" fmla="*/ 5006 h 5376"/>
                    <a:gd name="T44" fmla="*/ 3480 w 3720"/>
                    <a:gd name="T45" fmla="*/ 5333 h 5376"/>
                    <a:gd name="T46" fmla="*/ 3719 w 3720"/>
                    <a:gd name="T47" fmla="*/ 5375 h 5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720" h="5376">
                      <a:moveTo>
                        <a:pt x="0" y="5129"/>
                      </a:moveTo>
                      <a:cubicBezTo>
                        <a:pt x="205" y="5225"/>
                        <a:pt x="494" y="5276"/>
                        <a:pt x="769" y="5252"/>
                      </a:cubicBezTo>
                      <a:cubicBezTo>
                        <a:pt x="1145" y="5219"/>
                        <a:pt x="1148" y="4992"/>
                        <a:pt x="1176" y="4841"/>
                      </a:cubicBezTo>
                      <a:cubicBezTo>
                        <a:pt x="1206" y="4677"/>
                        <a:pt x="1166" y="4512"/>
                        <a:pt x="1224" y="4351"/>
                      </a:cubicBezTo>
                      <a:cubicBezTo>
                        <a:pt x="1283" y="4189"/>
                        <a:pt x="1314" y="4024"/>
                        <a:pt x="1320" y="3858"/>
                      </a:cubicBezTo>
                      <a:cubicBezTo>
                        <a:pt x="1325" y="3693"/>
                        <a:pt x="1368" y="3530"/>
                        <a:pt x="1368" y="3366"/>
                      </a:cubicBezTo>
                      <a:cubicBezTo>
                        <a:pt x="1368" y="3203"/>
                        <a:pt x="1382" y="3037"/>
                        <a:pt x="1416" y="2876"/>
                      </a:cubicBezTo>
                      <a:cubicBezTo>
                        <a:pt x="1450" y="2711"/>
                        <a:pt x="1452" y="2548"/>
                        <a:pt x="1464" y="2382"/>
                      </a:cubicBezTo>
                      <a:cubicBezTo>
                        <a:pt x="1477" y="2217"/>
                        <a:pt x="1492" y="2055"/>
                        <a:pt x="1488" y="1892"/>
                      </a:cubicBezTo>
                      <a:cubicBezTo>
                        <a:pt x="1483" y="1725"/>
                        <a:pt x="1533" y="1564"/>
                        <a:pt x="1536" y="1398"/>
                      </a:cubicBezTo>
                      <a:cubicBezTo>
                        <a:pt x="1538" y="1235"/>
                        <a:pt x="1582" y="1071"/>
                        <a:pt x="1607" y="908"/>
                      </a:cubicBezTo>
                      <a:cubicBezTo>
                        <a:pt x="1632" y="742"/>
                        <a:pt x="1684" y="579"/>
                        <a:pt x="1680" y="414"/>
                      </a:cubicBezTo>
                      <a:cubicBezTo>
                        <a:pt x="1666" y="0"/>
                        <a:pt x="2014" y="481"/>
                        <a:pt x="1992" y="579"/>
                      </a:cubicBezTo>
                      <a:cubicBezTo>
                        <a:pt x="1956" y="742"/>
                        <a:pt x="2044" y="908"/>
                        <a:pt x="2064" y="1071"/>
                      </a:cubicBezTo>
                      <a:cubicBezTo>
                        <a:pt x="2083" y="1235"/>
                        <a:pt x="2113" y="1398"/>
                        <a:pt x="2112" y="1564"/>
                      </a:cubicBezTo>
                      <a:cubicBezTo>
                        <a:pt x="2110" y="1727"/>
                        <a:pt x="2160" y="1890"/>
                        <a:pt x="2160" y="2055"/>
                      </a:cubicBezTo>
                      <a:cubicBezTo>
                        <a:pt x="2160" y="2219"/>
                        <a:pt x="2231" y="2382"/>
                        <a:pt x="2231" y="2546"/>
                      </a:cubicBezTo>
                      <a:cubicBezTo>
                        <a:pt x="2231" y="2711"/>
                        <a:pt x="2260" y="2876"/>
                        <a:pt x="2280" y="3038"/>
                      </a:cubicBezTo>
                      <a:cubicBezTo>
                        <a:pt x="2299" y="3203"/>
                        <a:pt x="2350" y="3366"/>
                        <a:pt x="2351" y="3530"/>
                      </a:cubicBezTo>
                      <a:cubicBezTo>
                        <a:pt x="2352" y="3695"/>
                        <a:pt x="2351" y="3859"/>
                        <a:pt x="2399" y="4022"/>
                      </a:cubicBezTo>
                      <a:cubicBezTo>
                        <a:pt x="2447" y="4187"/>
                        <a:pt x="2476" y="4348"/>
                        <a:pt x="2543" y="4514"/>
                      </a:cubicBezTo>
                      <a:cubicBezTo>
                        <a:pt x="2612" y="4682"/>
                        <a:pt x="2686" y="4847"/>
                        <a:pt x="2807" y="5006"/>
                      </a:cubicBezTo>
                      <a:cubicBezTo>
                        <a:pt x="2917" y="5153"/>
                        <a:pt x="3129" y="5328"/>
                        <a:pt x="3480" y="5333"/>
                      </a:cubicBezTo>
                      <a:lnTo>
                        <a:pt x="3719" y="5375"/>
                      </a:lnTo>
                    </a:path>
                  </a:pathLst>
                </a:custGeom>
                <a:noFill/>
                <a:ln w="57150" cmpd="sng">
                  <a:solidFill>
                    <a:schemeClr val="tx2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10" name="Freeform 51"/>
                <p:cNvSpPr>
                  <a:spLocks noChangeArrowheads="1"/>
                </p:cNvSpPr>
                <p:nvPr/>
              </p:nvSpPr>
              <p:spPr bwMode="auto">
                <a:xfrm>
                  <a:off x="2835" y="1356"/>
                  <a:ext cx="1111" cy="791"/>
                </a:xfrm>
                <a:custGeom>
                  <a:avLst/>
                  <a:gdLst>
                    <a:gd name="T0" fmla="*/ 0 w 3720"/>
                    <a:gd name="T1" fmla="*/ 5129 h 5376"/>
                    <a:gd name="T2" fmla="*/ 769 w 3720"/>
                    <a:gd name="T3" fmla="*/ 5252 h 5376"/>
                    <a:gd name="T4" fmla="*/ 1176 w 3720"/>
                    <a:gd name="T5" fmla="*/ 4841 h 5376"/>
                    <a:gd name="T6" fmla="*/ 1224 w 3720"/>
                    <a:gd name="T7" fmla="*/ 4351 h 5376"/>
                    <a:gd name="T8" fmla="*/ 1320 w 3720"/>
                    <a:gd name="T9" fmla="*/ 3858 h 5376"/>
                    <a:gd name="T10" fmla="*/ 1368 w 3720"/>
                    <a:gd name="T11" fmla="*/ 3366 h 5376"/>
                    <a:gd name="T12" fmla="*/ 1416 w 3720"/>
                    <a:gd name="T13" fmla="*/ 2876 h 5376"/>
                    <a:gd name="T14" fmla="*/ 1464 w 3720"/>
                    <a:gd name="T15" fmla="*/ 2382 h 5376"/>
                    <a:gd name="T16" fmla="*/ 1488 w 3720"/>
                    <a:gd name="T17" fmla="*/ 1892 h 5376"/>
                    <a:gd name="T18" fmla="*/ 1536 w 3720"/>
                    <a:gd name="T19" fmla="*/ 1398 h 5376"/>
                    <a:gd name="T20" fmla="*/ 1607 w 3720"/>
                    <a:gd name="T21" fmla="*/ 908 h 5376"/>
                    <a:gd name="T22" fmla="*/ 1680 w 3720"/>
                    <a:gd name="T23" fmla="*/ 414 h 5376"/>
                    <a:gd name="T24" fmla="*/ 1992 w 3720"/>
                    <a:gd name="T25" fmla="*/ 579 h 5376"/>
                    <a:gd name="T26" fmla="*/ 2064 w 3720"/>
                    <a:gd name="T27" fmla="*/ 1071 h 5376"/>
                    <a:gd name="T28" fmla="*/ 2112 w 3720"/>
                    <a:gd name="T29" fmla="*/ 1564 h 5376"/>
                    <a:gd name="T30" fmla="*/ 2160 w 3720"/>
                    <a:gd name="T31" fmla="*/ 2055 h 5376"/>
                    <a:gd name="T32" fmla="*/ 2231 w 3720"/>
                    <a:gd name="T33" fmla="*/ 2546 h 5376"/>
                    <a:gd name="T34" fmla="*/ 2280 w 3720"/>
                    <a:gd name="T35" fmla="*/ 3038 h 5376"/>
                    <a:gd name="T36" fmla="*/ 2351 w 3720"/>
                    <a:gd name="T37" fmla="*/ 3530 h 5376"/>
                    <a:gd name="T38" fmla="*/ 2399 w 3720"/>
                    <a:gd name="T39" fmla="*/ 4022 h 5376"/>
                    <a:gd name="T40" fmla="*/ 2543 w 3720"/>
                    <a:gd name="T41" fmla="*/ 4514 h 5376"/>
                    <a:gd name="T42" fmla="*/ 2807 w 3720"/>
                    <a:gd name="T43" fmla="*/ 5006 h 5376"/>
                    <a:gd name="T44" fmla="*/ 3480 w 3720"/>
                    <a:gd name="T45" fmla="*/ 5333 h 5376"/>
                    <a:gd name="T46" fmla="*/ 3719 w 3720"/>
                    <a:gd name="T47" fmla="*/ 5375 h 5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720" h="5376">
                      <a:moveTo>
                        <a:pt x="0" y="5129"/>
                      </a:moveTo>
                      <a:cubicBezTo>
                        <a:pt x="205" y="5225"/>
                        <a:pt x="494" y="5276"/>
                        <a:pt x="769" y="5252"/>
                      </a:cubicBezTo>
                      <a:cubicBezTo>
                        <a:pt x="1145" y="5219"/>
                        <a:pt x="1148" y="4992"/>
                        <a:pt x="1176" y="4841"/>
                      </a:cubicBezTo>
                      <a:cubicBezTo>
                        <a:pt x="1206" y="4677"/>
                        <a:pt x="1166" y="4512"/>
                        <a:pt x="1224" y="4351"/>
                      </a:cubicBezTo>
                      <a:cubicBezTo>
                        <a:pt x="1283" y="4189"/>
                        <a:pt x="1314" y="4024"/>
                        <a:pt x="1320" y="3858"/>
                      </a:cubicBezTo>
                      <a:cubicBezTo>
                        <a:pt x="1325" y="3693"/>
                        <a:pt x="1368" y="3530"/>
                        <a:pt x="1368" y="3366"/>
                      </a:cubicBezTo>
                      <a:cubicBezTo>
                        <a:pt x="1368" y="3203"/>
                        <a:pt x="1382" y="3037"/>
                        <a:pt x="1416" y="2876"/>
                      </a:cubicBezTo>
                      <a:cubicBezTo>
                        <a:pt x="1450" y="2711"/>
                        <a:pt x="1452" y="2548"/>
                        <a:pt x="1464" y="2382"/>
                      </a:cubicBezTo>
                      <a:cubicBezTo>
                        <a:pt x="1477" y="2217"/>
                        <a:pt x="1492" y="2055"/>
                        <a:pt x="1488" y="1892"/>
                      </a:cubicBezTo>
                      <a:cubicBezTo>
                        <a:pt x="1483" y="1725"/>
                        <a:pt x="1533" y="1564"/>
                        <a:pt x="1536" y="1398"/>
                      </a:cubicBezTo>
                      <a:cubicBezTo>
                        <a:pt x="1538" y="1235"/>
                        <a:pt x="1582" y="1071"/>
                        <a:pt x="1607" y="908"/>
                      </a:cubicBezTo>
                      <a:cubicBezTo>
                        <a:pt x="1632" y="742"/>
                        <a:pt x="1684" y="579"/>
                        <a:pt x="1680" y="414"/>
                      </a:cubicBezTo>
                      <a:cubicBezTo>
                        <a:pt x="1666" y="0"/>
                        <a:pt x="2014" y="481"/>
                        <a:pt x="1992" y="579"/>
                      </a:cubicBezTo>
                      <a:cubicBezTo>
                        <a:pt x="1956" y="742"/>
                        <a:pt x="2044" y="908"/>
                        <a:pt x="2064" y="1071"/>
                      </a:cubicBezTo>
                      <a:cubicBezTo>
                        <a:pt x="2083" y="1235"/>
                        <a:pt x="2113" y="1398"/>
                        <a:pt x="2112" y="1564"/>
                      </a:cubicBezTo>
                      <a:cubicBezTo>
                        <a:pt x="2110" y="1727"/>
                        <a:pt x="2160" y="1890"/>
                        <a:pt x="2160" y="2055"/>
                      </a:cubicBezTo>
                      <a:cubicBezTo>
                        <a:pt x="2160" y="2219"/>
                        <a:pt x="2231" y="2382"/>
                        <a:pt x="2231" y="2546"/>
                      </a:cubicBezTo>
                      <a:cubicBezTo>
                        <a:pt x="2231" y="2711"/>
                        <a:pt x="2260" y="2876"/>
                        <a:pt x="2280" y="3038"/>
                      </a:cubicBezTo>
                      <a:cubicBezTo>
                        <a:pt x="2299" y="3203"/>
                        <a:pt x="2350" y="3366"/>
                        <a:pt x="2351" y="3530"/>
                      </a:cubicBezTo>
                      <a:cubicBezTo>
                        <a:pt x="2352" y="3695"/>
                        <a:pt x="2351" y="3859"/>
                        <a:pt x="2399" y="4022"/>
                      </a:cubicBezTo>
                      <a:cubicBezTo>
                        <a:pt x="2447" y="4187"/>
                        <a:pt x="2476" y="4348"/>
                        <a:pt x="2543" y="4514"/>
                      </a:cubicBezTo>
                      <a:cubicBezTo>
                        <a:pt x="2612" y="4682"/>
                        <a:pt x="2686" y="4847"/>
                        <a:pt x="2807" y="5006"/>
                      </a:cubicBezTo>
                      <a:cubicBezTo>
                        <a:pt x="2917" y="5153"/>
                        <a:pt x="3129" y="5328"/>
                        <a:pt x="3480" y="5333"/>
                      </a:cubicBezTo>
                      <a:lnTo>
                        <a:pt x="3719" y="5375"/>
                      </a:lnTo>
                    </a:path>
                  </a:pathLst>
                </a:custGeom>
                <a:noFill/>
                <a:ln w="57150" cap="rnd" cmpd="sng">
                  <a:solidFill>
                    <a:schemeClr val="tx2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11" name="Freeform 52"/>
                <p:cNvSpPr>
                  <a:spLocks noChangeArrowheads="1"/>
                </p:cNvSpPr>
                <p:nvPr/>
              </p:nvSpPr>
              <p:spPr bwMode="auto">
                <a:xfrm>
                  <a:off x="3152" y="1356"/>
                  <a:ext cx="1111" cy="791"/>
                </a:xfrm>
                <a:custGeom>
                  <a:avLst/>
                  <a:gdLst>
                    <a:gd name="T0" fmla="*/ 0 w 3720"/>
                    <a:gd name="T1" fmla="*/ 5129 h 5376"/>
                    <a:gd name="T2" fmla="*/ 769 w 3720"/>
                    <a:gd name="T3" fmla="*/ 5252 h 5376"/>
                    <a:gd name="T4" fmla="*/ 1176 w 3720"/>
                    <a:gd name="T5" fmla="*/ 4841 h 5376"/>
                    <a:gd name="T6" fmla="*/ 1224 w 3720"/>
                    <a:gd name="T7" fmla="*/ 4351 h 5376"/>
                    <a:gd name="T8" fmla="*/ 1320 w 3720"/>
                    <a:gd name="T9" fmla="*/ 3858 h 5376"/>
                    <a:gd name="T10" fmla="*/ 1368 w 3720"/>
                    <a:gd name="T11" fmla="*/ 3366 h 5376"/>
                    <a:gd name="T12" fmla="*/ 1416 w 3720"/>
                    <a:gd name="T13" fmla="*/ 2876 h 5376"/>
                    <a:gd name="T14" fmla="*/ 1464 w 3720"/>
                    <a:gd name="T15" fmla="*/ 2382 h 5376"/>
                    <a:gd name="T16" fmla="*/ 1488 w 3720"/>
                    <a:gd name="T17" fmla="*/ 1892 h 5376"/>
                    <a:gd name="T18" fmla="*/ 1536 w 3720"/>
                    <a:gd name="T19" fmla="*/ 1398 h 5376"/>
                    <a:gd name="T20" fmla="*/ 1607 w 3720"/>
                    <a:gd name="T21" fmla="*/ 908 h 5376"/>
                    <a:gd name="T22" fmla="*/ 1680 w 3720"/>
                    <a:gd name="T23" fmla="*/ 414 h 5376"/>
                    <a:gd name="T24" fmla="*/ 1992 w 3720"/>
                    <a:gd name="T25" fmla="*/ 579 h 5376"/>
                    <a:gd name="T26" fmla="*/ 2064 w 3720"/>
                    <a:gd name="T27" fmla="*/ 1071 h 5376"/>
                    <a:gd name="T28" fmla="*/ 2112 w 3720"/>
                    <a:gd name="T29" fmla="*/ 1564 h 5376"/>
                    <a:gd name="T30" fmla="*/ 2160 w 3720"/>
                    <a:gd name="T31" fmla="*/ 2055 h 5376"/>
                    <a:gd name="T32" fmla="*/ 2231 w 3720"/>
                    <a:gd name="T33" fmla="*/ 2546 h 5376"/>
                    <a:gd name="T34" fmla="*/ 2280 w 3720"/>
                    <a:gd name="T35" fmla="*/ 3038 h 5376"/>
                    <a:gd name="T36" fmla="*/ 2351 w 3720"/>
                    <a:gd name="T37" fmla="*/ 3530 h 5376"/>
                    <a:gd name="T38" fmla="*/ 2399 w 3720"/>
                    <a:gd name="T39" fmla="*/ 4022 h 5376"/>
                    <a:gd name="T40" fmla="*/ 2543 w 3720"/>
                    <a:gd name="T41" fmla="*/ 4514 h 5376"/>
                    <a:gd name="T42" fmla="*/ 2807 w 3720"/>
                    <a:gd name="T43" fmla="*/ 5006 h 5376"/>
                    <a:gd name="T44" fmla="*/ 3480 w 3720"/>
                    <a:gd name="T45" fmla="*/ 5333 h 5376"/>
                    <a:gd name="T46" fmla="*/ 3719 w 3720"/>
                    <a:gd name="T47" fmla="*/ 5375 h 5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3720" h="5376">
                      <a:moveTo>
                        <a:pt x="0" y="5129"/>
                      </a:moveTo>
                      <a:cubicBezTo>
                        <a:pt x="205" y="5225"/>
                        <a:pt x="494" y="5276"/>
                        <a:pt x="769" y="5252"/>
                      </a:cubicBezTo>
                      <a:cubicBezTo>
                        <a:pt x="1145" y="5219"/>
                        <a:pt x="1148" y="4992"/>
                        <a:pt x="1176" y="4841"/>
                      </a:cubicBezTo>
                      <a:cubicBezTo>
                        <a:pt x="1206" y="4677"/>
                        <a:pt x="1166" y="4512"/>
                        <a:pt x="1224" y="4351"/>
                      </a:cubicBezTo>
                      <a:cubicBezTo>
                        <a:pt x="1283" y="4189"/>
                        <a:pt x="1314" y="4024"/>
                        <a:pt x="1320" y="3858"/>
                      </a:cubicBezTo>
                      <a:cubicBezTo>
                        <a:pt x="1325" y="3693"/>
                        <a:pt x="1368" y="3530"/>
                        <a:pt x="1368" y="3366"/>
                      </a:cubicBezTo>
                      <a:cubicBezTo>
                        <a:pt x="1368" y="3203"/>
                        <a:pt x="1382" y="3037"/>
                        <a:pt x="1416" y="2876"/>
                      </a:cubicBezTo>
                      <a:cubicBezTo>
                        <a:pt x="1450" y="2711"/>
                        <a:pt x="1452" y="2548"/>
                        <a:pt x="1464" y="2382"/>
                      </a:cubicBezTo>
                      <a:cubicBezTo>
                        <a:pt x="1477" y="2217"/>
                        <a:pt x="1492" y="2055"/>
                        <a:pt x="1488" y="1892"/>
                      </a:cubicBezTo>
                      <a:cubicBezTo>
                        <a:pt x="1483" y="1725"/>
                        <a:pt x="1533" y="1564"/>
                        <a:pt x="1536" y="1398"/>
                      </a:cubicBezTo>
                      <a:cubicBezTo>
                        <a:pt x="1538" y="1235"/>
                        <a:pt x="1582" y="1071"/>
                        <a:pt x="1607" y="908"/>
                      </a:cubicBezTo>
                      <a:cubicBezTo>
                        <a:pt x="1632" y="742"/>
                        <a:pt x="1684" y="579"/>
                        <a:pt x="1680" y="414"/>
                      </a:cubicBezTo>
                      <a:cubicBezTo>
                        <a:pt x="1666" y="0"/>
                        <a:pt x="2014" y="481"/>
                        <a:pt x="1992" y="579"/>
                      </a:cubicBezTo>
                      <a:cubicBezTo>
                        <a:pt x="1956" y="742"/>
                        <a:pt x="2044" y="908"/>
                        <a:pt x="2064" y="1071"/>
                      </a:cubicBezTo>
                      <a:cubicBezTo>
                        <a:pt x="2083" y="1235"/>
                        <a:pt x="2113" y="1398"/>
                        <a:pt x="2112" y="1564"/>
                      </a:cubicBezTo>
                      <a:cubicBezTo>
                        <a:pt x="2110" y="1727"/>
                        <a:pt x="2160" y="1890"/>
                        <a:pt x="2160" y="2055"/>
                      </a:cubicBezTo>
                      <a:cubicBezTo>
                        <a:pt x="2160" y="2219"/>
                        <a:pt x="2231" y="2382"/>
                        <a:pt x="2231" y="2546"/>
                      </a:cubicBezTo>
                      <a:cubicBezTo>
                        <a:pt x="2231" y="2711"/>
                        <a:pt x="2260" y="2876"/>
                        <a:pt x="2280" y="3038"/>
                      </a:cubicBezTo>
                      <a:cubicBezTo>
                        <a:pt x="2299" y="3203"/>
                        <a:pt x="2350" y="3366"/>
                        <a:pt x="2351" y="3530"/>
                      </a:cubicBezTo>
                      <a:cubicBezTo>
                        <a:pt x="2352" y="3695"/>
                        <a:pt x="2351" y="3859"/>
                        <a:pt x="2399" y="4022"/>
                      </a:cubicBezTo>
                      <a:cubicBezTo>
                        <a:pt x="2447" y="4187"/>
                        <a:pt x="2476" y="4348"/>
                        <a:pt x="2543" y="4514"/>
                      </a:cubicBezTo>
                      <a:cubicBezTo>
                        <a:pt x="2612" y="4682"/>
                        <a:pt x="2686" y="4847"/>
                        <a:pt x="2807" y="5006"/>
                      </a:cubicBezTo>
                      <a:cubicBezTo>
                        <a:pt x="2917" y="5153"/>
                        <a:pt x="3129" y="5328"/>
                        <a:pt x="3480" y="5333"/>
                      </a:cubicBezTo>
                      <a:lnTo>
                        <a:pt x="3719" y="5375"/>
                      </a:lnTo>
                    </a:path>
                  </a:pathLst>
                </a:custGeom>
                <a:noFill/>
                <a:ln w="57150" cap="rnd" cmpd="sng">
                  <a:solidFill>
                    <a:schemeClr val="tx2"/>
                  </a:solidFill>
                  <a:prstDash val="sysDot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12" name="Line 53"/>
                <p:cNvSpPr>
                  <a:spLocks noChangeShapeType="1"/>
                </p:cNvSpPr>
                <p:nvPr/>
              </p:nvSpPr>
              <p:spPr bwMode="auto">
                <a:xfrm>
                  <a:off x="340" y="1797"/>
                  <a:ext cx="5080" cy="0"/>
                </a:xfrm>
                <a:prstGeom prst="line">
                  <a:avLst/>
                </a:prstGeom>
                <a:noFill/>
                <a:ln w="57150">
                  <a:solidFill>
                    <a:schemeClr val="hlink"/>
                  </a:solidFill>
                  <a:prstDash val="sysDot"/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  <p:sp>
              <p:nvSpPr>
                <p:cNvPr id="14" name="Freeform 55"/>
                <p:cNvSpPr>
                  <a:spLocks/>
                </p:cNvSpPr>
                <p:nvPr/>
              </p:nvSpPr>
              <p:spPr bwMode="auto">
                <a:xfrm>
                  <a:off x="1701" y="1018"/>
                  <a:ext cx="3764" cy="1187"/>
                </a:xfrm>
                <a:custGeom>
                  <a:avLst/>
                  <a:gdLst>
                    <a:gd name="T0" fmla="*/ 0 w 3764"/>
                    <a:gd name="T1" fmla="*/ 1112 h 1187"/>
                    <a:gd name="T2" fmla="*/ 1088 w 3764"/>
                    <a:gd name="T3" fmla="*/ 1112 h 1187"/>
                    <a:gd name="T4" fmla="*/ 1406 w 3764"/>
                    <a:gd name="T5" fmla="*/ 1112 h 1187"/>
                    <a:gd name="T6" fmla="*/ 1497 w 3764"/>
                    <a:gd name="T7" fmla="*/ 1066 h 1187"/>
                    <a:gd name="T8" fmla="*/ 1633 w 3764"/>
                    <a:gd name="T9" fmla="*/ 386 h 1187"/>
                    <a:gd name="T10" fmla="*/ 1723 w 3764"/>
                    <a:gd name="T11" fmla="*/ 477 h 1187"/>
                    <a:gd name="T12" fmla="*/ 1814 w 3764"/>
                    <a:gd name="T13" fmla="*/ 340 h 1187"/>
                    <a:gd name="T14" fmla="*/ 1859 w 3764"/>
                    <a:gd name="T15" fmla="*/ 114 h 1187"/>
                    <a:gd name="T16" fmla="*/ 1995 w 3764"/>
                    <a:gd name="T17" fmla="*/ 68 h 1187"/>
                    <a:gd name="T18" fmla="*/ 2132 w 3764"/>
                    <a:gd name="T19" fmla="*/ 522 h 1187"/>
                    <a:gd name="T20" fmla="*/ 2313 w 3764"/>
                    <a:gd name="T21" fmla="*/ 1021 h 1187"/>
                    <a:gd name="T22" fmla="*/ 2812 w 3764"/>
                    <a:gd name="T23" fmla="*/ 1112 h 1187"/>
                    <a:gd name="T24" fmla="*/ 3764 w 3764"/>
                    <a:gd name="T25" fmla="*/ 1112 h 11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3764" h="1187">
                      <a:moveTo>
                        <a:pt x="0" y="1112"/>
                      </a:moveTo>
                      <a:cubicBezTo>
                        <a:pt x="427" y="1112"/>
                        <a:pt x="854" y="1112"/>
                        <a:pt x="1088" y="1112"/>
                      </a:cubicBezTo>
                      <a:cubicBezTo>
                        <a:pt x="1322" y="1112"/>
                        <a:pt x="1338" y="1120"/>
                        <a:pt x="1406" y="1112"/>
                      </a:cubicBezTo>
                      <a:cubicBezTo>
                        <a:pt x="1474" y="1104"/>
                        <a:pt x="1459" y="1187"/>
                        <a:pt x="1497" y="1066"/>
                      </a:cubicBezTo>
                      <a:cubicBezTo>
                        <a:pt x="1535" y="945"/>
                        <a:pt x="1595" y="484"/>
                        <a:pt x="1633" y="386"/>
                      </a:cubicBezTo>
                      <a:cubicBezTo>
                        <a:pt x="1671" y="288"/>
                        <a:pt x="1693" y="485"/>
                        <a:pt x="1723" y="477"/>
                      </a:cubicBezTo>
                      <a:cubicBezTo>
                        <a:pt x="1753" y="469"/>
                        <a:pt x="1791" y="401"/>
                        <a:pt x="1814" y="340"/>
                      </a:cubicBezTo>
                      <a:cubicBezTo>
                        <a:pt x="1837" y="279"/>
                        <a:pt x="1829" y="159"/>
                        <a:pt x="1859" y="114"/>
                      </a:cubicBezTo>
                      <a:cubicBezTo>
                        <a:pt x="1889" y="69"/>
                        <a:pt x="1950" y="0"/>
                        <a:pt x="1995" y="68"/>
                      </a:cubicBezTo>
                      <a:cubicBezTo>
                        <a:pt x="2040" y="136"/>
                        <a:pt x="2079" y="363"/>
                        <a:pt x="2132" y="522"/>
                      </a:cubicBezTo>
                      <a:cubicBezTo>
                        <a:pt x="2185" y="681"/>
                        <a:pt x="2200" y="923"/>
                        <a:pt x="2313" y="1021"/>
                      </a:cubicBezTo>
                      <a:cubicBezTo>
                        <a:pt x="2426" y="1119"/>
                        <a:pt x="2570" y="1097"/>
                        <a:pt x="2812" y="1112"/>
                      </a:cubicBezTo>
                      <a:cubicBezTo>
                        <a:pt x="3054" y="1127"/>
                        <a:pt x="3409" y="1119"/>
                        <a:pt x="3764" y="1112"/>
                      </a:cubicBezTo>
                    </a:path>
                  </a:pathLst>
                </a:custGeom>
                <a:noFill/>
                <a:ln w="57150" cmpd="sng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de-CH"/>
                </a:p>
              </p:txBody>
            </p:sp>
          </p:grpSp>
        </p:grpSp>
        <p:sp>
          <p:nvSpPr>
            <p:cNvPr id="3" name="TextBox 2"/>
            <p:cNvSpPr txBox="1"/>
            <p:nvPr/>
          </p:nvSpPr>
          <p:spPr>
            <a:xfrm>
              <a:off x="1075802" y="181734"/>
              <a:ext cx="2041786" cy="36004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800" b="1" kern="1000" spc="30" dirty="0" smtClean="0">
                  <a:latin typeface="+mn-lt"/>
                  <a:cs typeface="Franklin Gothic Book"/>
                </a:rPr>
                <a:t>PILEUP EFFECT</a:t>
              </a:r>
              <a:endParaRPr lang="de-CH" sz="1800" b="1" kern="1000" spc="30" dirty="0" err="1" smtClean="0">
                <a:latin typeface="+mn-lt"/>
                <a:cs typeface="Franklin Gothic Book"/>
              </a:endParaRPr>
            </a:p>
          </p:txBody>
        </p:sp>
      </p:grpSp>
      <p:sp>
        <p:nvSpPr>
          <p:cNvPr id="7" name="Rectangle 6"/>
          <p:cNvSpPr/>
          <p:nvPr/>
        </p:nvSpPr>
        <p:spPr bwMode="auto">
          <a:xfrm>
            <a:off x="4775031" y="836425"/>
            <a:ext cx="914400" cy="914400"/>
          </a:xfrm>
          <a:prstGeom prst="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6" name="Picture 43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40" r="2418"/>
          <a:stretch/>
        </p:blipFill>
        <p:spPr bwMode="auto">
          <a:xfrm>
            <a:off x="5076056" y="836424"/>
            <a:ext cx="3888432" cy="3663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88031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1025502" y="1340768"/>
            <a:ext cx="7650954" cy="4896544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187624" y="1556792"/>
            <a:ext cx="7344816" cy="3384376"/>
          </a:xfrm>
        </p:spPr>
        <p:txBody>
          <a:bodyPr/>
          <a:lstStyle/>
          <a:p>
            <a:r>
              <a:rPr lang="en-US" sz="2800" dirty="0" smtClean="0"/>
              <a:t>110 nm-Al UMC technology, with enclosed layout</a:t>
            </a:r>
          </a:p>
          <a:p>
            <a:r>
              <a:rPr lang="en-US" sz="2800" dirty="0" smtClean="0"/>
              <a:t>Dual selectable polarity</a:t>
            </a:r>
          </a:p>
          <a:p>
            <a:r>
              <a:rPr lang="en-US" sz="2800" dirty="0" smtClean="0"/>
              <a:t>&gt;40 </a:t>
            </a:r>
            <a:r>
              <a:rPr lang="en-US" sz="2800" dirty="0"/>
              <a:t>kHz frame </a:t>
            </a:r>
            <a:r>
              <a:rPr lang="en-US" sz="2800" dirty="0" smtClean="0"/>
              <a:t>rate</a:t>
            </a:r>
          </a:p>
          <a:p>
            <a:r>
              <a:rPr lang="en-US" sz="2800" dirty="0"/>
              <a:t>Multiple comparators with separate thresholds, 6 </a:t>
            </a:r>
            <a:r>
              <a:rPr lang="en-US" sz="2800" dirty="0" err="1"/>
              <a:t>trimbits</a:t>
            </a:r>
            <a:r>
              <a:rPr lang="en-US" sz="2800" dirty="0"/>
              <a:t>/comparator, independently </a:t>
            </a:r>
            <a:r>
              <a:rPr lang="en-US" sz="2800" dirty="0" err="1"/>
              <a:t>gatable</a:t>
            </a:r>
            <a:endParaRPr lang="en-US" sz="2800" dirty="0"/>
          </a:p>
          <a:p>
            <a:r>
              <a:rPr lang="en-US" sz="2800" dirty="0"/>
              <a:t>Multiple 24bit counters with possible partial </a:t>
            </a:r>
            <a:r>
              <a:rPr lang="en-US" sz="2800" dirty="0" smtClean="0"/>
              <a:t>readout</a:t>
            </a:r>
          </a:p>
          <a:p>
            <a:r>
              <a:rPr lang="en-US" sz="2800" dirty="0" smtClean="0"/>
              <a:t>Dead time free operation</a:t>
            </a:r>
            <a:endParaRPr lang="en-US" sz="2800" dirty="0"/>
          </a:p>
          <a:p>
            <a:r>
              <a:rPr lang="en-US" sz="2800" dirty="0"/>
              <a:t>Several operation modes</a:t>
            </a:r>
          </a:p>
          <a:p>
            <a:endParaRPr lang="en-US" sz="2800" dirty="0" smtClean="0"/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MYTHEN III: the chip</a:t>
            </a:r>
            <a:endParaRPr lang="en-US" dirty="0"/>
          </a:p>
        </p:txBody>
      </p:sp>
      <p:sp>
        <p:nvSpPr>
          <p:cNvPr id="265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266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267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17</a:t>
            </a:fld>
            <a:endParaRPr lang="de-DE" altLang="de-DE" dirty="0"/>
          </a:p>
        </p:txBody>
      </p:sp>
      <p:sp>
        <p:nvSpPr>
          <p:cNvPr id="268" name="Content Placeholder 7"/>
          <p:cNvSpPr txBox="1">
            <a:spLocks/>
          </p:cNvSpPr>
          <p:nvPr/>
        </p:nvSpPr>
        <p:spPr>
          <a:xfrm>
            <a:off x="840176" y="2852936"/>
            <a:ext cx="7513638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5024286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roup 257"/>
          <p:cNvGrpSpPr/>
          <p:nvPr/>
        </p:nvGrpSpPr>
        <p:grpSpPr>
          <a:xfrm>
            <a:off x="2555776" y="3238418"/>
            <a:ext cx="1013172" cy="1281276"/>
            <a:chOff x="2767608" y="2924944"/>
            <a:chExt cx="1013172" cy="1281276"/>
          </a:xfrm>
        </p:grpSpPr>
        <p:sp>
          <p:nvSpPr>
            <p:cNvPr id="97" name="Rounded Rectangle 96"/>
            <p:cNvSpPr/>
            <p:nvPr/>
          </p:nvSpPr>
          <p:spPr>
            <a:xfrm>
              <a:off x="2767608" y="2924944"/>
              <a:ext cx="1013172" cy="12812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981069" y="3180530"/>
              <a:ext cx="628698" cy="369332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</a:rPr>
                <a:t>TBs2</a:t>
              </a:r>
              <a:endParaRPr lang="de-CH" sz="1800" dirty="0">
                <a:solidFill>
                  <a:prstClr val="black"/>
                </a:solidFill>
              </a:endParaRPr>
            </a:p>
          </p:txBody>
        </p:sp>
        <p:grpSp>
          <p:nvGrpSpPr>
            <p:cNvPr id="116" name="Group 230"/>
            <p:cNvGrpSpPr>
              <a:grpSpLocks/>
            </p:cNvGrpSpPr>
            <p:nvPr/>
          </p:nvGrpSpPr>
          <p:grpSpPr bwMode="auto">
            <a:xfrm>
              <a:off x="2850799" y="3757869"/>
              <a:ext cx="685800" cy="381000"/>
              <a:chOff x="3312" y="1248"/>
              <a:chExt cx="432" cy="240"/>
            </a:xfrm>
          </p:grpSpPr>
          <p:sp>
            <p:nvSpPr>
              <p:cNvPr id="120" name="Line 95"/>
              <p:cNvSpPr>
                <a:spLocks noChangeShapeType="1"/>
              </p:cNvSpPr>
              <p:nvPr/>
            </p:nvSpPr>
            <p:spPr bwMode="auto">
              <a:xfrm flipH="1">
                <a:off x="3312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1" name="Line 96"/>
              <p:cNvSpPr>
                <a:spLocks noChangeShapeType="1"/>
              </p:cNvSpPr>
              <p:nvPr/>
            </p:nvSpPr>
            <p:spPr bwMode="auto">
              <a:xfrm flipH="1">
                <a:off x="3642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2" name="Line 97"/>
              <p:cNvSpPr>
                <a:spLocks noChangeShapeType="1"/>
              </p:cNvSpPr>
              <p:nvPr/>
            </p:nvSpPr>
            <p:spPr bwMode="auto">
              <a:xfrm>
                <a:off x="3422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3" name="Line 98"/>
              <p:cNvSpPr>
                <a:spLocks noChangeShapeType="1"/>
              </p:cNvSpPr>
              <p:nvPr/>
            </p:nvSpPr>
            <p:spPr bwMode="auto">
              <a:xfrm flipV="1">
                <a:off x="3422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4" name="Line 99"/>
              <p:cNvSpPr>
                <a:spLocks noChangeShapeType="1"/>
              </p:cNvSpPr>
              <p:nvPr/>
            </p:nvSpPr>
            <p:spPr bwMode="auto">
              <a:xfrm flipH="1" flipV="1">
                <a:off x="3422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25" name="Group 103"/>
              <p:cNvGrpSpPr>
                <a:grpSpLocks/>
              </p:cNvGrpSpPr>
              <p:nvPr/>
            </p:nvGrpSpPr>
            <p:grpSpPr bwMode="auto">
              <a:xfrm>
                <a:off x="3436" y="1324"/>
                <a:ext cx="96" cy="96"/>
                <a:chOff x="1344" y="1344"/>
                <a:chExt cx="96" cy="96"/>
              </a:xfrm>
            </p:grpSpPr>
            <p:sp>
              <p:nvSpPr>
                <p:cNvPr id="126" name="Line 100"/>
                <p:cNvSpPr>
                  <a:spLocks noChangeShapeType="1"/>
                </p:cNvSpPr>
                <p:nvPr/>
              </p:nvSpPr>
              <p:spPr bwMode="auto">
                <a:xfrm>
                  <a:off x="1344" y="144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1392" y="134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Line 102"/>
                <p:cNvSpPr>
                  <a:spLocks noChangeShapeType="1"/>
                </p:cNvSpPr>
                <p:nvPr/>
              </p:nvSpPr>
              <p:spPr bwMode="auto">
                <a:xfrm>
                  <a:off x="1392" y="1344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117" name="Straight Arrow Connector 116"/>
            <p:cNvCxnSpPr>
              <a:stCxn id="114" idx="2"/>
            </p:cNvCxnSpPr>
            <p:nvPr/>
          </p:nvCxnSpPr>
          <p:spPr>
            <a:xfrm flipH="1">
              <a:off x="3236909" y="3549862"/>
              <a:ext cx="58509" cy="3286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3174349" y="3676971"/>
              <a:ext cx="174625" cy="109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3283658" y="355327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3" name="Straight Arrow Connector 252"/>
            <p:cNvCxnSpPr/>
            <p:nvPr/>
          </p:nvCxnSpPr>
          <p:spPr>
            <a:xfrm>
              <a:off x="2915816" y="4077072"/>
              <a:ext cx="10953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57" name="Rounded Rectangle 256"/>
          <p:cNvSpPr/>
          <p:nvPr/>
        </p:nvSpPr>
        <p:spPr>
          <a:xfrm>
            <a:off x="251520" y="3238418"/>
            <a:ext cx="2055898" cy="12812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de-CH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5298" y="291600"/>
            <a:ext cx="6708025" cy="508500"/>
          </a:xfrm>
        </p:spPr>
        <p:txBody>
          <a:bodyPr/>
          <a:lstStyle/>
          <a:p>
            <a:r>
              <a:rPr lang="en-US" dirty="0" smtClean="0"/>
              <a:t>The channel</a:t>
            </a:r>
            <a:endParaRPr lang="de-CH" dirty="0"/>
          </a:p>
        </p:txBody>
      </p:sp>
      <p:grpSp>
        <p:nvGrpSpPr>
          <p:cNvPr id="98" name="Group 266"/>
          <p:cNvGrpSpPr>
            <a:grpSpLocks/>
          </p:cNvGrpSpPr>
          <p:nvPr/>
        </p:nvGrpSpPr>
        <p:grpSpPr bwMode="auto">
          <a:xfrm>
            <a:off x="323528" y="4070068"/>
            <a:ext cx="685800" cy="381000"/>
            <a:chOff x="3120" y="1248"/>
            <a:chExt cx="432" cy="240"/>
          </a:xfrm>
        </p:grpSpPr>
        <p:sp>
          <p:nvSpPr>
            <p:cNvPr id="165" name="Line 260"/>
            <p:cNvSpPr>
              <a:spLocks noChangeShapeType="1"/>
            </p:cNvSpPr>
            <p:nvPr/>
          </p:nvSpPr>
          <p:spPr bwMode="auto">
            <a:xfrm flipH="1">
              <a:off x="3120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Line 261"/>
            <p:cNvSpPr>
              <a:spLocks noChangeShapeType="1"/>
            </p:cNvSpPr>
            <p:nvPr/>
          </p:nvSpPr>
          <p:spPr bwMode="auto">
            <a:xfrm flipH="1">
              <a:off x="3450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Line 262"/>
            <p:cNvSpPr>
              <a:spLocks noChangeShapeType="1"/>
            </p:cNvSpPr>
            <p:nvPr/>
          </p:nvSpPr>
          <p:spPr bwMode="auto">
            <a:xfrm>
              <a:off x="3230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Line 263"/>
            <p:cNvSpPr>
              <a:spLocks noChangeShapeType="1"/>
            </p:cNvSpPr>
            <p:nvPr/>
          </p:nvSpPr>
          <p:spPr bwMode="auto">
            <a:xfrm flipV="1">
              <a:off x="3230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Line 264"/>
            <p:cNvSpPr>
              <a:spLocks noChangeShapeType="1"/>
            </p:cNvSpPr>
            <p:nvPr/>
          </p:nvSpPr>
          <p:spPr bwMode="auto">
            <a:xfrm flipH="1" flipV="1">
              <a:off x="3230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" name="Oval 265"/>
            <p:cNvSpPr>
              <a:spLocks noChangeArrowheads="1"/>
            </p:cNvSpPr>
            <p:nvPr/>
          </p:nvSpPr>
          <p:spPr bwMode="auto">
            <a:xfrm>
              <a:off x="3456" y="1344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de-CH" altLang="de-DE" sz="2400">
                <a:solidFill>
                  <a:prstClr val="black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99" name="Group 479"/>
          <p:cNvGrpSpPr>
            <a:grpSpLocks/>
          </p:cNvGrpSpPr>
          <p:nvPr/>
        </p:nvGrpSpPr>
        <p:grpSpPr bwMode="auto">
          <a:xfrm>
            <a:off x="323528" y="3786093"/>
            <a:ext cx="685800" cy="228600"/>
            <a:chOff x="1392" y="1296"/>
            <a:chExt cx="432" cy="144"/>
          </a:xfrm>
        </p:grpSpPr>
        <p:sp>
          <p:nvSpPr>
            <p:cNvPr id="161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0" name="Straight Connector 99"/>
          <p:cNvCxnSpPr/>
          <p:nvPr/>
        </p:nvCxnSpPr>
        <p:spPr>
          <a:xfrm>
            <a:off x="1009328" y="3903568"/>
            <a:ext cx="0" cy="360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164" idx="0"/>
          </p:cNvCxnSpPr>
          <p:nvPr/>
        </p:nvCxnSpPr>
        <p:spPr>
          <a:xfrm>
            <a:off x="323528" y="3903568"/>
            <a:ext cx="0" cy="35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2" name="Group 45"/>
          <p:cNvGrpSpPr>
            <a:grpSpLocks/>
          </p:cNvGrpSpPr>
          <p:nvPr/>
        </p:nvGrpSpPr>
        <p:grpSpPr bwMode="auto">
          <a:xfrm rot="16200000" flipH="1">
            <a:off x="549138" y="3218548"/>
            <a:ext cx="381000" cy="533400"/>
            <a:chOff x="2352" y="864"/>
            <a:chExt cx="240" cy="336"/>
          </a:xfrm>
        </p:grpSpPr>
        <p:sp>
          <p:nvSpPr>
            <p:cNvPr id="152" name="Line 46"/>
            <p:cNvSpPr>
              <a:spLocks noChangeShapeType="1"/>
            </p:cNvSpPr>
            <p:nvPr/>
          </p:nvSpPr>
          <p:spPr bwMode="auto">
            <a:xfrm>
              <a:off x="244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Line 47"/>
            <p:cNvSpPr>
              <a:spLocks noChangeShapeType="1"/>
            </p:cNvSpPr>
            <p:nvPr/>
          </p:nvSpPr>
          <p:spPr bwMode="auto">
            <a:xfrm>
              <a:off x="2496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Line 48"/>
            <p:cNvSpPr>
              <a:spLocks noChangeShapeType="1"/>
            </p:cNvSpPr>
            <p:nvPr/>
          </p:nvSpPr>
          <p:spPr bwMode="auto">
            <a:xfrm>
              <a:off x="2496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Line 49"/>
            <p:cNvSpPr>
              <a:spLocks noChangeShapeType="1"/>
            </p:cNvSpPr>
            <p:nvPr/>
          </p:nvSpPr>
          <p:spPr bwMode="auto">
            <a:xfrm>
              <a:off x="2496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Line 50"/>
            <p:cNvSpPr>
              <a:spLocks noChangeShapeType="1"/>
            </p:cNvSpPr>
            <p:nvPr/>
          </p:nvSpPr>
          <p:spPr bwMode="auto">
            <a:xfrm flipH="1">
              <a:off x="2352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Line 51"/>
            <p:cNvSpPr>
              <a:spLocks noChangeShapeType="1"/>
            </p:cNvSpPr>
            <p:nvPr/>
          </p:nvSpPr>
          <p:spPr bwMode="auto">
            <a:xfrm flipV="1">
              <a:off x="2592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" name="Line 52"/>
            <p:cNvSpPr>
              <a:spLocks noChangeShapeType="1"/>
            </p:cNvSpPr>
            <p:nvPr/>
          </p:nvSpPr>
          <p:spPr bwMode="auto">
            <a:xfrm>
              <a:off x="2592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" name="Line 53"/>
            <p:cNvSpPr>
              <a:spLocks noChangeShapeType="1"/>
            </p:cNvSpPr>
            <p:nvPr/>
          </p:nvSpPr>
          <p:spPr bwMode="auto">
            <a:xfrm rot="-1800000">
              <a:off x="2496" y="94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Line 54"/>
            <p:cNvSpPr>
              <a:spLocks noChangeShapeType="1"/>
            </p:cNvSpPr>
            <p:nvPr/>
          </p:nvSpPr>
          <p:spPr bwMode="auto">
            <a:xfrm rot="1800000">
              <a:off x="2496" y="973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3" name="Straight Connector 102"/>
          <p:cNvCxnSpPr>
            <a:stCxn id="158" idx="1"/>
            <a:endCxn id="163" idx="1"/>
          </p:cNvCxnSpPr>
          <p:nvPr/>
        </p:nvCxnSpPr>
        <p:spPr>
          <a:xfrm>
            <a:off x="1006338" y="3675749"/>
            <a:ext cx="299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164" idx="0"/>
          </p:cNvCxnSpPr>
          <p:nvPr/>
        </p:nvCxnSpPr>
        <p:spPr>
          <a:xfrm flipV="1">
            <a:off x="323528" y="3675748"/>
            <a:ext cx="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323528" y="3675748"/>
            <a:ext cx="1494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6" name="Group 266"/>
          <p:cNvGrpSpPr>
            <a:grpSpLocks/>
          </p:cNvGrpSpPr>
          <p:nvPr/>
        </p:nvGrpSpPr>
        <p:grpSpPr bwMode="auto">
          <a:xfrm>
            <a:off x="1500461" y="4075602"/>
            <a:ext cx="685800" cy="381000"/>
            <a:chOff x="3120" y="1248"/>
            <a:chExt cx="432" cy="240"/>
          </a:xfrm>
        </p:grpSpPr>
        <p:sp>
          <p:nvSpPr>
            <p:cNvPr id="146" name="Line 260"/>
            <p:cNvSpPr>
              <a:spLocks noChangeShapeType="1"/>
            </p:cNvSpPr>
            <p:nvPr/>
          </p:nvSpPr>
          <p:spPr bwMode="auto">
            <a:xfrm flipH="1">
              <a:off x="3120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" name="Line 261"/>
            <p:cNvSpPr>
              <a:spLocks noChangeShapeType="1"/>
            </p:cNvSpPr>
            <p:nvPr/>
          </p:nvSpPr>
          <p:spPr bwMode="auto">
            <a:xfrm flipH="1">
              <a:off x="3450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" name="Line 262"/>
            <p:cNvSpPr>
              <a:spLocks noChangeShapeType="1"/>
            </p:cNvSpPr>
            <p:nvPr/>
          </p:nvSpPr>
          <p:spPr bwMode="auto">
            <a:xfrm>
              <a:off x="3230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Line 263"/>
            <p:cNvSpPr>
              <a:spLocks noChangeShapeType="1"/>
            </p:cNvSpPr>
            <p:nvPr/>
          </p:nvSpPr>
          <p:spPr bwMode="auto">
            <a:xfrm flipV="1">
              <a:off x="3230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Line 264"/>
            <p:cNvSpPr>
              <a:spLocks noChangeShapeType="1"/>
            </p:cNvSpPr>
            <p:nvPr/>
          </p:nvSpPr>
          <p:spPr bwMode="auto">
            <a:xfrm flipH="1" flipV="1">
              <a:off x="3230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Oval 265"/>
            <p:cNvSpPr>
              <a:spLocks noChangeArrowheads="1"/>
            </p:cNvSpPr>
            <p:nvPr/>
          </p:nvSpPr>
          <p:spPr bwMode="auto">
            <a:xfrm>
              <a:off x="3456" y="1344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de-CH" altLang="de-DE" sz="2400">
                <a:solidFill>
                  <a:prstClr val="black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107" name="Group 479"/>
          <p:cNvGrpSpPr>
            <a:grpSpLocks/>
          </p:cNvGrpSpPr>
          <p:nvPr/>
        </p:nvGrpSpPr>
        <p:grpSpPr bwMode="auto">
          <a:xfrm>
            <a:off x="1500461" y="3784193"/>
            <a:ext cx="685800" cy="228600"/>
            <a:chOff x="1392" y="1296"/>
            <a:chExt cx="432" cy="144"/>
          </a:xfrm>
        </p:grpSpPr>
        <p:sp>
          <p:nvSpPr>
            <p:cNvPr id="142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8" name="Straight Connector 107"/>
          <p:cNvCxnSpPr/>
          <p:nvPr/>
        </p:nvCxnSpPr>
        <p:spPr>
          <a:xfrm>
            <a:off x="2186261" y="3901668"/>
            <a:ext cx="0" cy="360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45" idx="0"/>
          </p:cNvCxnSpPr>
          <p:nvPr/>
        </p:nvCxnSpPr>
        <p:spPr>
          <a:xfrm>
            <a:off x="1500461" y="3901668"/>
            <a:ext cx="0" cy="35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endCxn id="144" idx="1"/>
          </p:cNvCxnSpPr>
          <p:nvPr/>
        </p:nvCxnSpPr>
        <p:spPr>
          <a:xfrm>
            <a:off x="2183271" y="3673849"/>
            <a:ext cx="299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145" idx="0"/>
          </p:cNvCxnSpPr>
          <p:nvPr/>
        </p:nvCxnSpPr>
        <p:spPr>
          <a:xfrm flipV="1">
            <a:off x="1500461" y="3673848"/>
            <a:ext cx="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00461" y="3673848"/>
            <a:ext cx="1494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3" name="Group 479"/>
          <p:cNvGrpSpPr>
            <a:grpSpLocks/>
          </p:cNvGrpSpPr>
          <p:nvPr/>
        </p:nvGrpSpPr>
        <p:grpSpPr bwMode="auto">
          <a:xfrm>
            <a:off x="996405" y="4149510"/>
            <a:ext cx="685800" cy="228600"/>
            <a:chOff x="1392" y="1296"/>
            <a:chExt cx="432" cy="144"/>
          </a:xfrm>
        </p:grpSpPr>
        <p:sp>
          <p:nvSpPr>
            <p:cNvPr id="138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5" name="Group 35"/>
          <p:cNvGrpSpPr>
            <a:grpSpLocks/>
          </p:cNvGrpSpPr>
          <p:nvPr/>
        </p:nvGrpSpPr>
        <p:grpSpPr bwMode="auto">
          <a:xfrm rot="5400000">
            <a:off x="1729061" y="3216648"/>
            <a:ext cx="381000" cy="533400"/>
            <a:chOff x="1824" y="864"/>
            <a:chExt cx="240" cy="336"/>
          </a:xfrm>
        </p:grpSpPr>
        <p:sp>
          <p:nvSpPr>
            <p:cNvPr id="129" name="Line 36"/>
            <p:cNvSpPr>
              <a:spLocks noChangeShapeType="1"/>
            </p:cNvSpPr>
            <p:nvPr/>
          </p:nvSpPr>
          <p:spPr bwMode="auto">
            <a:xfrm>
              <a:off x="1920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Line 37"/>
            <p:cNvSpPr>
              <a:spLocks noChangeShapeType="1"/>
            </p:cNvSpPr>
            <p:nvPr/>
          </p:nvSpPr>
          <p:spPr bwMode="auto">
            <a:xfrm>
              <a:off x="196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Line 38"/>
            <p:cNvSpPr>
              <a:spLocks noChangeShapeType="1"/>
            </p:cNvSpPr>
            <p:nvPr/>
          </p:nvSpPr>
          <p:spPr bwMode="auto">
            <a:xfrm>
              <a:off x="1968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Line 39"/>
            <p:cNvSpPr>
              <a:spLocks noChangeShapeType="1"/>
            </p:cNvSpPr>
            <p:nvPr/>
          </p:nvSpPr>
          <p:spPr bwMode="auto">
            <a:xfrm>
              <a:off x="1968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Line 40"/>
            <p:cNvSpPr>
              <a:spLocks noChangeShapeType="1"/>
            </p:cNvSpPr>
            <p:nvPr/>
          </p:nvSpPr>
          <p:spPr bwMode="auto">
            <a:xfrm flipH="1">
              <a:off x="1824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Line 41"/>
            <p:cNvSpPr>
              <a:spLocks noChangeShapeType="1"/>
            </p:cNvSpPr>
            <p:nvPr/>
          </p:nvSpPr>
          <p:spPr bwMode="auto">
            <a:xfrm flipV="1">
              <a:off x="2064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Line 42"/>
            <p:cNvSpPr>
              <a:spLocks noChangeShapeType="1"/>
            </p:cNvSpPr>
            <p:nvPr/>
          </p:nvSpPr>
          <p:spPr bwMode="auto">
            <a:xfrm>
              <a:off x="2064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Line 43"/>
            <p:cNvSpPr>
              <a:spLocks noChangeShapeType="1"/>
            </p:cNvSpPr>
            <p:nvPr/>
          </p:nvSpPr>
          <p:spPr bwMode="auto">
            <a:xfrm rot="-1800000">
              <a:off x="2016" y="1117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Line 44"/>
            <p:cNvSpPr>
              <a:spLocks noChangeShapeType="1"/>
            </p:cNvSpPr>
            <p:nvPr/>
          </p:nvSpPr>
          <p:spPr bwMode="auto">
            <a:xfrm rot="1800000">
              <a:off x="2016" y="109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5" name="TextBox 254"/>
          <p:cNvSpPr txBox="1"/>
          <p:nvPr/>
        </p:nvSpPr>
        <p:spPr>
          <a:xfrm>
            <a:off x="2163036" y="6151184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POLARITY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259" name="Group 258"/>
          <p:cNvGrpSpPr/>
          <p:nvPr/>
        </p:nvGrpSpPr>
        <p:grpSpPr>
          <a:xfrm>
            <a:off x="2550716" y="1813126"/>
            <a:ext cx="1013172" cy="1281276"/>
            <a:chOff x="2767608" y="2924944"/>
            <a:chExt cx="1013172" cy="1281276"/>
          </a:xfrm>
        </p:grpSpPr>
        <p:sp>
          <p:nvSpPr>
            <p:cNvPr id="260" name="Rounded Rectangle 259"/>
            <p:cNvSpPr/>
            <p:nvPr/>
          </p:nvSpPr>
          <p:spPr>
            <a:xfrm>
              <a:off x="2767608" y="2924944"/>
              <a:ext cx="1013172" cy="12812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</a:endParaRP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2981069" y="3180530"/>
              <a:ext cx="628698" cy="369332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</a:rPr>
                <a:t>TBs3</a:t>
              </a:r>
              <a:endParaRPr lang="de-CH" sz="1800" dirty="0">
                <a:solidFill>
                  <a:prstClr val="black"/>
                </a:solidFill>
              </a:endParaRPr>
            </a:p>
          </p:txBody>
        </p:sp>
        <p:grpSp>
          <p:nvGrpSpPr>
            <p:cNvPr id="262" name="Group 230"/>
            <p:cNvGrpSpPr>
              <a:grpSpLocks/>
            </p:cNvGrpSpPr>
            <p:nvPr/>
          </p:nvGrpSpPr>
          <p:grpSpPr bwMode="auto">
            <a:xfrm>
              <a:off x="2850799" y="3757869"/>
              <a:ext cx="685800" cy="381000"/>
              <a:chOff x="3312" y="1248"/>
              <a:chExt cx="432" cy="240"/>
            </a:xfrm>
          </p:grpSpPr>
          <p:sp>
            <p:nvSpPr>
              <p:cNvPr id="267" name="Line 95"/>
              <p:cNvSpPr>
                <a:spLocks noChangeShapeType="1"/>
              </p:cNvSpPr>
              <p:nvPr/>
            </p:nvSpPr>
            <p:spPr bwMode="auto">
              <a:xfrm flipH="1">
                <a:off x="3312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8" name="Line 96"/>
              <p:cNvSpPr>
                <a:spLocks noChangeShapeType="1"/>
              </p:cNvSpPr>
              <p:nvPr/>
            </p:nvSpPr>
            <p:spPr bwMode="auto">
              <a:xfrm flipH="1">
                <a:off x="3642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9" name="Line 97"/>
              <p:cNvSpPr>
                <a:spLocks noChangeShapeType="1"/>
              </p:cNvSpPr>
              <p:nvPr/>
            </p:nvSpPr>
            <p:spPr bwMode="auto">
              <a:xfrm>
                <a:off x="3422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0" name="Line 98"/>
              <p:cNvSpPr>
                <a:spLocks noChangeShapeType="1"/>
              </p:cNvSpPr>
              <p:nvPr/>
            </p:nvSpPr>
            <p:spPr bwMode="auto">
              <a:xfrm flipV="1">
                <a:off x="3422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1" name="Line 99"/>
              <p:cNvSpPr>
                <a:spLocks noChangeShapeType="1"/>
              </p:cNvSpPr>
              <p:nvPr/>
            </p:nvSpPr>
            <p:spPr bwMode="auto">
              <a:xfrm flipH="1" flipV="1">
                <a:off x="3422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72" name="Group 103"/>
              <p:cNvGrpSpPr>
                <a:grpSpLocks/>
              </p:cNvGrpSpPr>
              <p:nvPr/>
            </p:nvGrpSpPr>
            <p:grpSpPr bwMode="auto">
              <a:xfrm>
                <a:off x="3436" y="1324"/>
                <a:ext cx="96" cy="96"/>
                <a:chOff x="1344" y="1344"/>
                <a:chExt cx="96" cy="96"/>
              </a:xfrm>
            </p:grpSpPr>
            <p:sp>
              <p:nvSpPr>
                <p:cNvPr id="273" name="Line 100"/>
                <p:cNvSpPr>
                  <a:spLocks noChangeShapeType="1"/>
                </p:cNvSpPr>
                <p:nvPr/>
              </p:nvSpPr>
              <p:spPr bwMode="auto">
                <a:xfrm>
                  <a:off x="1344" y="144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4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1392" y="134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5" name="Line 102"/>
                <p:cNvSpPr>
                  <a:spLocks noChangeShapeType="1"/>
                </p:cNvSpPr>
                <p:nvPr/>
              </p:nvSpPr>
              <p:spPr bwMode="auto">
                <a:xfrm>
                  <a:off x="1392" y="1344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263" name="Straight Arrow Connector 262"/>
            <p:cNvCxnSpPr>
              <a:stCxn id="261" idx="2"/>
            </p:cNvCxnSpPr>
            <p:nvPr/>
          </p:nvCxnSpPr>
          <p:spPr>
            <a:xfrm flipH="1">
              <a:off x="3271223" y="3549862"/>
              <a:ext cx="24195" cy="3286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flipV="1">
              <a:off x="3204716" y="3662103"/>
              <a:ext cx="174625" cy="109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5" name="TextBox 264"/>
            <p:cNvSpPr txBox="1"/>
            <p:nvPr/>
          </p:nvSpPr>
          <p:spPr>
            <a:xfrm>
              <a:off x="3314025" y="353840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6" name="Straight Arrow Connector 265"/>
            <p:cNvCxnSpPr/>
            <p:nvPr/>
          </p:nvCxnSpPr>
          <p:spPr>
            <a:xfrm>
              <a:off x="2915816" y="4077072"/>
              <a:ext cx="10953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76" name="Group 275"/>
          <p:cNvGrpSpPr/>
          <p:nvPr/>
        </p:nvGrpSpPr>
        <p:grpSpPr>
          <a:xfrm>
            <a:off x="2555776" y="4693446"/>
            <a:ext cx="1013172" cy="1281276"/>
            <a:chOff x="2767608" y="2924944"/>
            <a:chExt cx="1013172" cy="1281276"/>
          </a:xfrm>
        </p:grpSpPr>
        <p:sp>
          <p:nvSpPr>
            <p:cNvPr id="277" name="Rounded Rectangle 276"/>
            <p:cNvSpPr/>
            <p:nvPr/>
          </p:nvSpPr>
          <p:spPr>
            <a:xfrm>
              <a:off x="2767608" y="2924944"/>
              <a:ext cx="1013172" cy="12812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</a:endParaRP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2981069" y="3180530"/>
              <a:ext cx="628698" cy="369332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</a:rPr>
                <a:t>TBs1</a:t>
              </a:r>
              <a:endParaRPr lang="de-CH" sz="1800" dirty="0">
                <a:solidFill>
                  <a:prstClr val="black"/>
                </a:solidFill>
              </a:endParaRPr>
            </a:p>
          </p:txBody>
        </p:sp>
        <p:grpSp>
          <p:nvGrpSpPr>
            <p:cNvPr id="279" name="Group 230"/>
            <p:cNvGrpSpPr>
              <a:grpSpLocks/>
            </p:cNvGrpSpPr>
            <p:nvPr/>
          </p:nvGrpSpPr>
          <p:grpSpPr bwMode="auto">
            <a:xfrm>
              <a:off x="2850799" y="3757869"/>
              <a:ext cx="685800" cy="381000"/>
              <a:chOff x="3312" y="1248"/>
              <a:chExt cx="432" cy="240"/>
            </a:xfrm>
          </p:grpSpPr>
          <p:sp>
            <p:nvSpPr>
              <p:cNvPr id="284" name="Line 95"/>
              <p:cNvSpPr>
                <a:spLocks noChangeShapeType="1"/>
              </p:cNvSpPr>
              <p:nvPr/>
            </p:nvSpPr>
            <p:spPr bwMode="auto">
              <a:xfrm flipH="1">
                <a:off x="3312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5" name="Line 96"/>
              <p:cNvSpPr>
                <a:spLocks noChangeShapeType="1"/>
              </p:cNvSpPr>
              <p:nvPr/>
            </p:nvSpPr>
            <p:spPr bwMode="auto">
              <a:xfrm flipH="1">
                <a:off x="3642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6" name="Line 97"/>
              <p:cNvSpPr>
                <a:spLocks noChangeShapeType="1"/>
              </p:cNvSpPr>
              <p:nvPr/>
            </p:nvSpPr>
            <p:spPr bwMode="auto">
              <a:xfrm>
                <a:off x="3422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7" name="Line 98"/>
              <p:cNvSpPr>
                <a:spLocks noChangeShapeType="1"/>
              </p:cNvSpPr>
              <p:nvPr/>
            </p:nvSpPr>
            <p:spPr bwMode="auto">
              <a:xfrm flipV="1">
                <a:off x="3422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8" name="Line 99"/>
              <p:cNvSpPr>
                <a:spLocks noChangeShapeType="1"/>
              </p:cNvSpPr>
              <p:nvPr/>
            </p:nvSpPr>
            <p:spPr bwMode="auto">
              <a:xfrm flipH="1" flipV="1">
                <a:off x="3422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89" name="Group 103"/>
              <p:cNvGrpSpPr>
                <a:grpSpLocks/>
              </p:cNvGrpSpPr>
              <p:nvPr/>
            </p:nvGrpSpPr>
            <p:grpSpPr bwMode="auto">
              <a:xfrm>
                <a:off x="3436" y="1324"/>
                <a:ext cx="96" cy="96"/>
                <a:chOff x="1344" y="1344"/>
                <a:chExt cx="96" cy="96"/>
              </a:xfrm>
            </p:grpSpPr>
            <p:sp>
              <p:nvSpPr>
                <p:cNvPr id="290" name="Line 100"/>
                <p:cNvSpPr>
                  <a:spLocks noChangeShapeType="1"/>
                </p:cNvSpPr>
                <p:nvPr/>
              </p:nvSpPr>
              <p:spPr bwMode="auto">
                <a:xfrm>
                  <a:off x="1344" y="144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91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1392" y="134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92" name="Line 102"/>
                <p:cNvSpPr>
                  <a:spLocks noChangeShapeType="1"/>
                </p:cNvSpPr>
                <p:nvPr/>
              </p:nvSpPr>
              <p:spPr bwMode="auto">
                <a:xfrm>
                  <a:off x="1392" y="1344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280" name="Straight Arrow Connector 279"/>
            <p:cNvCxnSpPr>
              <a:stCxn id="278" idx="2"/>
            </p:cNvCxnSpPr>
            <p:nvPr/>
          </p:nvCxnSpPr>
          <p:spPr>
            <a:xfrm flipH="1">
              <a:off x="3236909" y="3549862"/>
              <a:ext cx="58509" cy="3286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 flipV="1">
              <a:off x="3174349" y="3662103"/>
              <a:ext cx="174625" cy="109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2" name="TextBox 281"/>
            <p:cNvSpPr txBox="1"/>
            <p:nvPr/>
          </p:nvSpPr>
          <p:spPr>
            <a:xfrm>
              <a:off x="3283658" y="353840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3" name="Straight Arrow Connector 282"/>
            <p:cNvCxnSpPr/>
            <p:nvPr/>
          </p:nvCxnSpPr>
          <p:spPr>
            <a:xfrm>
              <a:off x="2915816" y="4077072"/>
              <a:ext cx="10953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248" name="Straight Connector 247"/>
          <p:cNvCxnSpPr/>
          <p:nvPr/>
        </p:nvCxnSpPr>
        <p:spPr>
          <a:xfrm flipV="1">
            <a:off x="2698924" y="2976242"/>
            <a:ext cx="868" cy="317851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>
            <a:stCxn id="284" idx="1"/>
          </p:cNvCxnSpPr>
          <p:nvPr/>
        </p:nvCxnSpPr>
        <p:spPr>
          <a:xfrm flipH="1" flipV="1">
            <a:off x="2627784" y="2806370"/>
            <a:ext cx="11183" cy="29136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>
            <a:stCxn id="147" idx="0"/>
            <a:endCxn id="120" idx="1"/>
          </p:cNvCxnSpPr>
          <p:nvPr/>
        </p:nvCxnSpPr>
        <p:spPr>
          <a:xfrm flipV="1">
            <a:off x="2186261" y="4265019"/>
            <a:ext cx="452706" cy="42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9" name="Oval 341"/>
          <p:cNvSpPr>
            <a:spLocks noChangeArrowheads="1"/>
          </p:cNvSpPr>
          <p:nvPr/>
        </p:nvSpPr>
        <p:spPr bwMode="auto">
          <a:xfrm flipH="1">
            <a:off x="2606012" y="4246530"/>
            <a:ext cx="46038" cy="46038"/>
          </a:xfrm>
          <a:prstGeom prst="ellipse">
            <a:avLst/>
          </a:prstGeom>
          <a:solidFill>
            <a:schemeClr val="tx1"/>
          </a:solidFill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de-CH" altLang="de-DE" sz="2400">
              <a:solidFill>
                <a:prstClr val="black"/>
              </a:solidFill>
              <a:ea typeface="+mn-ea"/>
              <a:cs typeface="+mn-cs"/>
            </a:endParaRPr>
          </a:p>
        </p:txBody>
      </p:sp>
      <p:cxnSp>
        <p:nvCxnSpPr>
          <p:cNvPr id="301" name="Straight Arrow Connector 300"/>
          <p:cNvCxnSpPr/>
          <p:nvPr/>
        </p:nvCxnSpPr>
        <p:spPr>
          <a:xfrm flipV="1">
            <a:off x="3319707" y="2842870"/>
            <a:ext cx="197237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3" name="Straight Arrow Connector 302"/>
          <p:cNvCxnSpPr/>
          <p:nvPr/>
        </p:nvCxnSpPr>
        <p:spPr>
          <a:xfrm>
            <a:off x="3333229" y="4268832"/>
            <a:ext cx="195960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4" name="Straight Arrow Connector 303"/>
          <p:cNvCxnSpPr/>
          <p:nvPr/>
        </p:nvCxnSpPr>
        <p:spPr>
          <a:xfrm>
            <a:off x="3332996" y="5724175"/>
            <a:ext cx="195983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5" name="Rounded Rectangle 304"/>
          <p:cNvSpPr/>
          <p:nvPr/>
        </p:nvSpPr>
        <p:spPr>
          <a:xfrm>
            <a:off x="5292080" y="1813126"/>
            <a:ext cx="1152128" cy="41615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Counting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logic</a:t>
            </a:r>
            <a:endParaRPr lang="de-CH" sz="1800" dirty="0">
              <a:solidFill>
                <a:prstClr val="white"/>
              </a:solidFill>
            </a:endParaRPr>
          </a:p>
        </p:txBody>
      </p:sp>
      <p:sp>
        <p:nvSpPr>
          <p:cNvPr id="311" name="Rounded Rectangle 310"/>
          <p:cNvSpPr/>
          <p:nvPr/>
        </p:nvSpPr>
        <p:spPr>
          <a:xfrm>
            <a:off x="6681936" y="225337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3</a:t>
            </a:r>
            <a:endParaRPr lang="de-CH" sz="1800" dirty="0">
              <a:solidFill>
                <a:prstClr val="white"/>
              </a:solidFill>
            </a:endParaRPr>
          </a:p>
        </p:txBody>
      </p:sp>
      <p:sp>
        <p:nvSpPr>
          <p:cNvPr id="312" name="Rounded Rectangle 311"/>
          <p:cNvSpPr/>
          <p:nvPr/>
        </p:nvSpPr>
        <p:spPr>
          <a:xfrm>
            <a:off x="6681936" y="359845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2</a:t>
            </a:r>
            <a:endParaRPr lang="de-CH" sz="1800" dirty="0">
              <a:solidFill>
                <a:prstClr val="white"/>
              </a:solidFill>
            </a:endParaRPr>
          </a:p>
        </p:txBody>
      </p:sp>
      <p:sp>
        <p:nvSpPr>
          <p:cNvPr id="313" name="Rounded Rectangle 312"/>
          <p:cNvSpPr/>
          <p:nvPr/>
        </p:nvSpPr>
        <p:spPr>
          <a:xfrm>
            <a:off x="6681936" y="4999553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1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14" name="Straight Arrow Connector 313"/>
          <p:cNvCxnSpPr/>
          <p:nvPr/>
        </p:nvCxnSpPr>
        <p:spPr>
          <a:xfrm flipV="1">
            <a:off x="6444958" y="284120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5" name="Straight Arrow Connector 314"/>
          <p:cNvCxnSpPr/>
          <p:nvPr/>
        </p:nvCxnSpPr>
        <p:spPr>
          <a:xfrm flipV="1">
            <a:off x="6444208" y="4246530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6" name="Straight Arrow Connector 315"/>
          <p:cNvCxnSpPr/>
          <p:nvPr/>
        </p:nvCxnSpPr>
        <p:spPr>
          <a:xfrm flipV="1">
            <a:off x="6444208" y="575869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8" name="Straight Arrow Connector 317"/>
          <p:cNvCxnSpPr/>
          <p:nvPr/>
        </p:nvCxnSpPr>
        <p:spPr>
          <a:xfrm>
            <a:off x="2412614" y="5647021"/>
            <a:ext cx="3959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1835696" y="5461374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Vth1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20" name="Straight Arrow Connector 319"/>
          <p:cNvCxnSpPr/>
          <p:nvPr/>
        </p:nvCxnSpPr>
        <p:spPr>
          <a:xfrm>
            <a:off x="2412614" y="4206861"/>
            <a:ext cx="3959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1" name="TextBox 320"/>
          <p:cNvSpPr txBox="1"/>
          <p:nvPr/>
        </p:nvSpPr>
        <p:spPr>
          <a:xfrm>
            <a:off x="2192769" y="385867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Vth2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22" name="Straight Arrow Connector 321"/>
          <p:cNvCxnSpPr/>
          <p:nvPr/>
        </p:nvCxnSpPr>
        <p:spPr>
          <a:xfrm>
            <a:off x="2424002" y="2748116"/>
            <a:ext cx="3959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3" name="TextBox 322"/>
          <p:cNvSpPr txBox="1"/>
          <p:nvPr/>
        </p:nvSpPr>
        <p:spPr>
          <a:xfrm>
            <a:off x="1847084" y="2562469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Vth3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28" name="Straight Arrow Connector 327"/>
          <p:cNvCxnSpPr/>
          <p:nvPr/>
        </p:nvCxnSpPr>
        <p:spPr>
          <a:xfrm flipV="1">
            <a:off x="6948264" y="5913953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9" name="TextBox 328"/>
          <p:cNvSpPr txBox="1"/>
          <p:nvPr/>
        </p:nvSpPr>
        <p:spPr>
          <a:xfrm>
            <a:off x="6570958" y="6118738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ChSel1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30" name="Straight Arrow Connector 329"/>
          <p:cNvCxnSpPr/>
          <p:nvPr/>
        </p:nvCxnSpPr>
        <p:spPr>
          <a:xfrm flipV="1">
            <a:off x="6893522" y="4531779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1" name="TextBox 330"/>
          <p:cNvSpPr txBox="1"/>
          <p:nvPr/>
        </p:nvSpPr>
        <p:spPr>
          <a:xfrm>
            <a:off x="6537734" y="4672344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ChSel2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32" name="Straight Arrow Connector 331"/>
          <p:cNvCxnSpPr/>
          <p:nvPr/>
        </p:nvCxnSpPr>
        <p:spPr>
          <a:xfrm flipV="1">
            <a:off x="6915041" y="3166410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3" name="TextBox 332"/>
          <p:cNvSpPr txBox="1"/>
          <p:nvPr/>
        </p:nvSpPr>
        <p:spPr>
          <a:xfrm>
            <a:off x="6559253" y="3306975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Chsel3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0" name="Rounded Rectangle 339"/>
          <p:cNvSpPr/>
          <p:nvPr/>
        </p:nvSpPr>
        <p:spPr>
          <a:xfrm>
            <a:off x="57200" y="484429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Analog Pulsing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44" name="Straight Arrow Connector 343"/>
          <p:cNvCxnSpPr/>
          <p:nvPr/>
        </p:nvCxnSpPr>
        <p:spPr>
          <a:xfrm flipV="1">
            <a:off x="323528" y="4277766"/>
            <a:ext cx="0" cy="544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5" name="Rounded Rectangle 344"/>
          <p:cNvSpPr/>
          <p:nvPr/>
        </p:nvSpPr>
        <p:spPr>
          <a:xfrm>
            <a:off x="1403648" y="934162"/>
            <a:ext cx="2809357" cy="5909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Status register (3x6TB,3x1Mask,3 dummy)</a:t>
            </a:r>
            <a:endParaRPr lang="de-CH" sz="1800" dirty="0">
              <a:solidFill>
                <a:prstClr val="white"/>
              </a:solidFill>
            </a:endParaRPr>
          </a:p>
        </p:txBody>
      </p:sp>
      <p:grpSp>
        <p:nvGrpSpPr>
          <p:cNvPr id="354" name="Group 353"/>
          <p:cNvGrpSpPr/>
          <p:nvPr/>
        </p:nvGrpSpPr>
        <p:grpSpPr>
          <a:xfrm>
            <a:off x="3419872" y="2118808"/>
            <a:ext cx="366751" cy="307777"/>
            <a:chOff x="3419872" y="1805334"/>
            <a:chExt cx="366751" cy="307777"/>
          </a:xfrm>
        </p:grpSpPr>
        <p:cxnSp>
          <p:nvCxnSpPr>
            <p:cNvPr id="347" name="Straight Arrow Connector 346"/>
            <p:cNvCxnSpPr/>
            <p:nvPr/>
          </p:nvCxnSpPr>
          <p:spPr>
            <a:xfrm flipH="1">
              <a:off x="3419872" y="1844824"/>
              <a:ext cx="36004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/>
          </p:nvCxnSpPr>
          <p:spPr>
            <a:xfrm flipV="1">
              <a:off x="3599892" y="1805334"/>
              <a:ext cx="146578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1" name="TextBox 350"/>
            <p:cNvSpPr txBox="1"/>
            <p:nvPr/>
          </p:nvSpPr>
          <p:spPr>
            <a:xfrm>
              <a:off x="3510585" y="180533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55" name="Group 354"/>
          <p:cNvGrpSpPr/>
          <p:nvPr/>
        </p:nvGrpSpPr>
        <p:grpSpPr>
          <a:xfrm>
            <a:off x="3413161" y="3526450"/>
            <a:ext cx="366751" cy="307777"/>
            <a:chOff x="3419872" y="1805334"/>
            <a:chExt cx="366751" cy="307777"/>
          </a:xfrm>
        </p:grpSpPr>
        <p:cxnSp>
          <p:nvCxnSpPr>
            <p:cNvPr id="356" name="Straight Arrow Connector 355"/>
            <p:cNvCxnSpPr/>
            <p:nvPr/>
          </p:nvCxnSpPr>
          <p:spPr>
            <a:xfrm flipH="1">
              <a:off x="3419872" y="1844824"/>
              <a:ext cx="36004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/>
          </p:nvCxnSpPr>
          <p:spPr>
            <a:xfrm flipV="1">
              <a:off x="3599892" y="1805334"/>
              <a:ext cx="146578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TextBox 357"/>
            <p:cNvSpPr txBox="1"/>
            <p:nvPr/>
          </p:nvSpPr>
          <p:spPr>
            <a:xfrm>
              <a:off x="3510585" y="180533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59" name="Group 358"/>
          <p:cNvGrpSpPr/>
          <p:nvPr/>
        </p:nvGrpSpPr>
        <p:grpSpPr>
          <a:xfrm>
            <a:off x="3428029" y="5011439"/>
            <a:ext cx="366751" cy="307777"/>
            <a:chOff x="3419872" y="1805334"/>
            <a:chExt cx="366751" cy="307777"/>
          </a:xfrm>
        </p:grpSpPr>
        <p:cxnSp>
          <p:nvCxnSpPr>
            <p:cNvPr id="360" name="Straight Arrow Connector 359"/>
            <p:cNvCxnSpPr/>
            <p:nvPr/>
          </p:nvCxnSpPr>
          <p:spPr>
            <a:xfrm flipH="1">
              <a:off x="3419872" y="1844824"/>
              <a:ext cx="36004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 flipV="1">
              <a:off x="3599892" y="1805334"/>
              <a:ext cx="146578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2" name="TextBox 361"/>
            <p:cNvSpPr txBox="1"/>
            <p:nvPr/>
          </p:nvSpPr>
          <p:spPr>
            <a:xfrm>
              <a:off x="3510585" y="180533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364" name="Straight Connector 363"/>
          <p:cNvCxnSpPr/>
          <p:nvPr/>
        </p:nvCxnSpPr>
        <p:spPr>
          <a:xfrm>
            <a:off x="3773201" y="1525094"/>
            <a:ext cx="13422" cy="3529783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/>
          <p:nvPr/>
        </p:nvCxnSpPr>
        <p:spPr>
          <a:xfrm flipV="1">
            <a:off x="3715634" y="1654242"/>
            <a:ext cx="12885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TextBox 366"/>
          <p:cNvSpPr txBox="1"/>
          <p:nvPr/>
        </p:nvSpPr>
        <p:spPr>
          <a:xfrm>
            <a:off x="3792448" y="1460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21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68" name="Rounded Rectangle 367"/>
          <p:cNvSpPr/>
          <p:nvPr/>
        </p:nvSpPr>
        <p:spPr>
          <a:xfrm>
            <a:off x="8065110" y="1582234"/>
            <a:ext cx="1021690" cy="4320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Control and readout logic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69" name="Straight Arrow Connector 368"/>
          <p:cNvCxnSpPr/>
          <p:nvPr/>
        </p:nvCxnSpPr>
        <p:spPr>
          <a:xfrm flipV="1">
            <a:off x="5580112" y="5974722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0" name="Straight Arrow Connector 369"/>
          <p:cNvCxnSpPr/>
          <p:nvPr/>
        </p:nvCxnSpPr>
        <p:spPr>
          <a:xfrm flipV="1">
            <a:off x="7813110" y="284120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1" name="Straight Arrow Connector 370"/>
          <p:cNvCxnSpPr/>
          <p:nvPr/>
        </p:nvCxnSpPr>
        <p:spPr>
          <a:xfrm flipV="1">
            <a:off x="7812360" y="4246530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2" name="Straight Arrow Connector 371"/>
          <p:cNvCxnSpPr/>
          <p:nvPr/>
        </p:nvCxnSpPr>
        <p:spPr>
          <a:xfrm flipV="1">
            <a:off x="7812360" y="575869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3" name="TextBox 372"/>
          <p:cNvSpPr txBox="1"/>
          <p:nvPr/>
        </p:nvSpPr>
        <p:spPr>
          <a:xfrm>
            <a:off x="3785064" y="5805264"/>
            <a:ext cx="14350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EN1,EN2,EN3</a:t>
            </a:r>
            <a:endParaRPr lang="en-US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PUMPPROBE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DIGPULSING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74" name="TextBox 373"/>
          <p:cNvSpPr txBox="1"/>
          <p:nvPr/>
        </p:nvSpPr>
        <p:spPr>
          <a:xfrm>
            <a:off x="7347393" y="620688"/>
            <a:ext cx="1557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serialIN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Control signals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75" name="Straight Arrow Connector 374"/>
          <p:cNvCxnSpPr>
            <a:endCxn id="368" idx="0"/>
          </p:cNvCxnSpPr>
          <p:nvPr/>
        </p:nvCxnSpPr>
        <p:spPr>
          <a:xfrm>
            <a:off x="8575955" y="122219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9" name="Elbow Connector 378"/>
          <p:cNvCxnSpPr>
            <a:endCxn id="345" idx="3"/>
          </p:cNvCxnSpPr>
          <p:nvPr/>
        </p:nvCxnSpPr>
        <p:spPr>
          <a:xfrm rot="10800000">
            <a:off x="4213006" y="1229628"/>
            <a:ext cx="3851355" cy="496622"/>
          </a:xfrm>
          <a:prstGeom prst="bentConnector3">
            <a:avLst>
              <a:gd name="adj1" fmla="val 59054"/>
            </a:avLst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Straight Arrow Connector 382"/>
          <p:cNvCxnSpPr/>
          <p:nvPr/>
        </p:nvCxnSpPr>
        <p:spPr>
          <a:xfrm>
            <a:off x="8604448" y="590271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4" name="TextBox 383"/>
          <p:cNvSpPr txBox="1"/>
          <p:nvPr/>
        </p:nvSpPr>
        <p:spPr>
          <a:xfrm>
            <a:off x="8010126" y="626275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serialOUT</a:t>
            </a:r>
            <a:endParaRPr lang="en-US" sz="180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flipH="1">
            <a:off x="5148064" y="6251515"/>
            <a:ext cx="432048" cy="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18</a:t>
            </a:fld>
            <a:endParaRPr lang="de-DE" altLang="de-DE" dirty="0"/>
          </a:p>
        </p:txBody>
      </p:sp>
      <p:grpSp>
        <p:nvGrpSpPr>
          <p:cNvPr id="3" name="Group 2"/>
          <p:cNvGrpSpPr/>
          <p:nvPr/>
        </p:nvGrpSpPr>
        <p:grpSpPr>
          <a:xfrm>
            <a:off x="179512" y="2646051"/>
            <a:ext cx="307975" cy="1022693"/>
            <a:chOff x="179512" y="2646051"/>
            <a:chExt cx="307975" cy="1022693"/>
          </a:xfrm>
        </p:grpSpPr>
        <p:sp>
          <p:nvSpPr>
            <p:cNvPr id="192" name="Freeform 2221"/>
            <p:cNvSpPr>
              <a:spLocks/>
            </p:cNvSpPr>
            <p:nvPr/>
          </p:nvSpPr>
          <p:spPr bwMode="auto">
            <a:xfrm flipH="1">
              <a:off x="179512" y="2854940"/>
              <a:ext cx="307975" cy="237714"/>
            </a:xfrm>
            <a:custGeom>
              <a:avLst/>
              <a:gdLst>
                <a:gd name="T0" fmla="*/ 302 w 302"/>
                <a:gd name="T1" fmla="*/ 309 h 309"/>
                <a:gd name="T2" fmla="*/ 151 w 302"/>
                <a:gd name="T3" fmla="*/ 0 h 309"/>
                <a:gd name="T4" fmla="*/ 0 w 302"/>
                <a:gd name="T5" fmla="*/ 309 h 309"/>
                <a:gd name="T6" fmla="*/ 302 w 302"/>
                <a:gd name="T7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" h="309">
                  <a:moveTo>
                    <a:pt x="302" y="309"/>
                  </a:moveTo>
                  <a:lnTo>
                    <a:pt x="151" y="0"/>
                  </a:lnTo>
                  <a:lnTo>
                    <a:pt x="0" y="309"/>
                  </a:lnTo>
                  <a:lnTo>
                    <a:pt x="302" y="30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206407" y="2850173"/>
              <a:ext cx="2748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>
              <a:stCxn id="192" idx="1"/>
            </p:cNvCxnSpPr>
            <p:nvPr/>
          </p:nvCxnSpPr>
          <p:spPr bwMode="auto">
            <a:xfrm flipV="1">
              <a:off x="333499" y="2646051"/>
              <a:ext cx="0" cy="20888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324534" y="3094402"/>
              <a:ext cx="0" cy="57434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0" name="Straight Connector 19"/>
            <p:cNvCxnSpPr/>
            <p:nvPr/>
          </p:nvCxnSpPr>
          <p:spPr bwMode="auto">
            <a:xfrm>
              <a:off x="236216" y="2646051"/>
              <a:ext cx="204433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5605212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 bwMode="auto">
          <a:xfrm>
            <a:off x="1115616" y="800100"/>
            <a:ext cx="7272808" cy="529319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Modes of operation</a:t>
            </a:r>
            <a:endParaRPr lang="de-CH" dirty="0"/>
          </a:p>
        </p:txBody>
      </p:sp>
      <p:sp>
        <p:nvSpPr>
          <p:cNvPr id="4" name="Rectangle 3"/>
          <p:cNvSpPr/>
          <p:nvPr/>
        </p:nvSpPr>
        <p:spPr>
          <a:xfrm>
            <a:off x="1437904" y="908720"/>
            <a:ext cx="660648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/>
              <a:t>Chip modes of </a:t>
            </a:r>
            <a:r>
              <a:rPr lang="en-US" sz="2000" b="1" dirty="0" smtClean="0"/>
              <a:t>operation</a:t>
            </a:r>
          </a:p>
          <a:p>
            <a:r>
              <a:rPr lang="en-US" sz="2000" dirty="0" smtClean="0"/>
              <a:t>The </a:t>
            </a:r>
            <a:r>
              <a:rPr lang="en-US" sz="2000" dirty="0"/>
              <a:t>chip can work in different modes of operation</a:t>
            </a:r>
            <a:r>
              <a:rPr lang="en-US" sz="2000" dirty="0" smtClean="0"/>
              <a:t>: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000" dirty="0" smtClean="0"/>
              <a:t>Normal </a:t>
            </a:r>
            <a:r>
              <a:rPr lang="en-US" sz="2000" dirty="0"/>
              <a:t>counting </a:t>
            </a:r>
            <a:r>
              <a:rPr lang="en-US" sz="2000" dirty="0" smtClean="0"/>
              <a:t>mode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/>
              <a:t>Standard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2000" dirty="0"/>
              <a:t>With </a:t>
            </a:r>
            <a:r>
              <a:rPr lang="en-US" sz="2000" dirty="0" smtClean="0"/>
              <a:t>multi-threshold rate </a:t>
            </a:r>
            <a:r>
              <a:rPr lang="en-US" sz="2000" dirty="0"/>
              <a:t>correction</a:t>
            </a:r>
            <a:endParaRPr lang="de-CH" sz="2000" dirty="0"/>
          </a:p>
          <a:p>
            <a:pPr marL="800100" lvl="1" indent="-342900">
              <a:buFont typeface="+mj-lt"/>
              <a:buAutoNum type="arabicPeriod"/>
            </a:pPr>
            <a:r>
              <a:rPr lang="en-US" sz="2000" dirty="0" smtClean="0"/>
              <a:t>With energy windowing</a:t>
            </a:r>
            <a:endParaRPr lang="de-CH" sz="20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US" sz="2000" dirty="0" smtClean="0"/>
              <a:t>Pump-probe mode</a:t>
            </a:r>
          </a:p>
          <a:p>
            <a:pPr marL="342900" lvl="0" indent="-342900">
              <a:buFont typeface="+mj-lt"/>
              <a:buAutoNum type="arabicPeriod"/>
            </a:pPr>
            <a:r>
              <a:rPr lang="en-US" sz="2000" dirty="0"/>
              <a:t>Time over </a:t>
            </a:r>
            <a:r>
              <a:rPr lang="en-US" sz="2000" dirty="0" smtClean="0"/>
              <a:t>threshold (with external reference clock)</a:t>
            </a:r>
            <a:endParaRPr lang="de-CH" sz="2000" dirty="0"/>
          </a:p>
          <a:p>
            <a:pPr marL="342900" lvl="0" indent="-342900">
              <a:buFont typeface="+mj-lt"/>
              <a:buAutoNum type="arabicPeriod"/>
            </a:pPr>
            <a:r>
              <a:rPr lang="en-US" sz="2000" dirty="0" smtClean="0"/>
              <a:t>Analog </a:t>
            </a:r>
            <a:r>
              <a:rPr lang="en-US" sz="2000" dirty="0"/>
              <a:t>pulsing mode</a:t>
            </a:r>
            <a:endParaRPr lang="de-CH" sz="2000" dirty="0"/>
          </a:p>
          <a:p>
            <a:pPr marL="342900" lvl="0" indent="-342900">
              <a:buFont typeface="+mj-lt"/>
              <a:buAutoNum type="arabicPeriod"/>
            </a:pPr>
            <a:r>
              <a:rPr lang="en-US" sz="2000" dirty="0"/>
              <a:t>Digital pulsing </a:t>
            </a:r>
            <a:r>
              <a:rPr lang="en-US" sz="2000" dirty="0" smtClean="0"/>
              <a:t>mode</a:t>
            </a:r>
            <a:endParaRPr lang="de-CH" sz="2000" dirty="0"/>
          </a:p>
          <a:p>
            <a:pPr marL="342900" lvl="0" indent="-342900">
              <a:buFont typeface="+mj-lt"/>
              <a:buAutoNum type="arabicPeriod"/>
            </a:pPr>
            <a:r>
              <a:rPr lang="en-US" sz="2000" dirty="0"/>
              <a:t>Trim bits load mode</a:t>
            </a:r>
            <a:endParaRPr lang="de-CH" sz="2000" dirty="0"/>
          </a:p>
          <a:p>
            <a:endParaRPr lang="de-CH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19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94752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de-CH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sz="quarter" idx="13"/>
          </p:nvPr>
        </p:nvSpPr>
        <p:spPr>
          <a:xfrm>
            <a:off x="827088" y="1016579"/>
            <a:ext cx="4392984" cy="5580773"/>
          </a:xfrm>
        </p:spPr>
        <p:txBody>
          <a:bodyPr/>
          <a:lstStyle/>
          <a:p>
            <a:r>
              <a:rPr lang="en-US" sz="2800" dirty="0" smtClean="0"/>
              <a:t>Why strip detectors</a:t>
            </a:r>
          </a:p>
          <a:p>
            <a:r>
              <a:rPr lang="en-US" sz="2800" dirty="0" smtClean="0"/>
              <a:t>MYTHEN </a:t>
            </a:r>
          </a:p>
          <a:p>
            <a:pPr lvl="1"/>
            <a:r>
              <a:rPr lang="en-US" sz="2800" dirty="0" smtClean="0"/>
              <a:t>Description</a:t>
            </a:r>
          </a:p>
          <a:p>
            <a:pPr lvl="1"/>
            <a:r>
              <a:rPr lang="en-US" sz="2800" dirty="0" smtClean="0"/>
              <a:t>Performance</a:t>
            </a:r>
            <a:endParaRPr lang="en-US" sz="2800" dirty="0"/>
          </a:p>
          <a:p>
            <a:pPr lvl="1"/>
            <a:r>
              <a:rPr lang="en-US" sz="2800" dirty="0" smtClean="0"/>
              <a:t>Experimental issues</a:t>
            </a:r>
          </a:p>
          <a:p>
            <a:r>
              <a:rPr lang="en-US" sz="2800" dirty="0" smtClean="0"/>
              <a:t>MYTHEN III</a:t>
            </a:r>
          </a:p>
          <a:p>
            <a:pPr lvl="1"/>
            <a:r>
              <a:rPr lang="en-US" sz="2800" dirty="0" smtClean="0"/>
              <a:t>Design specifications</a:t>
            </a:r>
          </a:p>
          <a:p>
            <a:pPr lvl="1"/>
            <a:r>
              <a:rPr lang="en-US" sz="2800" dirty="0" smtClean="0"/>
              <a:t>MYTHEN III 0.1 prototype</a:t>
            </a:r>
          </a:p>
          <a:p>
            <a:pPr lvl="1"/>
            <a:r>
              <a:rPr lang="en-US" sz="2800" dirty="0" smtClean="0"/>
              <a:t>Preliminary measurements</a:t>
            </a:r>
          </a:p>
          <a:p>
            <a:pPr marL="177800" lvl="1" indent="0">
              <a:buNone/>
            </a:pPr>
            <a:endParaRPr lang="en-US" sz="2800" dirty="0"/>
          </a:p>
          <a:p>
            <a:r>
              <a:rPr lang="en-US" sz="2800" dirty="0" smtClean="0"/>
              <a:t>Perspectives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de-CH" sz="2400" dirty="0"/>
          </a:p>
        </p:txBody>
      </p:sp>
      <p:sp>
        <p:nvSpPr>
          <p:cNvPr id="10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1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2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</a:t>
            </a:fld>
            <a:endParaRPr lang="de-DE" alt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6300191" y="4437112"/>
            <a:ext cx="2592289" cy="864096"/>
          </a:xfrm>
          <a:prstGeom prst="rect">
            <a:avLst/>
          </a:prstGeom>
          <a:solidFill>
            <a:schemeClr val="bg2">
              <a:lumMod val="60000"/>
              <a:lumOff val="40000"/>
              <a:alpha val="83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SLS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(Swiss Light Source)</a:t>
            </a:r>
            <a:endParaRPr lang="it-IT" sz="24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32252444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roup 257"/>
          <p:cNvGrpSpPr/>
          <p:nvPr/>
        </p:nvGrpSpPr>
        <p:grpSpPr>
          <a:xfrm>
            <a:off x="2555776" y="3238418"/>
            <a:ext cx="1013172" cy="1281276"/>
            <a:chOff x="2767608" y="2924944"/>
            <a:chExt cx="1013172" cy="1281276"/>
          </a:xfrm>
        </p:grpSpPr>
        <p:sp>
          <p:nvSpPr>
            <p:cNvPr id="97" name="Rounded Rectangle 96"/>
            <p:cNvSpPr/>
            <p:nvPr/>
          </p:nvSpPr>
          <p:spPr>
            <a:xfrm>
              <a:off x="2767608" y="2924944"/>
              <a:ext cx="1013172" cy="12812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981069" y="3180530"/>
              <a:ext cx="628698" cy="369332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</a:rPr>
                <a:t>TBs2</a:t>
              </a:r>
              <a:endParaRPr lang="de-CH" sz="1800" dirty="0">
                <a:solidFill>
                  <a:prstClr val="black"/>
                </a:solidFill>
              </a:endParaRPr>
            </a:p>
          </p:txBody>
        </p:sp>
        <p:grpSp>
          <p:nvGrpSpPr>
            <p:cNvPr id="116" name="Group 230"/>
            <p:cNvGrpSpPr>
              <a:grpSpLocks/>
            </p:cNvGrpSpPr>
            <p:nvPr/>
          </p:nvGrpSpPr>
          <p:grpSpPr bwMode="auto">
            <a:xfrm>
              <a:off x="2850799" y="3757869"/>
              <a:ext cx="685800" cy="381000"/>
              <a:chOff x="3312" y="1248"/>
              <a:chExt cx="432" cy="240"/>
            </a:xfrm>
          </p:grpSpPr>
          <p:sp>
            <p:nvSpPr>
              <p:cNvPr id="120" name="Line 95"/>
              <p:cNvSpPr>
                <a:spLocks noChangeShapeType="1"/>
              </p:cNvSpPr>
              <p:nvPr/>
            </p:nvSpPr>
            <p:spPr bwMode="auto">
              <a:xfrm flipH="1">
                <a:off x="3312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1" name="Line 96"/>
              <p:cNvSpPr>
                <a:spLocks noChangeShapeType="1"/>
              </p:cNvSpPr>
              <p:nvPr/>
            </p:nvSpPr>
            <p:spPr bwMode="auto">
              <a:xfrm flipH="1">
                <a:off x="3642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2" name="Line 97"/>
              <p:cNvSpPr>
                <a:spLocks noChangeShapeType="1"/>
              </p:cNvSpPr>
              <p:nvPr/>
            </p:nvSpPr>
            <p:spPr bwMode="auto">
              <a:xfrm>
                <a:off x="3422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3" name="Line 98"/>
              <p:cNvSpPr>
                <a:spLocks noChangeShapeType="1"/>
              </p:cNvSpPr>
              <p:nvPr/>
            </p:nvSpPr>
            <p:spPr bwMode="auto">
              <a:xfrm flipV="1">
                <a:off x="3422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4" name="Line 99"/>
              <p:cNvSpPr>
                <a:spLocks noChangeShapeType="1"/>
              </p:cNvSpPr>
              <p:nvPr/>
            </p:nvSpPr>
            <p:spPr bwMode="auto">
              <a:xfrm flipH="1" flipV="1">
                <a:off x="3422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25" name="Group 103"/>
              <p:cNvGrpSpPr>
                <a:grpSpLocks/>
              </p:cNvGrpSpPr>
              <p:nvPr/>
            </p:nvGrpSpPr>
            <p:grpSpPr bwMode="auto">
              <a:xfrm>
                <a:off x="3436" y="1324"/>
                <a:ext cx="96" cy="96"/>
                <a:chOff x="1344" y="1344"/>
                <a:chExt cx="96" cy="96"/>
              </a:xfrm>
            </p:grpSpPr>
            <p:sp>
              <p:nvSpPr>
                <p:cNvPr id="126" name="Line 100"/>
                <p:cNvSpPr>
                  <a:spLocks noChangeShapeType="1"/>
                </p:cNvSpPr>
                <p:nvPr/>
              </p:nvSpPr>
              <p:spPr bwMode="auto">
                <a:xfrm>
                  <a:off x="1344" y="144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1392" y="134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Line 102"/>
                <p:cNvSpPr>
                  <a:spLocks noChangeShapeType="1"/>
                </p:cNvSpPr>
                <p:nvPr/>
              </p:nvSpPr>
              <p:spPr bwMode="auto">
                <a:xfrm>
                  <a:off x="1392" y="1344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117" name="Straight Arrow Connector 116"/>
            <p:cNvCxnSpPr>
              <a:stCxn id="114" idx="2"/>
            </p:cNvCxnSpPr>
            <p:nvPr/>
          </p:nvCxnSpPr>
          <p:spPr>
            <a:xfrm flipH="1">
              <a:off x="3236909" y="3549862"/>
              <a:ext cx="58509" cy="3286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3174349" y="3676971"/>
              <a:ext cx="174625" cy="109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3283658" y="355327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3" name="Straight Arrow Connector 252"/>
            <p:cNvCxnSpPr/>
            <p:nvPr/>
          </p:nvCxnSpPr>
          <p:spPr>
            <a:xfrm>
              <a:off x="2915816" y="4077072"/>
              <a:ext cx="10953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57" name="Rounded Rectangle 256"/>
          <p:cNvSpPr/>
          <p:nvPr/>
        </p:nvSpPr>
        <p:spPr>
          <a:xfrm>
            <a:off x="251520" y="3238418"/>
            <a:ext cx="2055898" cy="12812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de-CH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 mode configuration</a:t>
            </a:r>
            <a:endParaRPr lang="de-CH" dirty="0"/>
          </a:p>
        </p:txBody>
      </p:sp>
      <p:grpSp>
        <p:nvGrpSpPr>
          <p:cNvPr id="98" name="Group 266"/>
          <p:cNvGrpSpPr>
            <a:grpSpLocks/>
          </p:cNvGrpSpPr>
          <p:nvPr/>
        </p:nvGrpSpPr>
        <p:grpSpPr bwMode="auto">
          <a:xfrm>
            <a:off x="323528" y="4070068"/>
            <a:ext cx="685800" cy="381000"/>
            <a:chOff x="3120" y="1248"/>
            <a:chExt cx="432" cy="240"/>
          </a:xfrm>
        </p:grpSpPr>
        <p:sp>
          <p:nvSpPr>
            <p:cNvPr id="165" name="Line 260"/>
            <p:cNvSpPr>
              <a:spLocks noChangeShapeType="1"/>
            </p:cNvSpPr>
            <p:nvPr/>
          </p:nvSpPr>
          <p:spPr bwMode="auto">
            <a:xfrm flipH="1">
              <a:off x="3120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Line 261"/>
            <p:cNvSpPr>
              <a:spLocks noChangeShapeType="1"/>
            </p:cNvSpPr>
            <p:nvPr/>
          </p:nvSpPr>
          <p:spPr bwMode="auto">
            <a:xfrm flipH="1">
              <a:off x="3450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Line 262"/>
            <p:cNvSpPr>
              <a:spLocks noChangeShapeType="1"/>
            </p:cNvSpPr>
            <p:nvPr/>
          </p:nvSpPr>
          <p:spPr bwMode="auto">
            <a:xfrm>
              <a:off x="3230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Line 263"/>
            <p:cNvSpPr>
              <a:spLocks noChangeShapeType="1"/>
            </p:cNvSpPr>
            <p:nvPr/>
          </p:nvSpPr>
          <p:spPr bwMode="auto">
            <a:xfrm flipV="1">
              <a:off x="3230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Line 264"/>
            <p:cNvSpPr>
              <a:spLocks noChangeShapeType="1"/>
            </p:cNvSpPr>
            <p:nvPr/>
          </p:nvSpPr>
          <p:spPr bwMode="auto">
            <a:xfrm flipH="1" flipV="1">
              <a:off x="3230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" name="Oval 265"/>
            <p:cNvSpPr>
              <a:spLocks noChangeArrowheads="1"/>
            </p:cNvSpPr>
            <p:nvPr/>
          </p:nvSpPr>
          <p:spPr bwMode="auto">
            <a:xfrm>
              <a:off x="3456" y="1344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de-CH" altLang="de-DE" sz="2400">
                <a:solidFill>
                  <a:prstClr val="black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99" name="Group 479"/>
          <p:cNvGrpSpPr>
            <a:grpSpLocks/>
          </p:cNvGrpSpPr>
          <p:nvPr/>
        </p:nvGrpSpPr>
        <p:grpSpPr bwMode="auto">
          <a:xfrm>
            <a:off x="323528" y="3786093"/>
            <a:ext cx="685800" cy="228600"/>
            <a:chOff x="1392" y="1296"/>
            <a:chExt cx="432" cy="144"/>
          </a:xfrm>
        </p:grpSpPr>
        <p:sp>
          <p:nvSpPr>
            <p:cNvPr id="161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0" name="Straight Connector 99"/>
          <p:cNvCxnSpPr/>
          <p:nvPr/>
        </p:nvCxnSpPr>
        <p:spPr>
          <a:xfrm>
            <a:off x="1009328" y="3903568"/>
            <a:ext cx="0" cy="360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164" idx="0"/>
          </p:cNvCxnSpPr>
          <p:nvPr/>
        </p:nvCxnSpPr>
        <p:spPr>
          <a:xfrm>
            <a:off x="323528" y="3903568"/>
            <a:ext cx="0" cy="35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2" name="Group 45"/>
          <p:cNvGrpSpPr>
            <a:grpSpLocks/>
          </p:cNvGrpSpPr>
          <p:nvPr/>
        </p:nvGrpSpPr>
        <p:grpSpPr bwMode="auto">
          <a:xfrm rot="16200000" flipH="1">
            <a:off x="549138" y="3218548"/>
            <a:ext cx="381000" cy="533400"/>
            <a:chOff x="2352" y="864"/>
            <a:chExt cx="240" cy="336"/>
          </a:xfrm>
        </p:grpSpPr>
        <p:sp>
          <p:nvSpPr>
            <p:cNvPr id="152" name="Line 46"/>
            <p:cNvSpPr>
              <a:spLocks noChangeShapeType="1"/>
            </p:cNvSpPr>
            <p:nvPr/>
          </p:nvSpPr>
          <p:spPr bwMode="auto">
            <a:xfrm>
              <a:off x="244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Line 47"/>
            <p:cNvSpPr>
              <a:spLocks noChangeShapeType="1"/>
            </p:cNvSpPr>
            <p:nvPr/>
          </p:nvSpPr>
          <p:spPr bwMode="auto">
            <a:xfrm>
              <a:off x="2496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Line 48"/>
            <p:cNvSpPr>
              <a:spLocks noChangeShapeType="1"/>
            </p:cNvSpPr>
            <p:nvPr/>
          </p:nvSpPr>
          <p:spPr bwMode="auto">
            <a:xfrm>
              <a:off x="2496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Line 49"/>
            <p:cNvSpPr>
              <a:spLocks noChangeShapeType="1"/>
            </p:cNvSpPr>
            <p:nvPr/>
          </p:nvSpPr>
          <p:spPr bwMode="auto">
            <a:xfrm>
              <a:off x="2496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Line 50"/>
            <p:cNvSpPr>
              <a:spLocks noChangeShapeType="1"/>
            </p:cNvSpPr>
            <p:nvPr/>
          </p:nvSpPr>
          <p:spPr bwMode="auto">
            <a:xfrm flipH="1">
              <a:off x="2352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Line 51"/>
            <p:cNvSpPr>
              <a:spLocks noChangeShapeType="1"/>
            </p:cNvSpPr>
            <p:nvPr/>
          </p:nvSpPr>
          <p:spPr bwMode="auto">
            <a:xfrm flipV="1">
              <a:off x="2592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" name="Line 52"/>
            <p:cNvSpPr>
              <a:spLocks noChangeShapeType="1"/>
            </p:cNvSpPr>
            <p:nvPr/>
          </p:nvSpPr>
          <p:spPr bwMode="auto">
            <a:xfrm>
              <a:off x="2592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" name="Line 53"/>
            <p:cNvSpPr>
              <a:spLocks noChangeShapeType="1"/>
            </p:cNvSpPr>
            <p:nvPr/>
          </p:nvSpPr>
          <p:spPr bwMode="auto">
            <a:xfrm rot="-1800000">
              <a:off x="2496" y="94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Line 54"/>
            <p:cNvSpPr>
              <a:spLocks noChangeShapeType="1"/>
            </p:cNvSpPr>
            <p:nvPr/>
          </p:nvSpPr>
          <p:spPr bwMode="auto">
            <a:xfrm rot="1800000">
              <a:off x="2496" y="973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3" name="Straight Connector 102"/>
          <p:cNvCxnSpPr>
            <a:stCxn id="158" idx="1"/>
            <a:endCxn id="163" idx="1"/>
          </p:cNvCxnSpPr>
          <p:nvPr/>
        </p:nvCxnSpPr>
        <p:spPr>
          <a:xfrm>
            <a:off x="1006338" y="3675749"/>
            <a:ext cx="299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164" idx="0"/>
          </p:cNvCxnSpPr>
          <p:nvPr/>
        </p:nvCxnSpPr>
        <p:spPr>
          <a:xfrm flipV="1">
            <a:off x="323528" y="3675748"/>
            <a:ext cx="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323528" y="3675748"/>
            <a:ext cx="1494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6" name="Group 266"/>
          <p:cNvGrpSpPr>
            <a:grpSpLocks/>
          </p:cNvGrpSpPr>
          <p:nvPr/>
        </p:nvGrpSpPr>
        <p:grpSpPr bwMode="auto">
          <a:xfrm>
            <a:off x="1500461" y="4075602"/>
            <a:ext cx="685800" cy="381000"/>
            <a:chOff x="3120" y="1248"/>
            <a:chExt cx="432" cy="240"/>
          </a:xfrm>
        </p:grpSpPr>
        <p:sp>
          <p:nvSpPr>
            <p:cNvPr id="146" name="Line 260"/>
            <p:cNvSpPr>
              <a:spLocks noChangeShapeType="1"/>
            </p:cNvSpPr>
            <p:nvPr/>
          </p:nvSpPr>
          <p:spPr bwMode="auto">
            <a:xfrm flipH="1">
              <a:off x="3120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" name="Line 261"/>
            <p:cNvSpPr>
              <a:spLocks noChangeShapeType="1"/>
            </p:cNvSpPr>
            <p:nvPr/>
          </p:nvSpPr>
          <p:spPr bwMode="auto">
            <a:xfrm flipH="1">
              <a:off x="3450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" name="Line 262"/>
            <p:cNvSpPr>
              <a:spLocks noChangeShapeType="1"/>
            </p:cNvSpPr>
            <p:nvPr/>
          </p:nvSpPr>
          <p:spPr bwMode="auto">
            <a:xfrm>
              <a:off x="3230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Line 263"/>
            <p:cNvSpPr>
              <a:spLocks noChangeShapeType="1"/>
            </p:cNvSpPr>
            <p:nvPr/>
          </p:nvSpPr>
          <p:spPr bwMode="auto">
            <a:xfrm flipV="1">
              <a:off x="3230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Line 264"/>
            <p:cNvSpPr>
              <a:spLocks noChangeShapeType="1"/>
            </p:cNvSpPr>
            <p:nvPr/>
          </p:nvSpPr>
          <p:spPr bwMode="auto">
            <a:xfrm flipH="1" flipV="1">
              <a:off x="3230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Oval 265"/>
            <p:cNvSpPr>
              <a:spLocks noChangeArrowheads="1"/>
            </p:cNvSpPr>
            <p:nvPr/>
          </p:nvSpPr>
          <p:spPr bwMode="auto">
            <a:xfrm>
              <a:off x="3456" y="1344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de-CH" altLang="de-DE" sz="2400">
                <a:solidFill>
                  <a:prstClr val="black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107" name="Group 479"/>
          <p:cNvGrpSpPr>
            <a:grpSpLocks/>
          </p:cNvGrpSpPr>
          <p:nvPr/>
        </p:nvGrpSpPr>
        <p:grpSpPr bwMode="auto">
          <a:xfrm>
            <a:off x="1500461" y="3784193"/>
            <a:ext cx="685800" cy="228600"/>
            <a:chOff x="1392" y="1296"/>
            <a:chExt cx="432" cy="144"/>
          </a:xfrm>
        </p:grpSpPr>
        <p:sp>
          <p:nvSpPr>
            <p:cNvPr id="142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8" name="Straight Connector 107"/>
          <p:cNvCxnSpPr/>
          <p:nvPr/>
        </p:nvCxnSpPr>
        <p:spPr>
          <a:xfrm>
            <a:off x="2186261" y="3901668"/>
            <a:ext cx="0" cy="360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45" idx="0"/>
          </p:cNvCxnSpPr>
          <p:nvPr/>
        </p:nvCxnSpPr>
        <p:spPr>
          <a:xfrm>
            <a:off x="1500461" y="3901668"/>
            <a:ext cx="0" cy="35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endCxn id="144" idx="1"/>
          </p:cNvCxnSpPr>
          <p:nvPr/>
        </p:nvCxnSpPr>
        <p:spPr>
          <a:xfrm>
            <a:off x="2183271" y="3673849"/>
            <a:ext cx="299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145" idx="0"/>
          </p:cNvCxnSpPr>
          <p:nvPr/>
        </p:nvCxnSpPr>
        <p:spPr>
          <a:xfrm flipV="1">
            <a:off x="1500461" y="3673848"/>
            <a:ext cx="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00461" y="3673848"/>
            <a:ext cx="1494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3" name="Group 479"/>
          <p:cNvGrpSpPr>
            <a:grpSpLocks/>
          </p:cNvGrpSpPr>
          <p:nvPr/>
        </p:nvGrpSpPr>
        <p:grpSpPr bwMode="auto">
          <a:xfrm>
            <a:off x="996405" y="4149510"/>
            <a:ext cx="685800" cy="228600"/>
            <a:chOff x="1392" y="1296"/>
            <a:chExt cx="432" cy="144"/>
          </a:xfrm>
        </p:grpSpPr>
        <p:sp>
          <p:nvSpPr>
            <p:cNvPr id="138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5" name="Group 35"/>
          <p:cNvGrpSpPr>
            <a:grpSpLocks/>
          </p:cNvGrpSpPr>
          <p:nvPr/>
        </p:nvGrpSpPr>
        <p:grpSpPr bwMode="auto">
          <a:xfrm rot="5400000">
            <a:off x="1729061" y="3216648"/>
            <a:ext cx="381000" cy="533400"/>
            <a:chOff x="1824" y="864"/>
            <a:chExt cx="240" cy="336"/>
          </a:xfrm>
        </p:grpSpPr>
        <p:sp>
          <p:nvSpPr>
            <p:cNvPr id="129" name="Line 36"/>
            <p:cNvSpPr>
              <a:spLocks noChangeShapeType="1"/>
            </p:cNvSpPr>
            <p:nvPr/>
          </p:nvSpPr>
          <p:spPr bwMode="auto">
            <a:xfrm>
              <a:off x="1920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Line 37"/>
            <p:cNvSpPr>
              <a:spLocks noChangeShapeType="1"/>
            </p:cNvSpPr>
            <p:nvPr/>
          </p:nvSpPr>
          <p:spPr bwMode="auto">
            <a:xfrm>
              <a:off x="196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Line 38"/>
            <p:cNvSpPr>
              <a:spLocks noChangeShapeType="1"/>
            </p:cNvSpPr>
            <p:nvPr/>
          </p:nvSpPr>
          <p:spPr bwMode="auto">
            <a:xfrm>
              <a:off x="1968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Line 39"/>
            <p:cNvSpPr>
              <a:spLocks noChangeShapeType="1"/>
            </p:cNvSpPr>
            <p:nvPr/>
          </p:nvSpPr>
          <p:spPr bwMode="auto">
            <a:xfrm>
              <a:off x="1968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Line 40"/>
            <p:cNvSpPr>
              <a:spLocks noChangeShapeType="1"/>
            </p:cNvSpPr>
            <p:nvPr/>
          </p:nvSpPr>
          <p:spPr bwMode="auto">
            <a:xfrm flipH="1">
              <a:off x="1824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Line 41"/>
            <p:cNvSpPr>
              <a:spLocks noChangeShapeType="1"/>
            </p:cNvSpPr>
            <p:nvPr/>
          </p:nvSpPr>
          <p:spPr bwMode="auto">
            <a:xfrm flipV="1">
              <a:off x="2064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Line 42"/>
            <p:cNvSpPr>
              <a:spLocks noChangeShapeType="1"/>
            </p:cNvSpPr>
            <p:nvPr/>
          </p:nvSpPr>
          <p:spPr bwMode="auto">
            <a:xfrm>
              <a:off x="2064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Line 43"/>
            <p:cNvSpPr>
              <a:spLocks noChangeShapeType="1"/>
            </p:cNvSpPr>
            <p:nvPr/>
          </p:nvSpPr>
          <p:spPr bwMode="auto">
            <a:xfrm rot="-1800000">
              <a:off x="2016" y="1117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Line 44"/>
            <p:cNvSpPr>
              <a:spLocks noChangeShapeType="1"/>
            </p:cNvSpPr>
            <p:nvPr/>
          </p:nvSpPr>
          <p:spPr bwMode="auto">
            <a:xfrm rot="1800000">
              <a:off x="2016" y="109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5" name="TextBox 254"/>
          <p:cNvSpPr txBox="1"/>
          <p:nvPr/>
        </p:nvSpPr>
        <p:spPr>
          <a:xfrm>
            <a:off x="2163036" y="6151184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POLARITY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48" name="Straight Connector 247"/>
          <p:cNvCxnSpPr/>
          <p:nvPr/>
        </p:nvCxnSpPr>
        <p:spPr>
          <a:xfrm flipV="1">
            <a:off x="2698924" y="4390547"/>
            <a:ext cx="0" cy="176421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>
            <a:stCxn id="147" idx="0"/>
            <a:endCxn id="120" idx="1"/>
          </p:cNvCxnSpPr>
          <p:nvPr/>
        </p:nvCxnSpPr>
        <p:spPr>
          <a:xfrm flipV="1">
            <a:off x="2186261" y="4265019"/>
            <a:ext cx="452706" cy="42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9" name="Oval 341"/>
          <p:cNvSpPr>
            <a:spLocks noChangeArrowheads="1"/>
          </p:cNvSpPr>
          <p:nvPr/>
        </p:nvSpPr>
        <p:spPr bwMode="auto">
          <a:xfrm flipH="1">
            <a:off x="2606012" y="4246530"/>
            <a:ext cx="46038" cy="46038"/>
          </a:xfrm>
          <a:prstGeom prst="ellipse">
            <a:avLst/>
          </a:prstGeom>
          <a:solidFill>
            <a:schemeClr val="tx1"/>
          </a:solidFill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de-CH" altLang="de-DE" sz="2400">
              <a:solidFill>
                <a:prstClr val="black"/>
              </a:solidFill>
              <a:ea typeface="+mn-ea"/>
              <a:cs typeface="+mn-cs"/>
            </a:endParaRPr>
          </a:p>
        </p:txBody>
      </p:sp>
      <p:cxnSp>
        <p:nvCxnSpPr>
          <p:cNvPr id="303" name="Straight Arrow Connector 302"/>
          <p:cNvCxnSpPr/>
          <p:nvPr/>
        </p:nvCxnSpPr>
        <p:spPr>
          <a:xfrm flipV="1">
            <a:off x="3333229" y="4267148"/>
            <a:ext cx="3348707" cy="16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2" name="Rounded Rectangle 311"/>
          <p:cNvSpPr/>
          <p:nvPr/>
        </p:nvSpPr>
        <p:spPr>
          <a:xfrm>
            <a:off x="6681936" y="359845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2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20" name="Straight Arrow Connector 319"/>
          <p:cNvCxnSpPr/>
          <p:nvPr/>
        </p:nvCxnSpPr>
        <p:spPr>
          <a:xfrm>
            <a:off x="2412614" y="4206861"/>
            <a:ext cx="3959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1" name="TextBox 320"/>
          <p:cNvSpPr txBox="1"/>
          <p:nvPr/>
        </p:nvSpPr>
        <p:spPr>
          <a:xfrm>
            <a:off x="2192769" y="385867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Vth2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30" name="Straight Arrow Connector 329"/>
          <p:cNvCxnSpPr/>
          <p:nvPr/>
        </p:nvCxnSpPr>
        <p:spPr>
          <a:xfrm flipV="1">
            <a:off x="6893522" y="4531779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1" name="TextBox 330"/>
          <p:cNvSpPr txBox="1"/>
          <p:nvPr/>
        </p:nvSpPr>
        <p:spPr>
          <a:xfrm>
            <a:off x="6660232" y="4672344"/>
            <a:ext cx="445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EN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0" name="Rounded Rectangle 339"/>
          <p:cNvSpPr/>
          <p:nvPr/>
        </p:nvSpPr>
        <p:spPr>
          <a:xfrm>
            <a:off x="57200" y="484429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Analog Pulsing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44" name="Straight Arrow Connector 343"/>
          <p:cNvCxnSpPr/>
          <p:nvPr/>
        </p:nvCxnSpPr>
        <p:spPr>
          <a:xfrm flipV="1">
            <a:off x="323528" y="4277766"/>
            <a:ext cx="0" cy="544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5" name="Rounded Rectangle 344"/>
          <p:cNvSpPr/>
          <p:nvPr/>
        </p:nvSpPr>
        <p:spPr>
          <a:xfrm>
            <a:off x="1403648" y="934162"/>
            <a:ext cx="2809357" cy="5909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Status register (3x6TB,3x1Mask,3 dummy)</a:t>
            </a:r>
            <a:endParaRPr lang="de-CH" sz="1800" dirty="0">
              <a:solidFill>
                <a:prstClr val="white"/>
              </a:solidFill>
            </a:endParaRPr>
          </a:p>
        </p:txBody>
      </p:sp>
      <p:grpSp>
        <p:nvGrpSpPr>
          <p:cNvPr id="355" name="Group 354"/>
          <p:cNvGrpSpPr/>
          <p:nvPr/>
        </p:nvGrpSpPr>
        <p:grpSpPr>
          <a:xfrm>
            <a:off x="3413161" y="3526450"/>
            <a:ext cx="366751" cy="307777"/>
            <a:chOff x="3419872" y="1805334"/>
            <a:chExt cx="366751" cy="307777"/>
          </a:xfrm>
        </p:grpSpPr>
        <p:cxnSp>
          <p:nvCxnSpPr>
            <p:cNvPr id="356" name="Straight Arrow Connector 355"/>
            <p:cNvCxnSpPr/>
            <p:nvPr/>
          </p:nvCxnSpPr>
          <p:spPr>
            <a:xfrm flipH="1">
              <a:off x="3419872" y="1844824"/>
              <a:ext cx="36004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/>
          </p:nvCxnSpPr>
          <p:spPr>
            <a:xfrm flipV="1">
              <a:off x="3599892" y="1805334"/>
              <a:ext cx="146578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TextBox 357"/>
            <p:cNvSpPr txBox="1"/>
            <p:nvPr/>
          </p:nvSpPr>
          <p:spPr>
            <a:xfrm>
              <a:off x="3510585" y="180533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364" name="Straight Connector 363"/>
          <p:cNvCxnSpPr>
            <a:endCxn id="358" idx="3"/>
          </p:cNvCxnSpPr>
          <p:nvPr/>
        </p:nvCxnSpPr>
        <p:spPr>
          <a:xfrm>
            <a:off x="3773201" y="1525094"/>
            <a:ext cx="6711" cy="2155245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/>
          <p:nvPr/>
        </p:nvCxnSpPr>
        <p:spPr>
          <a:xfrm flipV="1">
            <a:off x="3715634" y="1654242"/>
            <a:ext cx="12885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TextBox 366"/>
          <p:cNvSpPr txBox="1"/>
          <p:nvPr/>
        </p:nvSpPr>
        <p:spPr>
          <a:xfrm>
            <a:off x="3792448" y="1460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21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68" name="Rounded Rectangle 367"/>
          <p:cNvSpPr/>
          <p:nvPr/>
        </p:nvSpPr>
        <p:spPr>
          <a:xfrm>
            <a:off x="8065110" y="1582234"/>
            <a:ext cx="1021690" cy="4320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Control and readout logic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71" name="Straight Arrow Connector 370"/>
          <p:cNvCxnSpPr/>
          <p:nvPr/>
        </p:nvCxnSpPr>
        <p:spPr>
          <a:xfrm flipV="1">
            <a:off x="7812360" y="4246530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4" name="TextBox 373"/>
          <p:cNvSpPr txBox="1"/>
          <p:nvPr/>
        </p:nvSpPr>
        <p:spPr>
          <a:xfrm>
            <a:off x="7347393" y="620688"/>
            <a:ext cx="1557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serialIN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Control signals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75" name="Straight Arrow Connector 374"/>
          <p:cNvCxnSpPr>
            <a:endCxn id="368" idx="0"/>
          </p:cNvCxnSpPr>
          <p:nvPr/>
        </p:nvCxnSpPr>
        <p:spPr>
          <a:xfrm>
            <a:off x="8575955" y="122219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9" name="Elbow Connector 378"/>
          <p:cNvCxnSpPr>
            <a:endCxn id="345" idx="3"/>
          </p:cNvCxnSpPr>
          <p:nvPr/>
        </p:nvCxnSpPr>
        <p:spPr>
          <a:xfrm rot="10800000">
            <a:off x="4213006" y="1229628"/>
            <a:ext cx="3851355" cy="496622"/>
          </a:xfrm>
          <a:prstGeom prst="bentConnector3">
            <a:avLst>
              <a:gd name="adj1" fmla="val 59054"/>
            </a:avLst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Straight Arrow Connector 382"/>
          <p:cNvCxnSpPr/>
          <p:nvPr/>
        </p:nvCxnSpPr>
        <p:spPr>
          <a:xfrm>
            <a:off x="8604448" y="590271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4" name="TextBox 383"/>
          <p:cNvSpPr txBox="1"/>
          <p:nvPr/>
        </p:nvSpPr>
        <p:spPr>
          <a:xfrm>
            <a:off x="8010126" y="626275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serialOUT</a:t>
            </a:r>
            <a:endParaRPr lang="en-US" sz="180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20</a:t>
            </a:fld>
            <a:endParaRPr lang="de-DE" altLang="de-DE" dirty="0"/>
          </a:p>
        </p:txBody>
      </p:sp>
      <p:grpSp>
        <p:nvGrpSpPr>
          <p:cNvPr id="171" name="Group 170"/>
          <p:cNvGrpSpPr/>
          <p:nvPr/>
        </p:nvGrpSpPr>
        <p:grpSpPr>
          <a:xfrm>
            <a:off x="179512" y="2646051"/>
            <a:ext cx="307975" cy="1022693"/>
            <a:chOff x="179512" y="2646051"/>
            <a:chExt cx="307975" cy="1022693"/>
          </a:xfrm>
        </p:grpSpPr>
        <p:sp>
          <p:nvSpPr>
            <p:cNvPr id="172" name="Freeform 2221"/>
            <p:cNvSpPr>
              <a:spLocks/>
            </p:cNvSpPr>
            <p:nvPr/>
          </p:nvSpPr>
          <p:spPr bwMode="auto">
            <a:xfrm flipH="1">
              <a:off x="179512" y="2854940"/>
              <a:ext cx="307975" cy="237714"/>
            </a:xfrm>
            <a:custGeom>
              <a:avLst/>
              <a:gdLst>
                <a:gd name="T0" fmla="*/ 302 w 302"/>
                <a:gd name="T1" fmla="*/ 309 h 309"/>
                <a:gd name="T2" fmla="*/ 151 w 302"/>
                <a:gd name="T3" fmla="*/ 0 h 309"/>
                <a:gd name="T4" fmla="*/ 0 w 302"/>
                <a:gd name="T5" fmla="*/ 309 h 309"/>
                <a:gd name="T6" fmla="*/ 302 w 302"/>
                <a:gd name="T7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" h="309">
                  <a:moveTo>
                    <a:pt x="302" y="309"/>
                  </a:moveTo>
                  <a:lnTo>
                    <a:pt x="151" y="0"/>
                  </a:lnTo>
                  <a:lnTo>
                    <a:pt x="0" y="309"/>
                  </a:lnTo>
                  <a:lnTo>
                    <a:pt x="302" y="30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73" name="Straight Connector 172"/>
            <p:cNvCxnSpPr/>
            <p:nvPr/>
          </p:nvCxnSpPr>
          <p:spPr bwMode="auto">
            <a:xfrm>
              <a:off x="206407" y="2850173"/>
              <a:ext cx="2748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>
              <a:stCxn id="172" idx="1"/>
            </p:cNvCxnSpPr>
            <p:nvPr/>
          </p:nvCxnSpPr>
          <p:spPr bwMode="auto">
            <a:xfrm flipV="1">
              <a:off x="333499" y="2646051"/>
              <a:ext cx="0" cy="20888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Straight Connector 174"/>
            <p:cNvCxnSpPr/>
            <p:nvPr/>
          </p:nvCxnSpPr>
          <p:spPr bwMode="auto">
            <a:xfrm>
              <a:off x="324534" y="3094402"/>
              <a:ext cx="0" cy="57434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236216" y="2646051"/>
              <a:ext cx="204433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2875214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8" name="Group 257"/>
          <p:cNvGrpSpPr/>
          <p:nvPr/>
        </p:nvGrpSpPr>
        <p:grpSpPr>
          <a:xfrm>
            <a:off x="2555776" y="3238418"/>
            <a:ext cx="1013172" cy="1281276"/>
            <a:chOff x="2767608" y="2924944"/>
            <a:chExt cx="1013172" cy="1281276"/>
          </a:xfrm>
        </p:grpSpPr>
        <p:sp>
          <p:nvSpPr>
            <p:cNvPr id="97" name="Rounded Rectangle 96"/>
            <p:cNvSpPr/>
            <p:nvPr/>
          </p:nvSpPr>
          <p:spPr>
            <a:xfrm>
              <a:off x="2767608" y="2924944"/>
              <a:ext cx="1013172" cy="12812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981069" y="3180530"/>
              <a:ext cx="628698" cy="369332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</a:rPr>
                <a:t>TBs2</a:t>
              </a:r>
              <a:endParaRPr lang="de-CH" sz="1800" dirty="0">
                <a:solidFill>
                  <a:prstClr val="black"/>
                </a:solidFill>
              </a:endParaRPr>
            </a:p>
          </p:txBody>
        </p:sp>
        <p:grpSp>
          <p:nvGrpSpPr>
            <p:cNvPr id="116" name="Group 230"/>
            <p:cNvGrpSpPr>
              <a:grpSpLocks/>
            </p:cNvGrpSpPr>
            <p:nvPr/>
          </p:nvGrpSpPr>
          <p:grpSpPr bwMode="auto">
            <a:xfrm>
              <a:off x="2850799" y="3757869"/>
              <a:ext cx="685800" cy="381000"/>
              <a:chOff x="3312" y="1248"/>
              <a:chExt cx="432" cy="240"/>
            </a:xfrm>
          </p:grpSpPr>
          <p:sp>
            <p:nvSpPr>
              <p:cNvPr id="120" name="Line 95"/>
              <p:cNvSpPr>
                <a:spLocks noChangeShapeType="1"/>
              </p:cNvSpPr>
              <p:nvPr/>
            </p:nvSpPr>
            <p:spPr bwMode="auto">
              <a:xfrm flipH="1">
                <a:off x="3312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1" name="Line 96"/>
              <p:cNvSpPr>
                <a:spLocks noChangeShapeType="1"/>
              </p:cNvSpPr>
              <p:nvPr/>
            </p:nvSpPr>
            <p:spPr bwMode="auto">
              <a:xfrm flipH="1">
                <a:off x="3642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2" name="Line 97"/>
              <p:cNvSpPr>
                <a:spLocks noChangeShapeType="1"/>
              </p:cNvSpPr>
              <p:nvPr/>
            </p:nvSpPr>
            <p:spPr bwMode="auto">
              <a:xfrm>
                <a:off x="3422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3" name="Line 98"/>
              <p:cNvSpPr>
                <a:spLocks noChangeShapeType="1"/>
              </p:cNvSpPr>
              <p:nvPr/>
            </p:nvSpPr>
            <p:spPr bwMode="auto">
              <a:xfrm flipV="1">
                <a:off x="3422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4" name="Line 99"/>
              <p:cNvSpPr>
                <a:spLocks noChangeShapeType="1"/>
              </p:cNvSpPr>
              <p:nvPr/>
            </p:nvSpPr>
            <p:spPr bwMode="auto">
              <a:xfrm flipH="1" flipV="1">
                <a:off x="3422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25" name="Group 103"/>
              <p:cNvGrpSpPr>
                <a:grpSpLocks/>
              </p:cNvGrpSpPr>
              <p:nvPr/>
            </p:nvGrpSpPr>
            <p:grpSpPr bwMode="auto">
              <a:xfrm>
                <a:off x="3436" y="1324"/>
                <a:ext cx="96" cy="96"/>
                <a:chOff x="1344" y="1344"/>
                <a:chExt cx="96" cy="96"/>
              </a:xfrm>
            </p:grpSpPr>
            <p:sp>
              <p:nvSpPr>
                <p:cNvPr id="126" name="Line 100"/>
                <p:cNvSpPr>
                  <a:spLocks noChangeShapeType="1"/>
                </p:cNvSpPr>
                <p:nvPr/>
              </p:nvSpPr>
              <p:spPr bwMode="auto">
                <a:xfrm>
                  <a:off x="1344" y="144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1392" y="134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Line 102"/>
                <p:cNvSpPr>
                  <a:spLocks noChangeShapeType="1"/>
                </p:cNvSpPr>
                <p:nvPr/>
              </p:nvSpPr>
              <p:spPr bwMode="auto">
                <a:xfrm>
                  <a:off x="1392" y="1344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117" name="Straight Arrow Connector 116"/>
            <p:cNvCxnSpPr>
              <a:stCxn id="114" idx="2"/>
            </p:cNvCxnSpPr>
            <p:nvPr/>
          </p:nvCxnSpPr>
          <p:spPr>
            <a:xfrm flipH="1">
              <a:off x="3236909" y="3549862"/>
              <a:ext cx="58509" cy="3286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3174349" y="3676971"/>
              <a:ext cx="174625" cy="109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3283658" y="355327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3" name="Straight Arrow Connector 252"/>
            <p:cNvCxnSpPr/>
            <p:nvPr/>
          </p:nvCxnSpPr>
          <p:spPr>
            <a:xfrm>
              <a:off x="2915816" y="4077072"/>
              <a:ext cx="10953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57" name="Rounded Rectangle 256"/>
          <p:cNvSpPr/>
          <p:nvPr/>
        </p:nvSpPr>
        <p:spPr>
          <a:xfrm>
            <a:off x="251520" y="3238418"/>
            <a:ext cx="2055898" cy="12812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de-CH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windowing configuration</a:t>
            </a:r>
            <a:endParaRPr lang="de-CH" dirty="0"/>
          </a:p>
        </p:txBody>
      </p:sp>
      <p:grpSp>
        <p:nvGrpSpPr>
          <p:cNvPr id="98" name="Group 266"/>
          <p:cNvGrpSpPr>
            <a:grpSpLocks/>
          </p:cNvGrpSpPr>
          <p:nvPr/>
        </p:nvGrpSpPr>
        <p:grpSpPr bwMode="auto">
          <a:xfrm>
            <a:off x="323528" y="4070068"/>
            <a:ext cx="685800" cy="381000"/>
            <a:chOff x="3120" y="1248"/>
            <a:chExt cx="432" cy="240"/>
          </a:xfrm>
        </p:grpSpPr>
        <p:sp>
          <p:nvSpPr>
            <p:cNvPr id="165" name="Line 260"/>
            <p:cNvSpPr>
              <a:spLocks noChangeShapeType="1"/>
            </p:cNvSpPr>
            <p:nvPr/>
          </p:nvSpPr>
          <p:spPr bwMode="auto">
            <a:xfrm flipH="1">
              <a:off x="3120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Line 261"/>
            <p:cNvSpPr>
              <a:spLocks noChangeShapeType="1"/>
            </p:cNvSpPr>
            <p:nvPr/>
          </p:nvSpPr>
          <p:spPr bwMode="auto">
            <a:xfrm flipH="1">
              <a:off x="3450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Line 262"/>
            <p:cNvSpPr>
              <a:spLocks noChangeShapeType="1"/>
            </p:cNvSpPr>
            <p:nvPr/>
          </p:nvSpPr>
          <p:spPr bwMode="auto">
            <a:xfrm>
              <a:off x="3230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Line 263"/>
            <p:cNvSpPr>
              <a:spLocks noChangeShapeType="1"/>
            </p:cNvSpPr>
            <p:nvPr/>
          </p:nvSpPr>
          <p:spPr bwMode="auto">
            <a:xfrm flipV="1">
              <a:off x="3230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Line 264"/>
            <p:cNvSpPr>
              <a:spLocks noChangeShapeType="1"/>
            </p:cNvSpPr>
            <p:nvPr/>
          </p:nvSpPr>
          <p:spPr bwMode="auto">
            <a:xfrm flipH="1" flipV="1">
              <a:off x="3230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" name="Oval 265"/>
            <p:cNvSpPr>
              <a:spLocks noChangeArrowheads="1"/>
            </p:cNvSpPr>
            <p:nvPr/>
          </p:nvSpPr>
          <p:spPr bwMode="auto">
            <a:xfrm>
              <a:off x="3456" y="1344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de-CH" altLang="de-DE" sz="2400">
                <a:solidFill>
                  <a:prstClr val="black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99" name="Group 479"/>
          <p:cNvGrpSpPr>
            <a:grpSpLocks/>
          </p:cNvGrpSpPr>
          <p:nvPr/>
        </p:nvGrpSpPr>
        <p:grpSpPr bwMode="auto">
          <a:xfrm>
            <a:off x="323528" y="3786093"/>
            <a:ext cx="685800" cy="228600"/>
            <a:chOff x="1392" y="1296"/>
            <a:chExt cx="432" cy="144"/>
          </a:xfrm>
        </p:grpSpPr>
        <p:sp>
          <p:nvSpPr>
            <p:cNvPr id="161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0" name="Straight Connector 99"/>
          <p:cNvCxnSpPr/>
          <p:nvPr/>
        </p:nvCxnSpPr>
        <p:spPr>
          <a:xfrm>
            <a:off x="1009328" y="3903568"/>
            <a:ext cx="0" cy="360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164" idx="0"/>
          </p:cNvCxnSpPr>
          <p:nvPr/>
        </p:nvCxnSpPr>
        <p:spPr>
          <a:xfrm>
            <a:off x="323528" y="3903568"/>
            <a:ext cx="0" cy="35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2" name="Group 45"/>
          <p:cNvGrpSpPr>
            <a:grpSpLocks/>
          </p:cNvGrpSpPr>
          <p:nvPr/>
        </p:nvGrpSpPr>
        <p:grpSpPr bwMode="auto">
          <a:xfrm rot="16200000" flipH="1">
            <a:off x="549138" y="3218548"/>
            <a:ext cx="381000" cy="533400"/>
            <a:chOff x="2352" y="864"/>
            <a:chExt cx="240" cy="336"/>
          </a:xfrm>
        </p:grpSpPr>
        <p:sp>
          <p:nvSpPr>
            <p:cNvPr id="152" name="Line 46"/>
            <p:cNvSpPr>
              <a:spLocks noChangeShapeType="1"/>
            </p:cNvSpPr>
            <p:nvPr/>
          </p:nvSpPr>
          <p:spPr bwMode="auto">
            <a:xfrm>
              <a:off x="244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Line 47"/>
            <p:cNvSpPr>
              <a:spLocks noChangeShapeType="1"/>
            </p:cNvSpPr>
            <p:nvPr/>
          </p:nvSpPr>
          <p:spPr bwMode="auto">
            <a:xfrm>
              <a:off x="2496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Line 48"/>
            <p:cNvSpPr>
              <a:spLocks noChangeShapeType="1"/>
            </p:cNvSpPr>
            <p:nvPr/>
          </p:nvSpPr>
          <p:spPr bwMode="auto">
            <a:xfrm>
              <a:off x="2496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Line 49"/>
            <p:cNvSpPr>
              <a:spLocks noChangeShapeType="1"/>
            </p:cNvSpPr>
            <p:nvPr/>
          </p:nvSpPr>
          <p:spPr bwMode="auto">
            <a:xfrm>
              <a:off x="2496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Line 50"/>
            <p:cNvSpPr>
              <a:spLocks noChangeShapeType="1"/>
            </p:cNvSpPr>
            <p:nvPr/>
          </p:nvSpPr>
          <p:spPr bwMode="auto">
            <a:xfrm flipH="1">
              <a:off x="2352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Line 51"/>
            <p:cNvSpPr>
              <a:spLocks noChangeShapeType="1"/>
            </p:cNvSpPr>
            <p:nvPr/>
          </p:nvSpPr>
          <p:spPr bwMode="auto">
            <a:xfrm flipV="1">
              <a:off x="2592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" name="Line 52"/>
            <p:cNvSpPr>
              <a:spLocks noChangeShapeType="1"/>
            </p:cNvSpPr>
            <p:nvPr/>
          </p:nvSpPr>
          <p:spPr bwMode="auto">
            <a:xfrm>
              <a:off x="2592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" name="Line 53"/>
            <p:cNvSpPr>
              <a:spLocks noChangeShapeType="1"/>
            </p:cNvSpPr>
            <p:nvPr/>
          </p:nvSpPr>
          <p:spPr bwMode="auto">
            <a:xfrm rot="-1800000">
              <a:off x="2496" y="94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Line 54"/>
            <p:cNvSpPr>
              <a:spLocks noChangeShapeType="1"/>
            </p:cNvSpPr>
            <p:nvPr/>
          </p:nvSpPr>
          <p:spPr bwMode="auto">
            <a:xfrm rot="1800000">
              <a:off x="2496" y="973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3" name="Straight Connector 102"/>
          <p:cNvCxnSpPr>
            <a:stCxn id="158" idx="1"/>
            <a:endCxn id="163" idx="1"/>
          </p:cNvCxnSpPr>
          <p:nvPr/>
        </p:nvCxnSpPr>
        <p:spPr>
          <a:xfrm>
            <a:off x="1006338" y="3675749"/>
            <a:ext cx="299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164" idx="0"/>
          </p:cNvCxnSpPr>
          <p:nvPr/>
        </p:nvCxnSpPr>
        <p:spPr>
          <a:xfrm flipV="1">
            <a:off x="323528" y="3675748"/>
            <a:ext cx="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323528" y="3675748"/>
            <a:ext cx="1494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6" name="Group 266"/>
          <p:cNvGrpSpPr>
            <a:grpSpLocks/>
          </p:cNvGrpSpPr>
          <p:nvPr/>
        </p:nvGrpSpPr>
        <p:grpSpPr bwMode="auto">
          <a:xfrm>
            <a:off x="1500461" y="4075602"/>
            <a:ext cx="685800" cy="381000"/>
            <a:chOff x="3120" y="1248"/>
            <a:chExt cx="432" cy="240"/>
          </a:xfrm>
        </p:grpSpPr>
        <p:sp>
          <p:nvSpPr>
            <p:cNvPr id="146" name="Line 260"/>
            <p:cNvSpPr>
              <a:spLocks noChangeShapeType="1"/>
            </p:cNvSpPr>
            <p:nvPr/>
          </p:nvSpPr>
          <p:spPr bwMode="auto">
            <a:xfrm flipH="1">
              <a:off x="3120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" name="Line 261"/>
            <p:cNvSpPr>
              <a:spLocks noChangeShapeType="1"/>
            </p:cNvSpPr>
            <p:nvPr/>
          </p:nvSpPr>
          <p:spPr bwMode="auto">
            <a:xfrm flipH="1">
              <a:off x="3450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" name="Line 262"/>
            <p:cNvSpPr>
              <a:spLocks noChangeShapeType="1"/>
            </p:cNvSpPr>
            <p:nvPr/>
          </p:nvSpPr>
          <p:spPr bwMode="auto">
            <a:xfrm>
              <a:off x="3230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Line 263"/>
            <p:cNvSpPr>
              <a:spLocks noChangeShapeType="1"/>
            </p:cNvSpPr>
            <p:nvPr/>
          </p:nvSpPr>
          <p:spPr bwMode="auto">
            <a:xfrm flipV="1">
              <a:off x="3230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Line 264"/>
            <p:cNvSpPr>
              <a:spLocks noChangeShapeType="1"/>
            </p:cNvSpPr>
            <p:nvPr/>
          </p:nvSpPr>
          <p:spPr bwMode="auto">
            <a:xfrm flipH="1" flipV="1">
              <a:off x="3230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Oval 265"/>
            <p:cNvSpPr>
              <a:spLocks noChangeArrowheads="1"/>
            </p:cNvSpPr>
            <p:nvPr/>
          </p:nvSpPr>
          <p:spPr bwMode="auto">
            <a:xfrm>
              <a:off x="3456" y="1344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de-CH" altLang="de-DE" sz="2400">
                <a:solidFill>
                  <a:prstClr val="black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107" name="Group 479"/>
          <p:cNvGrpSpPr>
            <a:grpSpLocks/>
          </p:cNvGrpSpPr>
          <p:nvPr/>
        </p:nvGrpSpPr>
        <p:grpSpPr bwMode="auto">
          <a:xfrm>
            <a:off x="1500461" y="3784193"/>
            <a:ext cx="685800" cy="228600"/>
            <a:chOff x="1392" y="1296"/>
            <a:chExt cx="432" cy="144"/>
          </a:xfrm>
        </p:grpSpPr>
        <p:sp>
          <p:nvSpPr>
            <p:cNvPr id="142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8" name="Straight Connector 107"/>
          <p:cNvCxnSpPr/>
          <p:nvPr/>
        </p:nvCxnSpPr>
        <p:spPr>
          <a:xfrm>
            <a:off x="2186261" y="3901668"/>
            <a:ext cx="0" cy="360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45" idx="0"/>
          </p:cNvCxnSpPr>
          <p:nvPr/>
        </p:nvCxnSpPr>
        <p:spPr>
          <a:xfrm>
            <a:off x="1500461" y="3901668"/>
            <a:ext cx="0" cy="35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endCxn id="144" idx="1"/>
          </p:cNvCxnSpPr>
          <p:nvPr/>
        </p:nvCxnSpPr>
        <p:spPr>
          <a:xfrm>
            <a:off x="2183271" y="3673849"/>
            <a:ext cx="299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145" idx="0"/>
          </p:cNvCxnSpPr>
          <p:nvPr/>
        </p:nvCxnSpPr>
        <p:spPr>
          <a:xfrm flipV="1">
            <a:off x="1500461" y="3673848"/>
            <a:ext cx="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00461" y="3673848"/>
            <a:ext cx="1494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3" name="Group 479"/>
          <p:cNvGrpSpPr>
            <a:grpSpLocks/>
          </p:cNvGrpSpPr>
          <p:nvPr/>
        </p:nvGrpSpPr>
        <p:grpSpPr bwMode="auto">
          <a:xfrm>
            <a:off x="996405" y="4149510"/>
            <a:ext cx="685800" cy="228600"/>
            <a:chOff x="1392" y="1296"/>
            <a:chExt cx="432" cy="144"/>
          </a:xfrm>
        </p:grpSpPr>
        <p:sp>
          <p:nvSpPr>
            <p:cNvPr id="138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5" name="Group 35"/>
          <p:cNvGrpSpPr>
            <a:grpSpLocks/>
          </p:cNvGrpSpPr>
          <p:nvPr/>
        </p:nvGrpSpPr>
        <p:grpSpPr bwMode="auto">
          <a:xfrm rot="5400000">
            <a:off x="1729061" y="3216648"/>
            <a:ext cx="381000" cy="533400"/>
            <a:chOff x="1824" y="864"/>
            <a:chExt cx="240" cy="336"/>
          </a:xfrm>
        </p:grpSpPr>
        <p:sp>
          <p:nvSpPr>
            <p:cNvPr id="129" name="Line 36"/>
            <p:cNvSpPr>
              <a:spLocks noChangeShapeType="1"/>
            </p:cNvSpPr>
            <p:nvPr/>
          </p:nvSpPr>
          <p:spPr bwMode="auto">
            <a:xfrm>
              <a:off x="1920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Line 37"/>
            <p:cNvSpPr>
              <a:spLocks noChangeShapeType="1"/>
            </p:cNvSpPr>
            <p:nvPr/>
          </p:nvSpPr>
          <p:spPr bwMode="auto">
            <a:xfrm>
              <a:off x="196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Line 38"/>
            <p:cNvSpPr>
              <a:spLocks noChangeShapeType="1"/>
            </p:cNvSpPr>
            <p:nvPr/>
          </p:nvSpPr>
          <p:spPr bwMode="auto">
            <a:xfrm>
              <a:off x="1968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Line 39"/>
            <p:cNvSpPr>
              <a:spLocks noChangeShapeType="1"/>
            </p:cNvSpPr>
            <p:nvPr/>
          </p:nvSpPr>
          <p:spPr bwMode="auto">
            <a:xfrm>
              <a:off x="1968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Line 40"/>
            <p:cNvSpPr>
              <a:spLocks noChangeShapeType="1"/>
            </p:cNvSpPr>
            <p:nvPr/>
          </p:nvSpPr>
          <p:spPr bwMode="auto">
            <a:xfrm flipH="1">
              <a:off x="1824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Line 41"/>
            <p:cNvSpPr>
              <a:spLocks noChangeShapeType="1"/>
            </p:cNvSpPr>
            <p:nvPr/>
          </p:nvSpPr>
          <p:spPr bwMode="auto">
            <a:xfrm flipV="1">
              <a:off x="2064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Line 42"/>
            <p:cNvSpPr>
              <a:spLocks noChangeShapeType="1"/>
            </p:cNvSpPr>
            <p:nvPr/>
          </p:nvSpPr>
          <p:spPr bwMode="auto">
            <a:xfrm>
              <a:off x="2064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Line 43"/>
            <p:cNvSpPr>
              <a:spLocks noChangeShapeType="1"/>
            </p:cNvSpPr>
            <p:nvPr/>
          </p:nvSpPr>
          <p:spPr bwMode="auto">
            <a:xfrm rot="-1800000">
              <a:off x="2016" y="1117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Line 44"/>
            <p:cNvSpPr>
              <a:spLocks noChangeShapeType="1"/>
            </p:cNvSpPr>
            <p:nvPr/>
          </p:nvSpPr>
          <p:spPr bwMode="auto">
            <a:xfrm rot="1800000">
              <a:off x="2016" y="109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5" name="TextBox 254"/>
          <p:cNvSpPr txBox="1"/>
          <p:nvPr/>
        </p:nvSpPr>
        <p:spPr>
          <a:xfrm>
            <a:off x="2163036" y="6151184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POLARITY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grpSp>
        <p:nvGrpSpPr>
          <p:cNvPr id="259" name="Group 258"/>
          <p:cNvGrpSpPr/>
          <p:nvPr/>
        </p:nvGrpSpPr>
        <p:grpSpPr>
          <a:xfrm>
            <a:off x="2550716" y="1813126"/>
            <a:ext cx="1013172" cy="1281276"/>
            <a:chOff x="2767608" y="2924944"/>
            <a:chExt cx="1013172" cy="1281276"/>
          </a:xfrm>
        </p:grpSpPr>
        <p:sp>
          <p:nvSpPr>
            <p:cNvPr id="260" name="Rounded Rectangle 259"/>
            <p:cNvSpPr/>
            <p:nvPr/>
          </p:nvSpPr>
          <p:spPr>
            <a:xfrm>
              <a:off x="2767608" y="2924944"/>
              <a:ext cx="1013172" cy="12812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</a:endParaRPr>
            </a:p>
          </p:txBody>
        </p:sp>
        <p:sp>
          <p:nvSpPr>
            <p:cNvPr id="261" name="TextBox 260"/>
            <p:cNvSpPr txBox="1"/>
            <p:nvPr/>
          </p:nvSpPr>
          <p:spPr>
            <a:xfrm>
              <a:off x="2981069" y="3180530"/>
              <a:ext cx="628698" cy="369332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</a:rPr>
                <a:t>TBs3</a:t>
              </a:r>
              <a:endParaRPr lang="de-CH" sz="1800" dirty="0">
                <a:solidFill>
                  <a:prstClr val="black"/>
                </a:solidFill>
              </a:endParaRPr>
            </a:p>
          </p:txBody>
        </p:sp>
        <p:grpSp>
          <p:nvGrpSpPr>
            <p:cNvPr id="262" name="Group 230"/>
            <p:cNvGrpSpPr>
              <a:grpSpLocks/>
            </p:cNvGrpSpPr>
            <p:nvPr/>
          </p:nvGrpSpPr>
          <p:grpSpPr bwMode="auto">
            <a:xfrm>
              <a:off x="2850799" y="3757869"/>
              <a:ext cx="685800" cy="381000"/>
              <a:chOff x="3312" y="1248"/>
              <a:chExt cx="432" cy="240"/>
            </a:xfrm>
          </p:grpSpPr>
          <p:sp>
            <p:nvSpPr>
              <p:cNvPr id="267" name="Line 95"/>
              <p:cNvSpPr>
                <a:spLocks noChangeShapeType="1"/>
              </p:cNvSpPr>
              <p:nvPr/>
            </p:nvSpPr>
            <p:spPr bwMode="auto">
              <a:xfrm flipH="1">
                <a:off x="3312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8" name="Line 96"/>
              <p:cNvSpPr>
                <a:spLocks noChangeShapeType="1"/>
              </p:cNvSpPr>
              <p:nvPr/>
            </p:nvSpPr>
            <p:spPr bwMode="auto">
              <a:xfrm flipH="1">
                <a:off x="3642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69" name="Line 97"/>
              <p:cNvSpPr>
                <a:spLocks noChangeShapeType="1"/>
              </p:cNvSpPr>
              <p:nvPr/>
            </p:nvSpPr>
            <p:spPr bwMode="auto">
              <a:xfrm>
                <a:off x="3422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0" name="Line 98"/>
              <p:cNvSpPr>
                <a:spLocks noChangeShapeType="1"/>
              </p:cNvSpPr>
              <p:nvPr/>
            </p:nvSpPr>
            <p:spPr bwMode="auto">
              <a:xfrm flipV="1">
                <a:off x="3422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71" name="Line 99"/>
              <p:cNvSpPr>
                <a:spLocks noChangeShapeType="1"/>
              </p:cNvSpPr>
              <p:nvPr/>
            </p:nvSpPr>
            <p:spPr bwMode="auto">
              <a:xfrm flipH="1" flipV="1">
                <a:off x="3422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72" name="Group 103"/>
              <p:cNvGrpSpPr>
                <a:grpSpLocks/>
              </p:cNvGrpSpPr>
              <p:nvPr/>
            </p:nvGrpSpPr>
            <p:grpSpPr bwMode="auto">
              <a:xfrm>
                <a:off x="3436" y="1324"/>
                <a:ext cx="96" cy="96"/>
                <a:chOff x="1344" y="1344"/>
                <a:chExt cx="96" cy="96"/>
              </a:xfrm>
            </p:grpSpPr>
            <p:sp>
              <p:nvSpPr>
                <p:cNvPr id="273" name="Line 100"/>
                <p:cNvSpPr>
                  <a:spLocks noChangeShapeType="1"/>
                </p:cNvSpPr>
                <p:nvPr/>
              </p:nvSpPr>
              <p:spPr bwMode="auto">
                <a:xfrm>
                  <a:off x="1344" y="144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4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1392" y="134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75" name="Line 102"/>
                <p:cNvSpPr>
                  <a:spLocks noChangeShapeType="1"/>
                </p:cNvSpPr>
                <p:nvPr/>
              </p:nvSpPr>
              <p:spPr bwMode="auto">
                <a:xfrm>
                  <a:off x="1392" y="1344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263" name="Straight Arrow Connector 262"/>
            <p:cNvCxnSpPr>
              <a:stCxn id="261" idx="2"/>
            </p:cNvCxnSpPr>
            <p:nvPr/>
          </p:nvCxnSpPr>
          <p:spPr>
            <a:xfrm flipH="1">
              <a:off x="3271223" y="3549862"/>
              <a:ext cx="24195" cy="3286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flipV="1">
              <a:off x="3204716" y="3662103"/>
              <a:ext cx="174625" cy="109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5" name="TextBox 264"/>
            <p:cNvSpPr txBox="1"/>
            <p:nvPr/>
          </p:nvSpPr>
          <p:spPr>
            <a:xfrm>
              <a:off x="3314025" y="353840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6" name="Straight Arrow Connector 265"/>
            <p:cNvCxnSpPr/>
            <p:nvPr/>
          </p:nvCxnSpPr>
          <p:spPr>
            <a:xfrm>
              <a:off x="2915816" y="4077072"/>
              <a:ext cx="10953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276" name="Group 275"/>
          <p:cNvGrpSpPr/>
          <p:nvPr/>
        </p:nvGrpSpPr>
        <p:grpSpPr>
          <a:xfrm>
            <a:off x="2555776" y="4693446"/>
            <a:ext cx="1013172" cy="1281276"/>
            <a:chOff x="2767608" y="2924944"/>
            <a:chExt cx="1013172" cy="1281276"/>
          </a:xfrm>
        </p:grpSpPr>
        <p:sp>
          <p:nvSpPr>
            <p:cNvPr id="277" name="Rounded Rectangle 276"/>
            <p:cNvSpPr/>
            <p:nvPr/>
          </p:nvSpPr>
          <p:spPr>
            <a:xfrm>
              <a:off x="2767608" y="2924944"/>
              <a:ext cx="1013172" cy="12812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</a:endParaRPr>
            </a:p>
          </p:txBody>
        </p:sp>
        <p:sp>
          <p:nvSpPr>
            <p:cNvPr id="278" name="TextBox 277"/>
            <p:cNvSpPr txBox="1"/>
            <p:nvPr/>
          </p:nvSpPr>
          <p:spPr>
            <a:xfrm>
              <a:off x="2981069" y="3180530"/>
              <a:ext cx="628698" cy="369332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</a:rPr>
                <a:t>TBs1</a:t>
              </a:r>
              <a:endParaRPr lang="de-CH" sz="1800" dirty="0">
                <a:solidFill>
                  <a:prstClr val="black"/>
                </a:solidFill>
              </a:endParaRPr>
            </a:p>
          </p:txBody>
        </p:sp>
        <p:grpSp>
          <p:nvGrpSpPr>
            <p:cNvPr id="279" name="Group 230"/>
            <p:cNvGrpSpPr>
              <a:grpSpLocks/>
            </p:cNvGrpSpPr>
            <p:nvPr/>
          </p:nvGrpSpPr>
          <p:grpSpPr bwMode="auto">
            <a:xfrm>
              <a:off x="2850799" y="3757869"/>
              <a:ext cx="685800" cy="381000"/>
              <a:chOff x="3312" y="1248"/>
              <a:chExt cx="432" cy="240"/>
            </a:xfrm>
          </p:grpSpPr>
          <p:sp>
            <p:nvSpPr>
              <p:cNvPr id="284" name="Line 95"/>
              <p:cNvSpPr>
                <a:spLocks noChangeShapeType="1"/>
              </p:cNvSpPr>
              <p:nvPr/>
            </p:nvSpPr>
            <p:spPr bwMode="auto">
              <a:xfrm flipH="1">
                <a:off x="3312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5" name="Line 96"/>
              <p:cNvSpPr>
                <a:spLocks noChangeShapeType="1"/>
              </p:cNvSpPr>
              <p:nvPr/>
            </p:nvSpPr>
            <p:spPr bwMode="auto">
              <a:xfrm flipH="1">
                <a:off x="3642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6" name="Line 97"/>
              <p:cNvSpPr>
                <a:spLocks noChangeShapeType="1"/>
              </p:cNvSpPr>
              <p:nvPr/>
            </p:nvSpPr>
            <p:spPr bwMode="auto">
              <a:xfrm>
                <a:off x="3422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7" name="Line 98"/>
              <p:cNvSpPr>
                <a:spLocks noChangeShapeType="1"/>
              </p:cNvSpPr>
              <p:nvPr/>
            </p:nvSpPr>
            <p:spPr bwMode="auto">
              <a:xfrm flipV="1">
                <a:off x="3422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288" name="Line 99"/>
              <p:cNvSpPr>
                <a:spLocks noChangeShapeType="1"/>
              </p:cNvSpPr>
              <p:nvPr/>
            </p:nvSpPr>
            <p:spPr bwMode="auto">
              <a:xfrm flipH="1" flipV="1">
                <a:off x="3422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289" name="Group 103"/>
              <p:cNvGrpSpPr>
                <a:grpSpLocks/>
              </p:cNvGrpSpPr>
              <p:nvPr/>
            </p:nvGrpSpPr>
            <p:grpSpPr bwMode="auto">
              <a:xfrm>
                <a:off x="3436" y="1324"/>
                <a:ext cx="96" cy="96"/>
                <a:chOff x="1344" y="1344"/>
                <a:chExt cx="96" cy="96"/>
              </a:xfrm>
            </p:grpSpPr>
            <p:sp>
              <p:nvSpPr>
                <p:cNvPr id="290" name="Line 100"/>
                <p:cNvSpPr>
                  <a:spLocks noChangeShapeType="1"/>
                </p:cNvSpPr>
                <p:nvPr/>
              </p:nvSpPr>
              <p:spPr bwMode="auto">
                <a:xfrm>
                  <a:off x="1344" y="144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91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1392" y="134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292" name="Line 102"/>
                <p:cNvSpPr>
                  <a:spLocks noChangeShapeType="1"/>
                </p:cNvSpPr>
                <p:nvPr/>
              </p:nvSpPr>
              <p:spPr bwMode="auto">
                <a:xfrm>
                  <a:off x="1392" y="1344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280" name="Straight Arrow Connector 279"/>
            <p:cNvCxnSpPr>
              <a:stCxn id="278" idx="2"/>
            </p:cNvCxnSpPr>
            <p:nvPr/>
          </p:nvCxnSpPr>
          <p:spPr>
            <a:xfrm flipH="1">
              <a:off x="3236909" y="3549862"/>
              <a:ext cx="58509" cy="3286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1" name="Straight Connector 280"/>
            <p:cNvCxnSpPr/>
            <p:nvPr/>
          </p:nvCxnSpPr>
          <p:spPr>
            <a:xfrm flipV="1">
              <a:off x="3174349" y="3662103"/>
              <a:ext cx="174625" cy="109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2" name="TextBox 281"/>
            <p:cNvSpPr txBox="1"/>
            <p:nvPr/>
          </p:nvSpPr>
          <p:spPr>
            <a:xfrm>
              <a:off x="3283658" y="3538403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83" name="Straight Arrow Connector 282"/>
            <p:cNvCxnSpPr/>
            <p:nvPr/>
          </p:nvCxnSpPr>
          <p:spPr>
            <a:xfrm>
              <a:off x="2915816" y="4077072"/>
              <a:ext cx="10953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cxnSp>
        <p:nvCxnSpPr>
          <p:cNvPr id="248" name="Straight Connector 247"/>
          <p:cNvCxnSpPr/>
          <p:nvPr/>
        </p:nvCxnSpPr>
        <p:spPr>
          <a:xfrm flipV="1">
            <a:off x="2698924" y="2976242"/>
            <a:ext cx="868" cy="3178517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4" name="Straight Connector 293"/>
          <p:cNvCxnSpPr>
            <a:stCxn id="284" idx="1"/>
          </p:cNvCxnSpPr>
          <p:nvPr/>
        </p:nvCxnSpPr>
        <p:spPr>
          <a:xfrm flipH="1" flipV="1">
            <a:off x="2627784" y="2806370"/>
            <a:ext cx="11183" cy="29136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>
            <a:stCxn id="147" idx="0"/>
            <a:endCxn id="120" idx="1"/>
          </p:cNvCxnSpPr>
          <p:nvPr/>
        </p:nvCxnSpPr>
        <p:spPr>
          <a:xfrm flipV="1">
            <a:off x="2186261" y="4265019"/>
            <a:ext cx="452706" cy="42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9" name="Oval 341"/>
          <p:cNvSpPr>
            <a:spLocks noChangeArrowheads="1"/>
          </p:cNvSpPr>
          <p:nvPr/>
        </p:nvSpPr>
        <p:spPr bwMode="auto">
          <a:xfrm flipH="1">
            <a:off x="2606012" y="4246530"/>
            <a:ext cx="46038" cy="46038"/>
          </a:xfrm>
          <a:prstGeom prst="ellipse">
            <a:avLst/>
          </a:prstGeom>
          <a:solidFill>
            <a:schemeClr val="tx1"/>
          </a:solidFill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de-CH" altLang="de-DE" sz="2400">
              <a:solidFill>
                <a:prstClr val="black"/>
              </a:solidFill>
              <a:ea typeface="+mn-ea"/>
              <a:cs typeface="+mn-cs"/>
            </a:endParaRPr>
          </a:p>
        </p:txBody>
      </p:sp>
      <p:cxnSp>
        <p:nvCxnSpPr>
          <p:cNvPr id="301" name="Straight Arrow Connector 300"/>
          <p:cNvCxnSpPr/>
          <p:nvPr/>
        </p:nvCxnSpPr>
        <p:spPr>
          <a:xfrm>
            <a:off x="3319707" y="2842870"/>
            <a:ext cx="3362229" cy="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3" name="Straight Arrow Connector 302"/>
          <p:cNvCxnSpPr/>
          <p:nvPr/>
        </p:nvCxnSpPr>
        <p:spPr>
          <a:xfrm flipV="1">
            <a:off x="3333229" y="4267148"/>
            <a:ext cx="3348707" cy="16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4" name="Straight Arrow Connector 303"/>
          <p:cNvCxnSpPr/>
          <p:nvPr/>
        </p:nvCxnSpPr>
        <p:spPr>
          <a:xfrm flipV="1">
            <a:off x="3332996" y="5720046"/>
            <a:ext cx="3348940" cy="412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1" name="Rounded Rectangle 310"/>
          <p:cNvSpPr/>
          <p:nvPr/>
        </p:nvSpPr>
        <p:spPr>
          <a:xfrm>
            <a:off x="6681936" y="225337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3</a:t>
            </a:r>
            <a:endParaRPr lang="de-CH" sz="1800" dirty="0">
              <a:solidFill>
                <a:prstClr val="white"/>
              </a:solidFill>
            </a:endParaRPr>
          </a:p>
        </p:txBody>
      </p:sp>
      <p:sp>
        <p:nvSpPr>
          <p:cNvPr id="312" name="Rounded Rectangle 311"/>
          <p:cNvSpPr/>
          <p:nvPr/>
        </p:nvSpPr>
        <p:spPr>
          <a:xfrm>
            <a:off x="6681936" y="359845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2</a:t>
            </a:r>
            <a:endParaRPr lang="de-CH" sz="1800" dirty="0">
              <a:solidFill>
                <a:prstClr val="white"/>
              </a:solidFill>
            </a:endParaRPr>
          </a:p>
        </p:txBody>
      </p:sp>
      <p:sp>
        <p:nvSpPr>
          <p:cNvPr id="313" name="Rounded Rectangle 312"/>
          <p:cNvSpPr/>
          <p:nvPr/>
        </p:nvSpPr>
        <p:spPr>
          <a:xfrm>
            <a:off x="6681936" y="4999553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1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18" name="Straight Arrow Connector 317"/>
          <p:cNvCxnSpPr/>
          <p:nvPr/>
        </p:nvCxnSpPr>
        <p:spPr>
          <a:xfrm>
            <a:off x="2412614" y="5647021"/>
            <a:ext cx="3959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9" name="TextBox 318"/>
          <p:cNvSpPr txBox="1"/>
          <p:nvPr/>
        </p:nvSpPr>
        <p:spPr>
          <a:xfrm>
            <a:off x="1835696" y="5461374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Vth1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20" name="Straight Arrow Connector 319"/>
          <p:cNvCxnSpPr/>
          <p:nvPr/>
        </p:nvCxnSpPr>
        <p:spPr>
          <a:xfrm>
            <a:off x="2412614" y="4206861"/>
            <a:ext cx="3959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1" name="TextBox 320"/>
          <p:cNvSpPr txBox="1"/>
          <p:nvPr/>
        </p:nvSpPr>
        <p:spPr>
          <a:xfrm>
            <a:off x="2192769" y="385867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Vth2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22" name="Straight Arrow Connector 321"/>
          <p:cNvCxnSpPr/>
          <p:nvPr/>
        </p:nvCxnSpPr>
        <p:spPr>
          <a:xfrm>
            <a:off x="2424002" y="2748116"/>
            <a:ext cx="3959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3" name="TextBox 322"/>
          <p:cNvSpPr txBox="1"/>
          <p:nvPr/>
        </p:nvSpPr>
        <p:spPr>
          <a:xfrm>
            <a:off x="1847084" y="2562469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Vth3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28" name="Straight Arrow Connector 327"/>
          <p:cNvCxnSpPr/>
          <p:nvPr/>
        </p:nvCxnSpPr>
        <p:spPr>
          <a:xfrm flipV="1">
            <a:off x="6948264" y="5913953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9" name="TextBox 328"/>
          <p:cNvSpPr txBox="1"/>
          <p:nvPr/>
        </p:nvSpPr>
        <p:spPr>
          <a:xfrm>
            <a:off x="6570958" y="6118738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EN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30" name="Straight Arrow Connector 329"/>
          <p:cNvCxnSpPr/>
          <p:nvPr/>
        </p:nvCxnSpPr>
        <p:spPr>
          <a:xfrm flipV="1">
            <a:off x="6893522" y="4531779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1" name="TextBox 330"/>
          <p:cNvSpPr txBox="1"/>
          <p:nvPr/>
        </p:nvSpPr>
        <p:spPr>
          <a:xfrm>
            <a:off x="6537734" y="467234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EN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32" name="Straight Arrow Connector 331"/>
          <p:cNvCxnSpPr/>
          <p:nvPr/>
        </p:nvCxnSpPr>
        <p:spPr>
          <a:xfrm flipV="1">
            <a:off x="6915041" y="3166410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3" name="TextBox 332"/>
          <p:cNvSpPr txBox="1"/>
          <p:nvPr/>
        </p:nvSpPr>
        <p:spPr>
          <a:xfrm>
            <a:off x="6559253" y="3306975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EN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0" name="Rounded Rectangle 339"/>
          <p:cNvSpPr/>
          <p:nvPr/>
        </p:nvSpPr>
        <p:spPr>
          <a:xfrm>
            <a:off x="57200" y="484429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Analog Pulsing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44" name="Straight Arrow Connector 343"/>
          <p:cNvCxnSpPr/>
          <p:nvPr/>
        </p:nvCxnSpPr>
        <p:spPr>
          <a:xfrm flipV="1">
            <a:off x="323528" y="4277766"/>
            <a:ext cx="0" cy="544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5" name="Rounded Rectangle 344"/>
          <p:cNvSpPr/>
          <p:nvPr/>
        </p:nvSpPr>
        <p:spPr>
          <a:xfrm>
            <a:off x="1403648" y="934162"/>
            <a:ext cx="2809357" cy="5909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Status register (3x6TB,3x1Mask,3 dummy)</a:t>
            </a:r>
            <a:endParaRPr lang="de-CH" sz="1800" dirty="0">
              <a:solidFill>
                <a:prstClr val="white"/>
              </a:solidFill>
            </a:endParaRPr>
          </a:p>
        </p:txBody>
      </p:sp>
      <p:grpSp>
        <p:nvGrpSpPr>
          <p:cNvPr id="354" name="Group 353"/>
          <p:cNvGrpSpPr/>
          <p:nvPr/>
        </p:nvGrpSpPr>
        <p:grpSpPr>
          <a:xfrm>
            <a:off x="3419872" y="2118808"/>
            <a:ext cx="366751" cy="307777"/>
            <a:chOff x="3419872" y="1805334"/>
            <a:chExt cx="366751" cy="307777"/>
          </a:xfrm>
        </p:grpSpPr>
        <p:cxnSp>
          <p:nvCxnSpPr>
            <p:cNvPr id="347" name="Straight Arrow Connector 346"/>
            <p:cNvCxnSpPr/>
            <p:nvPr/>
          </p:nvCxnSpPr>
          <p:spPr>
            <a:xfrm flipH="1">
              <a:off x="3419872" y="1844824"/>
              <a:ext cx="36004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0" name="Straight Connector 349"/>
            <p:cNvCxnSpPr/>
            <p:nvPr/>
          </p:nvCxnSpPr>
          <p:spPr>
            <a:xfrm flipV="1">
              <a:off x="3599892" y="1805334"/>
              <a:ext cx="146578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1" name="TextBox 350"/>
            <p:cNvSpPr txBox="1"/>
            <p:nvPr/>
          </p:nvSpPr>
          <p:spPr>
            <a:xfrm>
              <a:off x="3510585" y="180533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55" name="Group 354"/>
          <p:cNvGrpSpPr/>
          <p:nvPr/>
        </p:nvGrpSpPr>
        <p:grpSpPr>
          <a:xfrm>
            <a:off x="3413161" y="3526450"/>
            <a:ext cx="366751" cy="307777"/>
            <a:chOff x="3419872" y="1805334"/>
            <a:chExt cx="366751" cy="307777"/>
          </a:xfrm>
        </p:grpSpPr>
        <p:cxnSp>
          <p:nvCxnSpPr>
            <p:cNvPr id="356" name="Straight Arrow Connector 355"/>
            <p:cNvCxnSpPr/>
            <p:nvPr/>
          </p:nvCxnSpPr>
          <p:spPr>
            <a:xfrm flipH="1">
              <a:off x="3419872" y="1844824"/>
              <a:ext cx="36004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/>
          </p:nvCxnSpPr>
          <p:spPr>
            <a:xfrm flipV="1">
              <a:off x="3599892" y="1805334"/>
              <a:ext cx="146578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TextBox 357"/>
            <p:cNvSpPr txBox="1"/>
            <p:nvPr/>
          </p:nvSpPr>
          <p:spPr>
            <a:xfrm>
              <a:off x="3510585" y="180533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359" name="Group 358"/>
          <p:cNvGrpSpPr/>
          <p:nvPr/>
        </p:nvGrpSpPr>
        <p:grpSpPr>
          <a:xfrm>
            <a:off x="3428029" y="5011439"/>
            <a:ext cx="366751" cy="307777"/>
            <a:chOff x="3419872" y="1805334"/>
            <a:chExt cx="366751" cy="307777"/>
          </a:xfrm>
        </p:grpSpPr>
        <p:cxnSp>
          <p:nvCxnSpPr>
            <p:cNvPr id="360" name="Straight Arrow Connector 359"/>
            <p:cNvCxnSpPr/>
            <p:nvPr/>
          </p:nvCxnSpPr>
          <p:spPr>
            <a:xfrm flipH="1">
              <a:off x="3419872" y="1844824"/>
              <a:ext cx="36004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 flipV="1">
              <a:off x="3599892" y="1805334"/>
              <a:ext cx="146578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2" name="TextBox 361"/>
            <p:cNvSpPr txBox="1"/>
            <p:nvPr/>
          </p:nvSpPr>
          <p:spPr>
            <a:xfrm>
              <a:off x="3510585" y="180533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364" name="Straight Connector 363"/>
          <p:cNvCxnSpPr/>
          <p:nvPr/>
        </p:nvCxnSpPr>
        <p:spPr>
          <a:xfrm>
            <a:off x="3773201" y="1525094"/>
            <a:ext cx="13422" cy="3529783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/>
          <p:nvPr/>
        </p:nvCxnSpPr>
        <p:spPr>
          <a:xfrm flipV="1">
            <a:off x="3715634" y="1654242"/>
            <a:ext cx="12885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TextBox 366"/>
          <p:cNvSpPr txBox="1"/>
          <p:nvPr/>
        </p:nvSpPr>
        <p:spPr>
          <a:xfrm>
            <a:off x="3792448" y="1460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21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68" name="Rounded Rectangle 367"/>
          <p:cNvSpPr/>
          <p:nvPr/>
        </p:nvSpPr>
        <p:spPr>
          <a:xfrm>
            <a:off x="8065110" y="1582234"/>
            <a:ext cx="1021690" cy="4320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Control and readout logic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70" name="Straight Arrow Connector 369"/>
          <p:cNvCxnSpPr/>
          <p:nvPr/>
        </p:nvCxnSpPr>
        <p:spPr>
          <a:xfrm flipV="1">
            <a:off x="7813110" y="284120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1" name="Straight Arrow Connector 370"/>
          <p:cNvCxnSpPr/>
          <p:nvPr/>
        </p:nvCxnSpPr>
        <p:spPr>
          <a:xfrm flipV="1">
            <a:off x="7812360" y="4246530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2" name="Straight Arrow Connector 371"/>
          <p:cNvCxnSpPr/>
          <p:nvPr/>
        </p:nvCxnSpPr>
        <p:spPr>
          <a:xfrm flipV="1">
            <a:off x="7812360" y="575869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4" name="TextBox 373"/>
          <p:cNvSpPr txBox="1"/>
          <p:nvPr/>
        </p:nvSpPr>
        <p:spPr>
          <a:xfrm>
            <a:off x="7347393" y="620688"/>
            <a:ext cx="1557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serialIN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Control signals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75" name="Straight Arrow Connector 374"/>
          <p:cNvCxnSpPr>
            <a:endCxn id="368" idx="0"/>
          </p:cNvCxnSpPr>
          <p:nvPr/>
        </p:nvCxnSpPr>
        <p:spPr>
          <a:xfrm>
            <a:off x="8575955" y="122219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9" name="Elbow Connector 378"/>
          <p:cNvCxnSpPr>
            <a:endCxn id="345" idx="3"/>
          </p:cNvCxnSpPr>
          <p:nvPr/>
        </p:nvCxnSpPr>
        <p:spPr>
          <a:xfrm rot="10800000">
            <a:off x="4213006" y="1229628"/>
            <a:ext cx="3851355" cy="496622"/>
          </a:xfrm>
          <a:prstGeom prst="bentConnector3">
            <a:avLst>
              <a:gd name="adj1" fmla="val 59054"/>
            </a:avLst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Straight Arrow Connector 382"/>
          <p:cNvCxnSpPr/>
          <p:nvPr/>
        </p:nvCxnSpPr>
        <p:spPr>
          <a:xfrm>
            <a:off x="8604448" y="590271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4" name="TextBox 383"/>
          <p:cNvSpPr txBox="1"/>
          <p:nvPr/>
        </p:nvSpPr>
        <p:spPr>
          <a:xfrm>
            <a:off x="8010126" y="626275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serialOUT</a:t>
            </a:r>
            <a:endParaRPr lang="en-US" sz="180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21</a:t>
            </a:fld>
            <a:endParaRPr lang="de-DE" altLang="de-DE" dirty="0"/>
          </a:p>
        </p:txBody>
      </p:sp>
      <p:sp>
        <p:nvSpPr>
          <p:cNvPr id="179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3695819" y="5891511"/>
            <a:ext cx="2779019" cy="823786"/>
          </a:xfrm>
          <a:solidFill>
            <a:srgbClr val="F6C096"/>
          </a:solidFill>
        </p:spPr>
        <p:txBody>
          <a:bodyPr/>
          <a:lstStyle/>
          <a:p>
            <a:r>
              <a:rPr lang="en-US" sz="2400" dirty="0" smtClean="0"/>
              <a:t>One comparator per counter</a:t>
            </a:r>
            <a:endParaRPr lang="en-US" sz="2400" dirty="0"/>
          </a:p>
        </p:txBody>
      </p:sp>
      <p:grpSp>
        <p:nvGrpSpPr>
          <p:cNvPr id="171" name="Group 170"/>
          <p:cNvGrpSpPr/>
          <p:nvPr/>
        </p:nvGrpSpPr>
        <p:grpSpPr>
          <a:xfrm>
            <a:off x="179512" y="2646051"/>
            <a:ext cx="307975" cy="1022693"/>
            <a:chOff x="179512" y="2646051"/>
            <a:chExt cx="307975" cy="1022693"/>
          </a:xfrm>
        </p:grpSpPr>
        <p:sp>
          <p:nvSpPr>
            <p:cNvPr id="172" name="Freeform 2221"/>
            <p:cNvSpPr>
              <a:spLocks/>
            </p:cNvSpPr>
            <p:nvPr/>
          </p:nvSpPr>
          <p:spPr bwMode="auto">
            <a:xfrm flipH="1">
              <a:off x="179512" y="2854940"/>
              <a:ext cx="307975" cy="237714"/>
            </a:xfrm>
            <a:custGeom>
              <a:avLst/>
              <a:gdLst>
                <a:gd name="T0" fmla="*/ 302 w 302"/>
                <a:gd name="T1" fmla="*/ 309 h 309"/>
                <a:gd name="T2" fmla="*/ 151 w 302"/>
                <a:gd name="T3" fmla="*/ 0 h 309"/>
                <a:gd name="T4" fmla="*/ 0 w 302"/>
                <a:gd name="T5" fmla="*/ 309 h 309"/>
                <a:gd name="T6" fmla="*/ 302 w 302"/>
                <a:gd name="T7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" h="309">
                  <a:moveTo>
                    <a:pt x="302" y="309"/>
                  </a:moveTo>
                  <a:lnTo>
                    <a:pt x="151" y="0"/>
                  </a:lnTo>
                  <a:lnTo>
                    <a:pt x="0" y="309"/>
                  </a:lnTo>
                  <a:lnTo>
                    <a:pt x="302" y="30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73" name="Straight Connector 172"/>
            <p:cNvCxnSpPr/>
            <p:nvPr/>
          </p:nvCxnSpPr>
          <p:spPr bwMode="auto">
            <a:xfrm>
              <a:off x="206407" y="2850173"/>
              <a:ext cx="2748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>
              <a:stCxn id="172" idx="1"/>
            </p:cNvCxnSpPr>
            <p:nvPr/>
          </p:nvCxnSpPr>
          <p:spPr bwMode="auto">
            <a:xfrm flipV="1">
              <a:off x="333499" y="2646051"/>
              <a:ext cx="0" cy="20888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Straight Connector 174"/>
            <p:cNvCxnSpPr/>
            <p:nvPr/>
          </p:nvCxnSpPr>
          <p:spPr bwMode="auto">
            <a:xfrm>
              <a:off x="324534" y="3094402"/>
              <a:ext cx="0" cy="57434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236216" y="2646051"/>
              <a:ext cx="204433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195031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Rounded Rectangle 269"/>
          <p:cNvSpPr/>
          <p:nvPr/>
        </p:nvSpPr>
        <p:spPr bwMode="auto">
          <a:xfrm>
            <a:off x="664081" y="833625"/>
            <a:ext cx="8156391" cy="400110"/>
          </a:xfrm>
          <a:prstGeom prst="roundRect">
            <a:avLst/>
          </a:prstGeom>
          <a:solidFill>
            <a:srgbClr val="F6C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82" name="Picture 2" descr="http://images.slideplayer.com/17/5331442/slides/slide_5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" t="55047" r="48874" b="5493"/>
          <a:stretch/>
        </p:blipFill>
        <p:spPr bwMode="auto">
          <a:xfrm>
            <a:off x="5364088" y="4437112"/>
            <a:ext cx="3502025" cy="21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9" name="Rounded Rectangle 268"/>
          <p:cNvSpPr/>
          <p:nvPr/>
        </p:nvSpPr>
        <p:spPr bwMode="auto">
          <a:xfrm>
            <a:off x="5366172" y="3795975"/>
            <a:ext cx="3670323" cy="66915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23528" y="4358171"/>
            <a:ext cx="2907384" cy="2057686"/>
            <a:chOff x="943202" y="4443686"/>
            <a:chExt cx="3400651" cy="2195128"/>
          </a:xfrm>
        </p:grpSpPr>
        <p:pic>
          <p:nvPicPr>
            <p:cNvPr id="45058" name="Picture 2" descr="https://www1.aps.anl.gov/sites/default/files/7IDXraySpectrum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202" y="4443686"/>
              <a:ext cx="3400651" cy="2195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4" name="Rectangle 263"/>
            <p:cNvSpPr/>
            <p:nvPr/>
          </p:nvSpPr>
          <p:spPr bwMode="auto">
            <a:xfrm>
              <a:off x="1225150" y="4653136"/>
              <a:ext cx="1191112" cy="1728192"/>
            </a:xfrm>
            <a:prstGeom prst="rect">
              <a:avLst/>
            </a:prstGeom>
            <a:solidFill>
              <a:srgbClr val="FDCA00">
                <a:alpha val="27843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268" name="Rounded Rectangle 267"/>
          <p:cNvSpPr/>
          <p:nvPr/>
        </p:nvSpPr>
        <p:spPr bwMode="auto">
          <a:xfrm>
            <a:off x="200180" y="3933056"/>
            <a:ext cx="3384376" cy="40011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046399" y="2138712"/>
            <a:ext cx="2255713" cy="9144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/>
              <a:t>Energy windowing configuration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827584" y="833625"/>
            <a:ext cx="8128775" cy="1011199"/>
          </a:xfrm>
        </p:spPr>
        <p:txBody>
          <a:bodyPr/>
          <a:lstStyle/>
          <a:p>
            <a:r>
              <a:rPr lang="en-US" sz="2400" dirty="0" smtClean="0"/>
              <a:t>One comparator per counter (same gate, different thresholds)</a:t>
            </a:r>
          </a:p>
          <a:p>
            <a:pPr marL="177800" lvl="1" indent="0">
              <a:buNone/>
            </a:pPr>
            <a:endParaRPr lang="en-US" sz="2400" dirty="0" smtClean="0"/>
          </a:p>
          <a:p>
            <a:pPr marL="177800" lvl="1" indent="0">
              <a:buNone/>
            </a:pPr>
            <a:endParaRPr lang="en-US" sz="2400" dirty="0" smtClean="0"/>
          </a:p>
          <a:p>
            <a:pPr marL="177800" lvl="1" indent="0">
              <a:buNone/>
            </a:pPr>
            <a:endParaRPr lang="en-US" sz="2400" dirty="0"/>
          </a:p>
        </p:txBody>
      </p:sp>
      <p:sp>
        <p:nvSpPr>
          <p:cNvPr id="283" name="TextBox 282"/>
          <p:cNvSpPr txBox="1"/>
          <p:nvPr/>
        </p:nvSpPr>
        <p:spPr>
          <a:xfrm>
            <a:off x="8041960" y="4725144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 smtClean="0">
                <a:latin typeface="+mn-lt"/>
                <a:cs typeface="Franklin Gothic Book"/>
              </a:rPr>
              <a:t>ESRF</a:t>
            </a:r>
          </a:p>
        </p:txBody>
      </p:sp>
      <p:sp>
        <p:nvSpPr>
          <p:cNvPr id="3" name="Rectangle 2"/>
          <p:cNvSpPr/>
          <p:nvPr/>
        </p:nvSpPr>
        <p:spPr>
          <a:xfrm>
            <a:off x="4778463" y="3757244"/>
            <a:ext cx="42580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err="1" smtClean="0">
                <a:latin typeface="+mn-lt"/>
              </a:rPr>
              <a:t>Monochromator</a:t>
            </a:r>
            <a:r>
              <a:rPr lang="en-US" sz="2000" dirty="0">
                <a:latin typeface="+mn-lt"/>
              </a:rPr>
              <a:t>-</a:t>
            </a:r>
            <a:r>
              <a:rPr lang="en-US" sz="2000" dirty="0" smtClean="0">
                <a:latin typeface="+mn-lt"/>
              </a:rPr>
              <a:t>free operation at </a:t>
            </a:r>
            <a:r>
              <a:rPr lang="en-US" sz="2000" dirty="0" err="1" smtClean="0">
                <a:latin typeface="+mn-lt"/>
              </a:rPr>
              <a:t>undulator</a:t>
            </a:r>
            <a:r>
              <a:rPr lang="en-US" sz="2000" dirty="0" smtClean="0">
                <a:latin typeface="+mn-lt"/>
              </a:rPr>
              <a:t> beamlines</a:t>
            </a:r>
            <a:endParaRPr lang="en-US" sz="20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254472" y="5176624"/>
            <a:ext cx="432048" cy="1152128"/>
          </a:xfrm>
          <a:prstGeom prst="rect">
            <a:avLst/>
          </a:prstGeom>
          <a:solidFill>
            <a:srgbClr val="FDCA00">
              <a:alpha val="27843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54274" name="Picture 2" descr="http://www.amptek.com/wp-content/uploads/2013/12/coolx_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 t="18224" r="32541" b="2106"/>
          <a:stretch/>
        </p:blipFill>
        <p:spPr bwMode="auto">
          <a:xfrm>
            <a:off x="3302113" y="1519646"/>
            <a:ext cx="4088197" cy="227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" name="Rectangle 266"/>
          <p:cNvSpPr/>
          <p:nvPr/>
        </p:nvSpPr>
        <p:spPr bwMode="auto">
          <a:xfrm>
            <a:off x="4950146" y="1484784"/>
            <a:ext cx="288032" cy="2222256"/>
          </a:xfrm>
          <a:prstGeom prst="rect">
            <a:avLst/>
          </a:prstGeom>
          <a:solidFill>
            <a:srgbClr val="FDCA00">
              <a:alpha val="27843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2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27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275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22</a:t>
            </a:fld>
            <a:endParaRPr lang="de-DE" altLang="de-DE" dirty="0"/>
          </a:p>
        </p:txBody>
      </p:sp>
      <p:sp>
        <p:nvSpPr>
          <p:cNvPr id="4" name="Rectangle 3"/>
          <p:cNvSpPr/>
          <p:nvPr/>
        </p:nvSpPr>
        <p:spPr>
          <a:xfrm>
            <a:off x="827584" y="2165025"/>
            <a:ext cx="254374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/>
              <a:t>Selection of the </a:t>
            </a:r>
          </a:p>
          <a:p>
            <a:pPr marL="177800" lvl="1" indent="0">
              <a:buNone/>
            </a:pPr>
            <a:r>
              <a:rPr lang="en-US" sz="2000" dirty="0"/>
              <a:t>  characteristic line</a:t>
            </a:r>
          </a:p>
        </p:txBody>
      </p:sp>
      <p:sp>
        <p:nvSpPr>
          <p:cNvPr id="5" name="Rectangle 4"/>
          <p:cNvSpPr/>
          <p:nvPr/>
        </p:nvSpPr>
        <p:spPr>
          <a:xfrm>
            <a:off x="-303876" y="3933056"/>
            <a:ext cx="40837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/>
              <a:t>Higher </a:t>
            </a:r>
            <a:r>
              <a:rPr lang="en-US" sz="2000" dirty="0" smtClean="0"/>
              <a:t>harmonic suppression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021461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Rounded Rectangle 269"/>
          <p:cNvSpPr/>
          <p:nvPr/>
        </p:nvSpPr>
        <p:spPr bwMode="auto">
          <a:xfrm>
            <a:off x="664081" y="833625"/>
            <a:ext cx="8156391" cy="400110"/>
          </a:xfrm>
          <a:prstGeom prst="roundRect">
            <a:avLst/>
          </a:prstGeom>
          <a:solidFill>
            <a:srgbClr val="F6C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82" name="Picture 2" descr="http://images.slideplayer.com/17/5331442/slides/slide_5.jpg"/>
          <p:cNvPicPr>
            <a:picLocks noGrp="1" noChangeAspect="1" noChangeArrowheads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9" t="55047" r="48874" b="5493"/>
          <a:stretch/>
        </p:blipFill>
        <p:spPr bwMode="auto">
          <a:xfrm>
            <a:off x="5364088" y="4437112"/>
            <a:ext cx="3502025" cy="217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9" name="Rounded Rectangle 268"/>
          <p:cNvSpPr/>
          <p:nvPr/>
        </p:nvSpPr>
        <p:spPr bwMode="auto">
          <a:xfrm>
            <a:off x="5366172" y="3795975"/>
            <a:ext cx="3670323" cy="66915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323528" y="4358171"/>
            <a:ext cx="2907384" cy="2057686"/>
            <a:chOff x="943202" y="4443686"/>
            <a:chExt cx="3400651" cy="2195128"/>
          </a:xfrm>
        </p:grpSpPr>
        <p:pic>
          <p:nvPicPr>
            <p:cNvPr id="45058" name="Picture 2" descr="https://www1.aps.anl.gov/sites/default/files/7IDXraySpectrum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3202" y="4443686"/>
              <a:ext cx="3400651" cy="21951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4" name="Rectangle 263"/>
            <p:cNvSpPr/>
            <p:nvPr/>
          </p:nvSpPr>
          <p:spPr bwMode="auto">
            <a:xfrm>
              <a:off x="1225150" y="4653136"/>
              <a:ext cx="1191112" cy="1728192"/>
            </a:xfrm>
            <a:prstGeom prst="rect">
              <a:avLst/>
            </a:prstGeom>
            <a:solidFill>
              <a:srgbClr val="FDCA00">
                <a:alpha val="27843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268" name="Rounded Rectangle 267"/>
          <p:cNvSpPr/>
          <p:nvPr/>
        </p:nvSpPr>
        <p:spPr bwMode="auto">
          <a:xfrm>
            <a:off x="200180" y="3933056"/>
            <a:ext cx="3384376" cy="40011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1046399" y="2138712"/>
            <a:ext cx="2255713" cy="9144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/>
              <a:t>Energy windowing configuration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827584" y="833625"/>
            <a:ext cx="8128775" cy="1011199"/>
          </a:xfrm>
        </p:spPr>
        <p:txBody>
          <a:bodyPr/>
          <a:lstStyle/>
          <a:p>
            <a:r>
              <a:rPr lang="en-US" sz="2400" dirty="0" smtClean="0"/>
              <a:t>One comparator per counter (same gate, different thresholds)</a:t>
            </a:r>
          </a:p>
          <a:p>
            <a:pPr marL="177800" lvl="1" indent="0">
              <a:buNone/>
            </a:pPr>
            <a:endParaRPr lang="en-US" sz="2400" dirty="0" smtClean="0"/>
          </a:p>
          <a:p>
            <a:pPr marL="177800" lvl="1" indent="0">
              <a:buNone/>
            </a:pPr>
            <a:endParaRPr lang="en-US" sz="2400" dirty="0" smtClean="0"/>
          </a:p>
          <a:p>
            <a:pPr marL="177800" lvl="1" indent="0">
              <a:buNone/>
            </a:pPr>
            <a:endParaRPr lang="en-US" sz="2400" dirty="0"/>
          </a:p>
        </p:txBody>
      </p:sp>
      <p:sp>
        <p:nvSpPr>
          <p:cNvPr id="283" name="TextBox 282"/>
          <p:cNvSpPr txBox="1"/>
          <p:nvPr/>
        </p:nvSpPr>
        <p:spPr>
          <a:xfrm>
            <a:off x="8041960" y="4725144"/>
            <a:ext cx="914400" cy="28803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200" b="1" kern="1000" spc="30" dirty="0" smtClean="0">
                <a:latin typeface="+mn-lt"/>
                <a:cs typeface="Franklin Gothic Book"/>
              </a:rPr>
              <a:t>ESRF</a:t>
            </a:r>
          </a:p>
        </p:txBody>
      </p:sp>
      <p:sp>
        <p:nvSpPr>
          <p:cNvPr id="3" name="Rectangle 2"/>
          <p:cNvSpPr/>
          <p:nvPr/>
        </p:nvSpPr>
        <p:spPr>
          <a:xfrm>
            <a:off x="4778463" y="3757244"/>
            <a:ext cx="42580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2000" dirty="0" err="1" smtClean="0">
                <a:latin typeface="+mn-lt"/>
              </a:rPr>
              <a:t>Monochromator</a:t>
            </a:r>
            <a:r>
              <a:rPr lang="en-US" sz="2000" dirty="0">
                <a:latin typeface="+mn-lt"/>
              </a:rPr>
              <a:t>-</a:t>
            </a:r>
            <a:r>
              <a:rPr lang="en-US" sz="2000" dirty="0" smtClean="0">
                <a:latin typeface="+mn-lt"/>
              </a:rPr>
              <a:t>free operation at </a:t>
            </a:r>
            <a:r>
              <a:rPr lang="en-US" sz="2000" dirty="0" err="1" smtClean="0">
                <a:latin typeface="+mn-lt"/>
              </a:rPr>
              <a:t>undulator</a:t>
            </a:r>
            <a:r>
              <a:rPr lang="en-US" sz="2000" dirty="0" smtClean="0">
                <a:latin typeface="+mn-lt"/>
              </a:rPr>
              <a:t> beamlines</a:t>
            </a:r>
            <a:endParaRPr lang="en-US" sz="2000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254472" y="5176624"/>
            <a:ext cx="432048" cy="1152128"/>
          </a:xfrm>
          <a:prstGeom prst="rect">
            <a:avLst/>
          </a:prstGeom>
          <a:solidFill>
            <a:srgbClr val="FDCA00">
              <a:alpha val="27843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54274" name="Picture 2" descr="http://www.amptek.com/wp-content/uploads/2013/12/coolx_7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" t="18224" r="32541" b="2106"/>
          <a:stretch/>
        </p:blipFill>
        <p:spPr bwMode="auto">
          <a:xfrm>
            <a:off x="3302113" y="1519646"/>
            <a:ext cx="4088197" cy="2276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7" name="Rectangle 266"/>
          <p:cNvSpPr/>
          <p:nvPr/>
        </p:nvSpPr>
        <p:spPr bwMode="auto">
          <a:xfrm>
            <a:off x="4862824" y="1484784"/>
            <a:ext cx="576064" cy="2222256"/>
          </a:xfrm>
          <a:prstGeom prst="rect">
            <a:avLst/>
          </a:prstGeom>
          <a:solidFill>
            <a:srgbClr val="FDCA00">
              <a:alpha val="27843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72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27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275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23</a:t>
            </a:fld>
            <a:endParaRPr lang="de-DE" altLang="de-DE" dirty="0"/>
          </a:p>
        </p:txBody>
      </p:sp>
      <p:sp>
        <p:nvSpPr>
          <p:cNvPr id="4" name="Rectangle 3"/>
          <p:cNvSpPr/>
          <p:nvPr/>
        </p:nvSpPr>
        <p:spPr>
          <a:xfrm>
            <a:off x="827584" y="2165025"/>
            <a:ext cx="254374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/>
              <a:t>Selection of the </a:t>
            </a:r>
          </a:p>
          <a:p>
            <a:pPr marL="177800" lvl="1" indent="0">
              <a:buNone/>
            </a:pPr>
            <a:r>
              <a:rPr lang="en-US" sz="2000" dirty="0"/>
              <a:t>  characteristic line</a:t>
            </a:r>
          </a:p>
        </p:txBody>
      </p:sp>
      <p:sp>
        <p:nvSpPr>
          <p:cNvPr id="5" name="Rectangle 4"/>
          <p:cNvSpPr/>
          <p:nvPr/>
        </p:nvSpPr>
        <p:spPr>
          <a:xfrm>
            <a:off x="-303876" y="3933056"/>
            <a:ext cx="40837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000" dirty="0"/>
              <a:t>Higher </a:t>
            </a:r>
            <a:r>
              <a:rPr lang="en-US" sz="2000" dirty="0" smtClean="0"/>
              <a:t>harmonic suppression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5580112" y="1988840"/>
            <a:ext cx="2877299" cy="36004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Well, let’s be more realistic…</a:t>
            </a:r>
            <a:endParaRPr lang="it-IT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6409327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395536" y="5157192"/>
            <a:ext cx="8295783" cy="9144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88640"/>
            <a:ext cx="9144000" cy="508500"/>
          </a:xfrm>
        </p:spPr>
        <p:txBody>
          <a:bodyPr/>
          <a:lstStyle/>
          <a:p>
            <a:pPr algn="ctr"/>
            <a:r>
              <a:rPr lang="en-US" dirty="0" smtClean="0"/>
              <a:t>         Rate correction using multiple thresholds</a:t>
            </a:r>
            <a:endParaRPr lang="de-CH" dirty="0"/>
          </a:p>
        </p:txBody>
      </p:sp>
      <p:sp>
        <p:nvSpPr>
          <p:cNvPr id="4" name="TextBox 3"/>
          <p:cNvSpPr txBox="1"/>
          <p:nvPr/>
        </p:nvSpPr>
        <p:spPr>
          <a:xfrm>
            <a:off x="638671" y="5157192"/>
            <a:ext cx="8007911" cy="118222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We are exploring possibilities in simulations, </a:t>
            </a:r>
            <a:r>
              <a:rPr lang="en-US" sz="2400" kern="1000" spc="30" dirty="0" err="1" smtClean="0">
                <a:latin typeface="+mn-lt"/>
                <a:cs typeface="Franklin Gothic Book"/>
              </a:rPr>
              <a:t>Mythen</a:t>
            </a:r>
            <a:r>
              <a:rPr lang="en-US" sz="2400" kern="1000" spc="30" dirty="0" smtClean="0">
                <a:latin typeface="+mn-lt"/>
                <a:cs typeface="Franklin Gothic Book"/>
              </a:rPr>
              <a:t> III enables us to compare simulation results with real data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 </a:t>
            </a:r>
            <a:endParaRPr lang="de-CH" sz="2400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899625" y="904219"/>
            <a:ext cx="7459087" cy="693203"/>
          </a:xfrm>
          <a:prstGeom prst="rect">
            <a:avLst/>
          </a:prstGeom>
          <a:solidFill>
            <a:srgbClr val="FFEAA8"/>
          </a:solidFill>
          <a:ln w="15875">
            <a:noFill/>
          </a:ln>
        </p:spPr>
        <p:txBody>
          <a:bodyPr wrap="square" lIns="0" tIns="0" rIns="0" bIns="0" rtlCol="0">
            <a:spAutoFit/>
          </a:bodyPr>
          <a:lstStyle/>
          <a:p>
            <a:pPr marL="457200" indent="-457200">
              <a:lnSpc>
                <a:spcPct val="110000"/>
              </a:lnSpc>
              <a:buFont typeface="Arial"/>
              <a:buChar char="•"/>
            </a:pPr>
            <a:r>
              <a:rPr lang="en-US" sz="2100" dirty="0" smtClean="0">
                <a:latin typeface="+mn-lt"/>
                <a:cs typeface="Arial Narrow"/>
              </a:rPr>
              <a:t>Same configuration as for energy windowing (one comparator per counter, every comparator with independent threshold) </a:t>
            </a:r>
          </a:p>
        </p:txBody>
      </p:sp>
      <p:sp>
        <p:nvSpPr>
          <p:cNvPr id="108" name="Slide Number Placeholder 1"/>
          <p:cNvSpPr txBox="1">
            <a:spLocks/>
          </p:cNvSpPr>
          <p:nvPr/>
        </p:nvSpPr>
        <p:spPr>
          <a:xfrm>
            <a:off x="8358712" y="6597352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dirty="0" smtClean="0"/>
              <a:t>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grpSp>
        <p:nvGrpSpPr>
          <p:cNvPr id="109" name="Group 108"/>
          <p:cNvGrpSpPr/>
          <p:nvPr/>
        </p:nvGrpSpPr>
        <p:grpSpPr>
          <a:xfrm>
            <a:off x="1835696" y="2060848"/>
            <a:ext cx="5616624" cy="2232248"/>
            <a:chOff x="2105282" y="595427"/>
            <a:chExt cx="4452408" cy="1249397"/>
          </a:xfrm>
        </p:grpSpPr>
        <p:grpSp>
          <p:nvGrpSpPr>
            <p:cNvPr id="110" name="Group 109"/>
            <p:cNvGrpSpPr/>
            <p:nvPr/>
          </p:nvGrpSpPr>
          <p:grpSpPr>
            <a:xfrm>
              <a:off x="2105282" y="680616"/>
              <a:ext cx="4452408" cy="1164208"/>
              <a:chOff x="927100" y="882760"/>
              <a:chExt cx="8390108" cy="2358828"/>
            </a:xfrm>
          </p:grpSpPr>
          <p:cxnSp>
            <p:nvCxnSpPr>
              <p:cNvPr id="113" name="Straight Connector 112"/>
              <p:cNvCxnSpPr/>
              <p:nvPr/>
            </p:nvCxnSpPr>
            <p:spPr bwMode="auto">
              <a:xfrm>
                <a:off x="927100" y="3240000"/>
                <a:ext cx="6388100" cy="1588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4" name="Straight Connector 113"/>
              <p:cNvCxnSpPr/>
              <p:nvPr/>
            </p:nvCxnSpPr>
            <p:spPr bwMode="auto">
              <a:xfrm flipV="1">
                <a:off x="951705" y="882760"/>
                <a:ext cx="10159" cy="233113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5" name="Straight Connector 114"/>
              <p:cNvCxnSpPr/>
              <p:nvPr/>
            </p:nvCxnSpPr>
            <p:spPr bwMode="auto">
              <a:xfrm>
                <a:off x="928800" y="2520000"/>
                <a:ext cx="6388100" cy="158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16" name="Straight Connector 115"/>
              <p:cNvCxnSpPr/>
              <p:nvPr/>
            </p:nvCxnSpPr>
            <p:spPr bwMode="auto">
              <a:xfrm>
                <a:off x="928800" y="1800000"/>
                <a:ext cx="6388100" cy="1588"/>
              </a:xfrm>
              <a:prstGeom prst="line">
                <a:avLst/>
              </a:prstGeom>
              <a:solidFill>
                <a:schemeClr val="accent1"/>
              </a:solidFill>
              <a:ln w="15875" cap="flat" cmpd="sng" algn="ctr">
                <a:solidFill>
                  <a:srgbClr val="FF000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</p:cxnSp>
          <p:sp>
            <p:nvSpPr>
              <p:cNvPr id="117" name="Freeform 116"/>
              <p:cNvSpPr/>
              <p:nvPr/>
            </p:nvSpPr>
            <p:spPr bwMode="auto">
              <a:xfrm>
                <a:off x="1727200" y="1926167"/>
                <a:ext cx="1600200" cy="1299633"/>
              </a:xfrm>
              <a:custGeom>
                <a:avLst/>
                <a:gdLst>
                  <a:gd name="connsiteX0" fmla="*/ 0 w 1600200"/>
                  <a:gd name="connsiteY0" fmla="*/ 1299633 h 1299633"/>
                  <a:gd name="connsiteX1" fmla="*/ 698500 w 1600200"/>
                  <a:gd name="connsiteY1" fmla="*/ 4233 h 1299633"/>
                  <a:gd name="connsiteX2" fmla="*/ 1600200 w 1600200"/>
                  <a:gd name="connsiteY2" fmla="*/ 1274233 h 1299633"/>
                  <a:gd name="connsiteX3" fmla="*/ 1600200 w 1600200"/>
                  <a:gd name="connsiteY3" fmla="*/ 1274233 h 1299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600200" h="1299633">
                    <a:moveTo>
                      <a:pt x="0" y="1299633"/>
                    </a:moveTo>
                    <a:cubicBezTo>
                      <a:pt x="215900" y="654049"/>
                      <a:pt x="431800" y="8466"/>
                      <a:pt x="698500" y="4233"/>
                    </a:cubicBezTo>
                    <a:cubicBezTo>
                      <a:pt x="965200" y="0"/>
                      <a:pt x="1600200" y="1274233"/>
                      <a:pt x="1600200" y="1274233"/>
                    </a:cubicBezTo>
                    <a:lnTo>
                      <a:pt x="1600200" y="1274233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 bwMode="auto">
              <a:xfrm>
                <a:off x="2832100" y="1098550"/>
                <a:ext cx="2298700" cy="2139950"/>
              </a:xfrm>
              <a:custGeom>
                <a:avLst/>
                <a:gdLst>
                  <a:gd name="connsiteX0" fmla="*/ 0 w 2298700"/>
                  <a:gd name="connsiteY0" fmla="*/ 1187450 h 2139950"/>
                  <a:gd name="connsiteX1" fmla="*/ 914400 w 2298700"/>
                  <a:gd name="connsiteY1" fmla="*/ 158750 h 2139950"/>
                  <a:gd name="connsiteX2" fmla="*/ 2273300 w 2298700"/>
                  <a:gd name="connsiteY2" fmla="*/ 2139950 h 2139950"/>
                  <a:gd name="connsiteX3" fmla="*/ 2273300 w 2298700"/>
                  <a:gd name="connsiteY3" fmla="*/ 2139950 h 2139950"/>
                  <a:gd name="connsiteX4" fmla="*/ 2273300 w 2298700"/>
                  <a:gd name="connsiteY4" fmla="*/ 2139950 h 2139950"/>
                  <a:gd name="connsiteX5" fmla="*/ 2298700 w 2298700"/>
                  <a:gd name="connsiteY5" fmla="*/ 2114550 h 2139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8700" h="2139950">
                    <a:moveTo>
                      <a:pt x="0" y="1187450"/>
                    </a:moveTo>
                    <a:cubicBezTo>
                      <a:pt x="267758" y="593725"/>
                      <a:pt x="535517" y="0"/>
                      <a:pt x="914400" y="158750"/>
                    </a:cubicBezTo>
                    <a:cubicBezTo>
                      <a:pt x="1293283" y="317500"/>
                      <a:pt x="2273300" y="2139950"/>
                      <a:pt x="2273300" y="2139950"/>
                    </a:cubicBezTo>
                    <a:lnTo>
                      <a:pt x="2273300" y="2139950"/>
                    </a:lnTo>
                    <a:lnTo>
                      <a:pt x="2273300" y="2139950"/>
                    </a:lnTo>
                    <a:lnTo>
                      <a:pt x="2298700" y="2114550"/>
                    </a:lnTo>
                  </a:path>
                </a:pathLst>
              </a:cu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" charset="0"/>
                </a:endParaRPr>
              </a:p>
            </p:txBody>
          </p:sp>
          <p:sp>
            <p:nvSpPr>
              <p:cNvPr id="119" name="TextBox 118"/>
              <p:cNvSpPr txBox="1"/>
              <p:nvPr/>
            </p:nvSpPr>
            <p:spPr>
              <a:xfrm>
                <a:off x="6923855" y="2143663"/>
                <a:ext cx="2393353" cy="3429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000" dirty="0" smtClean="0">
                    <a:latin typeface="+mn-lt"/>
                    <a:cs typeface="Arial Narrow"/>
                  </a:rPr>
                  <a:t>Threshold =0.5 E</a:t>
                </a:r>
                <a:endParaRPr lang="en-US" sz="1000" dirty="0">
                  <a:latin typeface="+mn-lt"/>
                  <a:cs typeface="Arial Narrow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6998349" y="1519768"/>
                <a:ext cx="2184632" cy="34297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000" dirty="0" smtClean="0">
                    <a:latin typeface="+mn-lt"/>
                    <a:cs typeface="Arial Narrow"/>
                  </a:rPr>
                  <a:t>Threshold =1.5 E</a:t>
                </a:r>
                <a:endParaRPr lang="en-US" sz="1000" dirty="0">
                  <a:latin typeface="+mn-lt"/>
                  <a:cs typeface="Arial Narrow"/>
                </a:endParaRPr>
              </a:p>
            </p:txBody>
          </p:sp>
        </p:grpSp>
        <p:cxnSp>
          <p:nvCxnSpPr>
            <p:cNvPr id="111" name="Straight Connector 110"/>
            <p:cNvCxnSpPr/>
            <p:nvPr/>
          </p:nvCxnSpPr>
          <p:spPr bwMode="auto">
            <a:xfrm>
              <a:off x="2123728" y="733736"/>
              <a:ext cx="3389998" cy="784"/>
            </a:xfrm>
            <a:prstGeom prst="line">
              <a:avLst/>
            </a:prstGeom>
            <a:solidFill>
              <a:schemeClr val="accent1"/>
            </a:solidFill>
            <a:ln w="1587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2" name="TextBox 111"/>
            <p:cNvSpPr txBox="1"/>
            <p:nvPr/>
          </p:nvSpPr>
          <p:spPr>
            <a:xfrm>
              <a:off x="5344678" y="595427"/>
              <a:ext cx="1159327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10000"/>
                </a:lnSpc>
              </a:pPr>
              <a:r>
                <a:rPr lang="en-US" sz="1000" dirty="0" smtClean="0">
                  <a:latin typeface="+mn-lt"/>
                  <a:cs typeface="Arial Narrow"/>
                </a:rPr>
                <a:t>Threshold =2.5 E</a:t>
              </a:r>
              <a:endParaRPr lang="en-US" sz="1000" dirty="0">
                <a:latin typeface="+mn-lt"/>
                <a:cs typeface="Arial Narrow"/>
              </a:endParaRPr>
            </a:p>
          </p:txBody>
        </p:sp>
      </p:grpSp>
      <p:sp>
        <p:nvSpPr>
          <p:cNvPr id="121" name="Rectangle 120"/>
          <p:cNvSpPr/>
          <p:nvPr/>
        </p:nvSpPr>
        <p:spPr>
          <a:xfrm>
            <a:off x="2334151" y="4475883"/>
            <a:ext cx="3326039" cy="3631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0000"/>
              </a:lnSpc>
              <a:buFont typeface="Arial"/>
              <a:buChar char="•"/>
            </a:pPr>
            <a:r>
              <a:rPr lang="en-US" b="1" dirty="0">
                <a:latin typeface="+mn-lt"/>
                <a:cs typeface="Arial Narrow"/>
              </a:rPr>
              <a:t>Multiple </a:t>
            </a:r>
            <a:r>
              <a:rPr lang="en-US" b="1" dirty="0" smtClean="0">
                <a:latin typeface="+mn-lt"/>
                <a:cs typeface="Arial Narrow"/>
              </a:rPr>
              <a:t>thresholds</a:t>
            </a:r>
            <a:r>
              <a:rPr lang="en-US" dirty="0" smtClean="0">
                <a:latin typeface="+mn-lt"/>
                <a:cs typeface="Arial Narrow"/>
              </a:rPr>
              <a:t> </a:t>
            </a:r>
            <a:r>
              <a:rPr lang="en-US" dirty="0">
                <a:latin typeface="+mn-lt"/>
                <a:cs typeface="Arial Narrow"/>
              </a:rPr>
              <a:t>set at  (0.5+n)*</a:t>
            </a:r>
            <a:r>
              <a:rPr lang="en-US" dirty="0" smtClean="0">
                <a:latin typeface="+mn-lt"/>
                <a:cs typeface="Arial Narrow"/>
              </a:rPr>
              <a:t>E</a:t>
            </a:r>
          </a:p>
        </p:txBody>
      </p:sp>
      <p:sp>
        <p:nvSpPr>
          <p:cNvPr id="20" name="Freeform 19"/>
          <p:cNvSpPr/>
          <p:nvPr/>
        </p:nvSpPr>
        <p:spPr bwMode="auto">
          <a:xfrm>
            <a:off x="3997172" y="1829997"/>
            <a:ext cx="1538828" cy="1887035"/>
          </a:xfrm>
          <a:custGeom>
            <a:avLst/>
            <a:gdLst>
              <a:gd name="connsiteX0" fmla="*/ 0 w 2298700"/>
              <a:gd name="connsiteY0" fmla="*/ 1187450 h 2139950"/>
              <a:gd name="connsiteX1" fmla="*/ 914400 w 2298700"/>
              <a:gd name="connsiteY1" fmla="*/ 158750 h 2139950"/>
              <a:gd name="connsiteX2" fmla="*/ 2273300 w 2298700"/>
              <a:gd name="connsiteY2" fmla="*/ 2139950 h 2139950"/>
              <a:gd name="connsiteX3" fmla="*/ 2273300 w 2298700"/>
              <a:gd name="connsiteY3" fmla="*/ 2139950 h 2139950"/>
              <a:gd name="connsiteX4" fmla="*/ 2273300 w 2298700"/>
              <a:gd name="connsiteY4" fmla="*/ 2139950 h 2139950"/>
              <a:gd name="connsiteX5" fmla="*/ 2298700 w 2298700"/>
              <a:gd name="connsiteY5" fmla="*/ 2114550 h 213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98700" h="2139950">
                <a:moveTo>
                  <a:pt x="0" y="1187450"/>
                </a:moveTo>
                <a:cubicBezTo>
                  <a:pt x="267758" y="593725"/>
                  <a:pt x="535517" y="0"/>
                  <a:pt x="914400" y="158750"/>
                </a:cubicBezTo>
                <a:cubicBezTo>
                  <a:pt x="1293283" y="317500"/>
                  <a:pt x="2273300" y="2139950"/>
                  <a:pt x="2273300" y="2139950"/>
                </a:cubicBezTo>
                <a:lnTo>
                  <a:pt x="2273300" y="2139950"/>
                </a:lnTo>
                <a:lnTo>
                  <a:pt x="2273300" y="2139950"/>
                </a:lnTo>
                <a:lnTo>
                  <a:pt x="2298700" y="2114550"/>
                </a:ln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586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Rounded Rectangle 180"/>
          <p:cNvSpPr/>
          <p:nvPr/>
        </p:nvSpPr>
        <p:spPr bwMode="auto">
          <a:xfrm>
            <a:off x="2452014" y="5223620"/>
            <a:ext cx="3434827" cy="1264449"/>
          </a:xfrm>
          <a:prstGeom prst="roundRect">
            <a:avLst/>
          </a:prstGeom>
          <a:solidFill>
            <a:srgbClr val="F6C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grpSp>
        <p:nvGrpSpPr>
          <p:cNvPr id="258" name="Group 257"/>
          <p:cNvGrpSpPr/>
          <p:nvPr/>
        </p:nvGrpSpPr>
        <p:grpSpPr>
          <a:xfrm>
            <a:off x="2555776" y="3238418"/>
            <a:ext cx="1013172" cy="1281276"/>
            <a:chOff x="2767608" y="2924944"/>
            <a:chExt cx="1013172" cy="1281276"/>
          </a:xfrm>
        </p:grpSpPr>
        <p:sp>
          <p:nvSpPr>
            <p:cNvPr id="97" name="Rounded Rectangle 96"/>
            <p:cNvSpPr/>
            <p:nvPr/>
          </p:nvSpPr>
          <p:spPr>
            <a:xfrm>
              <a:off x="2767608" y="2924944"/>
              <a:ext cx="1013172" cy="1281276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2981069" y="3180530"/>
              <a:ext cx="628698" cy="369332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 smtClean="0">
                  <a:solidFill>
                    <a:prstClr val="black"/>
                  </a:solidFill>
                </a:rPr>
                <a:t>TBs2</a:t>
              </a:r>
              <a:endParaRPr lang="de-CH" sz="1800" dirty="0">
                <a:solidFill>
                  <a:prstClr val="black"/>
                </a:solidFill>
              </a:endParaRPr>
            </a:p>
          </p:txBody>
        </p:sp>
        <p:grpSp>
          <p:nvGrpSpPr>
            <p:cNvPr id="116" name="Group 230"/>
            <p:cNvGrpSpPr>
              <a:grpSpLocks/>
            </p:cNvGrpSpPr>
            <p:nvPr/>
          </p:nvGrpSpPr>
          <p:grpSpPr bwMode="auto">
            <a:xfrm>
              <a:off x="2850799" y="3757869"/>
              <a:ext cx="685800" cy="381000"/>
              <a:chOff x="3312" y="1248"/>
              <a:chExt cx="432" cy="240"/>
            </a:xfrm>
          </p:grpSpPr>
          <p:sp>
            <p:nvSpPr>
              <p:cNvPr id="120" name="Line 95"/>
              <p:cNvSpPr>
                <a:spLocks noChangeShapeType="1"/>
              </p:cNvSpPr>
              <p:nvPr/>
            </p:nvSpPr>
            <p:spPr bwMode="auto">
              <a:xfrm flipH="1">
                <a:off x="3312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1" name="Line 96"/>
              <p:cNvSpPr>
                <a:spLocks noChangeShapeType="1"/>
              </p:cNvSpPr>
              <p:nvPr/>
            </p:nvSpPr>
            <p:spPr bwMode="auto">
              <a:xfrm flipH="1">
                <a:off x="3642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2" name="Line 97"/>
              <p:cNvSpPr>
                <a:spLocks noChangeShapeType="1"/>
              </p:cNvSpPr>
              <p:nvPr/>
            </p:nvSpPr>
            <p:spPr bwMode="auto">
              <a:xfrm>
                <a:off x="3422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3" name="Line 98"/>
              <p:cNvSpPr>
                <a:spLocks noChangeShapeType="1"/>
              </p:cNvSpPr>
              <p:nvPr/>
            </p:nvSpPr>
            <p:spPr bwMode="auto">
              <a:xfrm flipV="1">
                <a:off x="3422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4" name="Line 99"/>
              <p:cNvSpPr>
                <a:spLocks noChangeShapeType="1"/>
              </p:cNvSpPr>
              <p:nvPr/>
            </p:nvSpPr>
            <p:spPr bwMode="auto">
              <a:xfrm flipH="1" flipV="1">
                <a:off x="3422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grpSp>
            <p:nvGrpSpPr>
              <p:cNvPr id="125" name="Group 103"/>
              <p:cNvGrpSpPr>
                <a:grpSpLocks/>
              </p:cNvGrpSpPr>
              <p:nvPr/>
            </p:nvGrpSpPr>
            <p:grpSpPr bwMode="auto">
              <a:xfrm>
                <a:off x="3436" y="1324"/>
                <a:ext cx="96" cy="96"/>
                <a:chOff x="1344" y="1344"/>
                <a:chExt cx="96" cy="96"/>
              </a:xfrm>
            </p:grpSpPr>
            <p:sp>
              <p:nvSpPr>
                <p:cNvPr id="126" name="Line 100"/>
                <p:cNvSpPr>
                  <a:spLocks noChangeShapeType="1"/>
                </p:cNvSpPr>
                <p:nvPr/>
              </p:nvSpPr>
              <p:spPr bwMode="auto">
                <a:xfrm>
                  <a:off x="1344" y="1440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1392" y="1344"/>
                  <a:ext cx="0" cy="9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Line 102"/>
                <p:cNvSpPr>
                  <a:spLocks noChangeShapeType="1"/>
                </p:cNvSpPr>
                <p:nvPr/>
              </p:nvSpPr>
              <p:spPr bwMode="auto">
                <a:xfrm>
                  <a:off x="1392" y="1344"/>
                  <a:ext cx="48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:endParaRPr lang="de-CH" sz="180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117" name="Straight Arrow Connector 116"/>
            <p:cNvCxnSpPr>
              <a:stCxn id="114" idx="2"/>
            </p:cNvCxnSpPr>
            <p:nvPr/>
          </p:nvCxnSpPr>
          <p:spPr>
            <a:xfrm flipH="1">
              <a:off x="3236909" y="3549862"/>
              <a:ext cx="58509" cy="328657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3174349" y="3676971"/>
              <a:ext cx="174625" cy="10922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9" name="TextBox 118"/>
            <p:cNvSpPr txBox="1"/>
            <p:nvPr/>
          </p:nvSpPr>
          <p:spPr>
            <a:xfrm>
              <a:off x="3283658" y="3553271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6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53" name="Straight Arrow Connector 252"/>
            <p:cNvCxnSpPr/>
            <p:nvPr/>
          </p:nvCxnSpPr>
          <p:spPr>
            <a:xfrm>
              <a:off x="2915816" y="4077072"/>
              <a:ext cx="109539" cy="1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257" name="Rounded Rectangle 256"/>
          <p:cNvSpPr/>
          <p:nvPr/>
        </p:nvSpPr>
        <p:spPr>
          <a:xfrm>
            <a:off x="251520" y="3238418"/>
            <a:ext cx="2055898" cy="12812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endParaRPr lang="de-CH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Pump-Probe configuration</a:t>
            </a:r>
            <a:endParaRPr lang="de-CH" dirty="0"/>
          </a:p>
        </p:txBody>
      </p:sp>
      <p:grpSp>
        <p:nvGrpSpPr>
          <p:cNvPr id="98" name="Group 266"/>
          <p:cNvGrpSpPr>
            <a:grpSpLocks/>
          </p:cNvGrpSpPr>
          <p:nvPr/>
        </p:nvGrpSpPr>
        <p:grpSpPr bwMode="auto">
          <a:xfrm>
            <a:off x="323528" y="4070068"/>
            <a:ext cx="685800" cy="381000"/>
            <a:chOff x="3120" y="1248"/>
            <a:chExt cx="432" cy="240"/>
          </a:xfrm>
        </p:grpSpPr>
        <p:sp>
          <p:nvSpPr>
            <p:cNvPr id="165" name="Line 260"/>
            <p:cNvSpPr>
              <a:spLocks noChangeShapeType="1"/>
            </p:cNvSpPr>
            <p:nvPr/>
          </p:nvSpPr>
          <p:spPr bwMode="auto">
            <a:xfrm flipH="1">
              <a:off x="3120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6" name="Line 261"/>
            <p:cNvSpPr>
              <a:spLocks noChangeShapeType="1"/>
            </p:cNvSpPr>
            <p:nvPr/>
          </p:nvSpPr>
          <p:spPr bwMode="auto">
            <a:xfrm flipH="1">
              <a:off x="3450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7" name="Line 262"/>
            <p:cNvSpPr>
              <a:spLocks noChangeShapeType="1"/>
            </p:cNvSpPr>
            <p:nvPr/>
          </p:nvSpPr>
          <p:spPr bwMode="auto">
            <a:xfrm>
              <a:off x="3230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8" name="Line 263"/>
            <p:cNvSpPr>
              <a:spLocks noChangeShapeType="1"/>
            </p:cNvSpPr>
            <p:nvPr/>
          </p:nvSpPr>
          <p:spPr bwMode="auto">
            <a:xfrm flipV="1">
              <a:off x="3230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9" name="Line 264"/>
            <p:cNvSpPr>
              <a:spLocks noChangeShapeType="1"/>
            </p:cNvSpPr>
            <p:nvPr/>
          </p:nvSpPr>
          <p:spPr bwMode="auto">
            <a:xfrm flipH="1" flipV="1">
              <a:off x="3230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0" name="Oval 265"/>
            <p:cNvSpPr>
              <a:spLocks noChangeArrowheads="1"/>
            </p:cNvSpPr>
            <p:nvPr/>
          </p:nvSpPr>
          <p:spPr bwMode="auto">
            <a:xfrm>
              <a:off x="3456" y="1344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de-CH" altLang="de-DE" sz="2400">
                <a:solidFill>
                  <a:prstClr val="black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99" name="Group 479"/>
          <p:cNvGrpSpPr>
            <a:grpSpLocks/>
          </p:cNvGrpSpPr>
          <p:nvPr/>
        </p:nvGrpSpPr>
        <p:grpSpPr bwMode="auto">
          <a:xfrm>
            <a:off x="323528" y="3786093"/>
            <a:ext cx="685800" cy="228600"/>
            <a:chOff x="1392" y="1296"/>
            <a:chExt cx="432" cy="144"/>
          </a:xfrm>
        </p:grpSpPr>
        <p:sp>
          <p:nvSpPr>
            <p:cNvPr id="161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2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3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4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0" name="Straight Connector 99"/>
          <p:cNvCxnSpPr/>
          <p:nvPr/>
        </p:nvCxnSpPr>
        <p:spPr>
          <a:xfrm>
            <a:off x="1009328" y="3903568"/>
            <a:ext cx="0" cy="360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>
            <a:stCxn id="164" idx="0"/>
          </p:cNvCxnSpPr>
          <p:nvPr/>
        </p:nvCxnSpPr>
        <p:spPr>
          <a:xfrm>
            <a:off x="323528" y="3903568"/>
            <a:ext cx="0" cy="35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2" name="Group 45"/>
          <p:cNvGrpSpPr>
            <a:grpSpLocks/>
          </p:cNvGrpSpPr>
          <p:nvPr/>
        </p:nvGrpSpPr>
        <p:grpSpPr bwMode="auto">
          <a:xfrm rot="16200000" flipH="1">
            <a:off x="549138" y="3218548"/>
            <a:ext cx="381000" cy="533400"/>
            <a:chOff x="2352" y="864"/>
            <a:chExt cx="240" cy="336"/>
          </a:xfrm>
        </p:grpSpPr>
        <p:sp>
          <p:nvSpPr>
            <p:cNvPr id="152" name="Line 46"/>
            <p:cNvSpPr>
              <a:spLocks noChangeShapeType="1"/>
            </p:cNvSpPr>
            <p:nvPr/>
          </p:nvSpPr>
          <p:spPr bwMode="auto">
            <a:xfrm>
              <a:off x="244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3" name="Line 47"/>
            <p:cNvSpPr>
              <a:spLocks noChangeShapeType="1"/>
            </p:cNvSpPr>
            <p:nvPr/>
          </p:nvSpPr>
          <p:spPr bwMode="auto">
            <a:xfrm>
              <a:off x="2496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4" name="Line 48"/>
            <p:cNvSpPr>
              <a:spLocks noChangeShapeType="1"/>
            </p:cNvSpPr>
            <p:nvPr/>
          </p:nvSpPr>
          <p:spPr bwMode="auto">
            <a:xfrm>
              <a:off x="2496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5" name="Line 49"/>
            <p:cNvSpPr>
              <a:spLocks noChangeShapeType="1"/>
            </p:cNvSpPr>
            <p:nvPr/>
          </p:nvSpPr>
          <p:spPr bwMode="auto">
            <a:xfrm>
              <a:off x="2496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6" name="Line 50"/>
            <p:cNvSpPr>
              <a:spLocks noChangeShapeType="1"/>
            </p:cNvSpPr>
            <p:nvPr/>
          </p:nvSpPr>
          <p:spPr bwMode="auto">
            <a:xfrm flipH="1">
              <a:off x="2352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7" name="Line 51"/>
            <p:cNvSpPr>
              <a:spLocks noChangeShapeType="1"/>
            </p:cNvSpPr>
            <p:nvPr/>
          </p:nvSpPr>
          <p:spPr bwMode="auto">
            <a:xfrm flipV="1">
              <a:off x="2592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8" name="Line 52"/>
            <p:cNvSpPr>
              <a:spLocks noChangeShapeType="1"/>
            </p:cNvSpPr>
            <p:nvPr/>
          </p:nvSpPr>
          <p:spPr bwMode="auto">
            <a:xfrm>
              <a:off x="2592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9" name="Line 53"/>
            <p:cNvSpPr>
              <a:spLocks noChangeShapeType="1"/>
            </p:cNvSpPr>
            <p:nvPr/>
          </p:nvSpPr>
          <p:spPr bwMode="auto">
            <a:xfrm rot="-1800000">
              <a:off x="2496" y="94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60" name="Line 54"/>
            <p:cNvSpPr>
              <a:spLocks noChangeShapeType="1"/>
            </p:cNvSpPr>
            <p:nvPr/>
          </p:nvSpPr>
          <p:spPr bwMode="auto">
            <a:xfrm rot="1800000">
              <a:off x="2496" y="973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3" name="Straight Connector 102"/>
          <p:cNvCxnSpPr>
            <a:stCxn id="158" idx="1"/>
            <a:endCxn id="163" idx="1"/>
          </p:cNvCxnSpPr>
          <p:nvPr/>
        </p:nvCxnSpPr>
        <p:spPr>
          <a:xfrm>
            <a:off x="1006338" y="3675749"/>
            <a:ext cx="299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>
            <a:stCxn id="164" idx="0"/>
          </p:cNvCxnSpPr>
          <p:nvPr/>
        </p:nvCxnSpPr>
        <p:spPr>
          <a:xfrm flipV="1">
            <a:off x="323528" y="3675748"/>
            <a:ext cx="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323528" y="3675748"/>
            <a:ext cx="1494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6" name="Group 266"/>
          <p:cNvGrpSpPr>
            <a:grpSpLocks/>
          </p:cNvGrpSpPr>
          <p:nvPr/>
        </p:nvGrpSpPr>
        <p:grpSpPr bwMode="auto">
          <a:xfrm>
            <a:off x="1500461" y="4075602"/>
            <a:ext cx="685800" cy="381000"/>
            <a:chOff x="3120" y="1248"/>
            <a:chExt cx="432" cy="240"/>
          </a:xfrm>
        </p:grpSpPr>
        <p:sp>
          <p:nvSpPr>
            <p:cNvPr id="146" name="Line 260"/>
            <p:cNvSpPr>
              <a:spLocks noChangeShapeType="1"/>
            </p:cNvSpPr>
            <p:nvPr/>
          </p:nvSpPr>
          <p:spPr bwMode="auto">
            <a:xfrm flipH="1">
              <a:off x="3120" y="1370"/>
              <a:ext cx="11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7" name="Line 261"/>
            <p:cNvSpPr>
              <a:spLocks noChangeShapeType="1"/>
            </p:cNvSpPr>
            <p:nvPr/>
          </p:nvSpPr>
          <p:spPr bwMode="auto">
            <a:xfrm flipH="1">
              <a:off x="3450" y="1370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8" name="Line 262"/>
            <p:cNvSpPr>
              <a:spLocks noChangeShapeType="1"/>
            </p:cNvSpPr>
            <p:nvPr/>
          </p:nvSpPr>
          <p:spPr bwMode="auto">
            <a:xfrm>
              <a:off x="3230" y="1248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9" name="Line 263"/>
            <p:cNvSpPr>
              <a:spLocks noChangeShapeType="1"/>
            </p:cNvSpPr>
            <p:nvPr/>
          </p:nvSpPr>
          <p:spPr bwMode="auto">
            <a:xfrm flipV="1">
              <a:off x="3230" y="136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0" name="Line 264"/>
            <p:cNvSpPr>
              <a:spLocks noChangeShapeType="1"/>
            </p:cNvSpPr>
            <p:nvPr/>
          </p:nvSpPr>
          <p:spPr bwMode="auto">
            <a:xfrm flipH="1" flipV="1">
              <a:off x="3230" y="1248"/>
              <a:ext cx="220" cy="12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51" name="Oval 265"/>
            <p:cNvSpPr>
              <a:spLocks noChangeArrowheads="1"/>
            </p:cNvSpPr>
            <p:nvPr/>
          </p:nvSpPr>
          <p:spPr bwMode="auto">
            <a:xfrm>
              <a:off x="3456" y="1344"/>
              <a:ext cx="48" cy="4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fontAlgn="auto" hangingPunct="1">
                <a:spcBef>
                  <a:spcPct val="0"/>
                </a:spcBef>
                <a:spcAft>
                  <a:spcPts val="0"/>
                </a:spcAft>
                <a:buFontTx/>
                <a:buNone/>
              </a:pPr>
              <a:endParaRPr lang="de-CH" altLang="de-DE" sz="2400">
                <a:solidFill>
                  <a:prstClr val="black"/>
                </a:solidFill>
                <a:ea typeface="+mn-ea"/>
                <a:cs typeface="+mn-cs"/>
              </a:endParaRPr>
            </a:p>
          </p:txBody>
        </p:sp>
      </p:grpSp>
      <p:grpSp>
        <p:nvGrpSpPr>
          <p:cNvPr id="107" name="Group 479"/>
          <p:cNvGrpSpPr>
            <a:grpSpLocks/>
          </p:cNvGrpSpPr>
          <p:nvPr/>
        </p:nvGrpSpPr>
        <p:grpSpPr bwMode="auto">
          <a:xfrm>
            <a:off x="1500461" y="3784193"/>
            <a:ext cx="685800" cy="228600"/>
            <a:chOff x="1392" y="1296"/>
            <a:chExt cx="432" cy="144"/>
          </a:xfrm>
        </p:grpSpPr>
        <p:sp>
          <p:nvSpPr>
            <p:cNvPr id="142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3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4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5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108" name="Straight Connector 107"/>
          <p:cNvCxnSpPr/>
          <p:nvPr/>
        </p:nvCxnSpPr>
        <p:spPr>
          <a:xfrm>
            <a:off x="2186261" y="3901668"/>
            <a:ext cx="0" cy="3601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145" idx="0"/>
          </p:cNvCxnSpPr>
          <p:nvPr/>
        </p:nvCxnSpPr>
        <p:spPr>
          <a:xfrm>
            <a:off x="1500461" y="3901668"/>
            <a:ext cx="0" cy="3570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>
            <a:endCxn id="144" idx="1"/>
          </p:cNvCxnSpPr>
          <p:nvPr/>
        </p:nvCxnSpPr>
        <p:spPr>
          <a:xfrm>
            <a:off x="2183271" y="3673849"/>
            <a:ext cx="299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145" idx="0"/>
          </p:cNvCxnSpPr>
          <p:nvPr/>
        </p:nvCxnSpPr>
        <p:spPr>
          <a:xfrm flipV="1">
            <a:off x="1500461" y="3673848"/>
            <a:ext cx="0" cy="2278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/>
          <p:nvPr/>
        </p:nvCxnSpPr>
        <p:spPr>
          <a:xfrm>
            <a:off x="1500461" y="3673848"/>
            <a:ext cx="14941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13" name="Group 479"/>
          <p:cNvGrpSpPr>
            <a:grpSpLocks/>
          </p:cNvGrpSpPr>
          <p:nvPr/>
        </p:nvGrpSpPr>
        <p:grpSpPr bwMode="auto">
          <a:xfrm>
            <a:off x="996405" y="4149510"/>
            <a:ext cx="685800" cy="228600"/>
            <a:chOff x="1392" y="1296"/>
            <a:chExt cx="432" cy="144"/>
          </a:xfrm>
        </p:grpSpPr>
        <p:sp>
          <p:nvSpPr>
            <p:cNvPr id="138" name="Line 480"/>
            <p:cNvSpPr>
              <a:spLocks noChangeShapeType="1"/>
            </p:cNvSpPr>
            <p:nvPr/>
          </p:nvSpPr>
          <p:spPr bwMode="auto">
            <a:xfrm>
              <a:off x="1584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9" name="Line 481"/>
            <p:cNvSpPr>
              <a:spLocks noChangeShapeType="1"/>
            </p:cNvSpPr>
            <p:nvPr/>
          </p:nvSpPr>
          <p:spPr bwMode="auto">
            <a:xfrm>
              <a:off x="1632" y="1296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0" name="Line 482"/>
            <p:cNvSpPr>
              <a:spLocks noChangeShapeType="1"/>
            </p:cNvSpPr>
            <p:nvPr/>
          </p:nvSpPr>
          <p:spPr bwMode="auto">
            <a:xfrm>
              <a:off x="163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41" name="Line 483"/>
            <p:cNvSpPr>
              <a:spLocks noChangeShapeType="1"/>
            </p:cNvSpPr>
            <p:nvPr/>
          </p:nvSpPr>
          <p:spPr bwMode="auto">
            <a:xfrm>
              <a:off x="1392" y="1370"/>
              <a:ext cx="19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15" name="Group 35"/>
          <p:cNvGrpSpPr>
            <a:grpSpLocks/>
          </p:cNvGrpSpPr>
          <p:nvPr/>
        </p:nvGrpSpPr>
        <p:grpSpPr bwMode="auto">
          <a:xfrm rot="5400000">
            <a:off x="1729061" y="3216648"/>
            <a:ext cx="381000" cy="533400"/>
            <a:chOff x="1824" y="864"/>
            <a:chExt cx="240" cy="336"/>
          </a:xfrm>
        </p:grpSpPr>
        <p:sp>
          <p:nvSpPr>
            <p:cNvPr id="129" name="Line 36"/>
            <p:cNvSpPr>
              <a:spLocks noChangeShapeType="1"/>
            </p:cNvSpPr>
            <p:nvPr/>
          </p:nvSpPr>
          <p:spPr bwMode="auto">
            <a:xfrm>
              <a:off x="1920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0" name="Line 37"/>
            <p:cNvSpPr>
              <a:spLocks noChangeShapeType="1"/>
            </p:cNvSpPr>
            <p:nvPr/>
          </p:nvSpPr>
          <p:spPr bwMode="auto">
            <a:xfrm>
              <a:off x="1968" y="960"/>
              <a:ext cx="0" cy="1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1" name="Line 38"/>
            <p:cNvSpPr>
              <a:spLocks noChangeShapeType="1"/>
            </p:cNvSpPr>
            <p:nvPr/>
          </p:nvSpPr>
          <p:spPr bwMode="auto">
            <a:xfrm>
              <a:off x="1968" y="1104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2" name="Line 39"/>
            <p:cNvSpPr>
              <a:spLocks noChangeShapeType="1"/>
            </p:cNvSpPr>
            <p:nvPr/>
          </p:nvSpPr>
          <p:spPr bwMode="auto">
            <a:xfrm>
              <a:off x="1968" y="96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3" name="Line 40"/>
            <p:cNvSpPr>
              <a:spLocks noChangeShapeType="1"/>
            </p:cNvSpPr>
            <p:nvPr/>
          </p:nvSpPr>
          <p:spPr bwMode="auto">
            <a:xfrm flipH="1">
              <a:off x="1824" y="1026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4" name="Line 41"/>
            <p:cNvSpPr>
              <a:spLocks noChangeShapeType="1"/>
            </p:cNvSpPr>
            <p:nvPr/>
          </p:nvSpPr>
          <p:spPr bwMode="auto">
            <a:xfrm flipV="1">
              <a:off x="2064" y="86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5" name="Line 42"/>
            <p:cNvSpPr>
              <a:spLocks noChangeShapeType="1"/>
            </p:cNvSpPr>
            <p:nvPr/>
          </p:nvSpPr>
          <p:spPr bwMode="auto">
            <a:xfrm>
              <a:off x="2064" y="1104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6" name="Line 43"/>
            <p:cNvSpPr>
              <a:spLocks noChangeShapeType="1"/>
            </p:cNvSpPr>
            <p:nvPr/>
          </p:nvSpPr>
          <p:spPr bwMode="auto">
            <a:xfrm rot="-1800000">
              <a:off x="2016" y="1117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37" name="Line 44"/>
            <p:cNvSpPr>
              <a:spLocks noChangeShapeType="1"/>
            </p:cNvSpPr>
            <p:nvPr/>
          </p:nvSpPr>
          <p:spPr bwMode="auto">
            <a:xfrm rot="1800000">
              <a:off x="2016" y="1094"/>
              <a:ext cx="4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55" name="TextBox 254"/>
          <p:cNvSpPr txBox="1"/>
          <p:nvPr/>
        </p:nvSpPr>
        <p:spPr>
          <a:xfrm>
            <a:off x="1883305" y="4571836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POLARITY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248" name="Straight Connector 247"/>
          <p:cNvCxnSpPr/>
          <p:nvPr/>
        </p:nvCxnSpPr>
        <p:spPr>
          <a:xfrm flipV="1">
            <a:off x="2698924" y="4390548"/>
            <a:ext cx="0" cy="281796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7" name="Straight Connector 296"/>
          <p:cNvCxnSpPr>
            <a:stCxn id="147" idx="0"/>
            <a:endCxn id="120" idx="1"/>
          </p:cNvCxnSpPr>
          <p:nvPr/>
        </p:nvCxnSpPr>
        <p:spPr>
          <a:xfrm flipV="1">
            <a:off x="2186261" y="4265019"/>
            <a:ext cx="452706" cy="425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9" name="Oval 341"/>
          <p:cNvSpPr>
            <a:spLocks noChangeArrowheads="1"/>
          </p:cNvSpPr>
          <p:nvPr/>
        </p:nvSpPr>
        <p:spPr bwMode="auto">
          <a:xfrm flipH="1">
            <a:off x="2606012" y="4246530"/>
            <a:ext cx="46038" cy="46038"/>
          </a:xfrm>
          <a:prstGeom prst="ellipse">
            <a:avLst/>
          </a:prstGeom>
          <a:solidFill>
            <a:schemeClr val="tx1"/>
          </a:solidFill>
          <a:ln w="508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ct val="0"/>
              </a:spcBef>
              <a:spcAft>
                <a:spcPts val="0"/>
              </a:spcAft>
              <a:buFontTx/>
              <a:buNone/>
            </a:pPr>
            <a:endParaRPr lang="de-CH" altLang="de-DE" sz="2400">
              <a:solidFill>
                <a:prstClr val="black"/>
              </a:solidFill>
              <a:ea typeface="+mn-ea"/>
              <a:cs typeface="+mn-cs"/>
            </a:endParaRPr>
          </a:p>
        </p:txBody>
      </p:sp>
      <p:cxnSp>
        <p:nvCxnSpPr>
          <p:cNvPr id="303" name="Straight Arrow Connector 302"/>
          <p:cNvCxnSpPr/>
          <p:nvPr/>
        </p:nvCxnSpPr>
        <p:spPr>
          <a:xfrm>
            <a:off x="3333229" y="4268832"/>
            <a:ext cx="3348707" cy="89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1" name="Rounded Rectangle 310"/>
          <p:cNvSpPr/>
          <p:nvPr/>
        </p:nvSpPr>
        <p:spPr>
          <a:xfrm>
            <a:off x="6681936" y="225337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3</a:t>
            </a:r>
            <a:endParaRPr lang="de-CH" sz="1800" dirty="0">
              <a:solidFill>
                <a:prstClr val="white"/>
              </a:solidFill>
            </a:endParaRPr>
          </a:p>
        </p:txBody>
      </p:sp>
      <p:sp>
        <p:nvSpPr>
          <p:cNvPr id="312" name="Rounded Rectangle 311"/>
          <p:cNvSpPr/>
          <p:nvPr/>
        </p:nvSpPr>
        <p:spPr>
          <a:xfrm>
            <a:off x="6681936" y="359845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2</a:t>
            </a:r>
            <a:endParaRPr lang="de-CH" sz="1800" dirty="0">
              <a:solidFill>
                <a:prstClr val="white"/>
              </a:solidFill>
            </a:endParaRPr>
          </a:p>
        </p:txBody>
      </p:sp>
      <p:sp>
        <p:nvSpPr>
          <p:cNvPr id="313" name="Rounded Rectangle 312"/>
          <p:cNvSpPr/>
          <p:nvPr/>
        </p:nvSpPr>
        <p:spPr>
          <a:xfrm>
            <a:off x="6681936" y="4999553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Counter 1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14" name="Straight Arrow Connector 313"/>
          <p:cNvCxnSpPr/>
          <p:nvPr/>
        </p:nvCxnSpPr>
        <p:spPr>
          <a:xfrm flipV="1">
            <a:off x="6444958" y="284120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6" name="Straight Arrow Connector 315"/>
          <p:cNvCxnSpPr/>
          <p:nvPr/>
        </p:nvCxnSpPr>
        <p:spPr>
          <a:xfrm flipV="1">
            <a:off x="6444208" y="575869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0" name="Straight Arrow Connector 319"/>
          <p:cNvCxnSpPr/>
          <p:nvPr/>
        </p:nvCxnSpPr>
        <p:spPr>
          <a:xfrm>
            <a:off x="2412614" y="4206861"/>
            <a:ext cx="39591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1" name="TextBox 320"/>
          <p:cNvSpPr txBox="1"/>
          <p:nvPr/>
        </p:nvSpPr>
        <p:spPr>
          <a:xfrm>
            <a:off x="2192769" y="3858670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Vth2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28" name="Straight Arrow Connector 327"/>
          <p:cNvCxnSpPr/>
          <p:nvPr/>
        </p:nvCxnSpPr>
        <p:spPr>
          <a:xfrm flipV="1">
            <a:off x="6948264" y="5913953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9" name="TextBox 328"/>
          <p:cNvSpPr txBox="1"/>
          <p:nvPr/>
        </p:nvSpPr>
        <p:spPr>
          <a:xfrm>
            <a:off x="6570958" y="6118738"/>
            <a:ext cx="668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EN1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30" name="Straight Arrow Connector 329"/>
          <p:cNvCxnSpPr/>
          <p:nvPr/>
        </p:nvCxnSpPr>
        <p:spPr>
          <a:xfrm flipV="1">
            <a:off x="6893522" y="4531779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1" name="TextBox 330"/>
          <p:cNvSpPr txBox="1"/>
          <p:nvPr/>
        </p:nvSpPr>
        <p:spPr>
          <a:xfrm>
            <a:off x="6537734" y="4672344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EN2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32" name="Straight Arrow Connector 331"/>
          <p:cNvCxnSpPr/>
          <p:nvPr/>
        </p:nvCxnSpPr>
        <p:spPr>
          <a:xfrm flipV="1">
            <a:off x="6915041" y="3166410"/>
            <a:ext cx="0" cy="27679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33" name="TextBox 332"/>
          <p:cNvSpPr txBox="1"/>
          <p:nvPr/>
        </p:nvSpPr>
        <p:spPr>
          <a:xfrm>
            <a:off x="6559253" y="3306975"/>
            <a:ext cx="615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EN3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40" name="Rounded Rectangle 339"/>
          <p:cNvSpPr/>
          <p:nvPr/>
        </p:nvSpPr>
        <p:spPr>
          <a:xfrm>
            <a:off x="57200" y="4844298"/>
            <a:ext cx="11304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Analog Pulsing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44" name="Straight Arrow Connector 343"/>
          <p:cNvCxnSpPr/>
          <p:nvPr/>
        </p:nvCxnSpPr>
        <p:spPr>
          <a:xfrm flipV="1">
            <a:off x="323528" y="4277766"/>
            <a:ext cx="0" cy="5448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5" name="Rounded Rectangle 344"/>
          <p:cNvSpPr/>
          <p:nvPr/>
        </p:nvSpPr>
        <p:spPr>
          <a:xfrm>
            <a:off x="1403648" y="934162"/>
            <a:ext cx="2809357" cy="5909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Status register (3x6TB,3x1Mask,3 dummy)</a:t>
            </a:r>
            <a:endParaRPr lang="de-CH" sz="1800" dirty="0">
              <a:solidFill>
                <a:prstClr val="white"/>
              </a:solidFill>
            </a:endParaRPr>
          </a:p>
        </p:txBody>
      </p:sp>
      <p:grpSp>
        <p:nvGrpSpPr>
          <p:cNvPr id="355" name="Group 354"/>
          <p:cNvGrpSpPr/>
          <p:nvPr/>
        </p:nvGrpSpPr>
        <p:grpSpPr>
          <a:xfrm>
            <a:off x="3413161" y="3526450"/>
            <a:ext cx="366751" cy="307777"/>
            <a:chOff x="3419872" y="1805334"/>
            <a:chExt cx="366751" cy="307777"/>
          </a:xfrm>
        </p:grpSpPr>
        <p:cxnSp>
          <p:nvCxnSpPr>
            <p:cNvPr id="356" name="Straight Arrow Connector 355"/>
            <p:cNvCxnSpPr/>
            <p:nvPr/>
          </p:nvCxnSpPr>
          <p:spPr>
            <a:xfrm flipH="1">
              <a:off x="3419872" y="1844824"/>
              <a:ext cx="360040" cy="0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7" name="Straight Connector 356"/>
            <p:cNvCxnSpPr/>
            <p:nvPr/>
          </p:nvCxnSpPr>
          <p:spPr>
            <a:xfrm flipV="1">
              <a:off x="3599892" y="1805334"/>
              <a:ext cx="146578" cy="720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TextBox 357"/>
            <p:cNvSpPr txBox="1"/>
            <p:nvPr/>
          </p:nvSpPr>
          <p:spPr>
            <a:xfrm>
              <a:off x="3510585" y="1805334"/>
              <a:ext cx="2760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7</a:t>
              </a:r>
              <a:endParaRPr lang="de-CH" sz="1400" dirty="0">
                <a:solidFill>
                  <a:prstClr val="black"/>
                </a:solidFill>
                <a:latin typeface="Calibri"/>
                <a:ea typeface="+mn-ea"/>
                <a:cs typeface="+mn-cs"/>
              </a:endParaRPr>
            </a:p>
          </p:txBody>
        </p:sp>
      </p:grpSp>
      <p:cxnSp>
        <p:nvCxnSpPr>
          <p:cNvPr id="364" name="Straight Connector 363"/>
          <p:cNvCxnSpPr>
            <a:endCxn id="358" idx="3"/>
          </p:cNvCxnSpPr>
          <p:nvPr/>
        </p:nvCxnSpPr>
        <p:spPr>
          <a:xfrm>
            <a:off x="3773201" y="1525094"/>
            <a:ext cx="6711" cy="2155245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366" name="Straight Connector 365"/>
          <p:cNvCxnSpPr/>
          <p:nvPr/>
        </p:nvCxnSpPr>
        <p:spPr>
          <a:xfrm flipV="1">
            <a:off x="3715634" y="1654242"/>
            <a:ext cx="128852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7" name="TextBox 366"/>
          <p:cNvSpPr txBox="1"/>
          <p:nvPr/>
        </p:nvSpPr>
        <p:spPr>
          <a:xfrm>
            <a:off x="3792448" y="146052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21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68" name="Rounded Rectangle 367"/>
          <p:cNvSpPr/>
          <p:nvPr/>
        </p:nvSpPr>
        <p:spPr>
          <a:xfrm>
            <a:off x="8065110" y="1582234"/>
            <a:ext cx="1021690" cy="43204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white"/>
                </a:solidFill>
              </a:rPr>
              <a:t>Control and readout logic</a:t>
            </a:r>
            <a:endParaRPr lang="de-CH" sz="1800" dirty="0">
              <a:solidFill>
                <a:prstClr val="white"/>
              </a:solidFill>
            </a:endParaRPr>
          </a:p>
        </p:txBody>
      </p:sp>
      <p:cxnSp>
        <p:nvCxnSpPr>
          <p:cNvPr id="370" name="Straight Arrow Connector 369"/>
          <p:cNvCxnSpPr/>
          <p:nvPr/>
        </p:nvCxnSpPr>
        <p:spPr>
          <a:xfrm flipV="1">
            <a:off x="7813110" y="284120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1" name="Straight Arrow Connector 370"/>
          <p:cNvCxnSpPr/>
          <p:nvPr/>
        </p:nvCxnSpPr>
        <p:spPr>
          <a:xfrm flipV="1">
            <a:off x="7812360" y="4246530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2" name="Straight Arrow Connector 371"/>
          <p:cNvCxnSpPr/>
          <p:nvPr/>
        </p:nvCxnSpPr>
        <p:spPr>
          <a:xfrm flipV="1">
            <a:off x="7812360" y="5758698"/>
            <a:ext cx="25200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4" name="TextBox 373"/>
          <p:cNvSpPr txBox="1"/>
          <p:nvPr/>
        </p:nvSpPr>
        <p:spPr>
          <a:xfrm>
            <a:off x="7347393" y="620688"/>
            <a:ext cx="1557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serialIN</a:t>
            </a: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,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Control signals</a:t>
            </a:r>
            <a:endParaRPr lang="de-CH" sz="1800" dirty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375" name="Straight Arrow Connector 374"/>
          <p:cNvCxnSpPr>
            <a:endCxn id="368" idx="0"/>
          </p:cNvCxnSpPr>
          <p:nvPr/>
        </p:nvCxnSpPr>
        <p:spPr>
          <a:xfrm>
            <a:off x="8575955" y="122219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9" name="Elbow Connector 378"/>
          <p:cNvCxnSpPr>
            <a:endCxn id="345" idx="3"/>
          </p:cNvCxnSpPr>
          <p:nvPr/>
        </p:nvCxnSpPr>
        <p:spPr>
          <a:xfrm rot="10800000">
            <a:off x="4213006" y="1229628"/>
            <a:ext cx="3851355" cy="496622"/>
          </a:xfrm>
          <a:prstGeom prst="bentConnector3">
            <a:avLst>
              <a:gd name="adj1" fmla="val 59054"/>
            </a:avLst>
          </a:prstGeom>
          <a:ln w="19050">
            <a:headEnd type="arrow" w="med" len="med"/>
            <a:tailEnd type="arrow" w="med" len="med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Straight Arrow Connector 382"/>
          <p:cNvCxnSpPr/>
          <p:nvPr/>
        </p:nvCxnSpPr>
        <p:spPr>
          <a:xfrm>
            <a:off x="8604448" y="5902714"/>
            <a:ext cx="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84" name="TextBox 383"/>
          <p:cNvSpPr txBox="1"/>
          <p:nvPr/>
        </p:nvSpPr>
        <p:spPr>
          <a:xfrm>
            <a:off x="8010126" y="6262754"/>
            <a:ext cx="1098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800" dirty="0" err="1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serialOUT</a:t>
            </a:r>
            <a:endParaRPr lang="en-US" sz="180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6444208" y="2841208"/>
            <a:ext cx="750" cy="291749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25</a:t>
            </a:fld>
            <a:endParaRPr lang="de-DE" altLang="de-DE" dirty="0"/>
          </a:p>
        </p:txBody>
      </p:sp>
      <p:sp>
        <p:nvSpPr>
          <p:cNvPr id="179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2539170" y="5223621"/>
            <a:ext cx="3347671" cy="1380663"/>
          </a:xfrm>
        </p:spPr>
        <p:txBody>
          <a:bodyPr/>
          <a:lstStyle/>
          <a:p>
            <a:r>
              <a:rPr lang="en-US" sz="2400" dirty="0" smtClean="0"/>
              <a:t>One comparator, several counters with different enable windows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177800" lvl="1" indent="0">
              <a:buNone/>
            </a:pPr>
            <a:endParaRPr lang="en-US" sz="2400" dirty="0" smtClean="0"/>
          </a:p>
          <a:p>
            <a:pPr marL="177800" lvl="1" indent="0">
              <a:buNone/>
            </a:pPr>
            <a:endParaRPr lang="en-US" sz="2400" dirty="0" smtClean="0"/>
          </a:p>
        </p:txBody>
      </p:sp>
      <p:grpSp>
        <p:nvGrpSpPr>
          <p:cNvPr id="171" name="Group 170"/>
          <p:cNvGrpSpPr/>
          <p:nvPr/>
        </p:nvGrpSpPr>
        <p:grpSpPr>
          <a:xfrm>
            <a:off x="179512" y="2646051"/>
            <a:ext cx="307975" cy="1022693"/>
            <a:chOff x="179512" y="2646051"/>
            <a:chExt cx="307975" cy="1022693"/>
          </a:xfrm>
        </p:grpSpPr>
        <p:sp>
          <p:nvSpPr>
            <p:cNvPr id="172" name="Freeform 2221"/>
            <p:cNvSpPr>
              <a:spLocks/>
            </p:cNvSpPr>
            <p:nvPr/>
          </p:nvSpPr>
          <p:spPr bwMode="auto">
            <a:xfrm flipH="1">
              <a:off x="179512" y="2854940"/>
              <a:ext cx="307975" cy="237714"/>
            </a:xfrm>
            <a:custGeom>
              <a:avLst/>
              <a:gdLst>
                <a:gd name="T0" fmla="*/ 302 w 302"/>
                <a:gd name="T1" fmla="*/ 309 h 309"/>
                <a:gd name="T2" fmla="*/ 151 w 302"/>
                <a:gd name="T3" fmla="*/ 0 h 309"/>
                <a:gd name="T4" fmla="*/ 0 w 302"/>
                <a:gd name="T5" fmla="*/ 309 h 309"/>
                <a:gd name="T6" fmla="*/ 302 w 302"/>
                <a:gd name="T7" fmla="*/ 30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2" h="309">
                  <a:moveTo>
                    <a:pt x="302" y="309"/>
                  </a:moveTo>
                  <a:lnTo>
                    <a:pt x="151" y="0"/>
                  </a:lnTo>
                  <a:lnTo>
                    <a:pt x="0" y="309"/>
                  </a:lnTo>
                  <a:lnTo>
                    <a:pt x="302" y="309"/>
                  </a:ln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3175" cap="rnd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173" name="Straight Connector 172"/>
            <p:cNvCxnSpPr/>
            <p:nvPr/>
          </p:nvCxnSpPr>
          <p:spPr bwMode="auto">
            <a:xfrm>
              <a:off x="206407" y="2850173"/>
              <a:ext cx="274889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4" name="Straight Connector 173"/>
            <p:cNvCxnSpPr>
              <a:stCxn id="172" idx="1"/>
            </p:cNvCxnSpPr>
            <p:nvPr/>
          </p:nvCxnSpPr>
          <p:spPr bwMode="auto">
            <a:xfrm flipV="1">
              <a:off x="333499" y="2646051"/>
              <a:ext cx="0" cy="20888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5" name="Straight Connector 174"/>
            <p:cNvCxnSpPr/>
            <p:nvPr/>
          </p:nvCxnSpPr>
          <p:spPr bwMode="auto">
            <a:xfrm>
              <a:off x="324534" y="3094402"/>
              <a:ext cx="0" cy="574342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6" name="Straight Connector 175"/>
            <p:cNvCxnSpPr/>
            <p:nvPr/>
          </p:nvCxnSpPr>
          <p:spPr bwMode="auto">
            <a:xfrm>
              <a:off x="236216" y="2646051"/>
              <a:ext cx="204433" cy="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8108402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Rounded Rectangle 339"/>
          <p:cNvSpPr/>
          <p:nvPr/>
        </p:nvSpPr>
        <p:spPr bwMode="auto">
          <a:xfrm>
            <a:off x="4211960" y="1502938"/>
            <a:ext cx="4946112" cy="376294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4" name="Rounded Rectangle 3"/>
          <p:cNvSpPr/>
          <p:nvPr/>
        </p:nvSpPr>
        <p:spPr bwMode="auto">
          <a:xfrm>
            <a:off x="35496" y="2420888"/>
            <a:ext cx="4032448" cy="410609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Pump-probe operation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137482" y="2276872"/>
            <a:ext cx="4216930" cy="1677987"/>
          </a:xfrm>
        </p:spPr>
        <p:txBody>
          <a:bodyPr/>
          <a:lstStyle/>
          <a:p>
            <a:endParaRPr lang="en-US" sz="2400" dirty="0" smtClean="0"/>
          </a:p>
          <a:p>
            <a:pPr lvl="1"/>
            <a:r>
              <a:rPr lang="en-US" sz="2400" dirty="0" smtClean="0"/>
              <a:t>Stroboscopic measurements with multiple counting slots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marL="177800" lvl="1" indent="0">
              <a:buNone/>
            </a:pPr>
            <a:r>
              <a:rPr lang="en-US" sz="2400" dirty="0" smtClean="0"/>
              <a:t>Piezo crystal with hysteresis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177800" lvl="1" indent="0">
              <a:buNone/>
            </a:pPr>
            <a:endParaRPr lang="en-US" sz="2400" dirty="0" smtClean="0"/>
          </a:p>
          <a:p>
            <a:pPr marL="177800" lvl="1" indent="0">
              <a:buNone/>
            </a:pPr>
            <a:endParaRPr lang="en-US" sz="2400" dirty="0" smtClean="0"/>
          </a:p>
        </p:txBody>
      </p:sp>
      <p:grpSp>
        <p:nvGrpSpPr>
          <p:cNvPr id="264" name="Group 3"/>
          <p:cNvGrpSpPr>
            <a:grpSpLocks/>
          </p:cNvGrpSpPr>
          <p:nvPr/>
        </p:nvGrpSpPr>
        <p:grpSpPr bwMode="auto">
          <a:xfrm>
            <a:off x="35496" y="4849798"/>
            <a:ext cx="2668587" cy="1572523"/>
            <a:chOff x="204" y="935"/>
            <a:chExt cx="2631" cy="1338"/>
          </a:xfrm>
        </p:grpSpPr>
        <p:grpSp>
          <p:nvGrpSpPr>
            <p:cNvPr id="265" name="Group 4"/>
            <p:cNvGrpSpPr>
              <a:grpSpLocks/>
            </p:cNvGrpSpPr>
            <p:nvPr/>
          </p:nvGrpSpPr>
          <p:grpSpPr bwMode="auto">
            <a:xfrm rot="-1361807">
              <a:off x="916" y="1564"/>
              <a:ext cx="864" cy="360"/>
              <a:chOff x="3861" y="2524"/>
              <a:chExt cx="2160" cy="900"/>
            </a:xfrm>
          </p:grpSpPr>
          <p:sp>
            <p:nvSpPr>
              <p:cNvPr id="283" name="Rectangle 5"/>
              <p:cNvSpPr>
                <a:spLocks noChangeArrowheads="1"/>
              </p:cNvSpPr>
              <p:nvPr/>
            </p:nvSpPr>
            <p:spPr bwMode="auto">
              <a:xfrm>
                <a:off x="3861" y="2704"/>
                <a:ext cx="2160" cy="720"/>
              </a:xfrm>
              <a:prstGeom prst="rect">
                <a:avLst/>
              </a:prstGeom>
              <a:solidFill>
                <a:srgbClr val="FF00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4" name="Rectangle 6"/>
              <p:cNvSpPr>
                <a:spLocks noChangeArrowheads="1"/>
              </p:cNvSpPr>
              <p:nvPr/>
            </p:nvSpPr>
            <p:spPr bwMode="auto">
              <a:xfrm>
                <a:off x="3861" y="2524"/>
                <a:ext cx="2160" cy="17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5" name="Rectangle 7"/>
              <p:cNvSpPr>
                <a:spLocks noChangeArrowheads="1"/>
              </p:cNvSpPr>
              <p:nvPr/>
            </p:nvSpPr>
            <p:spPr bwMode="auto">
              <a:xfrm>
                <a:off x="3861" y="3245"/>
                <a:ext cx="2160" cy="179"/>
              </a:xfrm>
              <a:prstGeom prst="rect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6" name="Line 8"/>
            <p:cNvSpPr>
              <a:spLocks noChangeShapeType="1"/>
            </p:cNvSpPr>
            <p:nvPr/>
          </p:nvSpPr>
          <p:spPr bwMode="auto">
            <a:xfrm rot="249403">
              <a:off x="812" y="1639"/>
              <a:ext cx="286" cy="573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67" name="Group 9"/>
            <p:cNvGrpSpPr>
              <a:grpSpLocks/>
            </p:cNvGrpSpPr>
            <p:nvPr/>
          </p:nvGrpSpPr>
          <p:grpSpPr bwMode="auto">
            <a:xfrm>
              <a:off x="966" y="2227"/>
              <a:ext cx="216" cy="46"/>
              <a:chOff x="2601" y="4504"/>
              <a:chExt cx="540" cy="116"/>
            </a:xfrm>
          </p:grpSpPr>
          <p:sp>
            <p:nvSpPr>
              <p:cNvPr id="280" name="Line 10"/>
              <p:cNvSpPr>
                <a:spLocks noChangeShapeType="1"/>
              </p:cNvSpPr>
              <p:nvPr/>
            </p:nvSpPr>
            <p:spPr bwMode="auto">
              <a:xfrm>
                <a:off x="2601" y="4504"/>
                <a:ext cx="54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1" name="Line 11"/>
              <p:cNvSpPr>
                <a:spLocks noChangeShapeType="1"/>
              </p:cNvSpPr>
              <p:nvPr/>
            </p:nvSpPr>
            <p:spPr bwMode="auto">
              <a:xfrm>
                <a:off x="2681" y="4572"/>
                <a:ext cx="3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2" name="Line 12"/>
              <p:cNvSpPr>
                <a:spLocks noChangeShapeType="1"/>
              </p:cNvSpPr>
              <p:nvPr/>
            </p:nvSpPr>
            <p:spPr bwMode="auto">
              <a:xfrm>
                <a:off x="2733" y="4620"/>
                <a:ext cx="260" cy="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8" name="Line 13"/>
            <p:cNvSpPr>
              <a:spLocks noChangeShapeType="1"/>
            </p:cNvSpPr>
            <p:nvPr/>
          </p:nvSpPr>
          <p:spPr bwMode="auto">
            <a:xfrm>
              <a:off x="694" y="1634"/>
              <a:ext cx="14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0" name="Line 14"/>
            <p:cNvSpPr>
              <a:spLocks noChangeShapeType="1"/>
            </p:cNvSpPr>
            <p:nvPr/>
          </p:nvSpPr>
          <p:spPr bwMode="auto">
            <a:xfrm>
              <a:off x="204" y="1583"/>
              <a:ext cx="1080" cy="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2" name="Line 15"/>
            <p:cNvSpPr>
              <a:spLocks noChangeShapeType="1"/>
            </p:cNvSpPr>
            <p:nvPr/>
          </p:nvSpPr>
          <p:spPr bwMode="auto">
            <a:xfrm flipV="1">
              <a:off x="1281" y="1063"/>
              <a:ext cx="496" cy="518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3" name="Freeform 16"/>
            <p:cNvSpPr>
              <a:spLocks/>
            </p:cNvSpPr>
            <p:nvPr/>
          </p:nvSpPr>
          <p:spPr bwMode="auto">
            <a:xfrm>
              <a:off x="1564" y="988"/>
              <a:ext cx="360" cy="235"/>
            </a:xfrm>
            <a:custGeom>
              <a:avLst/>
              <a:gdLst>
                <a:gd name="T0" fmla="*/ 0 w 900"/>
                <a:gd name="T1" fmla="*/ 0 h 588"/>
                <a:gd name="T2" fmla="*/ 540 w 900"/>
                <a:gd name="T3" fmla="*/ 180 h 588"/>
                <a:gd name="T4" fmla="*/ 900 w 900"/>
                <a:gd name="T5" fmla="*/ 588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0" h="588">
                  <a:moveTo>
                    <a:pt x="0" y="0"/>
                  </a:moveTo>
                  <a:cubicBezTo>
                    <a:pt x="195" y="41"/>
                    <a:pt x="390" y="82"/>
                    <a:pt x="540" y="180"/>
                  </a:cubicBezTo>
                  <a:cubicBezTo>
                    <a:pt x="690" y="278"/>
                    <a:pt x="795" y="433"/>
                    <a:pt x="900" y="588"/>
                  </a:cubicBez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5" name="Text Box 17"/>
            <p:cNvSpPr txBox="1">
              <a:spLocks noChangeArrowheads="1"/>
            </p:cNvSpPr>
            <p:nvPr/>
          </p:nvSpPr>
          <p:spPr bwMode="auto">
            <a:xfrm>
              <a:off x="1928" y="935"/>
              <a:ext cx="907" cy="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endParaRPr lang="en-US" altLang="en-US" sz="2000" b="1" dirty="0">
                <a:solidFill>
                  <a:srgbClr val="FF0000"/>
                </a:solidFill>
                <a:latin typeface="Times New Roman" pitchFamily="18" charset="0"/>
              </a:endParaRPr>
            </a:p>
          </p:txBody>
        </p:sp>
        <p:sp>
          <p:nvSpPr>
            <p:cNvPr id="276" name="Line 18"/>
            <p:cNvSpPr>
              <a:spLocks noChangeShapeType="1"/>
            </p:cNvSpPr>
            <p:nvPr/>
          </p:nvSpPr>
          <p:spPr bwMode="auto">
            <a:xfrm rot="207908" flipH="1" flipV="1">
              <a:off x="1145" y="1276"/>
              <a:ext cx="136" cy="30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7" name="Text Box 19"/>
            <p:cNvSpPr txBox="1">
              <a:spLocks noChangeArrowheads="1"/>
            </p:cNvSpPr>
            <p:nvPr/>
          </p:nvSpPr>
          <p:spPr bwMode="auto">
            <a:xfrm>
              <a:off x="597" y="1618"/>
              <a:ext cx="260" cy="2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lang="en-US" altLang="en-US" sz="2000" b="1">
                  <a:latin typeface="Times New Roman" pitchFamily="18" charset="0"/>
                </a:rPr>
                <a:t>V</a:t>
              </a:r>
            </a:p>
          </p:txBody>
        </p:sp>
      </p:grpSp>
      <p:grpSp>
        <p:nvGrpSpPr>
          <p:cNvPr id="286" name="Group 285"/>
          <p:cNvGrpSpPr/>
          <p:nvPr/>
        </p:nvGrpSpPr>
        <p:grpSpPr>
          <a:xfrm>
            <a:off x="1784125" y="4806629"/>
            <a:ext cx="2067795" cy="1584325"/>
            <a:chOff x="-36513" y="3716338"/>
            <a:chExt cx="2354263" cy="1584325"/>
          </a:xfrm>
        </p:grpSpPr>
        <p:sp>
          <p:nvSpPr>
            <p:cNvPr id="287" name="Text Box 21"/>
            <p:cNvSpPr txBox="1">
              <a:spLocks noChangeArrowheads="1"/>
            </p:cNvSpPr>
            <p:nvPr/>
          </p:nvSpPr>
          <p:spPr bwMode="auto">
            <a:xfrm>
              <a:off x="-36513" y="3716338"/>
              <a:ext cx="571501" cy="571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0" hangingPunct="0"/>
              <a:r>
                <a:rPr lang="en-US" altLang="en-US" sz="2000" b="1" dirty="0">
                  <a:latin typeface="Times New Roman" pitchFamily="18" charset="0"/>
                </a:rPr>
                <a:t>V</a:t>
              </a:r>
            </a:p>
          </p:txBody>
        </p:sp>
        <p:sp>
          <p:nvSpPr>
            <p:cNvPr id="288" name="Line 22"/>
            <p:cNvSpPr>
              <a:spLocks noChangeShapeType="1"/>
            </p:cNvSpPr>
            <p:nvPr/>
          </p:nvSpPr>
          <p:spPr bwMode="auto">
            <a:xfrm>
              <a:off x="374650" y="5080000"/>
              <a:ext cx="1943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89" name="Line 23"/>
            <p:cNvSpPr>
              <a:spLocks noChangeShapeType="1"/>
            </p:cNvSpPr>
            <p:nvPr/>
          </p:nvSpPr>
          <p:spPr bwMode="auto">
            <a:xfrm flipV="1">
              <a:off x="374650" y="3860800"/>
              <a:ext cx="0" cy="13716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0" name="Line 24"/>
            <p:cNvSpPr>
              <a:spLocks noChangeShapeType="1"/>
            </p:cNvSpPr>
            <p:nvPr/>
          </p:nvSpPr>
          <p:spPr bwMode="auto">
            <a:xfrm flipV="1">
              <a:off x="374650" y="4737100"/>
              <a:ext cx="342900" cy="3429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1" name="Line 25"/>
            <p:cNvSpPr>
              <a:spLocks noChangeShapeType="1"/>
            </p:cNvSpPr>
            <p:nvPr/>
          </p:nvSpPr>
          <p:spPr bwMode="auto">
            <a:xfrm flipH="1" flipV="1">
              <a:off x="717550" y="4737100"/>
              <a:ext cx="342900" cy="3429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2" name="Line 26"/>
            <p:cNvSpPr>
              <a:spLocks noChangeShapeType="1"/>
            </p:cNvSpPr>
            <p:nvPr/>
          </p:nvSpPr>
          <p:spPr bwMode="auto">
            <a:xfrm flipV="1">
              <a:off x="1060450" y="4737100"/>
              <a:ext cx="342900" cy="3429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3" name="Line 27"/>
            <p:cNvSpPr>
              <a:spLocks noChangeShapeType="1"/>
            </p:cNvSpPr>
            <p:nvPr/>
          </p:nvSpPr>
          <p:spPr bwMode="auto">
            <a:xfrm flipH="1" flipV="1">
              <a:off x="1403350" y="4737100"/>
              <a:ext cx="342900" cy="3429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94" name="Group 29"/>
            <p:cNvGrpSpPr>
              <a:grpSpLocks/>
            </p:cNvGrpSpPr>
            <p:nvPr/>
          </p:nvGrpSpPr>
          <p:grpSpPr bwMode="auto">
            <a:xfrm>
              <a:off x="509588" y="4789488"/>
              <a:ext cx="71437" cy="228600"/>
              <a:chOff x="2241" y="5224"/>
              <a:chExt cx="112" cy="360"/>
            </a:xfrm>
          </p:grpSpPr>
          <p:sp>
            <p:nvSpPr>
              <p:cNvPr id="308" name="Line 30"/>
              <p:cNvSpPr>
                <a:spLocks noChangeShapeType="1"/>
              </p:cNvSpPr>
              <p:nvPr/>
            </p:nvSpPr>
            <p:spPr bwMode="auto">
              <a:xfrm>
                <a:off x="2241" y="5224"/>
                <a:ext cx="0" cy="3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9" name="Line 31"/>
              <p:cNvSpPr>
                <a:spLocks noChangeShapeType="1"/>
              </p:cNvSpPr>
              <p:nvPr/>
            </p:nvSpPr>
            <p:spPr bwMode="auto">
              <a:xfrm>
                <a:off x="2353" y="5224"/>
                <a:ext cx="0" cy="3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5" name="Group 32"/>
            <p:cNvGrpSpPr>
              <a:grpSpLocks/>
            </p:cNvGrpSpPr>
            <p:nvPr/>
          </p:nvGrpSpPr>
          <p:grpSpPr bwMode="auto">
            <a:xfrm>
              <a:off x="844550" y="4787900"/>
              <a:ext cx="71438" cy="228600"/>
              <a:chOff x="2241" y="5224"/>
              <a:chExt cx="112" cy="360"/>
            </a:xfrm>
          </p:grpSpPr>
          <p:sp>
            <p:nvSpPr>
              <p:cNvPr id="306" name="Line 33"/>
              <p:cNvSpPr>
                <a:spLocks noChangeShapeType="1"/>
              </p:cNvSpPr>
              <p:nvPr/>
            </p:nvSpPr>
            <p:spPr bwMode="auto">
              <a:xfrm>
                <a:off x="2241" y="5224"/>
                <a:ext cx="0" cy="36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7" name="Line 34"/>
              <p:cNvSpPr>
                <a:spLocks noChangeShapeType="1"/>
              </p:cNvSpPr>
              <p:nvPr/>
            </p:nvSpPr>
            <p:spPr bwMode="auto">
              <a:xfrm>
                <a:off x="2353" y="5224"/>
                <a:ext cx="0" cy="36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6" name="Group 35"/>
            <p:cNvGrpSpPr>
              <a:grpSpLocks/>
            </p:cNvGrpSpPr>
            <p:nvPr/>
          </p:nvGrpSpPr>
          <p:grpSpPr bwMode="auto">
            <a:xfrm>
              <a:off x="1200150" y="4805363"/>
              <a:ext cx="71438" cy="228600"/>
              <a:chOff x="2241" y="5224"/>
              <a:chExt cx="112" cy="360"/>
            </a:xfrm>
          </p:grpSpPr>
          <p:sp>
            <p:nvSpPr>
              <p:cNvPr id="304" name="Line 36"/>
              <p:cNvSpPr>
                <a:spLocks noChangeShapeType="1"/>
              </p:cNvSpPr>
              <p:nvPr/>
            </p:nvSpPr>
            <p:spPr bwMode="auto">
              <a:xfrm>
                <a:off x="2241" y="5224"/>
                <a:ext cx="0" cy="3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" name="Line 37"/>
              <p:cNvSpPr>
                <a:spLocks noChangeShapeType="1"/>
              </p:cNvSpPr>
              <p:nvPr/>
            </p:nvSpPr>
            <p:spPr bwMode="auto">
              <a:xfrm>
                <a:off x="2353" y="5224"/>
                <a:ext cx="0" cy="36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97" name="Group 38"/>
            <p:cNvGrpSpPr>
              <a:grpSpLocks/>
            </p:cNvGrpSpPr>
            <p:nvPr/>
          </p:nvGrpSpPr>
          <p:grpSpPr bwMode="auto">
            <a:xfrm>
              <a:off x="1546225" y="4813300"/>
              <a:ext cx="69850" cy="228600"/>
              <a:chOff x="2241" y="5224"/>
              <a:chExt cx="112" cy="360"/>
            </a:xfrm>
          </p:grpSpPr>
          <p:sp>
            <p:nvSpPr>
              <p:cNvPr id="302" name="Line 39"/>
              <p:cNvSpPr>
                <a:spLocks noChangeShapeType="1"/>
              </p:cNvSpPr>
              <p:nvPr/>
            </p:nvSpPr>
            <p:spPr bwMode="auto">
              <a:xfrm>
                <a:off x="2241" y="5224"/>
                <a:ext cx="0" cy="36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3" name="Line 40"/>
              <p:cNvSpPr>
                <a:spLocks noChangeShapeType="1"/>
              </p:cNvSpPr>
              <p:nvPr/>
            </p:nvSpPr>
            <p:spPr bwMode="auto">
              <a:xfrm>
                <a:off x="2353" y="5224"/>
                <a:ext cx="0" cy="36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98" name="Line 42"/>
            <p:cNvSpPr>
              <a:spLocks noChangeShapeType="1"/>
            </p:cNvSpPr>
            <p:nvPr/>
          </p:nvSpPr>
          <p:spPr bwMode="auto">
            <a:xfrm>
              <a:off x="509588" y="4957763"/>
              <a:ext cx="0" cy="342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9" name="Line 43"/>
            <p:cNvSpPr>
              <a:spLocks noChangeShapeType="1"/>
            </p:cNvSpPr>
            <p:nvPr/>
          </p:nvSpPr>
          <p:spPr bwMode="auto">
            <a:xfrm>
              <a:off x="581025" y="4953000"/>
              <a:ext cx="0" cy="34290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0" name="Line 44"/>
            <p:cNvSpPr>
              <a:spLocks noChangeShapeType="1"/>
            </p:cNvSpPr>
            <p:nvPr/>
          </p:nvSpPr>
          <p:spPr bwMode="auto">
            <a:xfrm>
              <a:off x="333375" y="5194300"/>
              <a:ext cx="165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1" name="Line 45"/>
            <p:cNvSpPr>
              <a:spLocks noChangeShapeType="1"/>
            </p:cNvSpPr>
            <p:nvPr/>
          </p:nvSpPr>
          <p:spPr bwMode="auto">
            <a:xfrm flipH="1">
              <a:off x="582613" y="5194300"/>
              <a:ext cx="16510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74" name="Date Placeholder 13"/>
          <p:cNvSpPr>
            <a:spLocks noGrp="1"/>
          </p:cNvSpPr>
          <p:nvPr>
            <p:ph type="dt" sz="half" idx="10"/>
          </p:nvPr>
        </p:nvSpPr>
        <p:spPr>
          <a:xfrm>
            <a:off x="3563888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27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115844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279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26</a:t>
            </a:fld>
            <a:endParaRPr lang="de-DE" altLang="de-DE" dirty="0"/>
          </a:p>
        </p:txBody>
      </p:sp>
      <p:sp>
        <p:nvSpPr>
          <p:cNvPr id="269" name="Rounded Rectangle 268"/>
          <p:cNvSpPr/>
          <p:nvPr/>
        </p:nvSpPr>
        <p:spPr bwMode="auto">
          <a:xfrm>
            <a:off x="755576" y="836712"/>
            <a:ext cx="8280920" cy="576065"/>
          </a:xfrm>
          <a:prstGeom prst="roundRect">
            <a:avLst/>
          </a:prstGeom>
          <a:solidFill>
            <a:srgbClr val="F6C0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10" name="Content Placeholder 7"/>
          <p:cNvSpPr txBox="1">
            <a:spLocks/>
          </p:cNvSpPr>
          <p:nvPr/>
        </p:nvSpPr>
        <p:spPr>
          <a:xfrm>
            <a:off x="787818" y="896210"/>
            <a:ext cx="8464702" cy="51656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400" dirty="0" smtClean="0"/>
              <a:t>One comparator, several counters with different enable windows</a:t>
            </a:r>
          </a:p>
          <a:p>
            <a:pPr marL="177800" lvl="1" indent="0">
              <a:buFont typeface="Symbol" panose="05050102010706020507" pitchFamily="18" charset="2"/>
              <a:buNone/>
            </a:pPr>
            <a:endParaRPr lang="en-US" sz="2400" dirty="0" smtClean="0"/>
          </a:p>
          <a:p>
            <a:pPr marL="177800" lvl="1" indent="0">
              <a:buFont typeface="Symbol" panose="05050102010706020507" pitchFamily="18" charset="2"/>
              <a:buNone/>
            </a:pPr>
            <a:endParaRPr lang="en-US" sz="24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3995936" y="1572890"/>
            <a:ext cx="514790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dirty="0">
                <a:latin typeface="+mn-lt"/>
              </a:rPr>
              <a:t>Pumped-</a:t>
            </a:r>
            <a:r>
              <a:rPr lang="en-US" sz="2400" dirty="0" err="1">
                <a:latin typeface="+mn-lt"/>
              </a:rPr>
              <a:t>unpumped</a:t>
            </a:r>
            <a:r>
              <a:rPr lang="en-US" sz="2400" dirty="0">
                <a:latin typeface="+mn-lt"/>
              </a:rPr>
              <a:t>  measurements </a:t>
            </a:r>
          </a:p>
          <a:p>
            <a:pPr marL="177800" lvl="1" indent="0">
              <a:buNone/>
            </a:pPr>
            <a:r>
              <a:rPr lang="en-US" sz="2400" dirty="0">
                <a:latin typeface="+mn-lt"/>
              </a:rPr>
              <a:t>   with isolated/sliced </a:t>
            </a:r>
            <a:r>
              <a:rPr lang="en-US" sz="2400" dirty="0" smtClean="0">
                <a:latin typeface="+mn-lt"/>
              </a:rPr>
              <a:t>bunch</a:t>
            </a:r>
            <a:endParaRPr lang="en-US" sz="2400" dirty="0">
              <a:latin typeface="+mn-lt"/>
            </a:endParaRPr>
          </a:p>
        </p:txBody>
      </p:sp>
      <p:pic>
        <p:nvPicPr>
          <p:cNvPr id="311" name="Picture 8" descr="Figure1_supp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37970" y="2539335"/>
            <a:ext cx="4732337" cy="2363788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12" name="Line 15"/>
          <p:cNvSpPr>
            <a:spLocks noChangeShapeType="1"/>
          </p:cNvSpPr>
          <p:nvPr/>
        </p:nvSpPr>
        <p:spPr bwMode="auto">
          <a:xfrm>
            <a:off x="4359675" y="6418408"/>
            <a:ext cx="4798398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13" name="Text Box 16"/>
          <p:cNvSpPr txBox="1">
            <a:spLocks noChangeArrowheads="1"/>
          </p:cNvSpPr>
          <p:nvPr/>
        </p:nvSpPr>
        <p:spPr bwMode="auto">
          <a:xfrm>
            <a:off x="8599562" y="6357701"/>
            <a:ext cx="771206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altLang="en-US" dirty="0"/>
              <a:t>time</a:t>
            </a:r>
          </a:p>
        </p:txBody>
      </p:sp>
      <p:sp>
        <p:nvSpPr>
          <p:cNvPr id="314" name="Text Box 17"/>
          <p:cNvSpPr txBox="1">
            <a:spLocks noChangeArrowheads="1"/>
          </p:cNvSpPr>
          <p:nvPr/>
        </p:nvSpPr>
        <p:spPr bwMode="auto">
          <a:xfrm>
            <a:off x="5796136" y="5691334"/>
            <a:ext cx="2661224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A50021"/>
                </a:solidFill>
              </a:rPr>
              <a:t>Isolated Bunch (probe)</a:t>
            </a:r>
          </a:p>
        </p:txBody>
      </p:sp>
      <p:sp>
        <p:nvSpPr>
          <p:cNvPr id="315" name="Text Box 21"/>
          <p:cNvSpPr txBox="1">
            <a:spLocks noChangeArrowheads="1"/>
          </p:cNvSpPr>
          <p:nvPr/>
        </p:nvSpPr>
        <p:spPr bwMode="auto">
          <a:xfrm>
            <a:off x="4828076" y="5744307"/>
            <a:ext cx="744114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G</a:t>
            </a:r>
            <a:r>
              <a:rPr lang="en-US" altLang="en-US" dirty="0" smtClean="0">
                <a:solidFill>
                  <a:schemeClr val="accent2"/>
                </a:solidFill>
              </a:rPr>
              <a:t>ate1</a:t>
            </a:r>
            <a:endParaRPr lang="en-US" altLang="en-US" dirty="0">
              <a:solidFill>
                <a:schemeClr val="accent2"/>
              </a:solidFill>
            </a:endParaRPr>
          </a:p>
        </p:txBody>
      </p:sp>
      <p:grpSp>
        <p:nvGrpSpPr>
          <p:cNvPr id="316" name="Group 315"/>
          <p:cNvGrpSpPr/>
          <p:nvPr/>
        </p:nvGrpSpPr>
        <p:grpSpPr>
          <a:xfrm>
            <a:off x="5448113" y="5913584"/>
            <a:ext cx="757015" cy="504826"/>
            <a:chOff x="1721954" y="5948908"/>
            <a:chExt cx="757015" cy="504826"/>
          </a:xfrm>
        </p:grpSpPr>
        <p:sp>
          <p:nvSpPr>
            <p:cNvPr id="317" name="Line 18"/>
            <p:cNvSpPr>
              <a:spLocks noChangeShapeType="1"/>
            </p:cNvSpPr>
            <p:nvPr/>
          </p:nvSpPr>
          <p:spPr bwMode="auto">
            <a:xfrm flipV="1">
              <a:off x="1721954" y="6093371"/>
              <a:ext cx="0" cy="360363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8" name="Line 19"/>
            <p:cNvSpPr>
              <a:spLocks noChangeShapeType="1"/>
            </p:cNvSpPr>
            <p:nvPr/>
          </p:nvSpPr>
          <p:spPr bwMode="auto">
            <a:xfrm flipV="1">
              <a:off x="2478969" y="6093371"/>
              <a:ext cx="0" cy="360363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9" name="Line 20"/>
            <p:cNvSpPr>
              <a:spLocks noChangeShapeType="1"/>
            </p:cNvSpPr>
            <p:nvPr/>
          </p:nvSpPr>
          <p:spPr bwMode="auto">
            <a:xfrm flipH="1" flipV="1">
              <a:off x="1721954" y="6093371"/>
              <a:ext cx="757015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0" name="Line 22"/>
            <p:cNvSpPr>
              <a:spLocks noChangeShapeType="1"/>
            </p:cNvSpPr>
            <p:nvPr/>
          </p:nvSpPr>
          <p:spPr bwMode="auto">
            <a:xfrm flipV="1">
              <a:off x="2100461" y="5948908"/>
              <a:ext cx="0" cy="504825"/>
            </a:xfrm>
            <a:prstGeom prst="lin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1" name="Rectangle 23"/>
          <p:cNvSpPr>
            <a:spLocks noChangeArrowheads="1"/>
          </p:cNvSpPr>
          <p:nvPr/>
        </p:nvSpPr>
        <p:spPr bwMode="auto">
          <a:xfrm>
            <a:off x="6280162" y="6200922"/>
            <a:ext cx="2042606" cy="217488"/>
          </a:xfrm>
          <a:prstGeom prst="rect">
            <a:avLst/>
          </a:prstGeom>
          <a:solidFill>
            <a:srgbClr val="DAC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2" name="Rectangle 24"/>
          <p:cNvSpPr>
            <a:spLocks noChangeArrowheads="1"/>
          </p:cNvSpPr>
          <p:nvPr/>
        </p:nvSpPr>
        <p:spPr bwMode="auto">
          <a:xfrm>
            <a:off x="4364072" y="6214740"/>
            <a:ext cx="928008" cy="203669"/>
          </a:xfrm>
          <a:prstGeom prst="rect">
            <a:avLst/>
          </a:prstGeom>
          <a:solidFill>
            <a:srgbClr val="DAC4D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23" name="Rectangle 26"/>
          <p:cNvSpPr>
            <a:spLocks noChangeArrowheads="1"/>
          </p:cNvSpPr>
          <p:nvPr/>
        </p:nvSpPr>
        <p:spPr bwMode="auto">
          <a:xfrm>
            <a:off x="5674884" y="5265884"/>
            <a:ext cx="164575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>
                <a:solidFill>
                  <a:srgbClr val="008000"/>
                </a:solidFill>
              </a:rPr>
              <a:t>Laser (pump)</a:t>
            </a:r>
          </a:p>
        </p:txBody>
      </p:sp>
      <p:grpSp>
        <p:nvGrpSpPr>
          <p:cNvPr id="324" name="Group 323"/>
          <p:cNvGrpSpPr/>
          <p:nvPr/>
        </p:nvGrpSpPr>
        <p:grpSpPr>
          <a:xfrm>
            <a:off x="8388424" y="5913186"/>
            <a:ext cx="666752" cy="504826"/>
            <a:chOff x="1721954" y="5948908"/>
            <a:chExt cx="757015" cy="504826"/>
          </a:xfrm>
        </p:grpSpPr>
        <p:sp>
          <p:nvSpPr>
            <p:cNvPr id="325" name="Line 18"/>
            <p:cNvSpPr>
              <a:spLocks noChangeShapeType="1"/>
            </p:cNvSpPr>
            <p:nvPr/>
          </p:nvSpPr>
          <p:spPr bwMode="auto">
            <a:xfrm flipV="1">
              <a:off x="1721954" y="6093371"/>
              <a:ext cx="0" cy="360363"/>
            </a:xfrm>
            <a:prstGeom prst="line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6" name="Line 19"/>
            <p:cNvSpPr>
              <a:spLocks noChangeShapeType="1"/>
            </p:cNvSpPr>
            <p:nvPr/>
          </p:nvSpPr>
          <p:spPr bwMode="auto">
            <a:xfrm flipV="1">
              <a:off x="2478969" y="6093371"/>
              <a:ext cx="0" cy="360363"/>
            </a:xfrm>
            <a:prstGeom prst="line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7" name="Line 20"/>
            <p:cNvSpPr>
              <a:spLocks noChangeShapeType="1"/>
            </p:cNvSpPr>
            <p:nvPr/>
          </p:nvSpPr>
          <p:spPr bwMode="auto">
            <a:xfrm flipH="1" flipV="1">
              <a:off x="1721954" y="6093371"/>
              <a:ext cx="757015" cy="0"/>
            </a:xfrm>
            <a:prstGeom prst="line">
              <a:avLst/>
            </a:prstGeom>
            <a:noFill/>
            <a:ln w="38100">
              <a:solidFill>
                <a:schemeClr val="accent5">
                  <a:lumMod val="60000"/>
                  <a:lumOff val="40000"/>
                </a:schemeClr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8" name="Line 22"/>
            <p:cNvSpPr>
              <a:spLocks noChangeShapeType="1"/>
            </p:cNvSpPr>
            <p:nvPr/>
          </p:nvSpPr>
          <p:spPr bwMode="auto">
            <a:xfrm flipV="1">
              <a:off x="2100461" y="5948908"/>
              <a:ext cx="0" cy="504825"/>
            </a:xfrm>
            <a:prstGeom prst="line">
              <a:avLst/>
            </a:prstGeom>
            <a:noFill/>
            <a:ln w="28575">
              <a:solidFill>
                <a:srgbClr val="A5002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9" name="Text Box 21"/>
          <p:cNvSpPr txBox="1">
            <a:spLocks noChangeArrowheads="1"/>
          </p:cNvSpPr>
          <p:nvPr/>
        </p:nvSpPr>
        <p:spPr bwMode="auto">
          <a:xfrm>
            <a:off x="8356249" y="5498289"/>
            <a:ext cx="8018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Gate 2</a:t>
            </a:r>
            <a:endParaRPr lang="en-US" alt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1" name="Line 18"/>
          <p:cNvSpPr>
            <a:spLocks noChangeShapeType="1"/>
          </p:cNvSpPr>
          <p:nvPr/>
        </p:nvSpPr>
        <p:spPr bwMode="auto">
          <a:xfrm flipV="1">
            <a:off x="7002015" y="6057649"/>
            <a:ext cx="0" cy="360363"/>
          </a:xfrm>
          <a:prstGeom prst="line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2" name="Line 19"/>
          <p:cNvSpPr>
            <a:spLocks noChangeShapeType="1"/>
          </p:cNvSpPr>
          <p:nvPr/>
        </p:nvSpPr>
        <p:spPr bwMode="auto">
          <a:xfrm flipV="1">
            <a:off x="7759030" y="6057649"/>
            <a:ext cx="0" cy="360363"/>
          </a:xfrm>
          <a:prstGeom prst="line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3" name="Line 20"/>
          <p:cNvSpPr>
            <a:spLocks noChangeShapeType="1"/>
          </p:cNvSpPr>
          <p:nvPr/>
        </p:nvSpPr>
        <p:spPr bwMode="auto">
          <a:xfrm flipH="1" flipV="1">
            <a:off x="7002015" y="6057649"/>
            <a:ext cx="757015" cy="0"/>
          </a:xfrm>
          <a:prstGeom prst="line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7" name="Text Box 21"/>
          <p:cNvSpPr txBox="1">
            <a:spLocks noChangeArrowheads="1"/>
          </p:cNvSpPr>
          <p:nvPr/>
        </p:nvSpPr>
        <p:spPr bwMode="auto">
          <a:xfrm>
            <a:off x="6954122" y="6117974"/>
            <a:ext cx="80182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Gate 3</a:t>
            </a:r>
            <a:endParaRPr lang="en-US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38" name="Line 25"/>
          <p:cNvSpPr>
            <a:spLocks noChangeShapeType="1"/>
          </p:cNvSpPr>
          <p:nvPr/>
        </p:nvSpPr>
        <p:spPr bwMode="auto">
          <a:xfrm flipV="1">
            <a:off x="5692814" y="5499998"/>
            <a:ext cx="0" cy="936625"/>
          </a:xfrm>
          <a:prstGeom prst="line">
            <a:avLst/>
          </a:prstGeom>
          <a:noFill/>
          <a:ln w="28575">
            <a:solidFill>
              <a:srgbClr val="008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541136" y="3619872"/>
            <a:ext cx="711384" cy="4572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 smtClean="0">
                <a:latin typeface="+mn-lt"/>
                <a:cs typeface="Franklin Gothic Book"/>
              </a:rPr>
              <a:t>Sample</a:t>
            </a:r>
            <a:endParaRPr lang="it-IT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84023620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827584" y="908720"/>
            <a:ext cx="4176464" cy="554461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934591" y="1125538"/>
            <a:ext cx="3781425" cy="4679950"/>
          </a:xfrm>
        </p:spPr>
        <p:txBody>
          <a:bodyPr/>
          <a:lstStyle/>
          <a:p>
            <a:r>
              <a:rPr lang="en-US" sz="2000" dirty="0" smtClean="0"/>
              <a:t>GOTTHARD/JUNGFRAU based readout board</a:t>
            </a:r>
          </a:p>
          <a:p>
            <a:r>
              <a:rPr lang="en-US" sz="2000" dirty="0" smtClean="0"/>
              <a:t>Use same DAQ architecture as all other SLS detectors</a:t>
            </a:r>
            <a:endParaRPr lang="en-US" sz="2000" dirty="0"/>
          </a:p>
          <a:p>
            <a:pPr lvl="1"/>
            <a:r>
              <a:rPr lang="en-US" sz="2000" dirty="0"/>
              <a:t>Common control software to facilitate integration at </a:t>
            </a:r>
            <a:r>
              <a:rPr lang="en-US" sz="2000" dirty="0" smtClean="0"/>
              <a:t>beamlines</a:t>
            </a:r>
          </a:p>
          <a:p>
            <a:pPr lvl="2"/>
            <a:r>
              <a:rPr lang="en-US" sz="2000" dirty="0" smtClean="0"/>
              <a:t>TCP/IP controls</a:t>
            </a:r>
          </a:p>
          <a:p>
            <a:pPr lvl="1"/>
            <a:r>
              <a:rPr lang="en-US" sz="2000" dirty="0" smtClean="0"/>
              <a:t>UDP data streaming</a:t>
            </a:r>
          </a:p>
          <a:p>
            <a:pPr lvl="2"/>
            <a:r>
              <a:rPr lang="en-US" sz="2000" dirty="0" smtClean="0"/>
              <a:t>~10kByte/frame (worst case)</a:t>
            </a:r>
          </a:p>
          <a:p>
            <a:pPr lvl="2"/>
            <a:r>
              <a:rPr lang="en-US" sz="2000" dirty="0" smtClean="0"/>
              <a:t> 1 or 10 </a:t>
            </a:r>
            <a:r>
              <a:rPr lang="en-US" sz="2000" dirty="0" err="1" smtClean="0"/>
              <a:t>Gbit</a:t>
            </a:r>
            <a:r>
              <a:rPr lang="en-US" sz="2000" dirty="0" smtClean="0"/>
              <a:t>/s data throughput / module </a:t>
            </a:r>
            <a:endParaRPr lang="en-US" sz="2000" dirty="0"/>
          </a:p>
          <a:p>
            <a:r>
              <a:rPr lang="en-US" sz="2000" dirty="0"/>
              <a:t>Fully parallel controls and data streaming</a:t>
            </a:r>
          </a:p>
          <a:p>
            <a:pPr lvl="1"/>
            <a:r>
              <a:rPr lang="en-US" sz="2000" dirty="0" smtClean="0"/>
              <a:t>Detector </a:t>
            </a:r>
            <a:r>
              <a:rPr lang="en-US" sz="2000" dirty="0"/>
              <a:t>s</a:t>
            </a:r>
            <a:r>
              <a:rPr lang="en-US" sz="2000" dirty="0" smtClean="0"/>
              <a:t>ize </a:t>
            </a:r>
            <a:r>
              <a:rPr lang="en-US" sz="2000" dirty="0"/>
              <a:t>independent frame rate</a:t>
            </a:r>
          </a:p>
          <a:p>
            <a:pPr marL="0" indent="0">
              <a:buNone/>
            </a:pPr>
            <a:endParaRPr lang="de-CH" sz="2000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MYTHEN 3 DAQ system</a:t>
            </a:r>
            <a:endParaRPr lang="de-CH" dirty="0"/>
          </a:p>
        </p:txBody>
      </p:sp>
      <p:pic>
        <p:nvPicPr>
          <p:cNvPr id="51202" name="Picture 2" descr="https://www.psi.ch/detectors/GotthardEN/igp_d8d20c54014ce25d85cd452c0b7be6f6_gotthard_MCB_mozzanica.jpg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42"/>
          <a:stretch/>
        </p:blipFill>
        <p:spPr bwMode="auto">
          <a:xfrm>
            <a:off x="5362575" y="2251075"/>
            <a:ext cx="3602131" cy="2854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3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27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8798392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793897" y="1268761"/>
            <a:ext cx="4665764" cy="2736304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294967295"/>
          </p:nvPr>
        </p:nvSpPr>
        <p:spPr>
          <a:xfrm>
            <a:off x="826889" y="1412875"/>
            <a:ext cx="4558903" cy="4608513"/>
          </a:xfrm>
        </p:spPr>
        <p:txBody>
          <a:bodyPr/>
          <a:lstStyle/>
          <a:p>
            <a:r>
              <a:rPr lang="en-US" sz="2400" dirty="0" smtClean="0"/>
              <a:t>Two groups of 32 channels with different preamplifier architectures</a:t>
            </a:r>
          </a:p>
          <a:p>
            <a:pPr lvl="1"/>
            <a:r>
              <a:rPr lang="en-US" sz="2400" dirty="0" smtClean="0"/>
              <a:t>Characterize performance </a:t>
            </a:r>
          </a:p>
          <a:p>
            <a:pPr lvl="1"/>
            <a:r>
              <a:rPr lang="en-US" sz="2400" dirty="0" smtClean="0"/>
              <a:t>Test logic and RO </a:t>
            </a:r>
          </a:p>
          <a:p>
            <a:pPr lvl="1"/>
            <a:r>
              <a:rPr lang="en-US" sz="2400" dirty="0" smtClean="0"/>
              <a:t>Debugging for submission of the final chip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MYTHEN III  0.1 prototype</a:t>
            </a:r>
            <a:endParaRPr lang="de-CH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1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28</a:t>
            </a:fld>
            <a:endParaRPr lang="de-DE" altLang="de-DE" dirty="0"/>
          </a:p>
        </p:txBody>
      </p:sp>
      <p:pic>
        <p:nvPicPr>
          <p:cNvPr id="15" name="Picture 2" descr="C:\Users\dinapoli\Desktop\my3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97" y="4506778"/>
            <a:ext cx="4141655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42" name="Picture 2" descr="C:\Users\dinapoli\Desktop\My301_pictures\myten301_zoom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278" y="1196751"/>
            <a:ext cx="3096344" cy="519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684676" y="2132856"/>
            <a:ext cx="55436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 ASIC</a:t>
            </a:r>
            <a:endParaRPr lang="de-CH" sz="18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85792" y="4221088"/>
            <a:ext cx="914400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 SENSOR</a:t>
            </a:r>
            <a:endParaRPr lang="de-CH" sz="18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09085" y="6237312"/>
            <a:ext cx="2070827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 ASIC, LAYOUT VIEW</a:t>
            </a:r>
            <a:endParaRPr lang="de-CH" sz="1800" b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40952605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755576" y="836712"/>
            <a:ext cx="8280920" cy="158417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MYTHEN III 0.1 performances</a:t>
            </a:r>
            <a:endParaRPr lang="de-CH" dirty="0"/>
          </a:p>
        </p:txBody>
      </p:sp>
      <p:sp>
        <p:nvSpPr>
          <p:cNvPr id="16" name="TextBox 15"/>
          <p:cNvSpPr txBox="1"/>
          <p:nvPr/>
        </p:nvSpPr>
        <p:spPr>
          <a:xfrm>
            <a:off x="827584" y="836712"/>
            <a:ext cx="8208912" cy="16561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Prototype fully functional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Tested in the X-ray box and at the beamline (SLS and ELETTRA)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Readout/control logic tested up to 100MHz </a:t>
            </a:r>
            <a:r>
              <a:rPr lang="en-US" sz="2400" kern="1000" spc="30" dirty="0" err="1" smtClean="0">
                <a:latin typeface="+mn-lt"/>
                <a:cs typeface="Franklin Gothic Book"/>
              </a:rPr>
              <a:t>clk</a:t>
            </a:r>
            <a:endParaRPr lang="en-US" sz="2400" kern="1000" spc="30" dirty="0" smtClean="0">
              <a:latin typeface="+mn-lt"/>
              <a:cs typeface="Franklin Gothic Book"/>
            </a:endParaRP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Dead time free operation working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9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29</a:t>
            </a:fld>
            <a:endParaRPr lang="de-DE" altLang="de-DE" dirty="0"/>
          </a:p>
        </p:txBody>
      </p:sp>
      <p:pic>
        <p:nvPicPr>
          <p:cNvPr id="10" name="Picture 2" descr="C:\Users\dinapoli\Desktop\My301_pictures\DSC_0516_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440" y="2492896"/>
            <a:ext cx="4576307" cy="404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 1"/>
          <p:cNvSpPr/>
          <p:nvPr/>
        </p:nvSpPr>
        <p:spPr bwMode="auto">
          <a:xfrm>
            <a:off x="4211960" y="5358781"/>
            <a:ext cx="768623" cy="745232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69968" y="2636912"/>
            <a:ext cx="1778496" cy="2880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 CHIPTEST BOARD</a:t>
            </a:r>
            <a:endParaRPr lang="de-CH" sz="1800" b="1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96008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it-IT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</a:t>
            </a:fld>
            <a:endParaRPr lang="de-DE" altLang="de-DE" dirty="0"/>
          </a:p>
        </p:txBody>
      </p:sp>
      <p:pic>
        <p:nvPicPr>
          <p:cNvPr id="7" name="Picture 6" descr="Roberto_Dinapoli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617" y="1052736"/>
            <a:ext cx="8043863" cy="5280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847580" y="1052736"/>
            <a:ext cx="4010089" cy="5280348"/>
          </a:xfrm>
          <a:prstGeom prst="rect">
            <a:avLst/>
          </a:prstGeom>
          <a:solidFill>
            <a:schemeClr val="bg2">
              <a:lumMod val="20000"/>
              <a:lumOff val="80000"/>
              <a:alpha val="62000"/>
            </a:schemeClr>
          </a:solidFill>
        </p:spPr>
        <p:txBody>
          <a:bodyPr/>
          <a:lstStyle>
            <a:lvl1pPr marL="1778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5600" indent="18415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8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2800" dirty="0" smtClean="0"/>
              <a:t>Why strip detectors</a:t>
            </a:r>
          </a:p>
          <a:p>
            <a:endParaRPr lang="en-US" sz="2400" dirty="0" smtClean="0"/>
          </a:p>
          <a:p>
            <a:r>
              <a:rPr lang="en-US" sz="2800" dirty="0" smtClean="0"/>
              <a:t>MYTHEN </a:t>
            </a:r>
          </a:p>
          <a:p>
            <a:pPr lvl="1"/>
            <a:r>
              <a:rPr lang="en-US" sz="2400" dirty="0" smtClean="0"/>
              <a:t>Description</a:t>
            </a:r>
          </a:p>
          <a:p>
            <a:pPr lvl="1"/>
            <a:r>
              <a:rPr lang="en-US" sz="2400" dirty="0" smtClean="0"/>
              <a:t>Performance</a:t>
            </a:r>
          </a:p>
          <a:p>
            <a:pPr lvl="1"/>
            <a:r>
              <a:rPr lang="en-US" sz="2400" dirty="0" smtClean="0"/>
              <a:t>Experimental issues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MYTHEN III</a:t>
            </a:r>
          </a:p>
          <a:p>
            <a:pPr lvl="1"/>
            <a:r>
              <a:rPr lang="en-US" sz="2400" dirty="0" smtClean="0"/>
              <a:t>Design specifications</a:t>
            </a:r>
          </a:p>
          <a:p>
            <a:pPr lvl="1"/>
            <a:r>
              <a:rPr lang="en-US" sz="2400" dirty="0" smtClean="0"/>
              <a:t>MYTHEN III 0.1 prototype</a:t>
            </a:r>
          </a:p>
          <a:p>
            <a:pPr lvl="1"/>
            <a:r>
              <a:rPr lang="en-US" sz="2400" dirty="0" smtClean="0"/>
              <a:t>Preliminary measurements</a:t>
            </a:r>
          </a:p>
          <a:p>
            <a:r>
              <a:rPr lang="en-US" sz="2800" dirty="0" smtClean="0"/>
              <a:t>Perspectives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de-CH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292080" y="1556792"/>
            <a:ext cx="2736304" cy="911982"/>
          </a:xfrm>
          <a:prstGeom prst="rect">
            <a:avLst/>
          </a:prstGeom>
          <a:solidFill>
            <a:schemeClr val="bg2">
              <a:lumMod val="60000"/>
              <a:lumOff val="40000"/>
              <a:alpha val="72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SLS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 smtClean="0">
                <a:solidFill>
                  <a:srgbClr val="FF0000"/>
                </a:solidFill>
                <a:latin typeface="+mn-lt"/>
                <a:cs typeface="Franklin Gothic Book"/>
              </a:rPr>
              <a:t>(Swiss Light Source)</a:t>
            </a:r>
            <a:endParaRPr lang="it-IT" sz="2400" b="1" kern="1000" spc="30" dirty="0" err="1" smtClean="0">
              <a:solidFill>
                <a:srgbClr val="FF0000"/>
              </a:solidFill>
              <a:latin typeface="+mn-lt"/>
              <a:cs typeface="Franklin Gothic Book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28184" y="5013176"/>
            <a:ext cx="2592288" cy="936104"/>
          </a:xfrm>
          <a:prstGeom prst="rect">
            <a:avLst/>
          </a:prstGeom>
          <a:solidFill>
            <a:schemeClr val="bg2">
              <a:lumMod val="60000"/>
              <a:lumOff val="40000"/>
              <a:alpha val="74000"/>
            </a:schemeClr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SMS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2400" b="1" kern="1000" spc="30" dirty="0" smtClean="0">
                <a:solidFill>
                  <a:schemeClr val="bg1"/>
                </a:solidFill>
                <a:latin typeface="+mn-lt"/>
                <a:cs typeface="Franklin Gothic Book"/>
              </a:rPr>
              <a:t>(Swiss Milk Source)</a:t>
            </a:r>
            <a:endParaRPr lang="it-IT" sz="2400" b="1" kern="1000" spc="30" dirty="0" err="1" smtClean="0">
              <a:solidFill>
                <a:schemeClr val="bg1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13146626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Rounded Rectangle 93"/>
          <p:cNvSpPr/>
          <p:nvPr/>
        </p:nvSpPr>
        <p:spPr bwMode="auto">
          <a:xfrm>
            <a:off x="539551" y="3933056"/>
            <a:ext cx="3203773" cy="2736305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8" name="Picture 41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00" r="2909"/>
          <a:stretch/>
        </p:blipFill>
        <p:spPr bwMode="auto">
          <a:xfrm>
            <a:off x="3707904" y="819520"/>
            <a:ext cx="2815533" cy="2574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" name="Picture 40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02" r="7198"/>
          <a:stretch/>
        </p:blipFill>
        <p:spPr bwMode="auto">
          <a:xfrm>
            <a:off x="619831" y="800100"/>
            <a:ext cx="3123494" cy="2984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1" name="Title 9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</a:t>
            </a:r>
            <a:endParaRPr lang="de-CH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30</a:t>
            </a:fld>
            <a:endParaRPr lang="de-DE" altLang="de-DE" dirty="0"/>
          </a:p>
        </p:txBody>
      </p:sp>
      <p:pic>
        <p:nvPicPr>
          <p:cNvPr id="7" name="Picture 409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44" r="5494"/>
          <a:stretch/>
        </p:blipFill>
        <p:spPr bwMode="auto">
          <a:xfrm>
            <a:off x="5241624" y="3573017"/>
            <a:ext cx="3678908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AutoShape 411"/>
          <p:cNvSpPr>
            <a:spLocks noChangeArrowheads="1"/>
          </p:cNvSpPr>
          <p:nvPr/>
        </p:nvSpPr>
        <p:spPr bwMode="auto">
          <a:xfrm flipH="1">
            <a:off x="4664439" y="1466304"/>
            <a:ext cx="1222375" cy="1185863"/>
          </a:xfrm>
          <a:prstGeom prst="rtTriangle">
            <a:avLst/>
          </a:prstGeom>
          <a:noFill/>
          <a:ln w="18000" cap="flat">
            <a:solidFill>
              <a:srgbClr val="99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  <p:sp>
        <p:nvSpPr>
          <p:cNvPr id="10" name="Text Box 412"/>
          <p:cNvSpPr txBox="1">
            <a:spLocks noChangeArrowheads="1"/>
          </p:cNvSpPr>
          <p:nvPr/>
        </p:nvSpPr>
        <p:spPr bwMode="auto">
          <a:xfrm rot="18900000">
            <a:off x="5207364" y="1928266"/>
            <a:ext cx="792163" cy="78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>
            <a:lvl1pPr>
              <a:tabLst>
                <a:tab pos="4572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9pPr>
          </a:lstStyle>
          <a:p>
            <a:r>
              <a:rPr lang="en-US" altLang="de-DE">
                <a:solidFill>
                  <a:srgbClr val="99FFFF"/>
                </a:solidFill>
              </a:rPr>
              <a:t>gain</a:t>
            </a:r>
          </a:p>
        </p:txBody>
      </p:sp>
      <p:sp>
        <p:nvSpPr>
          <p:cNvPr id="11" name="Text Box 413"/>
          <p:cNvSpPr txBox="1">
            <a:spLocks noChangeArrowheads="1"/>
          </p:cNvSpPr>
          <p:nvPr/>
        </p:nvSpPr>
        <p:spPr bwMode="auto">
          <a:xfrm>
            <a:off x="1484346" y="2616286"/>
            <a:ext cx="382588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/>
          <a:p>
            <a:r>
              <a:rPr lang="en-US" altLang="de-DE" dirty="0">
                <a:solidFill>
                  <a:srgbClr val="CC00CC"/>
                </a:solidFill>
                <a:ea typeface="AR PL UMing HK" charset="0"/>
                <a:cs typeface="AR PL UMing HK" charset="0"/>
              </a:rPr>
              <a:t>x</a:t>
            </a:r>
          </a:p>
        </p:txBody>
      </p:sp>
      <p:sp>
        <p:nvSpPr>
          <p:cNvPr id="12" name="Text Box 414"/>
          <p:cNvSpPr txBox="1">
            <a:spLocks noChangeArrowheads="1"/>
          </p:cNvSpPr>
          <p:nvPr/>
        </p:nvSpPr>
        <p:spPr bwMode="auto">
          <a:xfrm>
            <a:off x="4740059" y="2176259"/>
            <a:ext cx="242888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/>
          <a:p>
            <a:r>
              <a:rPr lang="en-US" altLang="de-DE" dirty="0">
                <a:solidFill>
                  <a:srgbClr val="0000CC"/>
                </a:solidFill>
                <a:ea typeface="AR PL UMing HK" charset="0"/>
                <a:cs typeface="AR PL UMing HK" charset="0"/>
              </a:rPr>
              <a:t>x</a:t>
            </a:r>
          </a:p>
        </p:txBody>
      </p:sp>
      <p:sp>
        <p:nvSpPr>
          <p:cNvPr id="13" name="Text Box 415"/>
          <p:cNvSpPr txBox="1">
            <a:spLocks noChangeArrowheads="1"/>
          </p:cNvSpPr>
          <p:nvPr/>
        </p:nvSpPr>
        <p:spPr bwMode="auto">
          <a:xfrm>
            <a:off x="5489099" y="1447892"/>
            <a:ext cx="382588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/>
          <a:p>
            <a:r>
              <a:rPr lang="en-US" altLang="de-DE" dirty="0">
                <a:solidFill>
                  <a:srgbClr val="009933"/>
                </a:solidFill>
                <a:ea typeface="AR PL UMing HK" charset="0"/>
                <a:cs typeface="AR PL UMing HK" charset="0"/>
              </a:rPr>
              <a:t>x</a:t>
            </a:r>
          </a:p>
        </p:txBody>
      </p:sp>
      <p:sp>
        <p:nvSpPr>
          <p:cNvPr id="14" name="Text Box 416"/>
          <p:cNvSpPr txBox="1">
            <a:spLocks noChangeArrowheads="1"/>
          </p:cNvSpPr>
          <p:nvPr/>
        </p:nvSpPr>
        <p:spPr bwMode="auto">
          <a:xfrm>
            <a:off x="6105920" y="863155"/>
            <a:ext cx="382588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/>
          <a:p>
            <a:r>
              <a:rPr lang="en-US" altLang="de-DE">
                <a:solidFill>
                  <a:srgbClr val="CC0000"/>
                </a:solidFill>
                <a:ea typeface="AR PL UMing HK" charset="0"/>
                <a:cs typeface="AR PL UMing HK" charset="0"/>
              </a:rPr>
              <a:t>x</a:t>
            </a:r>
          </a:p>
        </p:txBody>
      </p:sp>
      <p:sp>
        <p:nvSpPr>
          <p:cNvPr id="17" name="Text Box 419"/>
          <p:cNvSpPr txBox="1">
            <a:spLocks noChangeArrowheads="1"/>
          </p:cNvSpPr>
          <p:nvPr/>
        </p:nvSpPr>
        <p:spPr bwMode="auto">
          <a:xfrm flipV="1">
            <a:off x="2509050" y="2911333"/>
            <a:ext cx="382588" cy="24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/>
          <a:p>
            <a:r>
              <a:rPr lang="en-US" altLang="de-DE" dirty="0">
                <a:solidFill>
                  <a:srgbClr val="00B050"/>
                </a:solidFill>
                <a:ea typeface="AR PL UMing HK" charset="0"/>
                <a:cs typeface="AR PL UMing HK" charset="0"/>
              </a:rPr>
              <a:t>x</a:t>
            </a:r>
          </a:p>
        </p:txBody>
      </p:sp>
      <p:sp>
        <p:nvSpPr>
          <p:cNvPr id="18" name="Text Box 420"/>
          <p:cNvSpPr txBox="1">
            <a:spLocks noChangeArrowheads="1"/>
          </p:cNvSpPr>
          <p:nvPr/>
        </p:nvSpPr>
        <p:spPr bwMode="auto">
          <a:xfrm>
            <a:off x="1980172" y="2492896"/>
            <a:ext cx="382588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/>
          <a:p>
            <a:r>
              <a:rPr lang="en-US" altLang="de-DE" dirty="0">
                <a:solidFill>
                  <a:srgbClr val="0000CC"/>
                </a:solidFill>
                <a:ea typeface="AR PL UMing HK" charset="0"/>
                <a:cs typeface="AR PL UMing HK" charset="0"/>
              </a:rPr>
              <a:t>x</a:t>
            </a:r>
          </a:p>
        </p:txBody>
      </p:sp>
      <p:sp>
        <p:nvSpPr>
          <p:cNvPr id="20" name="Text Box 422"/>
          <p:cNvSpPr txBox="1">
            <a:spLocks noChangeArrowheads="1"/>
          </p:cNvSpPr>
          <p:nvPr/>
        </p:nvSpPr>
        <p:spPr bwMode="auto">
          <a:xfrm>
            <a:off x="3140530" y="2950939"/>
            <a:ext cx="382588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/>
          <a:p>
            <a:r>
              <a:rPr lang="en-US" altLang="de-DE" dirty="0">
                <a:solidFill>
                  <a:srgbClr val="CC0000"/>
                </a:solidFill>
                <a:ea typeface="AR PL UMing HK" charset="0"/>
                <a:cs typeface="AR PL UMing HK" charset="0"/>
              </a:rPr>
              <a:t>x</a:t>
            </a:r>
          </a:p>
        </p:txBody>
      </p:sp>
      <p:sp>
        <p:nvSpPr>
          <p:cNvPr id="22" name="Text Box 424"/>
          <p:cNvSpPr txBox="1">
            <a:spLocks noChangeArrowheads="1"/>
          </p:cNvSpPr>
          <p:nvPr/>
        </p:nvSpPr>
        <p:spPr bwMode="auto">
          <a:xfrm>
            <a:off x="619831" y="3933056"/>
            <a:ext cx="3191679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7516" rIns="90000" bIns="54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9pPr>
          </a:lstStyle>
          <a:p>
            <a:r>
              <a:rPr lang="en-US" altLang="de-DE" sz="1800" dirty="0"/>
              <a:t>1.	Take threshold </a:t>
            </a:r>
            <a:r>
              <a:rPr lang="en-US" altLang="de-DE" sz="1800" dirty="0" smtClean="0"/>
              <a:t>scans </a:t>
            </a:r>
            <a:r>
              <a:rPr lang="en-US" altLang="de-DE" sz="1800" dirty="0"/>
              <a:t>at different 	</a:t>
            </a:r>
            <a:r>
              <a:rPr lang="en-US" altLang="de-DE" sz="1800" dirty="0" smtClean="0"/>
              <a:t>photon </a:t>
            </a:r>
            <a:r>
              <a:rPr lang="en-US" altLang="de-DE" sz="1800" dirty="0"/>
              <a:t>energies</a:t>
            </a:r>
          </a:p>
          <a:p>
            <a:pPr marL="342900" indent="-342900">
              <a:buAutoNum type="arabicPeriod" startAt="2"/>
            </a:pPr>
            <a:r>
              <a:rPr lang="en-US" altLang="de-DE" sz="1800" dirty="0" smtClean="0"/>
              <a:t>Extract </a:t>
            </a:r>
            <a:r>
              <a:rPr lang="en-US" altLang="de-DE" sz="1800" dirty="0"/>
              <a:t>the </a:t>
            </a:r>
            <a:r>
              <a:rPr lang="en-US" altLang="de-DE" sz="1800" dirty="0" smtClean="0"/>
              <a:t>inflection points</a:t>
            </a:r>
          </a:p>
          <a:p>
            <a:pPr marL="342900" indent="-342900">
              <a:buAutoNum type="arabicPeriod" startAt="3"/>
            </a:pPr>
            <a:r>
              <a:rPr lang="en-US" altLang="de-DE" sz="1800" dirty="0" smtClean="0"/>
              <a:t>Calculate </a:t>
            </a:r>
            <a:r>
              <a:rPr lang="en-US" altLang="de-DE" sz="1800" dirty="0"/>
              <a:t>the gain [</a:t>
            </a:r>
            <a:r>
              <a:rPr lang="en-US" altLang="de-DE" sz="1800" dirty="0" err="1"/>
              <a:t>DACunits</a:t>
            </a:r>
            <a:r>
              <a:rPr lang="en-US" altLang="de-DE" sz="1800" dirty="0"/>
              <a:t>/</a:t>
            </a:r>
            <a:r>
              <a:rPr lang="en-US" altLang="de-DE" sz="1800" dirty="0" err="1"/>
              <a:t>keV</a:t>
            </a:r>
            <a:r>
              <a:rPr lang="en-US" altLang="de-DE" sz="1800" dirty="0"/>
              <a:t>] </a:t>
            </a:r>
            <a:endParaRPr lang="en-US" altLang="de-DE" sz="1800" dirty="0" smtClean="0"/>
          </a:p>
          <a:p>
            <a:pPr marL="342900" indent="-342900">
              <a:buAutoNum type="arabicPeriod" startAt="3"/>
            </a:pPr>
            <a:r>
              <a:rPr lang="en-US" altLang="de-DE" sz="1800" dirty="0" smtClean="0"/>
              <a:t>Repeat procedure for all </a:t>
            </a:r>
            <a:r>
              <a:rPr lang="en-US" altLang="de-DE" sz="1800" dirty="0" err="1" smtClean="0"/>
              <a:t>Vrf</a:t>
            </a:r>
            <a:r>
              <a:rPr lang="en-US" altLang="de-DE" sz="1800" dirty="0" smtClean="0"/>
              <a:t>-settings</a:t>
            </a:r>
            <a:endParaRPr lang="en-US" altLang="de-DE" sz="1800" dirty="0"/>
          </a:p>
        </p:txBody>
      </p:sp>
      <p:grpSp>
        <p:nvGrpSpPr>
          <p:cNvPr id="90" name="Group 89"/>
          <p:cNvGrpSpPr/>
          <p:nvPr/>
        </p:nvGrpSpPr>
        <p:grpSpPr>
          <a:xfrm>
            <a:off x="6864634" y="107027"/>
            <a:ext cx="2055898" cy="1447994"/>
            <a:chOff x="3377246" y="-50086"/>
            <a:chExt cx="2055898" cy="1447994"/>
          </a:xfrm>
        </p:grpSpPr>
        <p:sp>
          <p:nvSpPr>
            <p:cNvPr id="27" name="Rounded Rectangle 26"/>
            <p:cNvSpPr/>
            <p:nvPr/>
          </p:nvSpPr>
          <p:spPr>
            <a:xfrm>
              <a:off x="3377246" y="0"/>
              <a:ext cx="2055898" cy="1397908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 dirty="0">
                <a:solidFill>
                  <a:prstClr val="white"/>
                </a:solidFill>
              </a:endParaRPr>
            </a:p>
          </p:txBody>
        </p:sp>
        <p:grpSp>
          <p:nvGrpSpPr>
            <p:cNvPr id="28" name="Group 266"/>
            <p:cNvGrpSpPr>
              <a:grpSpLocks/>
            </p:cNvGrpSpPr>
            <p:nvPr/>
          </p:nvGrpSpPr>
          <p:grpSpPr bwMode="auto">
            <a:xfrm>
              <a:off x="3449254" y="948282"/>
              <a:ext cx="685800" cy="381000"/>
              <a:chOff x="3120" y="1248"/>
              <a:chExt cx="432" cy="240"/>
            </a:xfrm>
          </p:grpSpPr>
          <p:sp>
            <p:nvSpPr>
              <p:cNvPr id="29" name="Line 260"/>
              <p:cNvSpPr>
                <a:spLocks noChangeShapeType="1"/>
              </p:cNvSpPr>
              <p:nvPr/>
            </p:nvSpPr>
            <p:spPr bwMode="auto">
              <a:xfrm flipH="1">
                <a:off x="3120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0" name="Line 261"/>
              <p:cNvSpPr>
                <a:spLocks noChangeShapeType="1"/>
              </p:cNvSpPr>
              <p:nvPr/>
            </p:nvSpPr>
            <p:spPr bwMode="auto">
              <a:xfrm flipH="1">
                <a:off x="3450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1" name="Line 262"/>
              <p:cNvSpPr>
                <a:spLocks noChangeShapeType="1"/>
              </p:cNvSpPr>
              <p:nvPr/>
            </p:nvSpPr>
            <p:spPr bwMode="auto">
              <a:xfrm>
                <a:off x="3230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2" name="Line 263"/>
              <p:cNvSpPr>
                <a:spLocks noChangeShapeType="1"/>
              </p:cNvSpPr>
              <p:nvPr/>
            </p:nvSpPr>
            <p:spPr bwMode="auto">
              <a:xfrm flipV="1">
                <a:off x="3230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3" name="Line 264"/>
              <p:cNvSpPr>
                <a:spLocks noChangeShapeType="1"/>
              </p:cNvSpPr>
              <p:nvPr/>
            </p:nvSpPr>
            <p:spPr bwMode="auto">
              <a:xfrm flipH="1" flipV="1">
                <a:off x="3230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4" name="Oval 265"/>
              <p:cNvSpPr>
                <a:spLocks noChangeArrowheads="1"/>
              </p:cNvSpPr>
              <p:nvPr/>
            </p:nvSpPr>
            <p:spPr bwMode="auto">
              <a:xfrm>
                <a:off x="3456" y="13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auto" hangingPunct="1">
                  <a:spcBef>
                    <a:spcPct val="0"/>
                  </a:spcBef>
                  <a:spcAft>
                    <a:spcPts val="0"/>
                  </a:spcAft>
                  <a:buFontTx/>
                  <a:buNone/>
                </a:pPr>
                <a:endParaRPr lang="de-CH" altLang="de-DE" sz="2400">
                  <a:solidFill>
                    <a:prstClr val="black"/>
                  </a:solidFill>
                  <a:ea typeface="+mn-ea"/>
                  <a:cs typeface="+mn-cs"/>
                </a:endParaRPr>
              </a:p>
            </p:txBody>
          </p:sp>
        </p:grpSp>
        <p:grpSp>
          <p:nvGrpSpPr>
            <p:cNvPr id="35" name="Group 479"/>
            <p:cNvGrpSpPr>
              <a:grpSpLocks/>
            </p:cNvGrpSpPr>
            <p:nvPr/>
          </p:nvGrpSpPr>
          <p:grpSpPr bwMode="auto">
            <a:xfrm>
              <a:off x="3449254" y="664307"/>
              <a:ext cx="685800" cy="228600"/>
              <a:chOff x="1392" y="1296"/>
              <a:chExt cx="432" cy="144"/>
            </a:xfrm>
          </p:grpSpPr>
          <p:sp>
            <p:nvSpPr>
              <p:cNvPr id="36" name="Line 480"/>
              <p:cNvSpPr>
                <a:spLocks noChangeShapeType="1"/>
              </p:cNvSpPr>
              <p:nvPr/>
            </p:nvSpPr>
            <p:spPr bwMode="auto">
              <a:xfrm>
                <a:off x="1584" y="129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7" name="Line 481"/>
              <p:cNvSpPr>
                <a:spLocks noChangeShapeType="1"/>
              </p:cNvSpPr>
              <p:nvPr/>
            </p:nvSpPr>
            <p:spPr bwMode="auto">
              <a:xfrm>
                <a:off x="1632" y="129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8" name="Line 482"/>
              <p:cNvSpPr>
                <a:spLocks noChangeShapeType="1"/>
              </p:cNvSpPr>
              <p:nvPr/>
            </p:nvSpPr>
            <p:spPr bwMode="auto">
              <a:xfrm>
                <a:off x="1632" y="137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39" name="Line 483"/>
              <p:cNvSpPr>
                <a:spLocks noChangeShapeType="1"/>
              </p:cNvSpPr>
              <p:nvPr/>
            </p:nvSpPr>
            <p:spPr bwMode="auto">
              <a:xfrm>
                <a:off x="1392" y="137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40" name="Straight Connector 39"/>
            <p:cNvCxnSpPr/>
            <p:nvPr/>
          </p:nvCxnSpPr>
          <p:spPr>
            <a:xfrm>
              <a:off x="4135054" y="781782"/>
              <a:ext cx="0" cy="360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>
              <a:stCxn id="39" idx="0"/>
            </p:cNvCxnSpPr>
            <p:nvPr/>
          </p:nvCxnSpPr>
          <p:spPr>
            <a:xfrm>
              <a:off x="3449254" y="781782"/>
              <a:ext cx="0" cy="357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2" name="Group 45"/>
            <p:cNvGrpSpPr>
              <a:grpSpLocks/>
            </p:cNvGrpSpPr>
            <p:nvPr/>
          </p:nvGrpSpPr>
          <p:grpSpPr bwMode="auto">
            <a:xfrm rot="16200000" flipH="1">
              <a:off x="3674864" y="96762"/>
              <a:ext cx="381000" cy="533400"/>
              <a:chOff x="2352" y="864"/>
              <a:chExt cx="240" cy="336"/>
            </a:xfrm>
          </p:grpSpPr>
          <p:sp>
            <p:nvSpPr>
              <p:cNvPr id="43" name="Line 46"/>
              <p:cNvSpPr>
                <a:spLocks noChangeShapeType="1"/>
              </p:cNvSpPr>
              <p:nvPr/>
            </p:nvSpPr>
            <p:spPr bwMode="auto">
              <a:xfrm>
                <a:off x="2448" y="96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4" name="Line 47"/>
              <p:cNvSpPr>
                <a:spLocks noChangeShapeType="1"/>
              </p:cNvSpPr>
              <p:nvPr/>
            </p:nvSpPr>
            <p:spPr bwMode="auto">
              <a:xfrm>
                <a:off x="2496" y="96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5" name="Line 48"/>
              <p:cNvSpPr>
                <a:spLocks noChangeShapeType="1"/>
              </p:cNvSpPr>
              <p:nvPr/>
            </p:nvSpPr>
            <p:spPr bwMode="auto">
              <a:xfrm>
                <a:off x="2496" y="1104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6" name="Line 49"/>
              <p:cNvSpPr>
                <a:spLocks noChangeShapeType="1"/>
              </p:cNvSpPr>
              <p:nvPr/>
            </p:nvSpPr>
            <p:spPr bwMode="auto">
              <a:xfrm>
                <a:off x="2496" y="960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7" name="Line 50"/>
              <p:cNvSpPr>
                <a:spLocks noChangeShapeType="1"/>
              </p:cNvSpPr>
              <p:nvPr/>
            </p:nvSpPr>
            <p:spPr bwMode="auto">
              <a:xfrm flipH="1">
                <a:off x="2352" y="102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8" name="Line 51"/>
              <p:cNvSpPr>
                <a:spLocks noChangeShapeType="1"/>
              </p:cNvSpPr>
              <p:nvPr/>
            </p:nvSpPr>
            <p:spPr bwMode="auto">
              <a:xfrm flipV="1">
                <a:off x="2592" y="86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9" name="Line 52"/>
              <p:cNvSpPr>
                <a:spLocks noChangeShapeType="1"/>
              </p:cNvSpPr>
              <p:nvPr/>
            </p:nvSpPr>
            <p:spPr bwMode="auto">
              <a:xfrm>
                <a:off x="2592" y="11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0" name="Line 53"/>
              <p:cNvSpPr>
                <a:spLocks noChangeShapeType="1"/>
              </p:cNvSpPr>
              <p:nvPr/>
            </p:nvSpPr>
            <p:spPr bwMode="auto">
              <a:xfrm rot="-1800000">
                <a:off x="2496" y="944"/>
                <a:ext cx="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1" name="Line 54"/>
              <p:cNvSpPr>
                <a:spLocks noChangeShapeType="1"/>
              </p:cNvSpPr>
              <p:nvPr/>
            </p:nvSpPr>
            <p:spPr bwMode="auto">
              <a:xfrm rot="1800000">
                <a:off x="2496" y="973"/>
                <a:ext cx="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52" name="Straight Connector 51"/>
            <p:cNvCxnSpPr>
              <a:stCxn id="49" idx="1"/>
              <a:endCxn id="38" idx="1"/>
            </p:cNvCxnSpPr>
            <p:nvPr/>
          </p:nvCxnSpPr>
          <p:spPr>
            <a:xfrm>
              <a:off x="4132064" y="553963"/>
              <a:ext cx="2990" cy="2278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>
              <a:stCxn id="39" idx="0"/>
            </p:cNvCxnSpPr>
            <p:nvPr/>
          </p:nvCxnSpPr>
          <p:spPr>
            <a:xfrm flipV="1">
              <a:off x="3449254" y="553962"/>
              <a:ext cx="0" cy="2278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449254" y="553962"/>
              <a:ext cx="14941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5" name="Group 266"/>
            <p:cNvGrpSpPr>
              <a:grpSpLocks/>
            </p:cNvGrpSpPr>
            <p:nvPr/>
          </p:nvGrpSpPr>
          <p:grpSpPr bwMode="auto">
            <a:xfrm>
              <a:off x="4626187" y="953816"/>
              <a:ext cx="685800" cy="381000"/>
              <a:chOff x="3120" y="1248"/>
              <a:chExt cx="432" cy="240"/>
            </a:xfrm>
          </p:grpSpPr>
          <p:sp>
            <p:nvSpPr>
              <p:cNvPr id="56" name="Line 260"/>
              <p:cNvSpPr>
                <a:spLocks noChangeShapeType="1"/>
              </p:cNvSpPr>
              <p:nvPr/>
            </p:nvSpPr>
            <p:spPr bwMode="auto">
              <a:xfrm flipH="1">
                <a:off x="3120" y="1370"/>
                <a:ext cx="11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7" name="Line 261"/>
              <p:cNvSpPr>
                <a:spLocks noChangeShapeType="1"/>
              </p:cNvSpPr>
              <p:nvPr/>
            </p:nvSpPr>
            <p:spPr bwMode="auto">
              <a:xfrm flipH="1">
                <a:off x="3450" y="1370"/>
                <a:ext cx="10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8" name="Line 262"/>
              <p:cNvSpPr>
                <a:spLocks noChangeShapeType="1"/>
              </p:cNvSpPr>
              <p:nvPr/>
            </p:nvSpPr>
            <p:spPr bwMode="auto">
              <a:xfrm>
                <a:off x="3230" y="1248"/>
                <a:ext cx="0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Line 263"/>
              <p:cNvSpPr>
                <a:spLocks noChangeShapeType="1"/>
              </p:cNvSpPr>
              <p:nvPr/>
            </p:nvSpPr>
            <p:spPr bwMode="auto">
              <a:xfrm flipV="1">
                <a:off x="3230" y="136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0" name="Line 264"/>
              <p:cNvSpPr>
                <a:spLocks noChangeShapeType="1"/>
              </p:cNvSpPr>
              <p:nvPr/>
            </p:nvSpPr>
            <p:spPr bwMode="auto">
              <a:xfrm flipH="1" flipV="1">
                <a:off x="3230" y="1248"/>
                <a:ext cx="220" cy="12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1" name="Oval 265"/>
              <p:cNvSpPr>
                <a:spLocks noChangeArrowheads="1"/>
              </p:cNvSpPr>
              <p:nvPr/>
            </p:nvSpPr>
            <p:spPr bwMode="auto">
              <a:xfrm>
                <a:off x="3456" y="1344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fontAlgn="auto" hangingPunct="1">
                  <a:spcBef>
                    <a:spcPct val="0"/>
                  </a:spcBef>
                  <a:spcAft>
                    <a:spcPts val="0"/>
                  </a:spcAft>
                  <a:buFontTx/>
                  <a:buNone/>
                </a:pPr>
                <a:endParaRPr lang="de-CH" altLang="de-DE" sz="2400">
                  <a:solidFill>
                    <a:prstClr val="black"/>
                  </a:solidFill>
                  <a:ea typeface="+mn-ea"/>
                  <a:cs typeface="+mn-cs"/>
                </a:endParaRPr>
              </a:p>
            </p:txBody>
          </p:sp>
        </p:grpSp>
        <p:grpSp>
          <p:nvGrpSpPr>
            <p:cNvPr id="62" name="Group 479"/>
            <p:cNvGrpSpPr>
              <a:grpSpLocks/>
            </p:cNvGrpSpPr>
            <p:nvPr/>
          </p:nvGrpSpPr>
          <p:grpSpPr bwMode="auto">
            <a:xfrm>
              <a:off x="4626187" y="662407"/>
              <a:ext cx="685800" cy="228600"/>
              <a:chOff x="1392" y="1296"/>
              <a:chExt cx="432" cy="144"/>
            </a:xfrm>
          </p:grpSpPr>
          <p:sp>
            <p:nvSpPr>
              <p:cNvPr id="63" name="Line 480"/>
              <p:cNvSpPr>
                <a:spLocks noChangeShapeType="1"/>
              </p:cNvSpPr>
              <p:nvPr/>
            </p:nvSpPr>
            <p:spPr bwMode="auto">
              <a:xfrm>
                <a:off x="1584" y="129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4" name="Line 481"/>
              <p:cNvSpPr>
                <a:spLocks noChangeShapeType="1"/>
              </p:cNvSpPr>
              <p:nvPr/>
            </p:nvSpPr>
            <p:spPr bwMode="auto">
              <a:xfrm>
                <a:off x="1632" y="129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5" name="Line 482"/>
              <p:cNvSpPr>
                <a:spLocks noChangeShapeType="1"/>
              </p:cNvSpPr>
              <p:nvPr/>
            </p:nvSpPr>
            <p:spPr bwMode="auto">
              <a:xfrm>
                <a:off x="1632" y="137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66" name="Line 483"/>
              <p:cNvSpPr>
                <a:spLocks noChangeShapeType="1"/>
              </p:cNvSpPr>
              <p:nvPr/>
            </p:nvSpPr>
            <p:spPr bwMode="auto">
              <a:xfrm>
                <a:off x="1392" y="137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67" name="Straight Connector 66"/>
            <p:cNvCxnSpPr/>
            <p:nvPr/>
          </p:nvCxnSpPr>
          <p:spPr>
            <a:xfrm>
              <a:off x="5311987" y="779882"/>
              <a:ext cx="0" cy="36017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66" idx="0"/>
            </p:cNvCxnSpPr>
            <p:nvPr/>
          </p:nvCxnSpPr>
          <p:spPr>
            <a:xfrm>
              <a:off x="4626187" y="779882"/>
              <a:ext cx="0" cy="3570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>
              <a:endCxn id="65" idx="1"/>
            </p:cNvCxnSpPr>
            <p:nvPr/>
          </p:nvCxnSpPr>
          <p:spPr>
            <a:xfrm>
              <a:off x="5308997" y="552063"/>
              <a:ext cx="2990" cy="2278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>
              <a:stCxn id="66" idx="0"/>
            </p:cNvCxnSpPr>
            <p:nvPr/>
          </p:nvCxnSpPr>
          <p:spPr>
            <a:xfrm flipV="1">
              <a:off x="4626187" y="552062"/>
              <a:ext cx="0" cy="22782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4626187" y="552062"/>
              <a:ext cx="14941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72" name="Group 479"/>
            <p:cNvGrpSpPr>
              <a:grpSpLocks/>
            </p:cNvGrpSpPr>
            <p:nvPr/>
          </p:nvGrpSpPr>
          <p:grpSpPr bwMode="auto">
            <a:xfrm>
              <a:off x="4122131" y="1027724"/>
              <a:ext cx="685800" cy="228600"/>
              <a:chOff x="1392" y="1296"/>
              <a:chExt cx="432" cy="144"/>
            </a:xfrm>
          </p:grpSpPr>
          <p:sp>
            <p:nvSpPr>
              <p:cNvPr id="73" name="Line 480"/>
              <p:cNvSpPr>
                <a:spLocks noChangeShapeType="1"/>
              </p:cNvSpPr>
              <p:nvPr/>
            </p:nvSpPr>
            <p:spPr bwMode="auto">
              <a:xfrm>
                <a:off x="1584" y="129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4" name="Line 481"/>
              <p:cNvSpPr>
                <a:spLocks noChangeShapeType="1"/>
              </p:cNvSpPr>
              <p:nvPr/>
            </p:nvSpPr>
            <p:spPr bwMode="auto">
              <a:xfrm>
                <a:off x="1632" y="1296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5" name="Line 482"/>
              <p:cNvSpPr>
                <a:spLocks noChangeShapeType="1"/>
              </p:cNvSpPr>
              <p:nvPr/>
            </p:nvSpPr>
            <p:spPr bwMode="auto">
              <a:xfrm>
                <a:off x="1632" y="137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6" name="Line 483"/>
              <p:cNvSpPr>
                <a:spLocks noChangeShapeType="1"/>
              </p:cNvSpPr>
              <p:nvPr/>
            </p:nvSpPr>
            <p:spPr bwMode="auto">
              <a:xfrm>
                <a:off x="1392" y="1370"/>
                <a:ext cx="19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77" name="Group 35"/>
            <p:cNvGrpSpPr>
              <a:grpSpLocks/>
            </p:cNvGrpSpPr>
            <p:nvPr/>
          </p:nvGrpSpPr>
          <p:grpSpPr bwMode="auto">
            <a:xfrm rot="5400000">
              <a:off x="4854787" y="94862"/>
              <a:ext cx="381000" cy="533400"/>
              <a:chOff x="1824" y="864"/>
              <a:chExt cx="240" cy="336"/>
            </a:xfrm>
          </p:grpSpPr>
          <p:sp>
            <p:nvSpPr>
              <p:cNvPr id="78" name="Line 36"/>
              <p:cNvSpPr>
                <a:spLocks noChangeShapeType="1"/>
              </p:cNvSpPr>
              <p:nvPr/>
            </p:nvSpPr>
            <p:spPr bwMode="auto">
              <a:xfrm>
                <a:off x="1920" y="96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79" name="Line 37"/>
              <p:cNvSpPr>
                <a:spLocks noChangeShapeType="1"/>
              </p:cNvSpPr>
              <p:nvPr/>
            </p:nvSpPr>
            <p:spPr bwMode="auto">
              <a:xfrm>
                <a:off x="1968" y="960"/>
                <a:ext cx="0" cy="14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0" name="Line 38"/>
              <p:cNvSpPr>
                <a:spLocks noChangeShapeType="1"/>
              </p:cNvSpPr>
              <p:nvPr/>
            </p:nvSpPr>
            <p:spPr bwMode="auto">
              <a:xfrm>
                <a:off x="1968" y="1104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none" w="sm" len="sm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1" name="Line 39"/>
              <p:cNvSpPr>
                <a:spLocks noChangeShapeType="1"/>
              </p:cNvSpPr>
              <p:nvPr/>
            </p:nvSpPr>
            <p:spPr bwMode="auto">
              <a:xfrm>
                <a:off x="1968" y="960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2" name="Line 40"/>
              <p:cNvSpPr>
                <a:spLocks noChangeShapeType="1"/>
              </p:cNvSpPr>
              <p:nvPr/>
            </p:nvSpPr>
            <p:spPr bwMode="auto">
              <a:xfrm flipH="1">
                <a:off x="1824" y="1026"/>
                <a:ext cx="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3" name="Line 41"/>
              <p:cNvSpPr>
                <a:spLocks noChangeShapeType="1"/>
              </p:cNvSpPr>
              <p:nvPr/>
            </p:nvSpPr>
            <p:spPr bwMode="auto">
              <a:xfrm flipV="1">
                <a:off x="2064" y="86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4" name="Line 42"/>
              <p:cNvSpPr>
                <a:spLocks noChangeShapeType="1"/>
              </p:cNvSpPr>
              <p:nvPr/>
            </p:nvSpPr>
            <p:spPr bwMode="auto">
              <a:xfrm>
                <a:off x="2064" y="1104"/>
                <a:ext cx="0" cy="9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5" name="Line 43"/>
              <p:cNvSpPr>
                <a:spLocks noChangeShapeType="1"/>
              </p:cNvSpPr>
              <p:nvPr/>
            </p:nvSpPr>
            <p:spPr bwMode="auto">
              <a:xfrm rot="-1800000">
                <a:off x="2016" y="1117"/>
                <a:ext cx="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6" name="Line 44"/>
              <p:cNvSpPr>
                <a:spLocks noChangeShapeType="1"/>
              </p:cNvSpPr>
              <p:nvPr/>
            </p:nvSpPr>
            <p:spPr bwMode="auto">
              <a:xfrm rot="1800000">
                <a:off x="2016" y="1094"/>
                <a:ext cx="4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endParaRPr lang="de-CH" sz="1800">
                  <a:solidFill>
                    <a:prstClr val="black"/>
                  </a:solidFill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3664280" y="-35769"/>
              <a:ext cx="457200" cy="3048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800" kern="1000" spc="30" dirty="0" err="1" smtClean="0">
                  <a:latin typeface="+mn-lt"/>
                  <a:cs typeface="Franklin Gothic Book"/>
                </a:rPr>
                <a:t>Vrf</a:t>
              </a:r>
              <a:endParaRPr lang="de-CH" sz="1800" kern="1000" spc="30" dirty="0" err="1" smtClean="0">
                <a:latin typeface="+mn-lt"/>
                <a:cs typeface="Franklin Gothic Book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835088" y="-50086"/>
              <a:ext cx="457200" cy="3048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en-US" sz="1800" kern="1000" spc="30" dirty="0" err="1" smtClean="0">
                  <a:latin typeface="+mn-lt"/>
                  <a:cs typeface="Franklin Gothic Book"/>
                </a:rPr>
                <a:t>Vrs</a:t>
              </a:r>
              <a:endParaRPr lang="de-CH" sz="1800" kern="1000" spc="30" dirty="0" err="1" smtClean="0">
                <a:latin typeface="+mn-lt"/>
                <a:cs typeface="Franklin Gothic Book"/>
              </a:endParaRPr>
            </a:p>
          </p:txBody>
        </p:sp>
      </p:grpSp>
      <p:sp>
        <p:nvSpPr>
          <p:cNvPr id="93" name="Text Box 413"/>
          <p:cNvSpPr txBox="1">
            <a:spLocks noChangeArrowheads="1"/>
          </p:cNvSpPr>
          <p:nvPr/>
        </p:nvSpPr>
        <p:spPr bwMode="auto">
          <a:xfrm>
            <a:off x="4189412" y="2710901"/>
            <a:ext cx="382588" cy="44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76" rIns="90000" bIns="45000"/>
          <a:lstStyle/>
          <a:p>
            <a:r>
              <a:rPr lang="en-US" altLang="de-DE" dirty="0">
                <a:solidFill>
                  <a:srgbClr val="CC00CC"/>
                </a:solidFill>
                <a:ea typeface="AR PL UMing HK" charset="0"/>
                <a:cs typeface="AR PL UMing HK" charset="0"/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13928583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Noise performance</a:t>
            </a:r>
            <a:endParaRPr lang="de-CH" dirty="0"/>
          </a:p>
        </p:txBody>
      </p:sp>
      <p:sp>
        <p:nvSpPr>
          <p:cNvPr id="16" name="TextBox 15"/>
          <p:cNvSpPr txBox="1"/>
          <p:nvPr/>
        </p:nvSpPr>
        <p:spPr>
          <a:xfrm>
            <a:off x="877751" y="5711927"/>
            <a:ext cx="7676795" cy="741409"/>
          </a:xfrm>
          <a:prstGeom prst="rect">
            <a:avLst/>
          </a:prstGeom>
          <a:solidFill>
            <a:srgbClr val="FED43E"/>
          </a:solidFill>
        </p:spPr>
        <p:txBody>
          <a:bodyPr wrap="square" lIns="0" tIns="0" rIns="0" bIns="0" rtlCol="0">
            <a:noAutofit/>
          </a:bodyPr>
          <a:lstStyle/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New </a:t>
            </a:r>
            <a:r>
              <a:rPr lang="en-US" sz="2400" kern="1000" spc="30" dirty="0" err="1" smtClean="0">
                <a:latin typeface="+mn-lt"/>
                <a:cs typeface="Franklin Gothic Book"/>
              </a:rPr>
              <a:t>chiptest</a:t>
            </a:r>
            <a:r>
              <a:rPr lang="en-US" sz="2400" kern="1000" spc="30" dirty="0" smtClean="0">
                <a:latin typeface="+mn-lt"/>
                <a:cs typeface="Franklin Gothic Book"/>
              </a:rPr>
              <a:t> board needs to be further debugged!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sz="2400" kern="1000" spc="30" dirty="0" smtClean="0">
                <a:latin typeface="+mn-lt"/>
                <a:cs typeface="Franklin Gothic Book"/>
              </a:rPr>
              <a:t>Simulations suggest improvements still possible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9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31</a:t>
            </a:fld>
            <a:endParaRPr lang="de-DE" altLang="de-DE" dirty="0"/>
          </a:p>
        </p:txBody>
      </p:sp>
      <p:grpSp>
        <p:nvGrpSpPr>
          <p:cNvPr id="12" name="Group 166"/>
          <p:cNvGrpSpPr>
            <a:grpSpLocks/>
          </p:cNvGrpSpPr>
          <p:nvPr/>
        </p:nvGrpSpPr>
        <p:grpSpPr bwMode="auto">
          <a:xfrm>
            <a:off x="440828" y="1808856"/>
            <a:ext cx="3195068" cy="2628255"/>
            <a:chOff x="390" y="17426"/>
            <a:chExt cx="2947" cy="2983"/>
          </a:xfrm>
        </p:grpSpPr>
        <p:pic>
          <p:nvPicPr>
            <p:cNvPr id="26" name="Picture 16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" y="17426"/>
              <a:ext cx="2947" cy="29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7" name="Line 168"/>
            <p:cNvSpPr>
              <a:spLocks noChangeShapeType="1"/>
            </p:cNvSpPr>
            <p:nvPr/>
          </p:nvSpPr>
          <p:spPr bwMode="auto">
            <a:xfrm>
              <a:off x="2410" y="18355"/>
              <a:ext cx="0" cy="1732"/>
            </a:xfrm>
            <a:prstGeom prst="line">
              <a:avLst/>
            </a:prstGeom>
            <a:noFill/>
            <a:ln w="10800" cap="rnd">
              <a:solidFill>
                <a:srgbClr val="009933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8" name="Line 169"/>
            <p:cNvSpPr>
              <a:spLocks noChangeShapeType="1"/>
            </p:cNvSpPr>
            <p:nvPr/>
          </p:nvSpPr>
          <p:spPr bwMode="auto">
            <a:xfrm>
              <a:off x="793" y="18355"/>
              <a:ext cx="1617" cy="0"/>
            </a:xfrm>
            <a:prstGeom prst="line">
              <a:avLst/>
            </a:prstGeom>
            <a:noFill/>
            <a:ln w="10800" cap="rnd">
              <a:solidFill>
                <a:srgbClr val="00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29" name="Line 170"/>
            <p:cNvSpPr>
              <a:spLocks noChangeShapeType="1"/>
            </p:cNvSpPr>
            <p:nvPr/>
          </p:nvSpPr>
          <p:spPr bwMode="auto">
            <a:xfrm>
              <a:off x="2231" y="18734"/>
              <a:ext cx="179" cy="0"/>
            </a:xfrm>
            <a:prstGeom prst="line">
              <a:avLst/>
            </a:prstGeom>
            <a:noFill/>
            <a:ln w="10800" cap="flat">
              <a:solidFill>
                <a:srgbClr val="00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0" name="Line 171"/>
            <p:cNvSpPr>
              <a:spLocks noChangeShapeType="1"/>
            </p:cNvSpPr>
            <p:nvPr/>
          </p:nvSpPr>
          <p:spPr bwMode="auto">
            <a:xfrm flipH="1">
              <a:off x="2210" y="18734"/>
              <a:ext cx="178" cy="0"/>
            </a:xfrm>
            <a:prstGeom prst="line">
              <a:avLst/>
            </a:prstGeom>
            <a:noFill/>
            <a:ln w="10800" cap="flat">
              <a:solidFill>
                <a:srgbClr val="00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1" name="AutoShape 172"/>
            <p:cNvSpPr>
              <a:spLocks noChangeArrowheads="1"/>
            </p:cNvSpPr>
            <p:nvPr/>
          </p:nvSpPr>
          <p:spPr bwMode="auto">
            <a:xfrm>
              <a:off x="2409" y="18594"/>
              <a:ext cx="746" cy="248"/>
            </a:xfrm>
            <a:custGeom>
              <a:avLst/>
              <a:gdLst>
                <a:gd name="G0" fmla="*/ 3293 1 2"/>
                <a:gd name="G1" fmla="*/ 1098 1 2"/>
                <a:gd name="G2" fmla="+- 1098 0 0"/>
                <a:gd name="G3" fmla="+- 3293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3293" y="0"/>
                  </a:lnTo>
                  <a:lnTo>
                    <a:pt x="3293" y="1098"/>
                  </a:lnTo>
                  <a:lnTo>
                    <a:pt x="0" y="109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sz="1400" dirty="0">
                  <a:solidFill>
                    <a:srgbClr val="009900"/>
                  </a:solidFill>
                </a:rPr>
                <a:t>Noise</a:t>
              </a:r>
            </a:p>
          </p:txBody>
        </p:sp>
        <p:sp>
          <p:nvSpPr>
            <p:cNvPr id="32" name="AutoShape 173"/>
            <p:cNvSpPr>
              <a:spLocks noChangeArrowheads="1"/>
            </p:cNvSpPr>
            <p:nvPr/>
          </p:nvSpPr>
          <p:spPr bwMode="auto">
            <a:xfrm>
              <a:off x="867" y="19515"/>
              <a:ext cx="1739" cy="307"/>
            </a:xfrm>
            <a:custGeom>
              <a:avLst/>
              <a:gdLst>
                <a:gd name="G0" fmla="*/ 7673 1 2"/>
                <a:gd name="G1" fmla="*/ 1360 1 2"/>
                <a:gd name="G2" fmla="+- 1360 0 0"/>
                <a:gd name="G3" fmla="+- 7673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7673" y="0"/>
                  </a:lnTo>
                  <a:lnTo>
                    <a:pt x="7673" y="1360"/>
                  </a:lnTo>
                  <a:lnTo>
                    <a:pt x="0" y="136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sz="1400" dirty="0">
                  <a:solidFill>
                    <a:srgbClr val="009900"/>
                  </a:solidFill>
                </a:rPr>
                <a:t>Inflection point </a:t>
              </a:r>
              <a:r>
                <a:rPr lang="en-US" altLang="de-DE" sz="1400" dirty="0" err="1">
                  <a:solidFill>
                    <a:srgbClr val="009900"/>
                  </a:solidFill>
                </a:rPr>
                <a:t>E</a:t>
              </a:r>
              <a:r>
                <a:rPr lang="en-US" altLang="de-DE" sz="1400" baseline="-33000" dirty="0" err="1">
                  <a:solidFill>
                    <a:srgbClr val="009900"/>
                  </a:solidFill>
                  <a:cs typeface="Arial" pitchFamily="34" charset="0"/>
                </a:rPr>
                <a:t>γ</a:t>
              </a:r>
              <a:endParaRPr lang="en-US" altLang="de-DE" sz="1400" baseline="-33000" dirty="0">
                <a:solidFill>
                  <a:srgbClr val="009900"/>
                </a:solidFill>
                <a:cs typeface="Arial" pitchFamily="34" charset="0"/>
              </a:endParaRPr>
            </a:p>
          </p:txBody>
        </p:sp>
        <p:sp>
          <p:nvSpPr>
            <p:cNvPr id="33" name="Line 174"/>
            <p:cNvSpPr>
              <a:spLocks noChangeShapeType="1"/>
            </p:cNvSpPr>
            <p:nvPr/>
          </p:nvSpPr>
          <p:spPr bwMode="auto">
            <a:xfrm flipV="1">
              <a:off x="2292" y="19374"/>
              <a:ext cx="120" cy="126"/>
            </a:xfrm>
            <a:prstGeom prst="line">
              <a:avLst/>
            </a:prstGeom>
            <a:noFill/>
            <a:ln w="10800" cap="flat">
              <a:solidFill>
                <a:srgbClr val="00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4" name="Line 175"/>
            <p:cNvSpPr>
              <a:spLocks noChangeShapeType="1"/>
            </p:cNvSpPr>
            <p:nvPr/>
          </p:nvSpPr>
          <p:spPr bwMode="auto">
            <a:xfrm flipV="1">
              <a:off x="1040" y="18076"/>
              <a:ext cx="0" cy="241"/>
            </a:xfrm>
            <a:prstGeom prst="line">
              <a:avLst/>
            </a:prstGeom>
            <a:noFill/>
            <a:ln w="10800" cap="flat">
              <a:solidFill>
                <a:srgbClr val="00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5" name="Line 176"/>
            <p:cNvSpPr>
              <a:spLocks noChangeShapeType="1"/>
            </p:cNvSpPr>
            <p:nvPr/>
          </p:nvSpPr>
          <p:spPr bwMode="auto">
            <a:xfrm>
              <a:off x="1040" y="18129"/>
              <a:ext cx="0" cy="228"/>
            </a:xfrm>
            <a:prstGeom prst="line">
              <a:avLst/>
            </a:prstGeom>
            <a:noFill/>
            <a:ln w="10800" cap="flat">
              <a:solidFill>
                <a:srgbClr val="0099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36" name="AutoShape 177"/>
            <p:cNvSpPr>
              <a:spLocks noChangeArrowheads="1"/>
            </p:cNvSpPr>
            <p:nvPr/>
          </p:nvSpPr>
          <p:spPr bwMode="auto">
            <a:xfrm>
              <a:off x="1034" y="17756"/>
              <a:ext cx="1913" cy="307"/>
            </a:xfrm>
            <a:custGeom>
              <a:avLst/>
              <a:gdLst>
                <a:gd name="G0" fmla="*/ 8443 1 2"/>
                <a:gd name="G1" fmla="*/ 1360 1 2"/>
                <a:gd name="G2" fmla="+- 1360 0 0"/>
                <a:gd name="G3" fmla="+- 8443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8443" y="0"/>
                  </a:lnTo>
                  <a:lnTo>
                    <a:pt x="8443" y="1360"/>
                  </a:lnTo>
                  <a:lnTo>
                    <a:pt x="0" y="136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sz="1400" dirty="0">
                  <a:solidFill>
                    <a:srgbClr val="009900"/>
                  </a:solidFill>
                </a:rPr>
                <a:t>Charge sharing C</a:t>
              </a:r>
              <a:r>
                <a:rPr lang="en-US" altLang="de-DE" sz="1400" baseline="-33000" dirty="0">
                  <a:solidFill>
                    <a:srgbClr val="009900"/>
                  </a:solidFill>
                </a:rPr>
                <a:t>s</a:t>
              </a:r>
            </a:p>
          </p:txBody>
        </p:sp>
        <p:sp>
          <p:nvSpPr>
            <p:cNvPr id="37" name="AutoShape 178"/>
            <p:cNvSpPr>
              <a:spLocks noChangeArrowheads="1"/>
            </p:cNvSpPr>
            <p:nvPr/>
          </p:nvSpPr>
          <p:spPr bwMode="auto">
            <a:xfrm>
              <a:off x="693" y="18283"/>
              <a:ext cx="348" cy="307"/>
            </a:xfrm>
            <a:custGeom>
              <a:avLst/>
              <a:gdLst>
                <a:gd name="G0" fmla="*/ 1542 1 2"/>
                <a:gd name="G1" fmla="*/ 1358 1 2"/>
                <a:gd name="G2" fmla="+- 1358 0 0"/>
                <a:gd name="G3" fmla="+- 1542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1542" y="0"/>
                  </a:lnTo>
                  <a:lnTo>
                    <a:pt x="1542" y="1358"/>
                  </a:lnTo>
                  <a:lnTo>
                    <a:pt x="0" y="1358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dirty="0">
                  <a:solidFill>
                    <a:srgbClr val="009900"/>
                  </a:solidFill>
                </a:rPr>
                <a:t>N</a:t>
              </a:r>
              <a:r>
                <a:rPr lang="en-US" altLang="de-DE" baseline="-33000" dirty="0">
                  <a:solidFill>
                    <a:srgbClr val="009900"/>
                  </a:solidFill>
                </a:rPr>
                <a:t>0</a:t>
              </a:r>
            </a:p>
          </p:txBody>
        </p:sp>
      </p:grpSp>
      <p:graphicFrame>
        <p:nvGraphicFramePr>
          <p:cNvPr id="23" name="Object 1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7769573"/>
              </p:ext>
            </p:extLst>
          </p:nvPr>
        </p:nvGraphicFramePr>
        <p:xfrm>
          <a:off x="440828" y="4456677"/>
          <a:ext cx="3078770" cy="685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3520" name="Equation" r:id="rId4" imgW="3200400" imgH="507960" progId="Equation.3">
                  <p:embed/>
                </p:oleObj>
              </mc:Choice>
              <mc:Fallback>
                <p:oleObj name="Equation" r:id="rId4" imgW="320040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0828" y="4456677"/>
                        <a:ext cx="3078770" cy="685839"/>
                      </a:xfrm>
                      <a:prstGeom prst="rect">
                        <a:avLst/>
                      </a:prstGeom>
                      <a:noFill/>
                      <a:effec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" name="Picture 15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718437"/>
            <a:ext cx="4919811" cy="49198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84168" y="1412776"/>
            <a:ext cx="1296144" cy="288032"/>
          </a:xfrm>
          <a:prstGeom prst="rect">
            <a:avLst/>
          </a:prstGeom>
          <a:solidFill>
            <a:srgbClr val="FFC000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PRELIMINARY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9169649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5" name="Picture 3" descr="Z:\Mythen301\00-SUMMARYs\Trimming\20170831\thresholdDispersion_Mo+Cu_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6111" y="980728"/>
            <a:ext cx="5636055" cy="5466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ounded Rectangle 1"/>
          <p:cNvSpPr/>
          <p:nvPr/>
        </p:nvSpPr>
        <p:spPr bwMode="auto">
          <a:xfrm>
            <a:off x="107503" y="3789040"/>
            <a:ext cx="3648277" cy="180020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453391" y="225797"/>
            <a:ext cx="6708775" cy="508000"/>
          </a:xfrm>
        </p:spPr>
        <p:txBody>
          <a:bodyPr/>
          <a:lstStyle/>
          <a:p>
            <a:r>
              <a:rPr lang="en-US" dirty="0" smtClean="0"/>
              <a:t>Threshold dispersion</a:t>
            </a:r>
            <a:endParaRPr lang="de-CH" dirty="0"/>
          </a:p>
        </p:txBody>
      </p:sp>
      <p:sp>
        <p:nvSpPr>
          <p:cNvPr id="16" name="TextBox 15"/>
          <p:cNvSpPr txBox="1"/>
          <p:nvPr/>
        </p:nvSpPr>
        <p:spPr>
          <a:xfrm>
            <a:off x="156653" y="3861048"/>
            <a:ext cx="3623259" cy="15841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Find inflection points for all channels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400" kern="1000" spc="30" dirty="0" smtClean="0">
                <a:latin typeface="+mn-lt"/>
                <a:cs typeface="Franklin Gothic Book"/>
              </a:rPr>
              <a:t>Calculate and apply trim bits to reduce dispersion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9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32</a:t>
            </a:fld>
            <a:endParaRPr lang="de-DE" altLang="de-DE" dirty="0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33797"/>
            <a:ext cx="2928197" cy="2839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88024" y="2276872"/>
            <a:ext cx="1872208" cy="936104"/>
          </a:xfrm>
          <a:prstGeom prst="rect">
            <a:avLst/>
          </a:prstGeom>
          <a:solidFill>
            <a:srgbClr val="FFEAA8"/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Cu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Untrimmed: 121 e-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Trimmed: 6.5e-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24128" y="4509120"/>
            <a:ext cx="1872208" cy="936104"/>
          </a:xfrm>
          <a:prstGeom prst="rect">
            <a:avLst/>
          </a:prstGeom>
          <a:solidFill>
            <a:srgbClr val="FFEAA8"/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Mo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Untrimmed: 142 e-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Trimmed: 7.2 e-</a:t>
            </a:r>
          </a:p>
        </p:txBody>
      </p:sp>
    </p:spTree>
    <p:extLst>
      <p:ext uri="{BB962C8B-B14F-4D97-AF65-F5344CB8AC3E}">
        <p14:creationId xmlns:p14="http://schemas.microsoft.com/office/powerpoint/2010/main" val="31673168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18" y="1260490"/>
            <a:ext cx="2392230" cy="2320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" name="Rounded Rectangle 3"/>
          <p:cNvSpPr/>
          <p:nvPr/>
        </p:nvSpPr>
        <p:spPr bwMode="auto">
          <a:xfrm>
            <a:off x="2987823" y="692696"/>
            <a:ext cx="6048673" cy="1494136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Rate capability</a:t>
            </a:r>
            <a:endParaRPr lang="de-CH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pic>
        <p:nvPicPr>
          <p:cNvPr id="12" name="Picture 43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836" y="3559015"/>
            <a:ext cx="3029794" cy="29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4572000" y="2186832"/>
            <a:ext cx="4403544" cy="4338512"/>
            <a:chOff x="9793734" y="3772767"/>
            <a:chExt cx="4403544" cy="4338512"/>
          </a:xfrm>
        </p:grpSpPr>
        <p:pic>
          <p:nvPicPr>
            <p:cNvPr id="11" name="Picture 430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10" r="5874"/>
            <a:stretch/>
          </p:blipFill>
          <p:spPr bwMode="auto">
            <a:xfrm>
              <a:off x="9793734" y="3772767"/>
              <a:ext cx="4403544" cy="4338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0" name="AutoShape 433"/>
            <p:cNvSpPr>
              <a:spLocks noChangeArrowheads="1"/>
            </p:cNvSpPr>
            <p:nvPr/>
          </p:nvSpPr>
          <p:spPr bwMode="auto">
            <a:xfrm>
              <a:off x="10138220" y="7234979"/>
              <a:ext cx="733425" cy="600075"/>
            </a:xfrm>
            <a:custGeom>
              <a:avLst/>
              <a:gdLst>
                <a:gd name="G0" fmla="*/ 2042 1 2"/>
                <a:gd name="G1" fmla="*/ 1673 1 2"/>
                <a:gd name="G2" fmla="+- 1673 0 0"/>
                <a:gd name="G3" fmla="+- 2042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2042" y="0"/>
                  </a:lnTo>
                  <a:lnTo>
                    <a:pt x="2042" y="1673"/>
                  </a:lnTo>
                  <a:lnTo>
                    <a:pt x="0" y="1673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/>
                <a:t>35ns</a:t>
              </a:r>
            </a:p>
          </p:txBody>
        </p:sp>
        <p:sp>
          <p:nvSpPr>
            <p:cNvPr id="21" name="AutoShape 434"/>
            <p:cNvSpPr>
              <a:spLocks noChangeArrowheads="1"/>
            </p:cNvSpPr>
            <p:nvPr/>
          </p:nvSpPr>
          <p:spPr bwMode="auto">
            <a:xfrm>
              <a:off x="10685908" y="6861917"/>
              <a:ext cx="735013" cy="600075"/>
            </a:xfrm>
            <a:custGeom>
              <a:avLst/>
              <a:gdLst>
                <a:gd name="G0" fmla="*/ 2046 1 2"/>
                <a:gd name="G1" fmla="*/ 1673 1 2"/>
                <a:gd name="G2" fmla="+- 1673 0 0"/>
                <a:gd name="G3" fmla="+- 2046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2046" y="0"/>
                  </a:lnTo>
                  <a:lnTo>
                    <a:pt x="2046" y="1673"/>
                  </a:lnTo>
                  <a:lnTo>
                    <a:pt x="0" y="1673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/>
                <a:t>40ns</a:t>
              </a:r>
            </a:p>
          </p:txBody>
        </p:sp>
        <p:sp>
          <p:nvSpPr>
            <p:cNvPr id="22" name="AutoShape 435"/>
            <p:cNvSpPr>
              <a:spLocks noChangeArrowheads="1"/>
            </p:cNvSpPr>
            <p:nvPr/>
          </p:nvSpPr>
          <p:spPr bwMode="auto">
            <a:xfrm>
              <a:off x="11325670" y="7068292"/>
              <a:ext cx="715963" cy="600075"/>
            </a:xfrm>
            <a:custGeom>
              <a:avLst/>
              <a:gdLst>
                <a:gd name="G0" fmla="*/ 1994 1 2"/>
                <a:gd name="G1" fmla="*/ 1673 1 2"/>
                <a:gd name="G2" fmla="+- 1673 0 0"/>
                <a:gd name="G3" fmla="+- 1994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1994" y="0"/>
                  </a:lnTo>
                  <a:lnTo>
                    <a:pt x="1994" y="1673"/>
                  </a:lnTo>
                  <a:lnTo>
                    <a:pt x="0" y="1673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/>
                <a:t>49ns</a:t>
              </a:r>
            </a:p>
          </p:txBody>
        </p:sp>
        <p:sp>
          <p:nvSpPr>
            <p:cNvPr id="23" name="AutoShape 436"/>
            <p:cNvSpPr>
              <a:spLocks noChangeArrowheads="1"/>
            </p:cNvSpPr>
            <p:nvPr/>
          </p:nvSpPr>
          <p:spPr bwMode="auto">
            <a:xfrm>
              <a:off x="11897170" y="6634904"/>
              <a:ext cx="712788" cy="600075"/>
            </a:xfrm>
            <a:custGeom>
              <a:avLst/>
              <a:gdLst>
                <a:gd name="G0" fmla="*/ 1985 1 2"/>
                <a:gd name="G1" fmla="*/ 1673 1 2"/>
                <a:gd name="G2" fmla="+- 1673 0 0"/>
                <a:gd name="G3" fmla="+- 1985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1985" y="0"/>
                  </a:lnTo>
                  <a:lnTo>
                    <a:pt x="1985" y="1673"/>
                  </a:lnTo>
                  <a:lnTo>
                    <a:pt x="0" y="1673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/>
                <a:t>60ns</a:t>
              </a:r>
            </a:p>
          </p:txBody>
        </p:sp>
        <p:sp>
          <p:nvSpPr>
            <p:cNvPr id="24" name="AutoShape 437"/>
            <p:cNvSpPr>
              <a:spLocks noChangeArrowheads="1"/>
            </p:cNvSpPr>
            <p:nvPr/>
          </p:nvSpPr>
          <p:spPr bwMode="auto">
            <a:xfrm>
              <a:off x="12492483" y="6366617"/>
              <a:ext cx="701675" cy="600075"/>
            </a:xfrm>
            <a:custGeom>
              <a:avLst/>
              <a:gdLst>
                <a:gd name="G0" fmla="*/ 1956 1 2"/>
                <a:gd name="G1" fmla="*/ 1673 1 2"/>
                <a:gd name="G2" fmla="+- 1673 0 0"/>
                <a:gd name="G3" fmla="+- 1956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1956" y="0"/>
                  </a:lnTo>
                  <a:lnTo>
                    <a:pt x="1956" y="1673"/>
                  </a:lnTo>
                  <a:lnTo>
                    <a:pt x="0" y="1673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dirty="0"/>
                <a:t>87ns</a:t>
              </a:r>
            </a:p>
          </p:txBody>
        </p:sp>
        <p:sp>
          <p:nvSpPr>
            <p:cNvPr id="25" name="AutoShape 438"/>
            <p:cNvSpPr>
              <a:spLocks noChangeArrowheads="1"/>
            </p:cNvSpPr>
            <p:nvPr/>
          </p:nvSpPr>
          <p:spPr bwMode="auto">
            <a:xfrm>
              <a:off x="13071920" y="5537942"/>
              <a:ext cx="871538" cy="600075"/>
            </a:xfrm>
            <a:custGeom>
              <a:avLst/>
              <a:gdLst>
                <a:gd name="G0" fmla="*/ 2425 1 2"/>
                <a:gd name="G1" fmla="*/ 1674 1 2"/>
                <a:gd name="G2" fmla="+- 1674 0 0"/>
                <a:gd name="G3" fmla="+- 2425 0 0"/>
              </a:gdLst>
              <a:ahLst/>
              <a:cxnLst>
                <a:cxn ang="0">
                  <a:pos x="r" y="vc"/>
                </a:cxn>
                <a:cxn ang="5400000">
                  <a:pos x="hc" y="b"/>
                </a:cxn>
                <a:cxn ang="10800000">
                  <a:pos x="l" y="vc"/>
                </a:cxn>
                <a:cxn ang="16200000">
                  <a:pos x="hc" y="t"/>
                </a:cxn>
              </a:cxnLst>
              <a:rect l="0" t="0" r="0" b="0"/>
              <a:pathLst>
                <a:path>
                  <a:moveTo>
                    <a:pt x="0" y="0"/>
                  </a:moveTo>
                  <a:lnTo>
                    <a:pt x="2425" y="0"/>
                  </a:lnTo>
                  <a:lnTo>
                    <a:pt x="2425" y="1674"/>
                  </a:lnTo>
                  <a:lnTo>
                    <a:pt x="0" y="1674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3465A4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5000" rIns="90000" bIns="45000"/>
            <a:lstStyle>
              <a:lvl1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1pPr>
              <a:lvl2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2pPr>
              <a:lvl3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3pPr>
              <a:lvl4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4pPr>
              <a:lvl5pPr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5pPr>
              <a:lvl6pPr marL="25146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6pPr>
              <a:lvl7pPr marL="29718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7pPr>
              <a:lvl8pPr marL="34290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8pPr>
              <a:lvl9pPr marL="3886200" indent="-228600" defTabSz="45720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8" charset="0"/>
                <a:tabLst>
                  <a:tab pos="457200" algn="l"/>
                </a:tabLst>
                <a:defRPr>
                  <a:solidFill>
                    <a:srgbClr val="000000"/>
                  </a:solidFill>
                  <a:latin typeface="Arial" pitchFamily="34" charset="0"/>
                  <a:ea typeface="AR PL UMing HK" charset="0"/>
                  <a:cs typeface="AR PL UMing HK" charset="0"/>
                </a:defRPr>
              </a:lvl9pPr>
            </a:lstStyle>
            <a:p>
              <a:pPr>
                <a:lnSpc>
                  <a:spcPct val="100000"/>
                </a:lnSpc>
              </a:pPr>
              <a:r>
                <a:rPr lang="en-US" altLang="de-DE" dirty="0"/>
                <a:t>158ns</a:t>
              </a:r>
            </a:p>
          </p:txBody>
        </p:sp>
      </p:grpSp>
      <p:sp>
        <p:nvSpPr>
          <p:cNvPr id="28" name="AutoShape 441"/>
          <p:cNvSpPr>
            <a:spLocks noChangeArrowheads="1"/>
          </p:cNvSpPr>
          <p:nvPr/>
        </p:nvSpPr>
        <p:spPr bwMode="auto">
          <a:xfrm>
            <a:off x="3047621" y="764704"/>
            <a:ext cx="5927923" cy="1584176"/>
          </a:xfrm>
          <a:custGeom>
            <a:avLst/>
            <a:gdLst>
              <a:gd name="G0" fmla="*/ 13063 1 2"/>
              <a:gd name="G1" fmla="*/ 11188 1 2"/>
              <a:gd name="G2" fmla="+- 11188 0 0"/>
              <a:gd name="G3" fmla="+- 13063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13063" y="0"/>
                </a:lnTo>
                <a:lnTo>
                  <a:pt x="13063" y="11188"/>
                </a:lnTo>
                <a:lnTo>
                  <a:pt x="0" y="11188"/>
                </a:lnTo>
                <a:close/>
              </a:path>
            </a:pathLst>
          </a:custGeom>
          <a:solidFill>
            <a:srgbClr val="FFEAA8"/>
          </a:solidFill>
          <a:ln>
            <a:noFill/>
          </a:ln>
          <a:effectLst/>
        </p:spPr>
        <p:txBody>
          <a:bodyPr lIns="90000" tIns="45000" rIns="90000" bIns="45000"/>
          <a:lstStyle>
            <a:lvl1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1pPr>
            <a:lvl2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2pPr>
            <a:lvl3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3pPr>
            <a:lvl4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4pPr>
            <a:lvl5pPr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5pPr>
            <a:lvl6pPr marL="25146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6pPr>
            <a:lvl7pPr marL="29718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7pPr>
            <a:lvl8pPr marL="34290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8pPr>
            <a:lvl9pPr marL="3886200" indent="-228600" defTabSz="45720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</a:tabLst>
              <a:defRPr>
                <a:solidFill>
                  <a:srgbClr val="000000"/>
                </a:solidFill>
                <a:latin typeface="Arial" pitchFamily="34" charset="0"/>
                <a:ea typeface="AR PL UMing HK" charset="0"/>
                <a:cs typeface="AR PL UMing HK" charset="0"/>
              </a:defRPr>
            </a:lvl9pPr>
          </a:lstStyle>
          <a:p>
            <a:pPr>
              <a:lnSpc>
                <a:spcPct val="100000"/>
              </a:lnSpc>
            </a:pPr>
            <a:r>
              <a:rPr lang="en-US" altLang="de-DE" sz="1800" dirty="0">
                <a:latin typeface="+mn-lt"/>
              </a:rPr>
              <a:t>1.	Plot the measured </a:t>
            </a:r>
            <a:r>
              <a:rPr lang="en-US" altLang="de-DE" sz="1800" dirty="0" smtClean="0">
                <a:latin typeface="+mn-lt"/>
              </a:rPr>
              <a:t>rate </a:t>
            </a:r>
            <a:r>
              <a:rPr lang="en-US" altLang="de-DE" sz="1800" dirty="0">
                <a:latin typeface="+mn-lt"/>
              </a:rPr>
              <a:t>vs the </a:t>
            </a:r>
            <a:r>
              <a:rPr lang="en-US" altLang="de-DE" sz="1800" dirty="0" smtClean="0">
                <a:latin typeface="+mn-lt"/>
              </a:rPr>
              <a:t>reference </a:t>
            </a:r>
            <a:r>
              <a:rPr lang="en-US" altLang="de-DE" sz="1800" dirty="0">
                <a:latin typeface="+mn-lt"/>
              </a:rPr>
              <a:t>rate </a:t>
            </a:r>
            <a:r>
              <a:rPr lang="en-US" altLang="de-DE" sz="1800" dirty="0" smtClean="0">
                <a:latin typeface="+mn-lt"/>
              </a:rPr>
              <a:t>I</a:t>
            </a:r>
            <a:r>
              <a:rPr lang="en-US" altLang="de-DE" sz="1800" baseline="-33000" dirty="0" smtClean="0">
                <a:latin typeface="+mn-lt"/>
              </a:rPr>
              <a:t>0</a:t>
            </a:r>
            <a:endParaRPr lang="en-US" altLang="de-DE" sz="1800" dirty="0">
              <a:latin typeface="+mn-lt"/>
            </a:endParaRPr>
          </a:p>
          <a:p>
            <a:pPr marL="457200" indent="-457200">
              <a:lnSpc>
                <a:spcPct val="100000"/>
              </a:lnSpc>
              <a:buAutoNum type="arabicPeriod" startAt="2"/>
            </a:pPr>
            <a:r>
              <a:rPr lang="en-US" altLang="de-DE" sz="1800" dirty="0" smtClean="0">
                <a:latin typeface="+mn-lt"/>
              </a:rPr>
              <a:t>Estimate </a:t>
            </a:r>
            <a:r>
              <a:rPr lang="en-US" altLang="de-DE" sz="1800" dirty="0">
                <a:latin typeface="+mn-lt"/>
              </a:rPr>
              <a:t>the ideal </a:t>
            </a:r>
            <a:r>
              <a:rPr lang="en-US" altLang="de-DE" sz="1800" dirty="0" smtClean="0">
                <a:latin typeface="+mn-lt"/>
              </a:rPr>
              <a:t>theoretical </a:t>
            </a:r>
            <a:r>
              <a:rPr lang="en-US" altLang="de-DE" sz="1800" dirty="0">
                <a:latin typeface="+mn-lt"/>
              </a:rPr>
              <a:t>rate </a:t>
            </a:r>
            <a:r>
              <a:rPr lang="en-US" altLang="de-DE" sz="1800" dirty="0" smtClean="0">
                <a:latin typeface="+mn-lt"/>
              </a:rPr>
              <a:t>with </a:t>
            </a:r>
            <a:r>
              <a:rPr lang="en-US" altLang="de-DE" sz="1800" dirty="0">
                <a:latin typeface="+mn-lt"/>
              </a:rPr>
              <a:t>a linear </a:t>
            </a:r>
            <a:r>
              <a:rPr lang="en-US" altLang="de-DE" sz="1800" dirty="0" smtClean="0">
                <a:latin typeface="+mn-lt"/>
              </a:rPr>
              <a:t>fit</a:t>
            </a:r>
          </a:p>
          <a:p>
            <a:pPr marL="457200" indent="-457200">
              <a:buAutoNum type="arabicPeriod" startAt="3"/>
            </a:pPr>
            <a:r>
              <a:rPr lang="en-US" altLang="de-DE" sz="1800" dirty="0" smtClean="0">
                <a:latin typeface="+mn-lt"/>
              </a:rPr>
              <a:t>Fit </a:t>
            </a:r>
            <a:r>
              <a:rPr lang="en-US" altLang="de-DE" sz="1800" dirty="0">
                <a:latin typeface="+mn-lt"/>
              </a:rPr>
              <a:t>the ratio </a:t>
            </a:r>
            <a:r>
              <a:rPr lang="en-US" altLang="de-DE" sz="1800" dirty="0">
                <a:latin typeface="+mn-lt"/>
                <a:cs typeface="Arial" pitchFamily="34" charset="0"/>
              </a:rPr>
              <a:t>ε </a:t>
            </a:r>
            <a:r>
              <a:rPr lang="en-US" altLang="de-DE" sz="1800" dirty="0" smtClean="0">
                <a:latin typeface="+mn-lt"/>
              </a:rPr>
              <a:t>of the </a:t>
            </a:r>
            <a:r>
              <a:rPr lang="en-US" altLang="de-DE" sz="1800" dirty="0">
                <a:latin typeface="+mn-lt"/>
              </a:rPr>
              <a:t>measured and </a:t>
            </a:r>
            <a:r>
              <a:rPr lang="en-US" altLang="de-DE" sz="1800" dirty="0" smtClean="0">
                <a:latin typeface="+mn-lt"/>
              </a:rPr>
              <a:t>theoretical </a:t>
            </a:r>
            <a:r>
              <a:rPr lang="en-US" altLang="de-DE" sz="1800" dirty="0">
                <a:latin typeface="+mn-lt"/>
              </a:rPr>
              <a:t>rate </a:t>
            </a:r>
            <a:r>
              <a:rPr lang="en-US" altLang="de-DE" sz="1800" dirty="0" smtClean="0">
                <a:latin typeface="+mn-lt"/>
                <a:cs typeface="Arial" pitchFamily="34" charset="0"/>
              </a:rPr>
              <a:t>Φ </a:t>
            </a:r>
            <a:br>
              <a:rPr lang="en-US" altLang="de-DE" sz="1800" dirty="0" smtClean="0">
                <a:latin typeface="+mn-lt"/>
                <a:cs typeface="Arial" pitchFamily="34" charset="0"/>
              </a:rPr>
            </a:br>
            <a:r>
              <a:rPr lang="en-US" altLang="de-DE" sz="1800" dirty="0" smtClean="0">
                <a:latin typeface="+mn-lt"/>
              </a:rPr>
              <a:t>to </a:t>
            </a:r>
            <a:r>
              <a:rPr lang="en-US" altLang="de-DE" sz="1800" dirty="0">
                <a:latin typeface="+mn-lt"/>
              </a:rPr>
              <a:t>find the </a:t>
            </a:r>
            <a:r>
              <a:rPr lang="en-US" altLang="de-DE" sz="1800" dirty="0" smtClean="0">
                <a:latin typeface="+mn-lt"/>
              </a:rPr>
              <a:t>dead time </a:t>
            </a:r>
            <a:r>
              <a:rPr lang="en-US" altLang="de-DE" sz="1800" dirty="0" err="1">
                <a:latin typeface="+mn-lt"/>
                <a:cs typeface="Arial" pitchFamily="34" charset="0"/>
              </a:rPr>
              <a:t>τ</a:t>
            </a:r>
            <a:r>
              <a:rPr lang="en-US" altLang="de-DE" sz="1800" baseline="-33000" dirty="0" err="1">
                <a:latin typeface="+mn-lt"/>
                <a:cs typeface="Arial" pitchFamily="34" charset="0"/>
              </a:rPr>
              <a:t>d</a:t>
            </a:r>
            <a:r>
              <a:rPr lang="en-US" altLang="de-DE" sz="1800" baseline="-33000" dirty="0">
                <a:latin typeface="+mn-lt"/>
                <a:cs typeface="Arial" pitchFamily="34" charset="0"/>
              </a:rPr>
              <a:t> </a:t>
            </a:r>
            <a:r>
              <a:rPr lang="en-US" altLang="de-DE" sz="1800" dirty="0" smtClean="0">
                <a:latin typeface="+mn-lt"/>
                <a:cs typeface="Arial" pitchFamily="34" charset="0"/>
              </a:rPr>
              <a:t>(</a:t>
            </a:r>
            <a:r>
              <a:rPr lang="en-US" altLang="de-DE" sz="1800" dirty="0" err="1" smtClean="0">
                <a:latin typeface="+mn-lt"/>
                <a:cs typeface="Arial" pitchFamily="34" charset="0"/>
              </a:rPr>
              <a:t>paralyzable</a:t>
            </a:r>
            <a:r>
              <a:rPr lang="en-US" altLang="de-DE" sz="1800" dirty="0" smtClean="0">
                <a:latin typeface="+mn-lt"/>
                <a:cs typeface="Arial" pitchFamily="34" charset="0"/>
              </a:rPr>
              <a:t> counter):  </a:t>
            </a:r>
            <a:r>
              <a:rPr lang="en-US" altLang="de-DE" sz="1800" dirty="0">
                <a:latin typeface="+mn-lt"/>
                <a:cs typeface="Arial" pitchFamily="34" charset="0"/>
              </a:rPr>
              <a:t>ε=</a:t>
            </a:r>
            <a:r>
              <a:rPr lang="en-US" altLang="de-DE" sz="1800" dirty="0" err="1">
                <a:latin typeface="+mn-lt"/>
                <a:cs typeface="Arial" pitchFamily="34" charset="0"/>
              </a:rPr>
              <a:t>exp</a:t>
            </a:r>
            <a:r>
              <a:rPr lang="en-US" altLang="de-DE" sz="1800" dirty="0">
                <a:latin typeface="+mn-lt"/>
                <a:cs typeface="Arial" pitchFamily="34" charset="0"/>
              </a:rPr>
              <a:t>(-</a:t>
            </a:r>
            <a:r>
              <a:rPr lang="en-US" altLang="de-DE" sz="1800" dirty="0" err="1">
                <a:latin typeface="+mn-lt"/>
                <a:cs typeface="Arial" pitchFamily="34" charset="0"/>
              </a:rPr>
              <a:t>τ</a:t>
            </a:r>
            <a:r>
              <a:rPr lang="en-US" altLang="de-DE" sz="1800" baseline="-33000" dirty="0" err="1">
                <a:latin typeface="+mn-lt"/>
                <a:cs typeface="Arial" pitchFamily="34" charset="0"/>
              </a:rPr>
              <a:t>d</a:t>
            </a:r>
            <a:r>
              <a:rPr lang="en-US" altLang="de-DE" sz="1800" dirty="0" err="1">
                <a:latin typeface="+mn-lt"/>
                <a:cs typeface="Arial" pitchFamily="34" charset="0"/>
              </a:rPr>
              <a:t>Φ</a:t>
            </a:r>
            <a:r>
              <a:rPr lang="en-US" altLang="de-DE" sz="1800" dirty="0" smtClean="0">
                <a:latin typeface="+mn-lt"/>
                <a:cs typeface="Arial" pitchFamily="34" charset="0"/>
              </a:rPr>
              <a:t>)</a:t>
            </a:r>
            <a:endParaRPr lang="en-US" altLang="de-DE" sz="1800" baseline="33000" dirty="0">
              <a:latin typeface="+mn-lt"/>
              <a:cs typeface="Arial" pitchFamily="34" charset="0"/>
            </a:endParaRPr>
          </a:p>
          <a:p>
            <a:pPr marL="457200" indent="-457200">
              <a:lnSpc>
                <a:spcPct val="100000"/>
              </a:lnSpc>
              <a:buAutoNum type="arabicPeriod" startAt="2"/>
            </a:pPr>
            <a:endParaRPr lang="en-US" altLang="de-DE" sz="1800" dirty="0">
              <a:latin typeface="+mn-lt"/>
            </a:endParaRPr>
          </a:p>
        </p:txBody>
      </p:sp>
      <p:sp>
        <p:nvSpPr>
          <p:cNvPr id="31" name="Rectangle 444"/>
          <p:cNvSpPr>
            <a:spLocks noChangeArrowheads="1"/>
          </p:cNvSpPr>
          <p:nvPr/>
        </p:nvSpPr>
        <p:spPr bwMode="auto">
          <a:xfrm>
            <a:off x="4234308" y="3688504"/>
            <a:ext cx="438150" cy="363537"/>
          </a:xfrm>
          <a:prstGeom prst="rect">
            <a:avLst/>
          </a:prstGeom>
          <a:solidFill>
            <a:srgbClr val="FFFFFF"/>
          </a:solidFill>
          <a:ln w="9525" cap="flat">
            <a:solidFill>
              <a:srgbClr val="FFFF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956319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Noise vs dead time</a:t>
            </a:r>
            <a:endParaRPr lang="de-CH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9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34</a:t>
            </a:fld>
            <a:endParaRPr lang="de-DE" altLang="de-DE" dirty="0"/>
          </a:p>
        </p:txBody>
      </p:sp>
      <p:pic>
        <p:nvPicPr>
          <p:cNvPr id="10" name="Picture 4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20688"/>
            <a:ext cx="5400675" cy="564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103985" y="1412776"/>
            <a:ext cx="1296144" cy="288032"/>
          </a:xfrm>
          <a:prstGeom prst="rect">
            <a:avLst/>
          </a:prstGeom>
          <a:solidFill>
            <a:srgbClr val="FFC000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latin typeface="+mn-lt"/>
                <a:cs typeface="Franklin Gothic Book"/>
              </a:rPr>
              <a:t>PRELIMINARY</a:t>
            </a:r>
            <a:endParaRPr lang="de-CH" sz="1800" kern="1000" spc="30" dirty="0" err="1" smtClean="0"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29631008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5134322" y="980728"/>
            <a:ext cx="3925441" cy="2231578"/>
          </a:xfrm>
          <a:solidFill>
            <a:srgbClr val="FED43E"/>
          </a:solidFill>
        </p:spPr>
        <p:txBody>
          <a:bodyPr/>
          <a:lstStyle/>
          <a:p>
            <a:r>
              <a:rPr lang="en-US" sz="2200" dirty="0" smtClean="0"/>
              <a:t>Development of MYTHEN3 just started</a:t>
            </a:r>
          </a:p>
          <a:p>
            <a:pPr lvl="1"/>
            <a:r>
              <a:rPr lang="en-US" sz="2200" dirty="0" smtClean="0"/>
              <a:t>First prototype under test</a:t>
            </a:r>
          </a:p>
          <a:p>
            <a:pPr lvl="1"/>
            <a:r>
              <a:rPr lang="en-US" sz="2200" dirty="0" smtClean="0"/>
              <a:t>Final chip end 2017</a:t>
            </a:r>
          </a:p>
          <a:p>
            <a:pPr lvl="1"/>
            <a:r>
              <a:rPr lang="en-US" sz="2200" dirty="0" smtClean="0"/>
              <a:t>Modules end 2018</a:t>
            </a:r>
          </a:p>
          <a:p>
            <a:pPr lvl="1"/>
            <a:r>
              <a:rPr lang="en-US" sz="2200" dirty="0" smtClean="0"/>
              <a:t>Detector system at SLS in 2019</a:t>
            </a:r>
          </a:p>
          <a:p>
            <a:pPr lvl="1"/>
            <a:endParaRPr lang="de-CH" sz="2200" dirty="0"/>
          </a:p>
        </p:txBody>
      </p:sp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Perspectives and conclusions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827584" y="980728"/>
            <a:ext cx="4176464" cy="5328592"/>
          </a:xfrm>
          <a:solidFill>
            <a:srgbClr val="FED43E"/>
          </a:solidFill>
        </p:spPr>
        <p:txBody>
          <a:bodyPr/>
          <a:lstStyle/>
          <a:p>
            <a:pPr marL="0" indent="0">
              <a:buNone/>
            </a:pPr>
            <a:r>
              <a:rPr lang="en-US" sz="2200" dirty="0" smtClean="0"/>
              <a:t>With respect to previous generation (MYTHEN II):</a:t>
            </a:r>
          </a:p>
          <a:p>
            <a:r>
              <a:rPr lang="en-US" sz="2200" dirty="0" smtClean="0"/>
              <a:t>Lower noise</a:t>
            </a:r>
          </a:p>
          <a:p>
            <a:pPr lvl="1"/>
            <a:r>
              <a:rPr lang="en-US" sz="2200" dirty="0" smtClean="0"/>
              <a:t>Easier choice of energy/threshold</a:t>
            </a:r>
          </a:p>
          <a:p>
            <a:r>
              <a:rPr lang="en-US" sz="2200" dirty="0" smtClean="0"/>
              <a:t>Improved threshold dispersion</a:t>
            </a:r>
          </a:p>
          <a:p>
            <a:pPr lvl="1"/>
            <a:r>
              <a:rPr lang="en-US" sz="2200" dirty="0" smtClean="0"/>
              <a:t>Smaller flat field corrections</a:t>
            </a:r>
          </a:p>
          <a:p>
            <a:r>
              <a:rPr lang="en-US" sz="2200" dirty="0" smtClean="0"/>
              <a:t>Faster readout (&gt;40kHz)</a:t>
            </a:r>
          </a:p>
          <a:p>
            <a:r>
              <a:rPr lang="en-US" sz="2200" dirty="0" smtClean="0"/>
              <a:t>Higher count rates</a:t>
            </a:r>
          </a:p>
          <a:p>
            <a:r>
              <a:rPr lang="en-US" sz="2200" dirty="0" smtClean="0"/>
              <a:t>Three independent counters</a:t>
            </a:r>
          </a:p>
          <a:p>
            <a:pPr lvl="1"/>
            <a:r>
              <a:rPr lang="en-US" sz="2200" dirty="0" smtClean="0"/>
              <a:t>Dead time free</a:t>
            </a:r>
          </a:p>
          <a:p>
            <a:pPr lvl="1"/>
            <a:r>
              <a:rPr lang="en-US" sz="2200" dirty="0" smtClean="0"/>
              <a:t>Pump-probe with multiple gates</a:t>
            </a:r>
          </a:p>
          <a:p>
            <a:pPr lvl="1"/>
            <a:r>
              <a:rPr lang="en-US" sz="2200" dirty="0" smtClean="0"/>
              <a:t>Energy windowing</a:t>
            </a:r>
          </a:p>
          <a:p>
            <a:r>
              <a:rPr lang="en-US" sz="2200" dirty="0" smtClean="0"/>
              <a:t>…and more ideas</a:t>
            </a:r>
            <a:endParaRPr lang="de-CH" sz="2200" dirty="0"/>
          </a:p>
        </p:txBody>
      </p:sp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0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2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35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4129434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7908118" y="836712"/>
            <a:ext cx="1047345" cy="4496398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23" name="CustomShape 2"/>
          <p:cNvSpPr/>
          <p:nvPr/>
        </p:nvSpPr>
        <p:spPr>
          <a:xfrm>
            <a:off x="288000" y="5301208"/>
            <a:ext cx="8746920" cy="111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Back: Marie </a:t>
            </a:r>
            <a:r>
              <a:rPr lang="en-US" sz="1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Ruat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</a:t>
            </a:r>
            <a:r>
              <a:rPr lang="en-US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Bernd Schmitt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Sophie Redford, Aldo </a:t>
            </a:r>
            <a:r>
              <a:rPr lang="en-US" sz="1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Mozzanica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</a:t>
            </a:r>
            <a:r>
              <a:rPr lang="en-US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Erik </a:t>
            </a:r>
            <a:r>
              <a:rPr lang="en-US" sz="15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Fröjdh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.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Middle: </a:t>
            </a:r>
            <a:r>
              <a:rPr lang="en-US" sz="1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Jiaguo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 Zhang, Carlos Lopez, </a:t>
            </a: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Marie </a:t>
            </a:r>
            <a:r>
              <a:rPr lang="en-US" sz="14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Andrae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</a:t>
            </a:r>
            <a:r>
              <a:rPr lang="en-US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Rebecca </a:t>
            </a:r>
            <a:r>
              <a:rPr lang="en-US" sz="15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Barten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</a:t>
            </a:r>
            <a:r>
              <a:rPr lang="en-US" sz="15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Martin </a:t>
            </a:r>
            <a:r>
              <a:rPr lang="en-US" sz="1500" strike="noStrike" spc="-1" dirty="0" err="1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Brueckner</a:t>
            </a:r>
            <a:r>
              <a:rPr lang="en-US" sz="1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</a:t>
            </a:r>
            <a:r>
              <a:rPr lang="en-US" sz="15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Christian Ruder</a:t>
            </a:r>
            <a:r>
              <a:rPr lang="en-US" sz="14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</a:t>
            </a:r>
          </a:p>
          <a:p>
            <a:pPr>
              <a:lnSpc>
                <a:spcPct val="100000"/>
              </a:lnSpc>
            </a:pPr>
            <a:r>
              <a:rPr lang="en-US" sz="150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Dominic </a:t>
            </a:r>
            <a:r>
              <a:rPr lang="en-US" sz="15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Greiffenberg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</a:t>
            </a:r>
            <a:r>
              <a:rPr lang="en-US" sz="15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ヒラギノ角ゴ Pro W3"/>
              </a:rPr>
              <a:t>Seraphin</a:t>
            </a:r>
            <a:r>
              <a:rPr lang="en-US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ea typeface="ヒラギノ角ゴ Pro W3"/>
              </a:rPr>
              <a:t> Vetter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. 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Front: </a:t>
            </a:r>
            <a:r>
              <a:rPr lang="en-US" sz="1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Xintian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 Shi, </a:t>
            </a:r>
            <a:r>
              <a:rPr lang="en-US" sz="15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Dhanya</a:t>
            </a:r>
            <a:r>
              <a:rPr lang="en-US" sz="15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 </a:t>
            </a:r>
            <a:r>
              <a:rPr lang="en-US" sz="15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Thattil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Gemma </a:t>
            </a:r>
            <a:r>
              <a:rPr lang="en-US" sz="1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Tinti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 </a:t>
            </a:r>
            <a:r>
              <a:rPr lang="en-US" sz="14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Anna Bergamaschi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Marco </a:t>
            </a:r>
            <a:r>
              <a:rPr lang="en-US" sz="1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Ramilli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</a:t>
            </a:r>
            <a:r>
              <a:rPr lang="en-US" sz="1500" b="1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Roberto </a:t>
            </a:r>
            <a:r>
              <a:rPr lang="en-US" sz="1500" b="1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Dinapoli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, </a:t>
            </a:r>
            <a:r>
              <a:rPr lang="en-US" sz="1400" strike="noStrike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Davide</a:t>
            </a:r>
            <a:r>
              <a:rPr lang="en-US" sz="140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ヒラギノ角ゴ Pro W3"/>
              </a:rPr>
              <a:t> Mezza.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4" name="CustomShape 3"/>
          <p:cNvSpPr/>
          <p:nvPr/>
        </p:nvSpPr>
        <p:spPr>
          <a:xfrm>
            <a:off x="0" y="291600"/>
            <a:ext cx="9144000" cy="5072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 algn="ctr">
              <a:lnSpc>
                <a:spcPct val="100000"/>
              </a:lnSpc>
            </a:pPr>
            <a:r>
              <a:rPr lang="en-US" sz="2500" strike="noStrike" spc="-1" dirty="0">
                <a:solidFill>
                  <a:srgbClr val="686868"/>
                </a:solidFill>
                <a:uFill>
                  <a:solidFill>
                    <a:srgbClr val="FFFFFF"/>
                  </a:solidFill>
                </a:uFill>
                <a:latin typeface="Georgia"/>
                <a:ea typeface="ヒラギノ角ゴ Pro W3"/>
              </a:rPr>
              <a:t>Acknowledgements</a:t>
            </a:r>
            <a:endParaRPr lang="en-US" sz="180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725" name="Picture 724"/>
          <p:cNvPicPr/>
          <p:nvPr/>
        </p:nvPicPr>
        <p:blipFill>
          <a:blip r:embed="rId2"/>
          <a:stretch/>
        </p:blipFill>
        <p:spPr>
          <a:xfrm>
            <a:off x="899592" y="864360"/>
            <a:ext cx="6613560" cy="4407480"/>
          </a:xfrm>
          <a:prstGeom prst="rect">
            <a:avLst/>
          </a:prstGeom>
          <a:ln>
            <a:noFill/>
          </a:ln>
        </p:spPr>
      </p:pic>
      <p:grpSp>
        <p:nvGrpSpPr>
          <p:cNvPr id="5" name="Group 4"/>
          <p:cNvGrpSpPr/>
          <p:nvPr/>
        </p:nvGrpSpPr>
        <p:grpSpPr>
          <a:xfrm>
            <a:off x="7884368" y="1491975"/>
            <a:ext cx="1062131" cy="3675441"/>
            <a:chOff x="6582842" y="5052338"/>
            <a:chExt cx="1062131" cy="3675441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311" r="15541" b="21428"/>
            <a:stretch/>
          </p:blipFill>
          <p:spPr bwMode="auto">
            <a:xfrm>
              <a:off x="6688245" y="5563116"/>
              <a:ext cx="906591" cy="11943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540" r="8241" b="22905"/>
            <a:stretch/>
          </p:blipFill>
          <p:spPr bwMode="auto">
            <a:xfrm>
              <a:off x="6641230" y="7573145"/>
              <a:ext cx="961778" cy="11546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ounded Rectangle 7"/>
            <p:cNvSpPr/>
            <p:nvPr/>
          </p:nvSpPr>
          <p:spPr bwMode="auto">
            <a:xfrm>
              <a:off x="6597628" y="5052338"/>
              <a:ext cx="1047345" cy="510778"/>
            </a:xfrm>
            <a:prstGeom prst="roundRect">
              <a:avLst/>
            </a:prstGeom>
            <a:gradFill flip="none" rotWithShape="1">
              <a:gsLst>
                <a:gs pos="49000">
                  <a:srgbClr val="EBEBEB"/>
                </a:gs>
                <a:gs pos="0">
                  <a:schemeClr val="bg1"/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de-CH" sz="1200" dirty="0" smtClean="0"/>
                <a:t>Nicola </a:t>
              </a:r>
            </a:p>
            <a:p>
              <a:pPr algn="ctr">
                <a:spcBef>
                  <a:spcPct val="0"/>
                </a:spcBef>
              </a:pPr>
              <a:r>
                <a:rPr lang="de-CH" sz="1200" dirty="0" smtClean="0"/>
                <a:t>Casati</a:t>
              </a:r>
              <a:endParaRPr kumimoji="0" lang="de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6582842" y="7022852"/>
              <a:ext cx="1047345" cy="510778"/>
            </a:xfrm>
            <a:prstGeom prst="roundRect">
              <a:avLst/>
            </a:prstGeom>
            <a:gradFill flip="none" rotWithShape="1">
              <a:gsLst>
                <a:gs pos="49000">
                  <a:srgbClr val="EBEBEB"/>
                </a:gs>
                <a:gs pos="0">
                  <a:schemeClr val="bg1"/>
                </a:gs>
                <a:gs pos="100000">
                  <a:schemeClr val="bg2">
                    <a:lumMod val="40000"/>
                    <a:lumOff val="60000"/>
                    <a:alpha val="0"/>
                  </a:schemeClr>
                </a:gs>
              </a:gsLst>
              <a:path path="rect">
                <a:fillToRect l="50000" t="50000" r="50000" b="50000"/>
              </a:path>
              <a:tileRect/>
            </a:gradFill>
            <a:ln>
              <a:noFill/>
              <a:headEnd type="none" w="med" len="med"/>
              <a:tailEnd type="none" w="med" len="med"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algn="ctr">
                <a:spcBef>
                  <a:spcPct val="0"/>
                </a:spcBef>
              </a:pPr>
              <a:r>
                <a:rPr lang="de-CH" sz="1200" dirty="0" smtClean="0"/>
                <a:t>Antonio </a:t>
              </a:r>
              <a:r>
                <a:rPr lang="de-CH" sz="1200" dirty="0" err="1" smtClean="0"/>
                <a:t>Cervellino</a:t>
              </a:r>
              <a:endParaRPr kumimoji="0" lang="de-CH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7981168" y="83671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MS 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b="1" kern="1000" spc="30" dirty="0" smtClean="0">
                <a:latin typeface="+mn-lt"/>
                <a:cs typeface="Franklin Gothic Book"/>
              </a:rPr>
              <a:t>beamline</a:t>
            </a:r>
            <a:endParaRPr lang="de-CH" sz="1800" b="1" kern="1000" spc="30" dirty="0" err="1" smtClean="0">
              <a:latin typeface="+mn-lt"/>
              <a:cs typeface="Franklin Gothic Book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36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5716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de-CH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8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2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37</a:t>
            </a:fld>
            <a:endParaRPr lang="de-DE" altLang="de-DE" dirty="0"/>
          </a:p>
        </p:txBody>
      </p:sp>
      <p:sp>
        <p:nvSpPr>
          <p:cNvPr id="9" name="Rectangle 8"/>
          <p:cNvSpPr/>
          <p:nvPr/>
        </p:nvSpPr>
        <p:spPr>
          <a:xfrm>
            <a:off x="3131840" y="692696"/>
            <a:ext cx="60691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u="sng" dirty="0" smtClean="0">
                <a:solidFill>
                  <a:srgbClr val="FF0000"/>
                </a:solidFill>
              </a:rPr>
              <a:t>OPEN POSITIONS: https</a:t>
            </a:r>
            <a:r>
              <a:rPr lang="it-IT" u="sng" dirty="0">
                <a:solidFill>
                  <a:srgbClr val="FF0000"/>
                </a:solidFill>
              </a:rPr>
              <a:t>://www.psi.ch/pa/job-opportunities/1525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5995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strips?</a:t>
            </a:r>
            <a:endParaRPr lang="en-US" dirty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2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3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4</a:t>
            </a:fld>
            <a:endParaRPr lang="de-DE" altLang="de-DE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2980726"/>
            <a:ext cx="3955764" cy="2968553"/>
          </a:xfrm>
        </p:spPr>
      </p:pic>
      <p:pic>
        <p:nvPicPr>
          <p:cNvPr id="358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682"/>
          <a:stretch/>
        </p:blipFill>
        <p:spPr bwMode="auto">
          <a:xfrm>
            <a:off x="5148064" y="2966327"/>
            <a:ext cx="3637161" cy="2982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267744" y="908720"/>
            <a:ext cx="5497444" cy="57264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2800" i="1" kern="1000" spc="30" dirty="0" smtClean="0">
                <a:latin typeface="+mn-lt"/>
                <a:cs typeface="Franklin Gothic Book"/>
              </a:rPr>
              <a:t>1D Applications don’t require pixels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37983" y="2101608"/>
            <a:ext cx="2570864" cy="64807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Franklin Gothic Book"/>
              </a:rPr>
              <a:t>X-Ray powder diffraction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Franklin Gothic Book"/>
              </a:rPr>
              <a:t>(XRPD)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429861" y="2086099"/>
            <a:ext cx="3072779" cy="48722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 smtClean="0">
                <a:solidFill>
                  <a:schemeClr val="accent3">
                    <a:lumMod val="75000"/>
                  </a:schemeClr>
                </a:solidFill>
                <a:latin typeface="+mn-lt"/>
                <a:cs typeface="Franklin Gothic Book"/>
              </a:rPr>
              <a:t>X-Ray emission spectrometers</a:t>
            </a:r>
          </a:p>
        </p:txBody>
      </p:sp>
    </p:spTree>
    <p:extLst>
      <p:ext uri="{BB962C8B-B14F-4D97-AF65-F5344CB8AC3E}">
        <p14:creationId xmlns:p14="http://schemas.microsoft.com/office/powerpoint/2010/main" val="17939114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strips? </a:t>
            </a:r>
            <a:r>
              <a:rPr lang="en-US" i="1" dirty="0" smtClean="0"/>
              <a:t>Chip designer’s </a:t>
            </a:r>
            <a:r>
              <a:rPr lang="en-US" i="1" dirty="0"/>
              <a:t>v</a:t>
            </a:r>
            <a:r>
              <a:rPr lang="en-US" i="1" dirty="0" smtClean="0"/>
              <a:t>iew</a:t>
            </a:r>
            <a:endParaRPr lang="en-US" i="1" dirty="0"/>
          </a:p>
        </p:txBody>
      </p:sp>
      <p:sp>
        <p:nvSpPr>
          <p:cNvPr id="15" name="Content Placeholder 14"/>
          <p:cNvSpPr>
            <a:spLocks noGrp="1"/>
          </p:cNvSpPr>
          <p:nvPr>
            <p:ph sz="half" idx="2"/>
          </p:nvPr>
        </p:nvSpPr>
        <p:spPr>
          <a:xfrm>
            <a:off x="899592" y="836712"/>
            <a:ext cx="5976664" cy="5650723"/>
          </a:xfrm>
          <a:solidFill>
            <a:srgbClr val="FED43E"/>
          </a:solidFill>
        </p:spPr>
        <p:txBody>
          <a:bodyPr/>
          <a:lstStyle/>
          <a:p>
            <a:pPr marL="285750" indent="-285750"/>
            <a:r>
              <a:rPr lang="en-US" sz="2400" dirty="0" smtClean="0"/>
              <a:t>1D arrangement makes ASIC design less challenging</a:t>
            </a:r>
          </a:p>
          <a:p>
            <a:pPr marL="285750" indent="-285750"/>
            <a:r>
              <a:rPr lang="en-US" sz="2400" dirty="0" smtClean="0"/>
              <a:t>Smaller ASIC required (easier, cheaper, faster)</a:t>
            </a:r>
          </a:p>
          <a:p>
            <a:pPr marL="285750" indent="-285750"/>
            <a:r>
              <a:rPr lang="en-US" sz="2400" dirty="0" smtClean="0"/>
              <a:t>Simpler control/readout logic </a:t>
            </a:r>
            <a:endParaRPr lang="en-US" sz="2400" dirty="0"/>
          </a:p>
          <a:p>
            <a:pPr marL="285750" indent="-285750"/>
            <a:r>
              <a:rPr lang="en-US" sz="2400" dirty="0"/>
              <a:t>Less channels per area</a:t>
            </a:r>
          </a:p>
          <a:p>
            <a:pPr marL="644525" lvl="2" indent="-285750"/>
            <a:r>
              <a:rPr lang="en-US" sz="2400" dirty="0"/>
              <a:t>Faster frame rate</a:t>
            </a:r>
          </a:p>
          <a:p>
            <a:pPr marL="644525" lvl="2" indent="-285750"/>
            <a:r>
              <a:rPr lang="en-US" sz="2400" dirty="0"/>
              <a:t>Smaller data </a:t>
            </a:r>
            <a:r>
              <a:rPr lang="en-US" sz="2400" dirty="0" smtClean="0"/>
              <a:t>throughput</a:t>
            </a:r>
          </a:p>
          <a:p>
            <a:pPr marL="644525" lvl="2" indent="-285750"/>
            <a:r>
              <a:rPr lang="en-US" sz="2400" dirty="0" smtClean="0"/>
              <a:t>Resources much less critical</a:t>
            </a:r>
          </a:p>
          <a:p>
            <a:pPr marL="285750" indent="-285750"/>
            <a:r>
              <a:rPr lang="en-US" sz="2400" dirty="0" smtClean="0"/>
              <a:t>Big system much simpler than 2D detectors</a:t>
            </a:r>
          </a:p>
          <a:p>
            <a:pPr marL="285750" indent="-285750"/>
            <a:r>
              <a:rPr lang="en-US" sz="2400" dirty="0" smtClean="0"/>
              <a:t>Wire- </a:t>
            </a:r>
            <a:r>
              <a:rPr lang="en-US" sz="2400" dirty="0"/>
              <a:t>instead of bump- bonding</a:t>
            </a:r>
          </a:p>
          <a:p>
            <a:pPr marL="644525" lvl="2" indent="-285750"/>
            <a:r>
              <a:rPr lang="en-US" sz="2400" dirty="0"/>
              <a:t>Cheaper</a:t>
            </a:r>
          </a:p>
          <a:p>
            <a:pPr marL="644525" lvl="2" indent="-285750"/>
            <a:r>
              <a:rPr lang="en-US" sz="2400" dirty="0"/>
              <a:t>Smaller pitches possible</a:t>
            </a:r>
          </a:p>
          <a:p>
            <a:pPr marL="644525" lvl="2" indent="-285750"/>
            <a:r>
              <a:rPr lang="en-US" sz="2400" dirty="0" smtClean="0"/>
              <a:t>Simpler</a:t>
            </a:r>
          </a:p>
          <a:p>
            <a:pPr marL="644525" lvl="2" indent="-285750"/>
            <a:r>
              <a:rPr lang="en-US" sz="2400" dirty="0" smtClean="0">
                <a:solidFill>
                  <a:srgbClr val="FF0000"/>
                </a:solidFill>
              </a:rPr>
              <a:t>More input capacitance (noise)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28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2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30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5</a:t>
            </a:fld>
            <a:endParaRPr lang="de-DE" altLang="de-DE" dirty="0"/>
          </a:p>
        </p:txBody>
      </p:sp>
      <p:pic>
        <p:nvPicPr>
          <p:cNvPr id="20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36" t="24124" r="25883" b="13750"/>
          <a:stretch/>
        </p:blipFill>
        <p:spPr bwMode="auto">
          <a:xfrm>
            <a:off x="6948264" y="1686599"/>
            <a:ext cx="2111499" cy="336139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3126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Rounded Rectangle 148"/>
          <p:cNvSpPr/>
          <p:nvPr/>
        </p:nvSpPr>
        <p:spPr bwMode="auto">
          <a:xfrm>
            <a:off x="45511" y="4725144"/>
            <a:ext cx="9001594" cy="1800200"/>
          </a:xfrm>
          <a:prstGeom prst="roundRect">
            <a:avLst/>
          </a:prstGeom>
          <a:solidFill>
            <a:srgbClr val="FFEAA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Rounded Rectangle 1"/>
          <p:cNvSpPr/>
          <p:nvPr/>
        </p:nvSpPr>
        <p:spPr bwMode="auto">
          <a:xfrm>
            <a:off x="4581813" y="1268760"/>
            <a:ext cx="4382675" cy="3312368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21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344738" y="306388"/>
            <a:ext cx="6799262" cy="530225"/>
          </a:xfrm>
        </p:spPr>
        <p:txBody>
          <a:bodyPr/>
          <a:lstStyle/>
          <a:p>
            <a:r>
              <a:rPr lang="it-IT" altLang="de-DE" dirty="0" smtClean="0"/>
              <a:t>MYTHEN</a:t>
            </a:r>
          </a:p>
        </p:txBody>
      </p:sp>
      <p:sp>
        <p:nvSpPr>
          <p:cNvPr id="262147" name="Text Placeholder 262146"/>
          <p:cNvSpPr>
            <a:spLocks noGrp="1"/>
          </p:cNvSpPr>
          <p:nvPr>
            <p:ph type="body" sz="half" idx="4294967295"/>
          </p:nvPr>
        </p:nvSpPr>
        <p:spPr>
          <a:xfrm>
            <a:off x="4860032" y="1268760"/>
            <a:ext cx="4187072" cy="2735758"/>
          </a:xfrm>
        </p:spPr>
        <p:txBody>
          <a:bodyPr/>
          <a:lstStyle/>
          <a:p>
            <a:pPr marL="285750" indent="-285750">
              <a:spcBef>
                <a:spcPts val="0"/>
              </a:spcBef>
            </a:pPr>
            <a:r>
              <a:rPr lang="en-US" sz="2200" kern="1000" spc="30" dirty="0">
                <a:cs typeface="Franklin Gothic Book"/>
              </a:rPr>
              <a:t>Direct </a:t>
            </a:r>
            <a:r>
              <a:rPr lang="en-US" sz="2200" kern="1000" spc="30" dirty="0" smtClean="0">
                <a:cs typeface="Franklin Gothic Book"/>
              </a:rPr>
              <a:t>conversion in the sensor</a:t>
            </a:r>
          </a:p>
          <a:p>
            <a:pPr marL="285750" indent="-285750">
              <a:spcBef>
                <a:spcPts val="0"/>
              </a:spcBef>
            </a:pPr>
            <a:r>
              <a:rPr lang="en-US" sz="2200" kern="1000" spc="30" dirty="0" smtClean="0">
                <a:cs typeface="Franklin Gothic Book"/>
              </a:rPr>
              <a:t>Standard sensor:</a:t>
            </a:r>
          </a:p>
          <a:p>
            <a:pPr marL="463550" lvl="1" indent="-285750">
              <a:spcBef>
                <a:spcPts val="0"/>
              </a:spcBef>
            </a:pPr>
            <a:r>
              <a:rPr lang="en-US" sz="2200" kern="1000" spc="30" dirty="0" smtClean="0">
                <a:cs typeface="Franklin Gothic Book"/>
              </a:rPr>
              <a:t>320 </a:t>
            </a:r>
            <a:r>
              <a:rPr lang="en-US" sz="2200" kern="1000" spc="30" dirty="0">
                <a:cs typeface="Franklin Gothic Book"/>
              </a:rPr>
              <a:t>µ</a:t>
            </a:r>
            <a:r>
              <a:rPr lang="en-US" sz="2200" kern="1000" spc="30" dirty="0" smtClean="0">
                <a:cs typeface="Franklin Gothic Book"/>
              </a:rPr>
              <a:t>m </a:t>
            </a:r>
            <a:r>
              <a:rPr lang="en-US" sz="2200" kern="1000" spc="30" dirty="0">
                <a:cs typeface="Franklin Gothic Book"/>
              </a:rPr>
              <a:t>thick silicon </a:t>
            </a:r>
            <a:r>
              <a:rPr lang="en-US" sz="2200" kern="1000" spc="30" dirty="0" smtClean="0">
                <a:cs typeface="Franklin Gothic Book"/>
              </a:rPr>
              <a:t>sensor</a:t>
            </a:r>
          </a:p>
          <a:p>
            <a:pPr marL="463550" lvl="1" indent="-285750">
              <a:spcBef>
                <a:spcPts val="0"/>
              </a:spcBef>
            </a:pPr>
            <a:r>
              <a:rPr lang="en-US" sz="2200" kern="1000" spc="30" dirty="0">
                <a:cs typeface="Franklin Gothic Book"/>
              </a:rPr>
              <a:t>50 µm pitch </a:t>
            </a:r>
            <a:endParaRPr lang="en-US" sz="2200" kern="1000" spc="30" dirty="0" smtClean="0">
              <a:cs typeface="Franklin Gothic Book"/>
            </a:endParaRPr>
          </a:p>
          <a:p>
            <a:pPr marL="463550" lvl="1" indent="-285750">
              <a:spcBef>
                <a:spcPts val="0"/>
              </a:spcBef>
            </a:pPr>
            <a:r>
              <a:rPr lang="en-US" sz="2200" kern="1000" spc="30" dirty="0" smtClean="0">
                <a:cs typeface="Franklin Gothic Book"/>
              </a:rPr>
              <a:t>8 </a:t>
            </a:r>
            <a:r>
              <a:rPr lang="en-US" sz="2200" kern="1000" spc="30" dirty="0">
                <a:cs typeface="Franklin Gothic Book"/>
              </a:rPr>
              <a:t>mm long </a:t>
            </a:r>
            <a:r>
              <a:rPr lang="en-US" sz="2200" kern="1000" spc="30" dirty="0" smtClean="0">
                <a:cs typeface="Franklin Gothic Book"/>
              </a:rPr>
              <a:t>strips</a:t>
            </a:r>
          </a:p>
          <a:p>
            <a:pPr marL="463550" lvl="1" indent="-285750">
              <a:spcBef>
                <a:spcPts val="0"/>
              </a:spcBef>
            </a:pPr>
            <a:r>
              <a:rPr lang="en-US" sz="2200" kern="1000" spc="30" dirty="0">
                <a:cs typeface="Franklin Gothic Book"/>
              </a:rPr>
              <a:t>4 </a:t>
            </a:r>
            <a:r>
              <a:rPr lang="en-US" sz="2200" kern="1000" spc="30" dirty="0" err="1">
                <a:cs typeface="Franklin Gothic Book"/>
              </a:rPr>
              <a:t>mdeg</a:t>
            </a:r>
            <a:r>
              <a:rPr lang="en-US" sz="2200" kern="1000" spc="30" dirty="0">
                <a:cs typeface="Franklin Gothic Book"/>
              </a:rPr>
              <a:t> at 76 cm </a:t>
            </a:r>
            <a:r>
              <a:rPr lang="en-US" sz="2200" kern="1000" spc="30" dirty="0" smtClean="0">
                <a:cs typeface="Franklin Gothic Book"/>
              </a:rPr>
              <a:t>distance</a:t>
            </a:r>
          </a:p>
          <a:p>
            <a:pPr marL="285750" indent="-285750">
              <a:spcBef>
                <a:spcPts val="0"/>
              </a:spcBef>
            </a:pPr>
            <a:r>
              <a:rPr lang="en-US" sz="2200" kern="1000" spc="30" dirty="0" smtClean="0">
                <a:cs typeface="Franklin Gothic Book"/>
              </a:rPr>
              <a:t>Sensor </a:t>
            </a:r>
            <a:r>
              <a:rPr lang="en-US" sz="2200" kern="1000" spc="30" dirty="0">
                <a:cs typeface="Franklin Gothic Book"/>
              </a:rPr>
              <a:t>material </a:t>
            </a:r>
            <a:r>
              <a:rPr lang="en-US" sz="2200" kern="1000" spc="30" dirty="0" smtClean="0">
                <a:cs typeface="Franklin Gothic Book"/>
              </a:rPr>
              <a:t>and characteristics </a:t>
            </a:r>
            <a:r>
              <a:rPr lang="en-US" sz="2200" kern="1000" spc="30" dirty="0">
                <a:cs typeface="Franklin Gothic Book"/>
              </a:rPr>
              <a:t>can be </a:t>
            </a:r>
            <a:r>
              <a:rPr lang="en-US" sz="2200" kern="1000" spc="30" dirty="0" smtClean="0">
                <a:cs typeface="Franklin Gothic Book"/>
              </a:rPr>
              <a:t>changed</a:t>
            </a:r>
            <a:endParaRPr lang="en-US" sz="2200" kern="1000" spc="30" dirty="0">
              <a:cs typeface="Franklin Gothic Book"/>
            </a:endParaRPr>
          </a:p>
        </p:txBody>
      </p:sp>
      <p:sp>
        <p:nvSpPr>
          <p:cNvPr id="262148" name="Content Placeholder 262147"/>
          <p:cNvSpPr>
            <a:spLocks noGrp="1"/>
          </p:cNvSpPr>
          <p:nvPr>
            <p:ph sz="half" idx="4294967295"/>
          </p:nvPr>
        </p:nvSpPr>
        <p:spPr>
          <a:xfrm>
            <a:off x="194692" y="4797152"/>
            <a:ext cx="4305300" cy="1609519"/>
          </a:xfrm>
        </p:spPr>
        <p:txBody>
          <a:bodyPr/>
          <a:lstStyle/>
          <a:p>
            <a:r>
              <a:rPr lang="en-US" sz="2000" b="1" dirty="0" smtClean="0"/>
              <a:t>Single </a:t>
            </a:r>
            <a:r>
              <a:rPr lang="en-US" sz="2000" b="1" dirty="0"/>
              <a:t>p</a:t>
            </a:r>
            <a:r>
              <a:rPr lang="en-US" sz="2000" b="1" dirty="0" smtClean="0"/>
              <a:t>hoton counting architecture</a:t>
            </a:r>
          </a:p>
          <a:p>
            <a:pPr lvl="1"/>
            <a:r>
              <a:rPr lang="en-US" sz="2000" dirty="0" smtClean="0"/>
              <a:t>“Noiseless”</a:t>
            </a:r>
          </a:p>
          <a:p>
            <a:pPr lvl="1"/>
            <a:r>
              <a:rPr lang="en-US" sz="2000" dirty="0" smtClean="0"/>
              <a:t>Large dynamic range</a:t>
            </a:r>
          </a:p>
          <a:p>
            <a:pPr lvl="1"/>
            <a:r>
              <a:rPr lang="en-US" sz="2000" dirty="0" smtClean="0"/>
              <a:t>Fluorescence suppression</a:t>
            </a:r>
          </a:p>
          <a:p>
            <a:pPr lvl="1"/>
            <a:r>
              <a:rPr lang="en-US" sz="2000" dirty="0" smtClean="0"/>
              <a:t>Pump-probe experiments</a:t>
            </a:r>
          </a:p>
          <a:p>
            <a:pPr marL="177800" lvl="1" indent="0">
              <a:buNone/>
            </a:pPr>
            <a:endParaRPr lang="en-US" sz="2000" dirty="0"/>
          </a:p>
        </p:txBody>
      </p:sp>
      <p:sp>
        <p:nvSpPr>
          <p:cNvPr id="115717" name="Rectangle 5"/>
          <p:cNvSpPr>
            <a:spLocks noChangeArrowheads="1"/>
          </p:cNvSpPr>
          <p:nvPr/>
        </p:nvSpPr>
        <p:spPr bwMode="auto">
          <a:xfrm>
            <a:off x="1632346" y="790533"/>
            <a:ext cx="6396038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400" dirty="0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M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icrostrip </a:t>
            </a:r>
            <a:r>
              <a:rPr lang="en-US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s</a:t>
            </a:r>
            <a:r>
              <a:rPr lang="en-US" sz="2400" dirty="0" err="1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Y</a:t>
            </a:r>
            <a:r>
              <a:rPr lang="en-US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stem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 for </a:t>
            </a:r>
            <a:r>
              <a:rPr lang="en-US" sz="2400" dirty="0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T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ime </a:t>
            </a:r>
            <a:r>
              <a:rPr lang="en-US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r</a:t>
            </a:r>
            <a:r>
              <a:rPr lang="en-US" sz="2400" dirty="0" err="1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E</a:t>
            </a:r>
            <a:r>
              <a:rPr lang="en-US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solved</a:t>
            </a:r>
            <a:r>
              <a:rPr lang="en-US" sz="24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 </a:t>
            </a:r>
            <a:r>
              <a:rPr lang="en-US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experime</a:t>
            </a:r>
            <a:r>
              <a:rPr lang="en-US" sz="2400" dirty="0" err="1">
                <a:solidFill>
                  <a:srgbClr val="0084D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N</a:t>
            </a:r>
            <a:r>
              <a:rPr lang="en-US" sz="2400" dirty="0" err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" pitchFamily="18" charset="0"/>
                <a:ea typeface="+mn-ea"/>
                <a:cs typeface="+mn-cs"/>
              </a:rPr>
              <a:t>ts</a:t>
            </a:r>
            <a:endParaRPr lang="en-US" sz="2400" dirty="0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" pitchFamily="18" charset="0"/>
              <a:ea typeface="+mn-ea"/>
              <a:cs typeface="+mn-cs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4102558" y="4725144"/>
            <a:ext cx="4968676" cy="1440607"/>
            <a:chOff x="179388" y="1412875"/>
            <a:chExt cx="8912228" cy="2160588"/>
          </a:xfrm>
        </p:grpSpPr>
        <p:sp>
          <p:nvSpPr>
            <p:cNvPr id="78" name="Line 6"/>
            <p:cNvSpPr>
              <a:spLocks noChangeShapeType="1"/>
            </p:cNvSpPr>
            <p:nvPr/>
          </p:nvSpPr>
          <p:spPr bwMode="auto">
            <a:xfrm>
              <a:off x="179388" y="3521075"/>
              <a:ext cx="83534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de-CH" sz="700"/>
            </a:p>
          </p:txBody>
        </p:sp>
        <p:sp>
          <p:nvSpPr>
            <p:cNvPr id="79" name="Freeform 7"/>
            <p:cNvSpPr>
              <a:spLocks noChangeArrowheads="1"/>
            </p:cNvSpPr>
            <p:nvPr/>
          </p:nvSpPr>
          <p:spPr bwMode="auto">
            <a:xfrm>
              <a:off x="1652588" y="2701925"/>
              <a:ext cx="354012" cy="871538"/>
            </a:xfrm>
            <a:custGeom>
              <a:avLst/>
              <a:gdLst>
                <a:gd name="T0" fmla="*/ 0 w 751"/>
                <a:gd name="T1" fmla="*/ 2768 h 2857"/>
                <a:gd name="T2" fmla="*/ 192 w 751"/>
                <a:gd name="T3" fmla="*/ 2237 h 2857"/>
                <a:gd name="T4" fmla="*/ 227 w 751"/>
                <a:gd name="T5" fmla="*/ 1708 h 2857"/>
                <a:gd name="T6" fmla="*/ 279 w 751"/>
                <a:gd name="T7" fmla="*/ 1176 h 2857"/>
                <a:gd name="T8" fmla="*/ 314 w 751"/>
                <a:gd name="T9" fmla="*/ 646 h 2857"/>
                <a:gd name="T10" fmla="*/ 314 w 751"/>
                <a:gd name="T11" fmla="*/ 471 h 2857"/>
                <a:gd name="T12" fmla="*/ 331 w 751"/>
                <a:gd name="T13" fmla="*/ 1000 h 2857"/>
                <a:gd name="T14" fmla="*/ 366 w 751"/>
                <a:gd name="T15" fmla="*/ 1532 h 2857"/>
                <a:gd name="T16" fmla="*/ 384 w 751"/>
                <a:gd name="T17" fmla="*/ 2060 h 2857"/>
                <a:gd name="T18" fmla="*/ 488 w 751"/>
                <a:gd name="T19" fmla="*/ 2591 h 2857"/>
                <a:gd name="T20" fmla="*/ 611 w 751"/>
                <a:gd name="T21" fmla="*/ 2768 h 2857"/>
                <a:gd name="T22" fmla="*/ 750 w 751"/>
                <a:gd name="T23" fmla="*/ 2856 h 2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1" h="2857">
                  <a:moveTo>
                    <a:pt x="0" y="2768"/>
                  </a:moveTo>
                  <a:cubicBezTo>
                    <a:pt x="200" y="2628"/>
                    <a:pt x="184" y="2419"/>
                    <a:pt x="192" y="2237"/>
                  </a:cubicBezTo>
                  <a:cubicBezTo>
                    <a:pt x="200" y="2059"/>
                    <a:pt x="213" y="1884"/>
                    <a:pt x="227" y="1708"/>
                  </a:cubicBezTo>
                  <a:cubicBezTo>
                    <a:pt x="241" y="1530"/>
                    <a:pt x="279" y="1353"/>
                    <a:pt x="279" y="1176"/>
                  </a:cubicBezTo>
                  <a:cubicBezTo>
                    <a:pt x="280" y="1000"/>
                    <a:pt x="306" y="823"/>
                    <a:pt x="314" y="646"/>
                  </a:cubicBezTo>
                  <a:cubicBezTo>
                    <a:pt x="317" y="588"/>
                    <a:pt x="328" y="0"/>
                    <a:pt x="314" y="471"/>
                  </a:cubicBezTo>
                  <a:cubicBezTo>
                    <a:pt x="309" y="648"/>
                    <a:pt x="322" y="823"/>
                    <a:pt x="331" y="1000"/>
                  </a:cubicBezTo>
                  <a:cubicBezTo>
                    <a:pt x="340" y="1178"/>
                    <a:pt x="358" y="1353"/>
                    <a:pt x="366" y="1532"/>
                  </a:cubicBezTo>
                  <a:cubicBezTo>
                    <a:pt x="374" y="1708"/>
                    <a:pt x="390" y="1882"/>
                    <a:pt x="384" y="2060"/>
                  </a:cubicBezTo>
                  <a:cubicBezTo>
                    <a:pt x="378" y="2239"/>
                    <a:pt x="428" y="2417"/>
                    <a:pt x="488" y="2591"/>
                  </a:cubicBezTo>
                  <a:lnTo>
                    <a:pt x="611" y="2768"/>
                  </a:lnTo>
                  <a:lnTo>
                    <a:pt x="750" y="2856"/>
                  </a:lnTo>
                </a:path>
              </a:pathLst>
            </a:custGeom>
            <a:noFill/>
            <a:ln w="57150" cmpd="sng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 sz="700"/>
            </a:p>
          </p:txBody>
        </p:sp>
        <p:grpSp>
          <p:nvGrpSpPr>
            <p:cNvPr id="80" name="Group 24"/>
            <p:cNvGrpSpPr>
              <a:grpSpLocks/>
            </p:cNvGrpSpPr>
            <p:nvPr/>
          </p:nvGrpSpPr>
          <p:grpSpPr bwMode="auto">
            <a:xfrm>
              <a:off x="2022475" y="1412875"/>
              <a:ext cx="3851275" cy="2068513"/>
              <a:chOff x="1274" y="890"/>
              <a:chExt cx="2426" cy="1303"/>
            </a:xfrm>
          </p:grpSpPr>
          <p:sp>
            <p:nvSpPr>
              <p:cNvPr id="89" name="AutoShape 8"/>
              <p:cNvSpPr>
                <a:spLocks noChangeArrowheads="1"/>
              </p:cNvSpPr>
              <p:nvPr/>
            </p:nvSpPr>
            <p:spPr bwMode="auto">
              <a:xfrm>
                <a:off x="1274" y="1406"/>
                <a:ext cx="1392" cy="702"/>
              </a:xfrm>
              <a:prstGeom prst="rightArrow">
                <a:avLst>
                  <a:gd name="adj1" fmla="val 60963"/>
                  <a:gd name="adj2" fmla="val 53887"/>
                </a:avLst>
              </a:prstGeom>
              <a:gradFill rotWithShape="0">
                <a:gsLst>
                  <a:gs pos="0">
                    <a:srgbClr val="00FF00"/>
                  </a:gs>
                  <a:gs pos="100000">
                    <a:schemeClr val="tx2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altLang="de-DE" sz="900" b="1">
                    <a:solidFill>
                      <a:schemeClr val="bg1"/>
                    </a:solidFill>
                    <a:latin typeface="Comic Sans MS" pitchFamily="66" charset="0"/>
                  </a:rPr>
                  <a:t>Amplifier and </a:t>
                </a:r>
              </a:p>
              <a:p>
                <a:pPr algn="ctr"/>
                <a:r>
                  <a:rPr lang="en-US" altLang="de-DE" sz="900" b="1">
                    <a:solidFill>
                      <a:schemeClr val="bg1"/>
                    </a:solidFill>
                    <a:latin typeface="Comic Sans MS" pitchFamily="66" charset="0"/>
                  </a:rPr>
                  <a:t>Shaper</a:t>
                </a:r>
              </a:p>
            </p:txBody>
          </p:sp>
          <p:sp>
            <p:nvSpPr>
              <p:cNvPr id="90" name="Freeform 10"/>
              <p:cNvSpPr>
                <a:spLocks noChangeArrowheads="1"/>
              </p:cNvSpPr>
              <p:nvPr/>
            </p:nvSpPr>
            <p:spPr bwMode="auto">
              <a:xfrm>
                <a:off x="2589" y="890"/>
                <a:ext cx="1111" cy="1303"/>
              </a:xfrm>
              <a:custGeom>
                <a:avLst/>
                <a:gdLst>
                  <a:gd name="T0" fmla="*/ 0 w 3720"/>
                  <a:gd name="T1" fmla="*/ 5129 h 5376"/>
                  <a:gd name="T2" fmla="*/ 769 w 3720"/>
                  <a:gd name="T3" fmla="*/ 5252 h 5376"/>
                  <a:gd name="T4" fmla="*/ 1176 w 3720"/>
                  <a:gd name="T5" fmla="*/ 4841 h 5376"/>
                  <a:gd name="T6" fmla="*/ 1224 w 3720"/>
                  <a:gd name="T7" fmla="*/ 4351 h 5376"/>
                  <a:gd name="T8" fmla="*/ 1320 w 3720"/>
                  <a:gd name="T9" fmla="*/ 3858 h 5376"/>
                  <a:gd name="T10" fmla="*/ 1368 w 3720"/>
                  <a:gd name="T11" fmla="*/ 3366 h 5376"/>
                  <a:gd name="T12" fmla="*/ 1416 w 3720"/>
                  <a:gd name="T13" fmla="*/ 2876 h 5376"/>
                  <a:gd name="T14" fmla="*/ 1464 w 3720"/>
                  <a:gd name="T15" fmla="*/ 2382 h 5376"/>
                  <a:gd name="T16" fmla="*/ 1488 w 3720"/>
                  <a:gd name="T17" fmla="*/ 1892 h 5376"/>
                  <a:gd name="T18" fmla="*/ 1536 w 3720"/>
                  <a:gd name="T19" fmla="*/ 1398 h 5376"/>
                  <a:gd name="T20" fmla="*/ 1607 w 3720"/>
                  <a:gd name="T21" fmla="*/ 908 h 5376"/>
                  <a:gd name="T22" fmla="*/ 1680 w 3720"/>
                  <a:gd name="T23" fmla="*/ 414 h 5376"/>
                  <a:gd name="T24" fmla="*/ 1992 w 3720"/>
                  <a:gd name="T25" fmla="*/ 579 h 5376"/>
                  <a:gd name="T26" fmla="*/ 2064 w 3720"/>
                  <a:gd name="T27" fmla="*/ 1071 h 5376"/>
                  <a:gd name="T28" fmla="*/ 2112 w 3720"/>
                  <a:gd name="T29" fmla="*/ 1564 h 5376"/>
                  <a:gd name="T30" fmla="*/ 2160 w 3720"/>
                  <a:gd name="T31" fmla="*/ 2055 h 5376"/>
                  <a:gd name="T32" fmla="*/ 2231 w 3720"/>
                  <a:gd name="T33" fmla="*/ 2546 h 5376"/>
                  <a:gd name="T34" fmla="*/ 2280 w 3720"/>
                  <a:gd name="T35" fmla="*/ 3038 h 5376"/>
                  <a:gd name="T36" fmla="*/ 2351 w 3720"/>
                  <a:gd name="T37" fmla="*/ 3530 h 5376"/>
                  <a:gd name="T38" fmla="*/ 2399 w 3720"/>
                  <a:gd name="T39" fmla="*/ 4022 h 5376"/>
                  <a:gd name="T40" fmla="*/ 2543 w 3720"/>
                  <a:gd name="T41" fmla="*/ 4514 h 5376"/>
                  <a:gd name="T42" fmla="*/ 2807 w 3720"/>
                  <a:gd name="T43" fmla="*/ 5006 h 5376"/>
                  <a:gd name="T44" fmla="*/ 3480 w 3720"/>
                  <a:gd name="T45" fmla="*/ 5333 h 5376"/>
                  <a:gd name="T46" fmla="*/ 3719 w 3720"/>
                  <a:gd name="T47" fmla="*/ 5375 h 53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720" h="5376">
                    <a:moveTo>
                      <a:pt x="0" y="5129"/>
                    </a:moveTo>
                    <a:cubicBezTo>
                      <a:pt x="205" y="5225"/>
                      <a:pt x="494" y="5276"/>
                      <a:pt x="769" y="5252"/>
                    </a:cubicBezTo>
                    <a:cubicBezTo>
                      <a:pt x="1145" y="5219"/>
                      <a:pt x="1148" y="4992"/>
                      <a:pt x="1176" y="4841"/>
                    </a:cubicBezTo>
                    <a:cubicBezTo>
                      <a:pt x="1206" y="4677"/>
                      <a:pt x="1166" y="4512"/>
                      <a:pt x="1224" y="4351"/>
                    </a:cubicBezTo>
                    <a:cubicBezTo>
                      <a:pt x="1283" y="4189"/>
                      <a:pt x="1314" y="4024"/>
                      <a:pt x="1320" y="3858"/>
                    </a:cubicBezTo>
                    <a:cubicBezTo>
                      <a:pt x="1325" y="3693"/>
                      <a:pt x="1368" y="3530"/>
                      <a:pt x="1368" y="3366"/>
                    </a:cubicBezTo>
                    <a:cubicBezTo>
                      <a:pt x="1368" y="3203"/>
                      <a:pt x="1382" y="3037"/>
                      <a:pt x="1416" y="2876"/>
                    </a:cubicBezTo>
                    <a:cubicBezTo>
                      <a:pt x="1450" y="2711"/>
                      <a:pt x="1452" y="2548"/>
                      <a:pt x="1464" y="2382"/>
                    </a:cubicBezTo>
                    <a:cubicBezTo>
                      <a:pt x="1477" y="2217"/>
                      <a:pt x="1492" y="2055"/>
                      <a:pt x="1488" y="1892"/>
                    </a:cubicBezTo>
                    <a:cubicBezTo>
                      <a:pt x="1483" y="1725"/>
                      <a:pt x="1533" y="1564"/>
                      <a:pt x="1536" y="1398"/>
                    </a:cubicBezTo>
                    <a:cubicBezTo>
                      <a:pt x="1538" y="1235"/>
                      <a:pt x="1582" y="1071"/>
                      <a:pt x="1607" y="908"/>
                    </a:cubicBezTo>
                    <a:cubicBezTo>
                      <a:pt x="1632" y="742"/>
                      <a:pt x="1684" y="579"/>
                      <a:pt x="1680" y="414"/>
                    </a:cubicBezTo>
                    <a:cubicBezTo>
                      <a:pt x="1666" y="0"/>
                      <a:pt x="2014" y="481"/>
                      <a:pt x="1992" y="579"/>
                    </a:cubicBezTo>
                    <a:cubicBezTo>
                      <a:pt x="1956" y="742"/>
                      <a:pt x="2044" y="908"/>
                      <a:pt x="2064" y="1071"/>
                    </a:cubicBezTo>
                    <a:cubicBezTo>
                      <a:pt x="2083" y="1235"/>
                      <a:pt x="2113" y="1398"/>
                      <a:pt x="2112" y="1564"/>
                    </a:cubicBezTo>
                    <a:cubicBezTo>
                      <a:pt x="2110" y="1727"/>
                      <a:pt x="2160" y="1890"/>
                      <a:pt x="2160" y="2055"/>
                    </a:cubicBezTo>
                    <a:cubicBezTo>
                      <a:pt x="2160" y="2219"/>
                      <a:pt x="2231" y="2382"/>
                      <a:pt x="2231" y="2546"/>
                    </a:cubicBezTo>
                    <a:cubicBezTo>
                      <a:pt x="2231" y="2711"/>
                      <a:pt x="2260" y="2876"/>
                      <a:pt x="2280" y="3038"/>
                    </a:cubicBezTo>
                    <a:cubicBezTo>
                      <a:pt x="2299" y="3203"/>
                      <a:pt x="2350" y="3366"/>
                      <a:pt x="2351" y="3530"/>
                    </a:cubicBezTo>
                    <a:cubicBezTo>
                      <a:pt x="2352" y="3695"/>
                      <a:pt x="2351" y="3859"/>
                      <a:pt x="2399" y="4022"/>
                    </a:cubicBezTo>
                    <a:cubicBezTo>
                      <a:pt x="2447" y="4187"/>
                      <a:pt x="2476" y="4348"/>
                      <a:pt x="2543" y="4514"/>
                    </a:cubicBezTo>
                    <a:cubicBezTo>
                      <a:pt x="2612" y="4682"/>
                      <a:pt x="2686" y="4847"/>
                      <a:pt x="2807" y="5006"/>
                    </a:cubicBezTo>
                    <a:cubicBezTo>
                      <a:pt x="2917" y="5153"/>
                      <a:pt x="3129" y="5328"/>
                      <a:pt x="3480" y="5333"/>
                    </a:cubicBezTo>
                    <a:lnTo>
                      <a:pt x="3719" y="5375"/>
                    </a:lnTo>
                  </a:path>
                </a:pathLst>
              </a:custGeom>
              <a:noFill/>
              <a:ln w="57150" cmpd="sng">
                <a:solidFill>
                  <a:schemeClr val="tx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de-CH" sz="700"/>
              </a:p>
            </p:txBody>
          </p:sp>
        </p:grpSp>
        <p:sp>
          <p:nvSpPr>
            <p:cNvPr id="81" name="Text Box 13"/>
            <p:cNvSpPr txBox="1">
              <a:spLocks noChangeArrowheads="1"/>
            </p:cNvSpPr>
            <p:nvPr/>
          </p:nvSpPr>
          <p:spPr bwMode="auto">
            <a:xfrm>
              <a:off x="179388" y="2466975"/>
              <a:ext cx="1719262" cy="5539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folHlink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/>
              <a:r>
                <a:rPr lang="it-IT" altLang="de-DE" sz="900">
                  <a:latin typeface="Comic Sans MS" pitchFamily="66" charset="0"/>
                </a:rPr>
                <a:t>From detector</a:t>
              </a:r>
            </a:p>
          </p:txBody>
        </p:sp>
        <p:grpSp>
          <p:nvGrpSpPr>
            <p:cNvPr id="82" name="Group 23"/>
            <p:cNvGrpSpPr>
              <a:grpSpLocks/>
            </p:cNvGrpSpPr>
            <p:nvPr/>
          </p:nvGrpSpPr>
          <p:grpSpPr bwMode="auto">
            <a:xfrm>
              <a:off x="4614865" y="1597025"/>
              <a:ext cx="4476751" cy="1749425"/>
              <a:chOff x="2907" y="1006"/>
              <a:chExt cx="2820" cy="1102"/>
            </a:xfrm>
          </p:grpSpPr>
          <p:sp>
            <p:nvSpPr>
              <p:cNvPr id="84" name="Text Box 9"/>
              <p:cNvSpPr txBox="1">
                <a:spLocks noChangeArrowheads="1"/>
              </p:cNvSpPr>
              <p:nvPr/>
            </p:nvSpPr>
            <p:spPr bwMode="auto">
              <a:xfrm>
                <a:off x="4759" y="1398"/>
                <a:ext cx="774" cy="7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00"/>
                    </a:solidFill>
                  </a14:hiddenFill>
                </a:ext>
                <a:ext uri="{91240B29-F687-4F45-9708-019B960494DF}">
                  <a14:hiddenLine xmlns:a14="http://schemas.microsoft.com/office/drawing/2010/main" w="109855">
                    <a:solidFill>
                      <a:srgbClr val="FFFF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/>
              <a:lstStyle>
                <a:lvl1pPr>
                  <a:tabLst>
                    <a:tab pos="7239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>
                  <a:tabLst>
                    <a:tab pos="7239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>
                  <a:tabLst>
                    <a:tab pos="7239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>
                  <a:tabLst>
                    <a:tab pos="7239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>
                  <a:tabLst>
                    <a:tab pos="7239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tabLst>
                    <a:tab pos="723900" algn="l"/>
                  </a:tabLs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0" hangingPunct="0">
                  <a:buClr>
                    <a:srgbClr val="000000"/>
                  </a:buClr>
                  <a:buFont typeface="StarBats" pitchFamily="2" charset="2"/>
                  <a:buNone/>
                </a:pPr>
                <a:r>
                  <a:rPr lang="en-GB" altLang="de-DE" sz="2800" b="1">
                    <a:solidFill>
                      <a:schemeClr val="hlink"/>
                    </a:solidFill>
                    <a:latin typeface="Comic Sans MS" pitchFamily="66" charset="0"/>
                  </a:rPr>
                  <a:t>+1</a:t>
                </a:r>
              </a:p>
            </p:txBody>
          </p:sp>
          <p:sp>
            <p:nvSpPr>
              <p:cNvPr id="85" name="Line 11"/>
              <p:cNvSpPr>
                <a:spLocks noChangeShapeType="1"/>
              </p:cNvSpPr>
              <p:nvPr/>
            </p:nvSpPr>
            <p:spPr bwMode="auto">
              <a:xfrm>
                <a:off x="2907" y="1390"/>
                <a:ext cx="951" cy="0"/>
              </a:xfrm>
              <a:prstGeom prst="line">
                <a:avLst/>
              </a:prstGeom>
              <a:noFill/>
              <a:ln w="76200">
                <a:solidFill>
                  <a:schemeClr val="accent2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de-CH" sz="700"/>
              </a:p>
            </p:txBody>
          </p:sp>
          <p:sp>
            <p:nvSpPr>
              <p:cNvPr id="86" name="Text Box 12"/>
              <p:cNvSpPr txBox="1">
                <a:spLocks noChangeArrowheads="1"/>
              </p:cNvSpPr>
              <p:nvPr/>
            </p:nvSpPr>
            <p:spPr bwMode="auto">
              <a:xfrm>
                <a:off x="3423" y="1006"/>
                <a:ext cx="857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altLang="de-DE" sz="900">
                    <a:solidFill>
                      <a:schemeClr val="accent2"/>
                    </a:solidFill>
                    <a:latin typeface="Comic Sans MS" pitchFamily="66" charset="0"/>
                  </a:rPr>
                  <a:t>threshold</a:t>
                </a:r>
              </a:p>
            </p:txBody>
          </p:sp>
          <p:sp>
            <p:nvSpPr>
              <p:cNvPr id="87" name="AutoShape 14"/>
              <p:cNvSpPr>
                <a:spLocks noChangeArrowheads="1"/>
              </p:cNvSpPr>
              <p:nvPr/>
            </p:nvSpPr>
            <p:spPr bwMode="auto">
              <a:xfrm>
                <a:off x="3440" y="1406"/>
                <a:ext cx="1238" cy="702"/>
              </a:xfrm>
              <a:prstGeom prst="rightArrow">
                <a:avLst>
                  <a:gd name="adj1" fmla="val 60963"/>
                  <a:gd name="adj2" fmla="val 47926"/>
                </a:avLst>
              </a:prstGeom>
              <a:gradFill rotWithShape="0">
                <a:gsLst>
                  <a:gs pos="0">
                    <a:schemeClr val="tx2"/>
                  </a:gs>
                  <a:gs pos="100000">
                    <a:schemeClr val="hlink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pPr algn="ctr"/>
                <a:r>
                  <a:rPr lang="en-US" altLang="de-DE" sz="900" b="1">
                    <a:solidFill>
                      <a:schemeClr val="bg1"/>
                    </a:solidFill>
                    <a:latin typeface="Comic Sans MS" pitchFamily="66" charset="0"/>
                  </a:rPr>
                  <a:t>Comparator</a:t>
                </a:r>
              </a:p>
            </p:txBody>
          </p:sp>
          <p:sp>
            <p:nvSpPr>
              <p:cNvPr id="88" name="Text Box 21"/>
              <p:cNvSpPr txBox="1">
                <a:spLocks noChangeArrowheads="1"/>
              </p:cNvSpPr>
              <p:nvPr/>
            </p:nvSpPr>
            <p:spPr bwMode="auto">
              <a:xfrm>
                <a:off x="4560" y="1143"/>
                <a:ext cx="1167" cy="21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altLang="de-DE" sz="900">
                    <a:solidFill>
                      <a:schemeClr val="hlink"/>
                    </a:solidFill>
                    <a:latin typeface="Comic Sans MS" pitchFamily="66" charset="0"/>
                  </a:rPr>
                  <a:t>24 bit counter</a:t>
                </a:r>
              </a:p>
            </p:txBody>
          </p:sp>
        </p:grpSp>
        <p:sp>
          <p:nvSpPr>
            <p:cNvPr id="83" name="Freeform 27"/>
            <p:cNvSpPr>
              <a:spLocks noChangeArrowheads="1"/>
            </p:cNvSpPr>
            <p:nvPr/>
          </p:nvSpPr>
          <p:spPr bwMode="auto">
            <a:xfrm>
              <a:off x="4140200" y="2349500"/>
              <a:ext cx="1763713" cy="1130300"/>
            </a:xfrm>
            <a:custGeom>
              <a:avLst/>
              <a:gdLst>
                <a:gd name="T0" fmla="*/ 0 w 3720"/>
                <a:gd name="T1" fmla="*/ 5129 h 5376"/>
                <a:gd name="T2" fmla="*/ 769 w 3720"/>
                <a:gd name="T3" fmla="*/ 5252 h 5376"/>
                <a:gd name="T4" fmla="*/ 1176 w 3720"/>
                <a:gd name="T5" fmla="*/ 4841 h 5376"/>
                <a:gd name="T6" fmla="*/ 1224 w 3720"/>
                <a:gd name="T7" fmla="*/ 4351 h 5376"/>
                <a:gd name="T8" fmla="*/ 1320 w 3720"/>
                <a:gd name="T9" fmla="*/ 3858 h 5376"/>
                <a:gd name="T10" fmla="*/ 1368 w 3720"/>
                <a:gd name="T11" fmla="*/ 3366 h 5376"/>
                <a:gd name="T12" fmla="*/ 1416 w 3720"/>
                <a:gd name="T13" fmla="*/ 2876 h 5376"/>
                <a:gd name="T14" fmla="*/ 1464 w 3720"/>
                <a:gd name="T15" fmla="*/ 2382 h 5376"/>
                <a:gd name="T16" fmla="*/ 1488 w 3720"/>
                <a:gd name="T17" fmla="*/ 1892 h 5376"/>
                <a:gd name="T18" fmla="*/ 1536 w 3720"/>
                <a:gd name="T19" fmla="*/ 1398 h 5376"/>
                <a:gd name="T20" fmla="*/ 1607 w 3720"/>
                <a:gd name="T21" fmla="*/ 908 h 5376"/>
                <a:gd name="T22" fmla="*/ 1680 w 3720"/>
                <a:gd name="T23" fmla="*/ 414 h 5376"/>
                <a:gd name="T24" fmla="*/ 1992 w 3720"/>
                <a:gd name="T25" fmla="*/ 579 h 5376"/>
                <a:gd name="T26" fmla="*/ 2064 w 3720"/>
                <a:gd name="T27" fmla="*/ 1071 h 5376"/>
                <a:gd name="T28" fmla="*/ 2112 w 3720"/>
                <a:gd name="T29" fmla="*/ 1564 h 5376"/>
                <a:gd name="T30" fmla="*/ 2160 w 3720"/>
                <a:gd name="T31" fmla="*/ 2055 h 5376"/>
                <a:gd name="T32" fmla="*/ 2231 w 3720"/>
                <a:gd name="T33" fmla="*/ 2546 h 5376"/>
                <a:gd name="T34" fmla="*/ 2280 w 3720"/>
                <a:gd name="T35" fmla="*/ 3038 h 5376"/>
                <a:gd name="T36" fmla="*/ 2351 w 3720"/>
                <a:gd name="T37" fmla="*/ 3530 h 5376"/>
                <a:gd name="T38" fmla="*/ 2399 w 3720"/>
                <a:gd name="T39" fmla="*/ 4022 h 5376"/>
                <a:gd name="T40" fmla="*/ 2543 w 3720"/>
                <a:gd name="T41" fmla="*/ 4514 h 5376"/>
                <a:gd name="T42" fmla="*/ 2807 w 3720"/>
                <a:gd name="T43" fmla="*/ 5006 h 5376"/>
                <a:gd name="T44" fmla="*/ 3480 w 3720"/>
                <a:gd name="T45" fmla="*/ 5333 h 5376"/>
                <a:gd name="T46" fmla="*/ 3719 w 3720"/>
                <a:gd name="T47" fmla="*/ 5375 h 5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720" h="5376">
                  <a:moveTo>
                    <a:pt x="0" y="5129"/>
                  </a:moveTo>
                  <a:cubicBezTo>
                    <a:pt x="205" y="5225"/>
                    <a:pt x="494" y="5276"/>
                    <a:pt x="769" y="5252"/>
                  </a:cubicBezTo>
                  <a:cubicBezTo>
                    <a:pt x="1145" y="5219"/>
                    <a:pt x="1148" y="4992"/>
                    <a:pt x="1176" y="4841"/>
                  </a:cubicBezTo>
                  <a:cubicBezTo>
                    <a:pt x="1206" y="4677"/>
                    <a:pt x="1166" y="4512"/>
                    <a:pt x="1224" y="4351"/>
                  </a:cubicBezTo>
                  <a:cubicBezTo>
                    <a:pt x="1283" y="4189"/>
                    <a:pt x="1314" y="4024"/>
                    <a:pt x="1320" y="3858"/>
                  </a:cubicBezTo>
                  <a:cubicBezTo>
                    <a:pt x="1325" y="3693"/>
                    <a:pt x="1368" y="3530"/>
                    <a:pt x="1368" y="3366"/>
                  </a:cubicBezTo>
                  <a:cubicBezTo>
                    <a:pt x="1368" y="3203"/>
                    <a:pt x="1382" y="3037"/>
                    <a:pt x="1416" y="2876"/>
                  </a:cubicBezTo>
                  <a:cubicBezTo>
                    <a:pt x="1450" y="2711"/>
                    <a:pt x="1452" y="2548"/>
                    <a:pt x="1464" y="2382"/>
                  </a:cubicBezTo>
                  <a:cubicBezTo>
                    <a:pt x="1477" y="2217"/>
                    <a:pt x="1492" y="2055"/>
                    <a:pt x="1488" y="1892"/>
                  </a:cubicBezTo>
                  <a:cubicBezTo>
                    <a:pt x="1483" y="1725"/>
                    <a:pt x="1533" y="1564"/>
                    <a:pt x="1536" y="1398"/>
                  </a:cubicBezTo>
                  <a:cubicBezTo>
                    <a:pt x="1538" y="1235"/>
                    <a:pt x="1582" y="1071"/>
                    <a:pt x="1607" y="908"/>
                  </a:cubicBezTo>
                  <a:cubicBezTo>
                    <a:pt x="1632" y="742"/>
                    <a:pt x="1684" y="579"/>
                    <a:pt x="1680" y="414"/>
                  </a:cubicBezTo>
                  <a:cubicBezTo>
                    <a:pt x="1666" y="0"/>
                    <a:pt x="2014" y="481"/>
                    <a:pt x="1992" y="579"/>
                  </a:cubicBezTo>
                  <a:cubicBezTo>
                    <a:pt x="1956" y="742"/>
                    <a:pt x="2044" y="908"/>
                    <a:pt x="2064" y="1071"/>
                  </a:cubicBezTo>
                  <a:cubicBezTo>
                    <a:pt x="2083" y="1235"/>
                    <a:pt x="2113" y="1398"/>
                    <a:pt x="2112" y="1564"/>
                  </a:cubicBezTo>
                  <a:cubicBezTo>
                    <a:pt x="2110" y="1727"/>
                    <a:pt x="2160" y="1890"/>
                    <a:pt x="2160" y="2055"/>
                  </a:cubicBezTo>
                  <a:cubicBezTo>
                    <a:pt x="2160" y="2219"/>
                    <a:pt x="2231" y="2382"/>
                    <a:pt x="2231" y="2546"/>
                  </a:cubicBezTo>
                  <a:cubicBezTo>
                    <a:pt x="2231" y="2711"/>
                    <a:pt x="2260" y="2876"/>
                    <a:pt x="2280" y="3038"/>
                  </a:cubicBezTo>
                  <a:cubicBezTo>
                    <a:pt x="2299" y="3203"/>
                    <a:pt x="2350" y="3366"/>
                    <a:pt x="2351" y="3530"/>
                  </a:cubicBezTo>
                  <a:cubicBezTo>
                    <a:pt x="2352" y="3695"/>
                    <a:pt x="2351" y="3859"/>
                    <a:pt x="2399" y="4022"/>
                  </a:cubicBezTo>
                  <a:cubicBezTo>
                    <a:pt x="2447" y="4187"/>
                    <a:pt x="2476" y="4348"/>
                    <a:pt x="2543" y="4514"/>
                  </a:cubicBezTo>
                  <a:cubicBezTo>
                    <a:pt x="2612" y="4682"/>
                    <a:pt x="2686" y="4847"/>
                    <a:pt x="2807" y="5006"/>
                  </a:cubicBezTo>
                  <a:cubicBezTo>
                    <a:pt x="2917" y="5153"/>
                    <a:pt x="3129" y="5328"/>
                    <a:pt x="3480" y="5333"/>
                  </a:cubicBezTo>
                  <a:lnTo>
                    <a:pt x="3719" y="5375"/>
                  </a:lnTo>
                </a:path>
              </a:pathLst>
            </a:custGeom>
            <a:noFill/>
            <a:ln w="57150" cmpd="sng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de-CH" sz="700"/>
            </a:p>
          </p:txBody>
        </p:sp>
      </p:grpSp>
      <p:sp>
        <p:nvSpPr>
          <p:cNvPr id="70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71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72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6</a:t>
            </a:fld>
            <a:endParaRPr lang="de-DE" altLang="de-DE" dirty="0"/>
          </a:p>
        </p:txBody>
      </p:sp>
      <p:sp>
        <p:nvSpPr>
          <p:cNvPr id="74" name="AutoShape 20"/>
          <p:cNvSpPr>
            <a:spLocks noChangeArrowheads="1"/>
          </p:cNvSpPr>
          <p:nvPr/>
        </p:nvSpPr>
        <p:spPr bwMode="auto">
          <a:xfrm>
            <a:off x="1158435" y="1557338"/>
            <a:ext cx="1594339" cy="555584"/>
          </a:xfrm>
          <a:prstGeom prst="cube">
            <a:avLst>
              <a:gd name="adj" fmla="val 791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sp>
        <p:nvSpPr>
          <p:cNvPr id="75" name="AutoShape 20"/>
          <p:cNvSpPr>
            <a:spLocks noChangeArrowheads="1"/>
          </p:cNvSpPr>
          <p:nvPr/>
        </p:nvSpPr>
        <p:spPr bwMode="auto">
          <a:xfrm>
            <a:off x="2431694" y="1557338"/>
            <a:ext cx="1589444" cy="555584"/>
          </a:xfrm>
          <a:prstGeom prst="cube">
            <a:avLst>
              <a:gd name="adj" fmla="val 79167"/>
            </a:avLst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chemeClr val="accent5">
                <a:lumMod val="20000"/>
                <a:lumOff val="80000"/>
              </a:schemeClr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CH"/>
          </a:p>
        </p:txBody>
      </p:sp>
      <p:grpSp>
        <p:nvGrpSpPr>
          <p:cNvPr id="111" name="Group 19"/>
          <p:cNvGrpSpPr>
            <a:grpSpLocks/>
          </p:cNvGrpSpPr>
          <p:nvPr/>
        </p:nvGrpSpPr>
        <p:grpSpPr bwMode="auto">
          <a:xfrm>
            <a:off x="377699" y="2069102"/>
            <a:ext cx="3200331" cy="990620"/>
            <a:chOff x="227" y="1425"/>
            <a:chExt cx="2789" cy="735"/>
          </a:xfrm>
        </p:grpSpPr>
        <p:sp>
          <p:nvSpPr>
            <p:cNvPr id="130" name="AutoShape 20"/>
            <p:cNvSpPr>
              <a:spLocks noChangeArrowheads="1"/>
            </p:cNvSpPr>
            <p:nvPr/>
          </p:nvSpPr>
          <p:spPr bwMode="auto">
            <a:xfrm>
              <a:off x="227" y="1439"/>
              <a:ext cx="2789" cy="721"/>
            </a:xfrm>
            <a:prstGeom prst="cube">
              <a:avLst>
                <a:gd name="adj" fmla="val 79167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9525">
              <a:solidFill>
                <a:schemeClr val="accent5">
                  <a:lumMod val="20000"/>
                  <a:lumOff val="8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31" name="AutoShape 21"/>
            <p:cNvSpPr>
              <a:spLocks noChangeArrowheads="1"/>
            </p:cNvSpPr>
            <p:nvPr/>
          </p:nvSpPr>
          <p:spPr bwMode="auto">
            <a:xfrm>
              <a:off x="316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32" name="AutoShape 22"/>
            <p:cNvSpPr>
              <a:spLocks noChangeArrowheads="1"/>
            </p:cNvSpPr>
            <p:nvPr/>
          </p:nvSpPr>
          <p:spPr bwMode="auto">
            <a:xfrm>
              <a:off x="453" y="1425"/>
              <a:ext cx="563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33" name="AutoShape 24"/>
            <p:cNvSpPr>
              <a:spLocks noChangeArrowheads="1"/>
            </p:cNvSpPr>
            <p:nvPr/>
          </p:nvSpPr>
          <p:spPr bwMode="auto">
            <a:xfrm>
              <a:off x="589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34" name="AutoShape 28"/>
            <p:cNvSpPr>
              <a:spLocks noChangeArrowheads="1"/>
            </p:cNvSpPr>
            <p:nvPr/>
          </p:nvSpPr>
          <p:spPr bwMode="auto">
            <a:xfrm>
              <a:off x="1135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35" name="AutoShape 29"/>
            <p:cNvSpPr>
              <a:spLocks noChangeArrowheads="1"/>
            </p:cNvSpPr>
            <p:nvPr/>
          </p:nvSpPr>
          <p:spPr bwMode="auto">
            <a:xfrm>
              <a:off x="1272" y="1425"/>
              <a:ext cx="563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36" name="AutoShape 31"/>
            <p:cNvSpPr>
              <a:spLocks noChangeArrowheads="1"/>
            </p:cNvSpPr>
            <p:nvPr/>
          </p:nvSpPr>
          <p:spPr bwMode="auto">
            <a:xfrm>
              <a:off x="1408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37" name="AutoShape 32"/>
            <p:cNvSpPr>
              <a:spLocks noChangeArrowheads="1"/>
            </p:cNvSpPr>
            <p:nvPr/>
          </p:nvSpPr>
          <p:spPr bwMode="auto">
            <a:xfrm>
              <a:off x="1545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38" name="AutoShape 33"/>
            <p:cNvSpPr>
              <a:spLocks noChangeArrowheads="1"/>
            </p:cNvSpPr>
            <p:nvPr/>
          </p:nvSpPr>
          <p:spPr bwMode="auto">
            <a:xfrm>
              <a:off x="1681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39" name="AutoShape 34"/>
            <p:cNvSpPr>
              <a:spLocks noChangeArrowheads="1"/>
            </p:cNvSpPr>
            <p:nvPr/>
          </p:nvSpPr>
          <p:spPr bwMode="auto">
            <a:xfrm>
              <a:off x="1817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40" name="AutoShape 39"/>
            <p:cNvSpPr>
              <a:spLocks noChangeArrowheads="1"/>
            </p:cNvSpPr>
            <p:nvPr/>
          </p:nvSpPr>
          <p:spPr bwMode="auto">
            <a:xfrm>
              <a:off x="2363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41" name="AutoShape 40"/>
            <p:cNvSpPr>
              <a:spLocks noChangeArrowheads="1"/>
            </p:cNvSpPr>
            <p:nvPr/>
          </p:nvSpPr>
          <p:spPr bwMode="auto">
            <a:xfrm>
              <a:off x="2227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42" name="AutoShape 42"/>
            <p:cNvSpPr>
              <a:spLocks noChangeArrowheads="1"/>
            </p:cNvSpPr>
            <p:nvPr/>
          </p:nvSpPr>
          <p:spPr bwMode="auto">
            <a:xfrm>
              <a:off x="2091" y="1425"/>
              <a:ext cx="563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43" name="AutoShape 43"/>
            <p:cNvSpPr>
              <a:spLocks noChangeArrowheads="1"/>
            </p:cNvSpPr>
            <p:nvPr/>
          </p:nvSpPr>
          <p:spPr bwMode="auto">
            <a:xfrm>
              <a:off x="1954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44" name="AutoShape 46"/>
            <p:cNvSpPr>
              <a:spLocks noChangeArrowheads="1"/>
            </p:cNvSpPr>
            <p:nvPr/>
          </p:nvSpPr>
          <p:spPr bwMode="auto">
            <a:xfrm>
              <a:off x="862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45" name="AutoShape 48"/>
            <p:cNvSpPr>
              <a:spLocks noChangeArrowheads="1"/>
            </p:cNvSpPr>
            <p:nvPr/>
          </p:nvSpPr>
          <p:spPr bwMode="auto">
            <a:xfrm>
              <a:off x="998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  <p:sp>
          <p:nvSpPr>
            <p:cNvPr id="146" name="AutoShape 51"/>
            <p:cNvSpPr>
              <a:spLocks noChangeArrowheads="1"/>
            </p:cNvSpPr>
            <p:nvPr/>
          </p:nvSpPr>
          <p:spPr bwMode="auto">
            <a:xfrm>
              <a:off x="726" y="1425"/>
              <a:ext cx="564" cy="547"/>
            </a:xfrm>
            <a:prstGeom prst="cube">
              <a:avLst>
                <a:gd name="adj" fmla="val 94847"/>
              </a:avLst>
            </a:pr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CH"/>
            </a:p>
          </p:txBody>
        </p:sp>
      </p:grpSp>
      <p:grpSp>
        <p:nvGrpSpPr>
          <p:cNvPr id="112" name="Group 52"/>
          <p:cNvGrpSpPr>
            <a:grpSpLocks/>
          </p:cNvGrpSpPr>
          <p:nvPr/>
        </p:nvGrpSpPr>
        <p:grpSpPr bwMode="auto">
          <a:xfrm>
            <a:off x="683568" y="3159459"/>
            <a:ext cx="2314474" cy="701590"/>
            <a:chOff x="1536" y="2943"/>
            <a:chExt cx="3264" cy="1105"/>
          </a:xfrm>
        </p:grpSpPr>
        <p:sp>
          <p:nvSpPr>
            <p:cNvPr id="113" name="Line 53"/>
            <p:cNvSpPr>
              <a:spLocks noChangeShapeType="1"/>
            </p:cNvSpPr>
            <p:nvPr/>
          </p:nvSpPr>
          <p:spPr bwMode="auto">
            <a:xfrm flipV="1">
              <a:off x="1536" y="2943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4" name="Line 54"/>
            <p:cNvSpPr>
              <a:spLocks noChangeShapeType="1"/>
            </p:cNvSpPr>
            <p:nvPr/>
          </p:nvSpPr>
          <p:spPr bwMode="auto">
            <a:xfrm flipV="1">
              <a:off x="1740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5" name="Line 55"/>
            <p:cNvSpPr>
              <a:spLocks noChangeShapeType="1"/>
            </p:cNvSpPr>
            <p:nvPr/>
          </p:nvSpPr>
          <p:spPr bwMode="auto">
            <a:xfrm flipV="1">
              <a:off x="1944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6" name="Line 56"/>
            <p:cNvSpPr>
              <a:spLocks noChangeShapeType="1"/>
            </p:cNvSpPr>
            <p:nvPr/>
          </p:nvSpPr>
          <p:spPr bwMode="auto">
            <a:xfrm flipV="1">
              <a:off x="2148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7" name="Line 57"/>
            <p:cNvSpPr>
              <a:spLocks noChangeShapeType="1"/>
            </p:cNvSpPr>
            <p:nvPr/>
          </p:nvSpPr>
          <p:spPr bwMode="auto">
            <a:xfrm flipV="1">
              <a:off x="2352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8" name="Line 58"/>
            <p:cNvSpPr>
              <a:spLocks noChangeShapeType="1"/>
            </p:cNvSpPr>
            <p:nvPr/>
          </p:nvSpPr>
          <p:spPr bwMode="auto">
            <a:xfrm flipV="1">
              <a:off x="2556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19" name="Line 59"/>
            <p:cNvSpPr>
              <a:spLocks noChangeShapeType="1"/>
            </p:cNvSpPr>
            <p:nvPr/>
          </p:nvSpPr>
          <p:spPr bwMode="auto">
            <a:xfrm flipV="1">
              <a:off x="2760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0" name="Line 60"/>
            <p:cNvSpPr>
              <a:spLocks noChangeShapeType="1"/>
            </p:cNvSpPr>
            <p:nvPr/>
          </p:nvSpPr>
          <p:spPr bwMode="auto">
            <a:xfrm flipV="1">
              <a:off x="2964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1" name="Line 61"/>
            <p:cNvSpPr>
              <a:spLocks noChangeShapeType="1"/>
            </p:cNvSpPr>
            <p:nvPr/>
          </p:nvSpPr>
          <p:spPr bwMode="auto">
            <a:xfrm flipV="1">
              <a:off x="3168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2" name="Line 62"/>
            <p:cNvSpPr>
              <a:spLocks noChangeShapeType="1"/>
            </p:cNvSpPr>
            <p:nvPr/>
          </p:nvSpPr>
          <p:spPr bwMode="auto">
            <a:xfrm flipV="1">
              <a:off x="3372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3" name="Line 63"/>
            <p:cNvSpPr>
              <a:spLocks noChangeShapeType="1"/>
            </p:cNvSpPr>
            <p:nvPr/>
          </p:nvSpPr>
          <p:spPr bwMode="auto">
            <a:xfrm flipV="1">
              <a:off x="3576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4" name="Line 64"/>
            <p:cNvSpPr>
              <a:spLocks noChangeShapeType="1"/>
            </p:cNvSpPr>
            <p:nvPr/>
          </p:nvSpPr>
          <p:spPr bwMode="auto">
            <a:xfrm flipV="1">
              <a:off x="3780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5" name="Line 65"/>
            <p:cNvSpPr>
              <a:spLocks noChangeShapeType="1"/>
            </p:cNvSpPr>
            <p:nvPr/>
          </p:nvSpPr>
          <p:spPr bwMode="auto">
            <a:xfrm flipV="1">
              <a:off x="3984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6" name="Line 66"/>
            <p:cNvSpPr>
              <a:spLocks noChangeShapeType="1"/>
            </p:cNvSpPr>
            <p:nvPr/>
          </p:nvSpPr>
          <p:spPr bwMode="auto">
            <a:xfrm flipV="1">
              <a:off x="4188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7" name="Line 67"/>
            <p:cNvSpPr>
              <a:spLocks noChangeShapeType="1"/>
            </p:cNvSpPr>
            <p:nvPr/>
          </p:nvSpPr>
          <p:spPr bwMode="auto">
            <a:xfrm flipV="1">
              <a:off x="4392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8" name="Line 68"/>
            <p:cNvSpPr>
              <a:spLocks noChangeShapeType="1"/>
            </p:cNvSpPr>
            <p:nvPr/>
          </p:nvSpPr>
          <p:spPr bwMode="auto">
            <a:xfrm flipV="1">
              <a:off x="4596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  <p:sp>
          <p:nvSpPr>
            <p:cNvPr id="129" name="Line 69"/>
            <p:cNvSpPr>
              <a:spLocks noChangeShapeType="1"/>
            </p:cNvSpPr>
            <p:nvPr/>
          </p:nvSpPr>
          <p:spPr bwMode="auto">
            <a:xfrm flipV="1">
              <a:off x="4800" y="2944"/>
              <a:ext cx="0" cy="1104"/>
            </a:xfrm>
            <a:prstGeom prst="line">
              <a:avLst/>
            </a:prstGeom>
            <a:noFill/>
            <a:ln w="76200">
              <a:solidFill>
                <a:srgbClr val="FF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CH"/>
            </a:p>
          </p:txBody>
        </p:sp>
      </p:grpSp>
      <p:sp>
        <p:nvSpPr>
          <p:cNvPr id="109" name="Text Box 72"/>
          <p:cNvSpPr txBox="1">
            <a:spLocks noChangeArrowheads="1"/>
          </p:cNvSpPr>
          <p:nvPr/>
        </p:nvSpPr>
        <p:spPr bwMode="auto">
          <a:xfrm>
            <a:off x="3166924" y="2592161"/>
            <a:ext cx="833883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dirty="0" smtClean="0">
                <a:effectLst/>
              </a:rPr>
              <a:t>Sensor</a:t>
            </a:r>
            <a:endParaRPr lang="el-GR" altLang="de-DE" dirty="0">
              <a:effectLst/>
              <a:cs typeface="Arial" pitchFamily="34" charset="0"/>
            </a:endParaRPr>
          </a:p>
        </p:txBody>
      </p:sp>
      <p:grpSp>
        <p:nvGrpSpPr>
          <p:cNvPr id="91" name="Group 90"/>
          <p:cNvGrpSpPr/>
          <p:nvPr/>
        </p:nvGrpSpPr>
        <p:grpSpPr>
          <a:xfrm>
            <a:off x="1106387" y="1863177"/>
            <a:ext cx="2487845" cy="310881"/>
            <a:chOff x="967563" y="3715131"/>
            <a:chExt cx="2431507" cy="227182"/>
          </a:xfrm>
        </p:grpSpPr>
        <p:sp>
          <p:nvSpPr>
            <p:cNvPr id="92" name="Freeform 91"/>
            <p:cNvSpPr/>
            <p:nvPr/>
          </p:nvSpPr>
          <p:spPr bwMode="auto">
            <a:xfrm>
              <a:off x="967563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3" name="Freeform 92"/>
            <p:cNvSpPr/>
            <p:nvPr/>
          </p:nvSpPr>
          <p:spPr bwMode="auto">
            <a:xfrm>
              <a:off x="1104046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4" name="Freeform 93"/>
            <p:cNvSpPr/>
            <p:nvPr/>
          </p:nvSpPr>
          <p:spPr bwMode="auto">
            <a:xfrm>
              <a:off x="1261516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5" name="Freeform 94"/>
            <p:cNvSpPr/>
            <p:nvPr/>
          </p:nvSpPr>
          <p:spPr bwMode="auto">
            <a:xfrm>
              <a:off x="1399548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6" name="Freeform 95"/>
            <p:cNvSpPr/>
            <p:nvPr/>
          </p:nvSpPr>
          <p:spPr bwMode="auto">
            <a:xfrm>
              <a:off x="1558565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7" name="Freeform 96"/>
            <p:cNvSpPr/>
            <p:nvPr/>
          </p:nvSpPr>
          <p:spPr bwMode="auto">
            <a:xfrm>
              <a:off x="1711345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8" name="Freeform 97"/>
            <p:cNvSpPr/>
            <p:nvPr/>
          </p:nvSpPr>
          <p:spPr bwMode="auto">
            <a:xfrm>
              <a:off x="1862852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9" name="Freeform 98"/>
            <p:cNvSpPr/>
            <p:nvPr/>
          </p:nvSpPr>
          <p:spPr bwMode="auto">
            <a:xfrm>
              <a:off x="2006843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0" name="Freeform 99"/>
            <p:cNvSpPr/>
            <p:nvPr/>
          </p:nvSpPr>
          <p:spPr bwMode="auto">
            <a:xfrm>
              <a:off x="2173374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1" name="Freeform 100"/>
            <p:cNvSpPr/>
            <p:nvPr/>
          </p:nvSpPr>
          <p:spPr bwMode="auto">
            <a:xfrm>
              <a:off x="2324881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2" name="Freeform 101"/>
            <p:cNvSpPr/>
            <p:nvPr/>
          </p:nvSpPr>
          <p:spPr bwMode="auto">
            <a:xfrm>
              <a:off x="2468876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3" name="Freeform 102"/>
            <p:cNvSpPr/>
            <p:nvPr/>
          </p:nvSpPr>
          <p:spPr bwMode="auto">
            <a:xfrm>
              <a:off x="2627895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4" name="Freeform 103"/>
            <p:cNvSpPr/>
            <p:nvPr/>
          </p:nvSpPr>
          <p:spPr bwMode="auto">
            <a:xfrm>
              <a:off x="2779402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5" name="Freeform 104"/>
            <p:cNvSpPr/>
            <p:nvPr/>
          </p:nvSpPr>
          <p:spPr bwMode="auto">
            <a:xfrm>
              <a:off x="2947202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6" name="Freeform 105"/>
            <p:cNvSpPr/>
            <p:nvPr/>
          </p:nvSpPr>
          <p:spPr bwMode="auto">
            <a:xfrm>
              <a:off x="3098710" y="3717032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07" name="Freeform 106"/>
            <p:cNvSpPr/>
            <p:nvPr/>
          </p:nvSpPr>
          <p:spPr bwMode="auto">
            <a:xfrm>
              <a:off x="3250214" y="3715131"/>
              <a:ext cx="148856" cy="225281"/>
            </a:xfrm>
            <a:custGeom>
              <a:avLst/>
              <a:gdLst>
                <a:gd name="connsiteX0" fmla="*/ 0 w 148856"/>
                <a:gd name="connsiteY0" fmla="*/ 225281 h 225281"/>
                <a:gd name="connsiteX1" fmla="*/ 53163 w 148856"/>
                <a:gd name="connsiteY1" fmla="*/ 12630 h 225281"/>
                <a:gd name="connsiteX2" fmla="*/ 148856 w 148856"/>
                <a:gd name="connsiteY2" fmla="*/ 23262 h 225281"/>
                <a:gd name="connsiteX3" fmla="*/ 148856 w 148856"/>
                <a:gd name="connsiteY3" fmla="*/ 23262 h 2252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8856" h="225281">
                  <a:moveTo>
                    <a:pt x="0" y="225281"/>
                  </a:moveTo>
                  <a:cubicBezTo>
                    <a:pt x="14177" y="135790"/>
                    <a:pt x="28354" y="46300"/>
                    <a:pt x="53163" y="12630"/>
                  </a:cubicBezTo>
                  <a:cubicBezTo>
                    <a:pt x="77972" y="-21040"/>
                    <a:pt x="148856" y="23262"/>
                    <a:pt x="148856" y="23262"/>
                  </a:cubicBezTo>
                  <a:lnTo>
                    <a:pt x="148856" y="23262"/>
                  </a:lnTo>
                </a:path>
              </a:pathLst>
            </a:cu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sp>
        <p:nvSpPr>
          <p:cNvPr id="147" name="Text Box 72"/>
          <p:cNvSpPr txBox="1">
            <a:spLocks noChangeArrowheads="1"/>
          </p:cNvSpPr>
          <p:nvPr/>
        </p:nvSpPr>
        <p:spPr bwMode="auto">
          <a:xfrm>
            <a:off x="3808905" y="1751897"/>
            <a:ext cx="742511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dirty="0" smtClean="0">
                <a:effectLst/>
              </a:rPr>
              <a:t>ROCs</a:t>
            </a:r>
            <a:endParaRPr lang="el-GR" altLang="de-DE" dirty="0">
              <a:effectLst/>
              <a:cs typeface="Arial" pitchFamily="34" charset="0"/>
            </a:endParaRPr>
          </a:p>
        </p:txBody>
      </p:sp>
      <p:sp>
        <p:nvSpPr>
          <p:cNvPr id="148" name="Text Box 72"/>
          <p:cNvSpPr txBox="1">
            <a:spLocks noChangeArrowheads="1"/>
          </p:cNvSpPr>
          <p:nvPr/>
        </p:nvSpPr>
        <p:spPr bwMode="auto">
          <a:xfrm>
            <a:off x="3255858" y="3341294"/>
            <a:ext cx="777777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de-DE" dirty="0" smtClean="0">
                <a:effectLst/>
              </a:rPr>
              <a:t>X-rays</a:t>
            </a:r>
            <a:endParaRPr lang="el-GR" altLang="de-DE" dirty="0"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3516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755576" y="908720"/>
            <a:ext cx="4248472" cy="4680520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826765" y="1196975"/>
            <a:ext cx="4105275" cy="4679950"/>
          </a:xfrm>
        </p:spPr>
        <p:txBody>
          <a:bodyPr/>
          <a:lstStyle/>
          <a:p>
            <a:r>
              <a:rPr lang="en-US" sz="2000" dirty="0" smtClean="0"/>
              <a:t>At the Material Science beamline </a:t>
            </a:r>
            <a:r>
              <a:rPr lang="en-US" sz="2000" dirty="0" smtClean="0">
                <a:solidFill>
                  <a:srgbClr val="FF0000"/>
                </a:solidFill>
              </a:rPr>
              <a:t>(2001 until 2007)</a:t>
            </a:r>
          </a:p>
          <a:p>
            <a:r>
              <a:rPr lang="en-US" sz="2000" dirty="0" smtClean="0"/>
              <a:t>Covering 60 degrees (15k channels)</a:t>
            </a:r>
          </a:p>
          <a:p>
            <a:r>
              <a:rPr lang="en-US" sz="2000" dirty="0" smtClean="0"/>
              <a:t>DMILL technology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XRPD pattern acquisition faster than 1 minute instead of 1 hour </a:t>
            </a:r>
            <a:r>
              <a:rPr lang="en-US" sz="2000" dirty="0" smtClean="0"/>
              <a:t>as with the high resolution scanning detector</a:t>
            </a:r>
          </a:p>
          <a:p>
            <a:pPr lvl="1"/>
            <a:r>
              <a:rPr lang="en-US" sz="2000" dirty="0"/>
              <a:t>Counter giving random counts and other minor issues</a:t>
            </a:r>
          </a:p>
          <a:p>
            <a:pPr lvl="1"/>
            <a:r>
              <a:rPr lang="en-US" sz="2000" dirty="0"/>
              <a:t>By redundant measurements and data correction it could be used at the beamline for fast and time resolved measurements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MYTHEN I</a:t>
            </a:r>
            <a:endParaRPr lang="de-CH" dirty="0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678444" y="5930696"/>
            <a:ext cx="4541628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B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Schmitt,et</a:t>
            </a:r>
            <a:r>
              <a:rPr kumimoji="0" lang="de-DE" altLang="de-DE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al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Nucl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 </a:t>
            </a: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Instr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. . Meth. .Phys. Res. A</a:t>
            </a:r>
            <a:r>
              <a:rPr kumimoji="0" lang="de-DE" altLang="de-DE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 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501 (2003), 267-272,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doi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Unicode MS" pitchFamily="34" charset="-128"/>
                <a:cs typeface="Arial" pitchFamily="34" charset="0"/>
              </a:rPr>
              <a:t>: 10.1016/S0168-9002(02)02045-4</a:t>
            </a:r>
            <a:r>
              <a:rPr kumimoji="0" lang="de-DE" altLang="de-DE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8" name="Picture 3" descr="09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9165" y="1178560"/>
            <a:ext cx="3343275" cy="5200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3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4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7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47471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827584" y="836712"/>
            <a:ext cx="4464496" cy="5724492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62151" name="Text Box 1031"/>
          <p:cNvSpPr txBox="1">
            <a:spLocks noChangeArrowheads="1"/>
          </p:cNvSpPr>
          <p:nvPr/>
        </p:nvSpPr>
        <p:spPr bwMode="auto">
          <a:xfrm>
            <a:off x="5148064" y="6038418"/>
            <a:ext cx="4104456" cy="63094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bg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1pPr>
            <a:lvl2pPr marL="800100" indent="-342900">
              <a:defRPr>
                <a:solidFill>
                  <a:schemeClr val="bg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2pPr>
            <a:lvl3pPr marL="1257300" indent="-342900">
              <a:defRPr>
                <a:solidFill>
                  <a:schemeClr val="bg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3pPr>
            <a:lvl4pPr marL="1714500" indent="-342900">
              <a:defRPr>
                <a:solidFill>
                  <a:schemeClr val="bg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4pPr>
            <a:lvl5pPr marL="2171700" indent="-342900">
              <a:defRPr>
                <a:solidFill>
                  <a:schemeClr val="bg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 Narrow" pitchFamily="34" charset="0"/>
                <a:ea typeface="ヒラギノ角ゴ Pro W3"/>
                <a:cs typeface="ヒラギノ角ゴ Pro W3"/>
              </a:defRPr>
            </a:lvl9pPr>
          </a:lstStyle>
          <a:p>
            <a:pPr defTabSz="914400"/>
            <a:r>
              <a:rPr lang="en-US" altLang="de-DE" sz="1400" dirty="0">
                <a:solidFill>
                  <a:schemeClr val="tx1"/>
                </a:solidFill>
              </a:rPr>
              <a:t>A. Bergamaschi al., J. Synchrotron Rad. </a:t>
            </a:r>
            <a:r>
              <a:rPr lang="en-US" altLang="de-DE" sz="1400" b="1" dirty="0">
                <a:solidFill>
                  <a:schemeClr val="tx1"/>
                </a:solidFill>
              </a:rPr>
              <a:t>17</a:t>
            </a:r>
            <a:r>
              <a:rPr lang="en-US" altLang="de-DE" sz="1400" dirty="0">
                <a:solidFill>
                  <a:schemeClr val="tx1"/>
                </a:solidFill>
              </a:rPr>
              <a:t>, 653-668 (2010) </a:t>
            </a:r>
          </a:p>
          <a:p>
            <a:pPr defTabSz="914400"/>
            <a:r>
              <a:rPr lang="en-US" altLang="de-DE" sz="1400" dirty="0">
                <a:solidFill>
                  <a:schemeClr val="tx1"/>
                </a:solidFill>
              </a:rPr>
              <a:t>http://</a:t>
            </a:r>
            <a:r>
              <a:rPr lang="en-US" altLang="de-DE" sz="1400" dirty="0" smtClean="0">
                <a:solidFill>
                  <a:schemeClr val="tx1"/>
                </a:solidFill>
              </a:rPr>
              <a:t>dx.doi.org/10.1107/S0909049510026051</a:t>
            </a:r>
            <a:endParaRPr lang="en-US" altLang="de-DE" sz="1400" dirty="0">
              <a:solidFill>
                <a:schemeClr val="tx1"/>
              </a:solidFill>
            </a:endParaRPr>
          </a:p>
        </p:txBody>
      </p:sp>
      <p:sp>
        <p:nvSpPr>
          <p:cNvPr id="2621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it-IT" altLang="de-DE" dirty="0" smtClean="0"/>
              <a:t>MYTHEN II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4294967295"/>
          </p:nvPr>
        </p:nvSpPr>
        <p:spPr>
          <a:xfrm>
            <a:off x="899393" y="1268760"/>
            <a:ext cx="5184775" cy="4679950"/>
          </a:xfrm>
        </p:spPr>
        <p:txBody>
          <a:bodyPr/>
          <a:lstStyle/>
          <a:p>
            <a:r>
              <a:rPr lang="en-US" dirty="0"/>
              <a:t>Read Out chip</a:t>
            </a:r>
          </a:p>
          <a:p>
            <a:pPr lvl="1"/>
            <a:r>
              <a:rPr lang="en-US" dirty="0"/>
              <a:t>0.25um UMC</a:t>
            </a:r>
          </a:p>
          <a:p>
            <a:pPr lvl="1"/>
            <a:r>
              <a:rPr lang="en-US" dirty="0"/>
              <a:t>128 channels, </a:t>
            </a:r>
            <a:r>
              <a:rPr lang="en-US" dirty="0" smtClean="0"/>
              <a:t>50µm </a:t>
            </a:r>
            <a:r>
              <a:rPr lang="en-US" dirty="0"/>
              <a:t>pitch</a:t>
            </a:r>
          </a:p>
          <a:p>
            <a:pPr lvl="1"/>
            <a:r>
              <a:rPr lang="en-US" dirty="0"/>
              <a:t>24 bit counter (configurable 16-8-4-1 bit)</a:t>
            </a:r>
          </a:p>
          <a:p>
            <a:pPr lvl="1"/>
            <a:r>
              <a:rPr lang="en-US" dirty="0"/>
              <a:t>&lt; 100us read out time</a:t>
            </a:r>
          </a:p>
          <a:p>
            <a:pPr lvl="1"/>
            <a:r>
              <a:rPr lang="en-US" dirty="0"/>
              <a:t>200-300 e- noise</a:t>
            </a:r>
          </a:p>
          <a:p>
            <a:pPr lvl="1"/>
            <a:r>
              <a:rPr lang="en-US" dirty="0" smtClean="0"/>
              <a:t>100-700 </a:t>
            </a:r>
            <a:r>
              <a:rPr lang="en-US" dirty="0"/>
              <a:t>ns “shaping</a:t>
            </a:r>
            <a:r>
              <a:rPr lang="en-US" dirty="0" smtClean="0"/>
              <a:t>” (dead) time</a:t>
            </a:r>
            <a:endParaRPr lang="en-US" dirty="0"/>
          </a:p>
          <a:p>
            <a:r>
              <a:rPr lang="en-US" dirty="0"/>
              <a:t>Modules</a:t>
            </a:r>
          </a:p>
          <a:p>
            <a:pPr lvl="1"/>
            <a:r>
              <a:rPr lang="en-US" dirty="0"/>
              <a:t>1280 channels, 6.4 cm</a:t>
            </a:r>
          </a:p>
          <a:p>
            <a:pPr lvl="1"/>
            <a:r>
              <a:rPr lang="en-US" dirty="0"/>
              <a:t>Needs controller </a:t>
            </a:r>
            <a:r>
              <a:rPr lang="en-US" dirty="0" smtClean="0"/>
              <a:t>board</a:t>
            </a:r>
            <a:endParaRPr lang="en-US" dirty="0"/>
          </a:p>
          <a:p>
            <a:r>
              <a:rPr lang="en-US" dirty="0"/>
              <a:t>Systems</a:t>
            </a:r>
          </a:p>
          <a:p>
            <a:pPr lvl="1"/>
            <a:r>
              <a:rPr lang="en-US" dirty="0"/>
              <a:t>Multi module boards </a:t>
            </a:r>
          </a:p>
          <a:p>
            <a:pPr lvl="1"/>
            <a:r>
              <a:rPr lang="en-US" dirty="0"/>
              <a:t>Embedded Linux system and FPGAs</a:t>
            </a:r>
          </a:p>
          <a:p>
            <a:pPr lvl="1"/>
            <a:r>
              <a:rPr lang="en-US" dirty="0"/>
              <a:t>100 </a:t>
            </a:r>
            <a:r>
              <a:rPr lang="en-US" dirty="0" err="1" smtClean="0"/>
              <a:t>Mbs</a:t>
            </a:r>
            <a:r>
              <a:rPr lang="en-US" dirty="0" smtClean="0"/>
              <a:t> Ethernet, </a:t>
            </a:r>
            <a:r>
              <a:rPr lang="en-US" dirty="0"/>
              <a:t>TCP/IP data transfer</a:t>
            </a:r>
          </a:p>
          <a:p>
            <a:pPr lvl="1"/>
            <a:r>
              <a:rPr lang="en-US" dirty="0" smtClean="0"/>
              <a:t>Continuous </a:t>
            </a:r>
            <a:r>
              <a:rPr lang="en-US" dirty="0"/>
              <a:t>frame rate up to 20 Hz - 1 kHz</a:t>
            </a:r>
          </a:p>
          <a:p>
            <a:pPr lvl="1"/>
            <a:r>
              <a:rPr lang="en-US" dirty="0"/>
              <a:t>Depending on dynamic and angular range </a:t>
            </a:r>
          </a:p>
          <a:p>
            <a:pPr lvl="1"/>
            <a:r>
              <a:rPr lang="en-US" dirty="0"/>
              <a:t>Burst mode up to 10 kHz, 32 frames</a:t>
            </a:r>
          </a:p>
          <a:p>
            <a:endParaRPr lang="en-US" dirty="0"/>
          </a:p>
        </p:txBody>
      </p:sp>
      <p:pic>
        <p:nvPicPr>
          <p:cNvPr id="7" name="Picture 20" descr="mythen_modu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403304" y="-153830"/>
            <a:ext cx="2249116" cy="2845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1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2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8</a:t>
            </a:fld>
            <a:endParaRPr lang="de-DE" altLang="de-DE" dirty="0"/>
          </a:p>
        </p:txBody>
      </p:sp>
      <p:pic>
        <p:nvPicPr>
          <p:cNvPr id="13" name="Picture 3" descr="IMG_1359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7" t="23024" r="32987" b="20028"/>
          <a:stretch/>
        </p:blipFill>
        <p:spPr>
          <a:xfrm>
            <a:off x="5459662" y="2636912"/>
            <a:ext cx="3646063" cy="330567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5724128" y="3792389"/>
            <a:ext cx="720080" cy="356691"/>
          </a:xfrm>
          <a:prstGeom prst="ellipse">
            <a:avLst/>
          </a:prstGeom>
          <a:noFill/>
          <a:ln w="38100" cap="flat" cmpd="sng" algn="ctr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6228184" y="2393318"/>
            <a:ext cx="432048" cy="1399071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62347504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 bwMode="auto">
          <a:xfrm>
            <a:off x="1403648" y="908720"/>
            <a:ext cx="6840760" cy="2448272"/>
          </a:xfrm>
          <a:prstGeom prst="round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39942" name="Picture 6" descr="https://i.ytimg.com/vi/Yc_VENHxLg0/maxresdefault.jpg"/>
          <p:cNvPicPr>
            <a:picLocks noGrp="1" noChangeAspect="1" noChangeArrowheads="1"/>
          </p:cNvPicPr>
          <p:nvPr>
            <p:ph sz="quarter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11" t="21586" b="10652"/>
          <a:stretch/>
        </p:blipFill>
        <p:spPr bwMode="auto">
          <a:xfrm>
            <a:off x="3286202" y="3505200"/>
            <a:ext cx="3158006" cy="295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691680" y="1039118"/>
            <a:ext cx="6552728" cy="3404015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sz="3200" kern="1000" spc="30" dirty="0" smtClean="0">
                <a:latin typeface="+mn-lt"/>
                <a:cs typeface="Franklin Gothic Book"/>
              </a:rPr>
              <a:t>It’s getting old!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endParaRPr lang="en-US" sz="2400" kern="1000" spc="30" dirty="0">
              <a:latin typeface="+mn-lt"/>
              <a:cs typeface="Franklin Gothic Book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435225" y="292100"/>
            <a:ext cx="6708775" cy="508000"/>
          </a:xfrm>
        </p:spPr>
        <p:txBody>
          <a:bodyPr/>
          <a:lstStyle/>
          <a:p>
            <a:r>
              <a:rPr lang="en-US" dirty="0" smtClean="0"/>
              <a:t>Why MYTHEN III?</a:t>
            </a:r>
            <a:endParaRPr lang="en-US" dirty="0"/>
          </a:p>
        </p:txBody>
      </p:sp>
      <p:sp>
        <p:nvSpPr>
          <p:cNvPr id="8" name="Date Placeholder 13"/>
          <p:cNvSpPr>
            <a:spLocks noGrp="1"/>
          </p:cNvSpPr>
          <p:nvPr>
            <p:ph type="dt" sz="half" idx="10"/>
          </p:nvPr>
        </p:nvSpPr>
        <p:spPr>
          <a:xfrm>
            <a:off x="3684340" y="6633212"/>
            <a:ext cx="1775321" cy="220714"/>
          </a:xfrm>
        </p:spPr>
        <p:txBody>
          <a:bodyPr/>
          <a:lstStyle/>
          <a:p>
            <a:pPr algn="ctr">
              <a:defRPr/>
            </a:pPr>
            <a:r>
              <a:rPr lang="de-DE" altLang="de-DE" smtClean="0"/>
              <a:t>PSD11 7.9.2017</a:t>
            </a:r>
            <a:endParaRPr lang="de-DE" altLang="de-DE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7236296" y="6633212"/>
            <a:ext cx="1895475" cy="215628"/>
          </a:xfrm>
        </p:spPr>
        <p:txBody>
          <a:bodyPr/>
          <a:lstStyle/>
          <a:p>
            <a:pPr algn="r">
              <a:defRPr/>
            </a:pPr>
            <a:r>
              <a:rPr lang="de-DE" altLang="de-DE" smtClean="0"/>
              <a:t>Roberto Dinapoli</a:t>
            </a:r>
            <a:endParaRPr lang="de-DE" altLang="de-DE" dirty="0"/>
          </a:p>
        </p:txBody>
      </p:sp>
      <p:sp>
        <p:nvSpPr>
          <p:cNvPr id="14" name="Slide Number Placeholder 19"/>
          <p:cNvSpPr>
            <a:spLocks noGrp="1"/>
          </p:cNvSpPr>
          <p:nvPr>
            <p:ph type="sldNum" sz="quarter" idx="12"/>
          </p:nvPr>
        </p:nvSpPr>
        <p:spPr>
          <a:xfrm>
            <a:off x="-10616" y="6633212"/>
            <a:ext cx="838200" cy="228600"/>
          </a:xfrm>
        </p:spPr>
        <p:txBody>
          <a:bodyPr/>
          <a:lstStyle/>
          <a:p>
            <a:pPr>
              <a:defRPr/>
            </a:pPr>
            <a:fld id="{E9DDA529-1629-4900-B2FB-A652C71C2CCD}" type="slidenum">
              <a:rPr lang="de-DE" altLang="de-DE" smtClean="0"/>
              <a:pPr>
                <a:defRPr/>
              </a:pPr>
              <a:t>9</a:t>
            </a:fld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1897225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1638</Words>
  <Application>Microsoft Office PowerPoint</Application>
  <PresentationFormat>On-screen Show (4:3)</PresentationFormat>
  <Paragraphs>536</Paragraphs>
  <Slides>37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9" baseType="lpstr">
      <vt:lpstr>PSI-Powerpoint-Master Calibri V2</vt:lpstr>
      <vt:lpstr>Equation</vt:lpstr>
      <vt:lpstr>First results of the MYTHEN-III strip detector prototype </vt:lpstr>
      <vt:lpstr>Outline</vt:lpstr>
      <vt:lpstr>Outline</vt:lpstr>
      <vt:lpstr>Why strips?</vt:lpstr>
      <vt:lpstr>Why strips? Chip designer’s view</vt:lpstr>
      <vt:lpstr>MYTHEN</vt:lpstr>
      <vt:lpstr>MYTHEN I</vt:lpstr>
      <vt:lpstr>MYTHEN II</vt:lpstr>
      <vt:lpstr>Why MYTHEN III?</vt:lpstr>
      <vt:lpstr>Why MYTHEN III?</vt:lpstr>
      <vt:lpstr>Why MYTHEN III?</vt:lpstr>
      <vt:lpstr>Why MYTHEN III?</vt:lpstr>
      <vt:lpstr>Why MYTHEN III?</vt:lpstr>
      <vt:lpstr>Fluorescence suppression</vt:lpstr>
      <vt:lpstr>Flat field acquisition</vt:lpstr>
      <vt:lpstr>High intensity peaks (high photon flux) </vt:lpstr>
      <vt:lpstr>MYTHEN III: the chip</vt:lpstr>
      <vt:lpstr>The channel</vt:lpstr>
      <vt:lpstr>Modes of operation</vt:lpstr>
      <vt:lpstr>Normal mode configuration</vt:lpstr>
      <vt:lpstr>Energy windowing configuration</vt:lpstr>
      <vt:lpstr>Energy windowing configuration</vt:lpstr>
      <vt:lpstr>Energy windowing configuration</vt:lpstr>
      <vt:lpstr>         Rate correction using multiple thresholds</vt:lpstr>
      <vt:lpstr>Pump-Probe configuration</vt:lpstr>
      <vt:lpstr>Pump-probe operation</vt:lpstr>
      <vt:lpstr>MYTHEN 3 DAQ system</vt:lpstr>
      <vt:lpstr>MYTHEN III  0.1 prototype</vt:lpstr>
      <vt:lpstr>MYTHEN III 0.1 performances</vt:lpstr>
      <vt:lpstr>Calibration</vt:lpstr>
      <vt:lpstr>Noise performance</vt:lpstr>
      <vt:lpstr>Threshold dispersion</vt:lpstr>
      <vt:lpstr>Rate capability</vt:lpstr>
      <vt:lpstr>Noise vs dead time</vt:lpstr>
      <vt:lpstr>Perspectives and conclusions</vt:lpstr>
      <vt:lpstr>PowerPoint Presentation</vt:lpstr>
      <vt:lpstr>Thank you!</vt:lpstr>
    </vt:vector>
  </TitlesOfParts>
  <Company>Paul Scherrer Institut [PSI.CH]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Power Point Vortrag  «Das PSI in Kürze»</dc:title>
  <dc:creator>Paul Scherrer Instiut</dc:creator>
  <cp:lastModifiedBy>Dinapoli Roberto</cp:lastModifiedBy>
  <cp:revision>727</cp:revision>
  <cp:lastPrinted>2015-07-23T13:50:07Z</cp:lastPrinted>
  <dcterms:created xsi:type="dcterms:W3CDTF">2015-06-09T12:31:54Z</dcterms:created>
  <dcterms:modified xsi:type="dcterms:W3CDTF">2017-09-07T14:40:05Z</dcterms:modified>
</cp:coreProperties>
</file>