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  <p:sldMasterId id="2147483684" r:id="rId6"/>
    <p:sldMasterId id="2147484671" r:id="rId7"/>
  </p:sldMasterIdLst>
  <p:notesMasterIdLst>
    <p:notesMasterId r:id="rId45"/>
  </p:notesMasterIdLst>
  <p:sldIdLst>
    <p:sldId id="444" r:id="rId8"/>
    <p:sldId id="615" r:id="rId9"/>
    <p:sldId id="616" r:id="rId10"/>
    <p:sldId id="617" r:id="rId11"/>
    <p:sldId id="653" r:id="rId12"/>
    <p:sldId id="618" r:id="rId13"/>
    <p:sldId id="619" r:id="rId14"/>
    <p:sldId id="654" r:id="rId15"/>
    <p:sldId id="467" r:id="rId16"/>
    <p:sldId id="622" r:id="rId17"/>
    <p:sldId id="623" r:id="rId18"/>
    <p:sldId id="627" r:id="rId19"/>
    <p:sldId id="628" r:id="rId20"/>
    <p:sldId id="651" r:id="rId21"/>
    <p:sldId id="480" r:id="rId22"/>
    <p:sldId id="542" r:id="rId23"/>
    <p:sldId id="544" r:id="rId24"/>
    <p:sldId id="576" r:id="rId25"/>
    <p:sldId id="634" r:id="rId26"/>
    <p:sldId id="635" r:id="rId27"/>
    <p:sldId id="638" r:id="rId28"/>
    <p:sldId id="639" r:id="rId29"/>
    <p:sldId id="630" r:id="rId30"/>
    <p:sldId id="640" r:id="rId31"/>
    <p:sldId id="641" r:id="rId32"/>
    <p:sldId id="652" r:id="rId33"/>
    <p:sldId id="642" r:id="rId34"/>
    <p:sldId id="644" r:id="rId35"/>
    <p:sldId id="645" r:id="rId36"/>
    <p:sldId id="606" r:id="rId37"/>
    <p:sldId id="607" r:id="rId38"/>
    <p:sldId id="646" r:id="rId39"/>
    <p:sldId id="647" r:id="rId40"/>
    <p:sldId id="650" r:id="rId41"/>
    <p:sldId id="648" r:id="rId42"/>
    <p:sldId id="649" r:id="rId43"/>
    <p:sldId id="494" r:id="rId44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/>
        <a:cs typeface="ヒラギノ角ゴ Pro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9900"/>
    <a:srgbClr val="CCEDF2"/>
    <a:srgbClr val="00CC00"/>
    <a:srgbClr val="00FFFF"/>
    <a:srgbClr val="FFD5D5"/>
    <a:srgbClr val="FFCCFF"/>
    <a:srgbClr val="FFFF66"/>
    <a:srgbClr val="006600"/>
    <a:srgbClr val="E1E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62" autoAdjust="0"/>
    <p:restoredTop sz="96149" autoAdjust="0"/>
  </p:normalViewPr>
  <p:slideViewPr>
    <p:cSldViewPr showGuides="1">
      <p:cViewPr>
        <p:scale>
          <a:sx n="50" d="100"/>
          <a:sy n="50" d="100"/>
        </p:scale>
        <p:origin x="-2429" y="-83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1650" y="137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theme" Target="theme/theme1.xml"/><Relationship Id="rId8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DAB62895-7DF3-4A54-B73C-BA5AB63BBB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887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dirty="0" smtClean="0">
              <a:latin typeface="Corisande" pitchFamily="2" charset="0"/>
              <a:ea typeface="ヒラギノ角ゴ Pro W3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 smtClean="0">
              <a:ea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D040DE5-047A-4282-9AD3-7DA806D90C6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2089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288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1041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5588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5" name="Rectangle 82"/>
          <p:cNvSpPr>
            <a:spLocks noChangeArrowheads="1"/>
          </p:cNvSpPr>
          <p:nvPr userDrawn="1"/>
        </p:nvSpPr>
        <p:spPr bwMode="auto">
          <a:xfrm>
            <a:off x="8448675" y="119063"/>
            <a:ext cx="569913" cy="903287"/>
          </a:xfrm>
          <a:prstGeom prst="rect">
            <a:avLst/>
          </a:prstGeom>
          <a:solidFill>
            <a:schemeClr val="hlink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8B323"/>
              </a:buClr>
              <a:buFont typeface="Wingdings" pitchFamily="2" charset="2"/>
              <a:buChar char="n"/>
              <a:defRPr/>
            </a:pPr>
            <a:endParaRPr lang="en-US" altLang="en-US" sz="900" dirty="0" smtClean="0">
              <a:solidFill>
                <a:srgbClr val="261748"/>
              </a:solidFill>
              <a:latin typeface="Arial" pitchFamily="34" charset="0"/>
              <a:ea typeface="MS PGothic" pitchFamily="34" charset="-128"/>
            </a:endParaRPr>
          </a:p>
        </p:txBody>
      </p:sp>
      <p:pic>
        <p:nvPicPr>
          <p:cNvPr id="6" name="Picture 83" descr="logo-XFEL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pic>
        <p:nvPicPr>
          <p:cNvPr id="8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42975" y="3411538"/>
            <a:ext cx="7258050" cy="2868612"/>
          </a:xfrm>
          <a:ln w="28575"/>
        </p:spPr>
        <p:txBody>
          <a:bodyPr lIns="91440" tIns="45720" bIns="0"/>
          <a:lstStyle>
            <a:lvl1pPr marL="0" indent="0" algn="ctr">
              <a:buFont typeface="Wingdings" pitchFamily="2" charset="2"/>
              <a:buNone/>
              <a:defRPr sz="3200">
                <a:solidFill>
                  <a:schemeClr val="hlink"/>
                </a:solidFill>
              </a:defRPr>
            </a:lvl1pPr>
          </a:lstStyle>
          <a:p>
            <a:r>
              <a:rPr lang="en-GB"/>
              <a:t>Subtitle format (max. 4 lines)</a:t>
            </a:r>
          </a:p>
          <a:p>
            <a:r>
              <a:rPr lang="en-GB"/>
              <a:t>(conference, location, name of the speaker, date)</a:t>
            </a:r>
          </a:p>
          <a:p>
            <a:r>
              <a:rPr lang="en-GB"/>
              <a:t>You are in the slide master view: Don’t edit here!</a:t>
            </a:r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939800" y="1314450"/>
            <a:ext cx="7251700" cy="1844675"/>
          </a:xfrm>
        </p:spPr>
        <p:txBody>
          <a:bodyPr lIns="91440" bIns="45720" anchor="ctr"/>
          <a:lstStyle>
            <a:lvl1pPr algn="ctr">
              <a:defRPr sz="5500" b="0">
                <a:solidFill>
                  <a:schemeClr val="hlink"/>
                </a:solidFill>
              </a:defRPr>
            </a:lvl1pPr>
          </a:lstStyle>
          <a:p>
            <a:r>
              <a:rPr lang="en-GB"/>
              <a:t>Title format (max. 2 lines), don’t edit here</a:t>
            </a:r>
          </a:p>
        </p:txBody>
      </p:sp>
    </p:spTree>
    <p:extLst>
      <p:ext uri="{BB962C8B-B14F-4D97-AF65-F5344CB8AC3E}">
        <p14:creationId xmlns:p14="http://schemas.microsoft.com/office/powerpoint/2010/main" val="254886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43DDE-35D4-4362-9B34-94BBAF2454D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3195085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58669-83C7-4D0D-AE7C-9915E51852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2859918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47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4825" y="1347788"/>
            <a:ext cx="2774950" cy="4459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7C409-94C5-4EF4-87F6-6DFC0F1B45A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2029050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5FFB7-5644-4381-879F-64B6B87009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31459909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91052-929C-4EAD-8A38-9DC34622AD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17118812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7E952-6079-460C-97F9-2CC56135E11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2743285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34994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3F26D-4AFC-404F-A036-B54C98EA616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26723720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A4C82-50A4-4EAB-B4E2-D0BF35962E6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23820999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8BFC8-7A55-49FF-B190-03158BE09C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27592401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13488" y="541338"/>
            <a:ext cx="2063750" cy="52657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475" y="541338"/>
            <a:ext cx="6043613" cy="52657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9A309-E18D-424A-9E60-CF69DD2FDF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  <a:ea typeface="ＭＳ Ｐゴシック" pitchFamily="112" charset="-128"/>
              </a:defRPr>
            </a:lvl1pPr>
          </a:lstStyle>
          <a:p>
            <a:pPr>
              <a:defRPr/>
            </a:pPr>
            <a:r>
              <a:rPr lang="en-GB" dirty="0"/>
              <a:t>Wednesday 11</a:t>
            </a:r>
            <a:r>
              <a:rPr lang="en-GB" baseline="30000" dirty="0"/>
              <a:t>th</a:t>
            </a:r>
            <a:r>
              <a:rPr lang="en-GB" dirty="0"/>
              <a:t> April 2011,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</p:spTree>
    <p:extLst>
      <p:ext uri="{BB962C8B-B14F-4D97-AF65-F5344CB8AC3E}">
        <p14:creationId xmlns:p14="http://schemas.microsoft.com/office/powerpoint/2010/main" val="3430907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defRPr sz="900">
                <a:solidFill>
                  <a:srgbClr val="261748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B7A46-0EEC-4363-AF94-3742BC5C1DB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33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4D44-C1CA-4E58-A1C7-3239FBDF5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93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35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4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4093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1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519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78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19" descr="STFC_to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31"/>
          <a:stretch>
            <a:fillRect/>
          </a:stretch>
        </p:blipFill>
        <p:spPr bwMode="auto">
          <a:xfrm>
            <a:off x="0" y="0"/>
            <a:ext cx="91440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383" r:id="rId1"/>
    <p:sldLayoutId id="2147485384" r:id="rId2"/>
    <p:sldLayoutId id="2147485385" r:id="rId3"/>
    <p:sldLayoutId id="2147485386" r:id="rId4"/>
    <p:sldLayoutId id="2147485387" r:id="rId5"/>
    <p:sldLayoutId id="2147485388" r:id="rId6"/>
    <p:sldLayoutId id="2147485389" r:id="rId7"/>
    <p:sldLayoutId id="2147485390" r:id="rId8"/>
    <p:sldLayoutId id="2147485391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0" name="Rectangle 1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42325" y="114300"/>
            <a:ext cx="576263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ClrTx/>
              <a:buFontTx/>
              <a:buNone/>
              <a:defRPr sz="1000" b="1">
                <a:solidFill>
                  <a:srgbClr val="FFFFFF"/>
                </a:solidFill>
                <a:latin typeface="Arial" charset="0"/>
                <a:ea typeface="Geneva" pitchFamily="1" charset="-128"/>
                <a:cs typeface="+mn-cs"/>
              </a:defRPr>
            </a:lvl1pPr>
          </a:lstStyle>
          <a:p>
            <a:pPr>
              <a:defRPr/>
            </a:pPr>
            <a:fld id="{F7161260-3B24-4040-8776-77EA1EB83D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7475" y="6505575"/>
            <a:ext cx="5702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December 2013, XFEL Large Pixel Detector XDAC presentation,</a:t>
            </a:r>
          </a:p>
          <a:p>
            <a:pPr>
              <a:defRPr/>
            </a:pPr>
            <a:r>
              <a:rPr lang="en-GB" dirty="0"/>
              <a:t>Presented by the LPD Project Team</a:t>
            </a:r>
          </a:p>
        </p:txBody>
      </p:sp>
      <p:sp>
        <p:nvSpPr>
          <p:cNvPr id="3077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078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9pPr>
          </a:lstStyle>
          <a:p>
            <a:pPr algn="ctr">
              <a:defRPr/>
            </a:pPr>
            <a:endParaRPr lang="en-GB" altLang="en-US" dirty="0" smtClean="0">
              <a:solidFill>
                <a:srgbClr val="261748"/>
              </a:solidFill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079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>
            <a:lvl1pPr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pitchFamily="84" charset="0"/>
                <a:ea typeface="ヒラギノ角ゴ Pro W3"/>
                <a:cs typeface="ヒラギノ角ゴ Pro W3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en-GB" altLang="en-US" sz="1000" dirty="0" smtClean="0">
                <a:solidFill>
                  <a:srgbClr val="FFFFFF"/>
                </a:solidFill>
                <a:latin typeface="Arial" pitchFamily="34" charset="0"/>
                <a:ea typeface="MS PGothic" pitchFamily="34" charset="-128"/>
              </a:rPr>
              <a:t>LPD XDAC Meeting December 2013</a:t>
            </a:r>
          </a:p>
        </p:txBody>
      </p:sp>
      <p:pic>
        <p:nvPicPr>
          <p:cNvPr id="3080" name="Picture 127" descr="logo-XFEL_rgb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541338"/>
            <a:ext cx="7283450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Slide title: Don’t edit here!</a:t>
            </a:r>
          </a:p>
        </p:txBody>
      </p:sp>
      <p:sp>
        <p:nvSpPr>
          <p:cNvPr id="3082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17475" y="1347788"/>
            <a:ext cx="5702300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70000" tIns="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text format – don’t edit!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pic>
        <p:nvPicPr>
          <p:cNvPr id="3083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415" b="2586"/>
          <a:stretch>
            <a:fillRect/>
          </a:stretch>
        </p:blipFill>
        <p:spPr bwMode="auto">
          <a:xfrm>
            <a:off x="8004175" y="6496050"/>
            <a:ext cx="113982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2" r:id="rId1"/>
    <p:sldLayoutId id="2147485393" r:id="rId2"/>
    <p:sldLayoutId id="2147485394" r:id="rId3"/>
    <p:sldLayoutId id="2147485395" r:id="rId4"/>
    <p:sldLayoutId id="2147485396" r:id="rId5"/>
    <p:sldLayoutId id="2147485397" r:id="rId6"/>
    <p:sldLayoutId id="2147485398" r:id="rId7"/>
    <p:sldLayoutId id="2147485399" r:id="rId8"/>
    <p:sldLayoutId id="2147485400" r:id="rId9"/>
    <p:sldLayoutId id="2147485401" r:id="rId10"/>
    <p:sldLayoutId id="2147485402" r:id="rId11"/>
    <p:sldLayoutId id="2147485403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MS PGothic" pitchFamily="34" charset="-128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MS PGothic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MS PGothic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MS PGothic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MS PGothic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MS PGothic" pitchFamily="34" charset="-128"/>
          <a:cs typeface="ＭＳ Ｐゴシック"/>
        </a:defRPr>
      </a:lvl1pPr>
      <a:lvl2pPr marL="558800" indent="-258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MS PGothic" pitchFamily="34" charset="-128"/>
          <a:cs typeface="ＭＳ Ｐゴシック"/>
        </a:defRPr>
      </a:lvl2pPr>
      <a:lvl3pPr marL="817563" indent="-257175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MS PGothic" pitchFamily="34" charset="-128"/>
          <a:cs typeface="ＭＳ Ｐゴシック"/>
        </a:defRPr>
      </a:lvl3pPr>
      <a:lvl4pPr marL="1077913" indent="-258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MS PGothic" pitchFamily="34" charset="-128"/>
          <a:cs typeface="ＭＳ Ｐゴシック"/>
        </a:defRPr>
      </a:lvl4pPr>
      <a:lvl5pPr marL="1312863" indent="-223838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MS PGothic" pitchFamily="34" charset="-128"/>
          <a:cs typeface="ＭＳ Ｐゴシック"/>
        </a:defRPr>
      </a:lvl5pPr>
      <a:lvl6pPr marL="17700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fontAlgn="base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7" Type="http://schemas.openxmlformats.org/officeDocument/2006/relationships/image" Target="../media/image33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tiff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7" Type="http://schemas.openxmlformats.org/officeDocument/2006/relationships/image" Target="../media/image33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tiff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png"/><Relationship Id="rId5" Type="http://schemas.openxmlformats.org/officeDocument/2006/relationships/image" Target="../media/image57.tiff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8.tiff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1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11.pn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6350" y="1775718"/>
            <a:ext cx="9144000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 err="1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Characterisation</a:t>
            </a:r>
            <a:r>
              <a:rPr lang="en-US" sz="32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of </a:t>
            </a:r>
            <a:r>
              <a:rPr lang="en-US" sz="3200" b="1" dirty="0" err="1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GaAs:Cr</a:t>
            </a:r>
            <a:r>
              <a:rPr lang="en-US" sz="3200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Detector Systems for High Flux X-Ray Imaging</a:t>
            </a:r>
            <a:endParaRPr lang="en-GB" sz="48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3" y="3068960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M. C. Veale*, </a:t>
            </a: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B. Cline,  J. Coughlan,  M. Hart,  T. Nicholls,</a:t>
            </a:r>
          </a:p>
          <a:p>
            <a:pPr algn="ctr">
              <a:defRPr/>
            </a:pP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A. Schneider,  P. Seller,  G. </a:t>
            </a:r>
            <a:r>
              <a:rPr lang="en-GB" b="1" dirty="0" err="1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Carini</a:t>
            </a: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, P. Hart, 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I.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Horswell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>
              <a:defRPr/>
            </a:pP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E. Gimenez-Navarro, I. Pape,  K. Sawhney,  N. Tartoni, </a:t>
            </a:r>
          </a:p>
          <a:p>
            <a:pPr algn="ctr">
              <a:defRPr/>
            </a:pP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A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. D. </a:t>
            </a:r>
            <a:r>
              <a:rPr lang="en-GB" b="1" dirty="0" err="1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Lozinskaya</a:t>
            </a: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, V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. A.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Novikov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, </a:t>
            </a: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O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. P.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Tolbanov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, </a:t>
            </a:r>
            <a:r>
              <a:rPr lang="en-GB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A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.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Tyazhev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and A. N.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Zarubin</a:t>
            </a:r>
            <a:endParaRPr lang="en-GB" sz="36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5" descr="https://upload.wikimedia.org/wikipedia/en/b/ba/Diamond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528683"/>
            <a:ext cx="2032941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366683"/>
            <a:ext cx="182729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www.technologysi.stfc.ac.uk/images/sit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01"/>
          <a:stretch/>
        </p:blipFill>
        <p:spPr bwMode="auto">
          <a:xfrm>
            <a:off x="2623501" y="5456683"/>
            <a:ext cx="192429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32063" r="17499" b="31101"/>
          <a:stretch/>
        </p:blipFill>
        <p:spPr bwMode="auto">
          <a:xfrm>
            <a:off x="107504" y="5456683"/>
            <a:ext cx="2236924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979"/>
            <a:ext cx="9144000" cy="5968042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7884368" y="2448671"/>
            <a:ext cx="0" cy="237626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7130859" y="1863896"/>
            <a:ext cx="1507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10%</a:t>
            </a:r>
          </a:p>
          <a:p>
            <a:pPr algn="ctr"/>
            <a:r>
              <a:rPr lang="en-GB" sz="1600" b="1" dirty="0" smtClean="0"/>
              <a:t>Transmission</a:t>
            </a:r>
            <a:endParaRPr lang="en-GB" sz="1600" b="1" dirty="0"/>
          </a:p>
        </p:txBody>
      </p:sp>
      <p:pic>
        <p:nvPicPr>
          <p:cNvPr id="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73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979"/>
            <a:ext cx="9144000" cy="5968042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7906689" y="1916832"/>
            <a:ext cx="0" cy="125191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7153181" y="3185645"/>
            <a:ext cx="15070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/>
              <a:t>75%</a:t>
            </a:r>
          </a:p>
          <a:p>
            <a:pPr algn="ctr"/>
            <a:r>
              <a:rPr lang="en-GB" sz="1600" b="1" dirty="0" smtClean="0"/>
              <a:t>Transmission</a:t>
            </a:r>
            <a:endParaRPr lang="en-GB" sz="1600" b="1" dirty="0"/>
          </a:p>
        </p:txBody>
      </p:sp>
      <p:pic>
        <p:nvPicPr>
          <p:cNvPr id="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210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4577"/>
            <a:ext cx="9144000" cy="11430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4000" kern="0" dirty="0" err="1" smtClean="0">
                <a:solidFill>
                  <a:schemeClr val="accent6">
                    <a:lumMod val="50000"/>
                  </a:schemeClr>
                </a:solidFill>
              </a:rPr>
              <a:t>GaAs:Cr</a:t>
            </a:r>
            <a:r>
              <a:rPr lang="en-GB" sz="4000" kern="0" dirty="0" smtClean="0">
                <a:solidFill>
                  <a:schemeClr val="accent6">
                    <a:lumMod val="50000"/>
                  </a:schemeClr>
                </a:solidFill>
              </a:rPr>
              <a:t> Testing @ STFC</a:t>
            </a:r>
            <a:endParaRPr lang="en-GB" sz="40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4" descr="F:\IWORID 2015\Paper\Fig3A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184" y="812447"/>
            <a:ext cx="2880000" cy="240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IWORID 2015\Paper\Fig3C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480" y="812447"/>
            <a:ext cx="2880000" cy="240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 bwMode="auto">
          <a:xfrm>
            <a:off x="-58791" y="980728"/>
            <a:ext cx="333464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HEXITEC.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&lt; 40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FWHM is similar to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CdTe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83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4577"/>
            <a:ext cx="9144000" cy="11430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4000" kern="0" dirty="0" err="1" smtClean="0">
                <a:solidFill>
                  <a:schemeClr val="accent6">
                    <a:lumMod val="50000"/>
                  </a:schemeClr>
                </a:solidFill>
              </a:rPr>
              <a:t>GaAs:Cr</a:t>
            </a:r>
            <a:r>
              <a:rPr lang="en-GB" sz="4000" kern="0" dirty="0" smtClean="0">
                <a:solidFill>
                  <a:schemeClr val="accent6">
                    <a:lumMod val="50000"/>
                  </a:schemeClr>
                </a:solidFill>
              </a:rPr>
              <a:t> Testing @ STFC</a:t>
            </a:r>
            <a:endParaRPr lang="en-GB" sz="40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315" y="3342017"/>
            <a:ext cx="3808189" cy="3399351"/>
          </a:xfrm>
          <a:prstGeom prst="rect">
            <a:avLst/>
          </a:prstGeom>
        </p:spPr>
      </p:pic>
      <p:pic>
        <p:nvPicPr>
          <p:cNvPr id="11" name="Picture 3" descr="\\te9files\DRDshr\projectsQA\A_Schneider\GaAs\GaAs-AG466#4\466#4-04-lift-off\GaAs-AG-466#4(lift-off)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80" y="3555200"/>
            <a:ext cx="2232000" cy="16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9" t="13412" r="8399" b="23530"/>
          <a:stretch/>
        </p:blipFill>
        <p:spPr bwMode="auto">
          <a:xfrm>
            <a:off x="3068315" y="5389842"/>
            <a:ext cx="2232000" cy="13111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4" descr="F:\IWORID 2015\Paper\Fig3A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184" y="812447"/>
            <a:ext cx="2880000" cy="240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 bwMode="auto">
          <a:xfrm>
            <a:off x="-58791" y="980728"/>
            <a:ext cx="333464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HEXITEC.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&lt; 40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FWHM is similar to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CdTe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Assembled 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Medipix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detectors.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Fine-pitch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indium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bonding @ STFC.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imaging performance.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3" descr="F:\IWORID 2015\Paper\Fig3C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480" y="812447"/>
            <a:ext cx="2880000" cy="240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1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14577"/>
            <a:ext cx="9144000" cy="11430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4000" kern="0" dirty="0" err="1" smtClean="0">
                <a:solidFill>
                  <a:schemeClr val="accent6">
                    <a:lumMod val="50000"/>
                  </a:schemeClr>
                </a:solidFill>
              </a:rPr>
              <a:t>GaAs:Cr</a:t>
            </a:r>
            <a:r>
              <a:rPr lang="en-GB" sz="4000" kern="0" dirty="0" smtClean="0">
                <a:solidFill>
                  <a:schemeClr val="accent6">
                    <a:lumMod val="50000"/>
                  </a:schemeClr>
                </a:solidFill>
              </a:rPr>
              <a:t> Testing @ STFC</a:t>
            </a:r>
            <a:endParaRPr lang="en-GB" sz="40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315" y="3342017"/>
            <a:ext cx="3808189" cy="3399351"/>
          </a:xfrm>
          <a:prstGeom prst="rect">
            <a:avLst/>
          </a:prstGeom>
        </p:spPr>
      </p:pic>
      <p:pic>
        <p:nvPicPr>
          <p:cNvPr id="11" name="Picture 3" descr="\\te9files\DRDshr\projectsQA\A_Schneider\GaAs\GaAs-AG466#4\466#4-04-lift-off\GaAs-AG-466#4(lift-off)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080" y="3555200"/>
            <a:ext cx="2232000" cy="16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9" t="13412" r="8399" b="23530"/>
          <a:stretch/>
        </p:blipFill>
        <p:spPr bwMode="auto">
          <a:xfrm>
            <a:off x="3068315" y="5389842"/>
            <a:ext cx="2232000" cy="13111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4" descr="F:\IWORID 2015\Paper\Fig3A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184" y="812447"/>
            <a:ext cx="2880000" cy="240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 bwMode="auto">
          <a:xfrm>
            <a:off x="-58791" y="980728"/>
            <a:ext cx="333464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HEXITEC.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&lt; 40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FWHM is similar to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CdTe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Assembled 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Medipix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detectors.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Fine-pitch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indium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bonding @ STFC.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imaging performance.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3" descr="F:\IWORID 2015\Paper\Fig3C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480" y="812447"/>
            <a:ext cx="2880000" cy="240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 bwMode="auto">
          <a:xfrm>
            <a:off x="0" y="-489"/>
            <a:ext cx="9144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394123" y="2287137"/>
            <a:ext cx="6355534" cy="226960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High Flux Performance</a:t>
            </a:r>
            <a:r>
              <a:rPr kumimoji="0" lang="en-GB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?</a:t>
            </a:r>
            <a:endParaRPr kumimoji="0" lang="en-GB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576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4577"/>
            <a:ext cx="9144000" cy="11430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4000" kern="0" dirty="0" err="1" smtClean="0">
                <a:solidFill>
                  <a:schemeClr val="accent6">
                    <a:lumMod val="50000"/>
                  </a:schemeClr>
                </a:solidFill>
              </a:rPr>
              <a:t>GaAs:Cr</a:t>
            </a:r>
            <a:r>
              <a:rPr lang="en-GB" sz="4000" kern="0" dirty="0" smtClean="0">
                <a:solidFill>
                  <a:schemeClr val="accent6">
                    <a:lumMod val="50000"/>
                  </a:schemeClr>
                </a:solidFill>
              </a:rPr>
              <a:t> LPD Modules</a:t>
            </a:r>
            <a:endParaRPr lang="en-GB" sz="40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3995936" y="893033"/>
            <a:ext cx="500404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Fabrication of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LPD sensors by TSU.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attach to LPD ASIC.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Pixel Pitch = 400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Pixel Pitch = 250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thick.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-1000 V (electron readout)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 using an LPD super-module DAQ.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79912" y="746774"/>
            <a:ext cx="3600000" cy="5940644"/>
            <a:chOff x="179912" y="836712"/>
            <a:chExt cx="3600000" cy="594064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34" t="13717"/>
            <a:stretch/>
          </p:blipFill>
          <p:spPr bwMode="auto">
            <a:xfrm>
              <a:off x="290605" y="4620654"/>
              <a:ext cx="3489307" cy="2156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6" name="Picture 2" descr="C:\Users\mcv34\Documents\Publications\GaAs LPD Paper JInsT - December 2016\Submission\Fig1_LPD_ASIC_Sensor.t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912" y="836712"/>
              <a:ext cx="3600000" cy="37839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953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6.slac.stanford.edu/sites/www6.slac.stanford.edu/files/styles/wysiwyg_original/public/lclsII_stylized_layout_whitebckgrnd_forpress_0.jpg?itok=dZhgCMG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24" y="3402338"/>
            <a:ext cx="856135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32063" r="17499" b="31101"/>
          <a:stretch/>
        </p:blipFill>
        <p:spPr bwMode="auto">
          <a:xfrm>
            <a:off x="5757794" y="2534908"/>
            <a:ext cx="2236924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2828" y="806560"/>
            <a:ext cx="41811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indent="-261938">
              <a:buFont typeface="Wingdings" panose="05000000000000000000" pitchFamily="2" charset="2"/>
              <a:buChar char="Ø"/>
              <a:defRPr/>
            </a:pPr>
            <a:r>
              <a:rPr lang="en-GB" sz="20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sensors tested at the LCLS FEL (USA)</a:t>
            </a:r>
          </a:p>
          <a:p>
            <a:pPr marL="261938" indent="-261938">
              <a:buFont typeface="Wingdings" panose="05000000000000000000" pitchFamily="2" charset="2"/>
              <a:buChar char="Ø"/>
              <a:defRPr/>
            </a:pPr>
            <a:endParaRPr lang="en-GB" sz="20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>
              <a:buFont typeface="Wingdings" panose="05000000000000000000" pitchFamily="2" charset="2"/>
              <a:buChar char="Ø"/>
              <a:defRPr/>
            </a:pP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 on MFX Dec ‘16.</a:t>
            </a:r>
          </a:p>
          <a:p>
            <a:pPr marL="261938" indent="-261938">
              <a:buFont typeface="Wingdings" panose="05000000000000000000" pitchFamily="2" charset="2"/>
              <a:buChar char="Ø"/>
              <a:defRPr/>
            </a:pPr>
            <a:endParaRPr lang="en-GB" sz="20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indent="-261938">
              <a:buFont typeface="Wingdings" panose="05000000000000000000" pitchFamily="2" charset="2"/>
              <a:buChar char="Ø"/>
              <a:defRPr/>
            </a:pP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thick Si &amp; </a:t>
            </a:r>
            <a:r>
              <a:rPr lang="en-GB" sz="2000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sz="20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LPD sensors.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4577"/>
            <a:ext cx="9144000" cy="11430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4000" kern="0" dirty="0" smtClean="0">
                <a:solidFill>
                  <a:schemeClr val="accent6">
                    <a:lumMod val="50000"/>
                  </a:schemeClr>
                </a:solidFill>
              </a:rPr>
              <a:t>The FEL Setup</a:t>
            </a:r>
            <a:endParaRPr lang="en-GB" sz="40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60032" y="806560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938" lvl="0" indent="-261938">
              <a:buFont typeface="Wingdings" panose="05000000000000000000" pitchFamily="2" charset="2"/>
              <a:buChar char="Ø"/>
              <a:defRPr/>
            </a:pPr>
            <a:r>
              <a:rPr lang="en-GB" sz="2000" b="1" dirty="0" smtClean="0">
                <a:solidFill>
                  <a:srgbClr val="2D2D8A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</a:t>
            </a:r>
            <a:r>
              <a:rPr lang="en-GB" sz="2000" b="1" dirty="0">
                <a:solidFill>
                  <a:srgbClr val="2D2D8A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500</a:t>
            </a:r>
            <a:r>
              <a:rPr lang="en-GB" sz="2000" b="1" dirty="0">
                <a:solidFill>
                  <a:srgbClr val="2D2D8A">
                    <a:lumMod val="50000"/>
                  </a:srgbClr>
                </a:solidFill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GB" sz="2000" b="1" dirty="0">
                <a:solidFill>
                  <a:srgbClr val="2D2D8A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CSPAD.</a:t>
            </a:r>
          </a:p>
          <a:p>
            <a:pPr marL="261938" lvl="0" indent="-261938">
              <a:buFont typeface="Wingdings" panose="05000000000000000000" pitchFamily="2" charset="2"/>
              <a:buChar char="Ø"/>
              <a:defRPr/>
            </a:pPr>
            <a:endParaRPr lang="en-GB" sz="2000" b="1" dirty="0">
              <a:solidFill>
                <a:srgbClr val="2D2D8A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1938" lvl="0" indent="-261938">
              <a:buFont typeface="Wingdings" panose="05000000000000000000" pitchFamily="2" charset="2"/>
              <a:buChar char="Ø"/>
              <a:defRPr/>
            </a:pPr>
            <a:r>
              <a:rPr lang="en-GB" sz="2000" b="1" dirty="0">
                <a:solidFill>
                  <a:srgbClr val="2D2D8A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First known test of high-Z detectors at a </a:t>
            </a:r>
            <a:r>
              <a:rPr lang="en-GB" sz="2000" b="1" dirty="0" smtClean="0">
                <a:solidFill>
                  <a:srgbClr val="2D2D8A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FEL.</a:t>
            </a:r>
            <a:endParaRPr lang="en-GB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94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606425"/>
            <a:ext cx="7524750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4355976" y="3789040"/>
            <a:ext cx="1296144" cy="576064"/>
          </a:xfrm>
          <a:prstGeom prst="rect">
            <a:avLst/>
          </a:prstGeom>
          <a:noFill/>
          <a:ln w="698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80745" y="3419708"/>
            <a:ext cx="1646605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800" b="1" dirty="0" err="1" smtClean="0">
                <a:solidFill>
                  <a:srgbClr val="FF0000"/>
                </a:solidFill>
              </a:rPr>
              <a:t>GaAs:Cr</a:t>
            </a:r>
            <a:r>
              <a:rPr lang="en-GB" sz="1800" b="1" dirty="0" smtClean="0">
                <a:solidFill>
                  <a:srgbClr val="FF0000"/>
                </a:solidFill>
              </a:rPr>
              <a:t> LPD</a:t>
            </a:r>
            <a:endParaRPr lang="en-GB" sz="18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3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14577"/>
            <a:ext cx="9144000" cy="11430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4000" kern="0" dirty="0" smtClean="0">
                <a:solidFill>
                  <a:schemeClr val="accent6">
                    <a:lumMod val="50000"/>
                  </a:schemeClr>
                </a:solidFill>
              </a:rPr>
              <a:t>Detector Uniformity</a:t>
            </a:r>
            <a:endParaRPr lang="en-GB" sz="40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69" y="1244662"/>
            <a:ext cx="4305638" cy="47309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4572000" y="1352957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9.5 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Repetition Rate = 30 Hz 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 </a:t>
            </a:r>
            <a:r>
              <a:rPr lang="en-GB" b="1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flat field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GB" b="1" baseline="300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Gain = x100 5pF (Highest)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LPD Frame Rate = 4.5 MHz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challenge: no two pulses are alike! (+/- 100%)</a:t>
            </a:r>
          </a:p>
        </p:txBody>
      </p:sp>
      <p:pic>
        <p:nvPicPr>
          <p:cNvPr id="5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3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432"/>
            <a:ext cx="9144000" cy="59739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6350" y="-27384"/>
            <a:ext cx="91440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Si: Intensity Histograms</a:t>
            </a:r>
            <a:endParaRPr lang="en-GB" sz="48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0" y="0"/>
            <a:ext cx="7677280" cy="6858000"/>
          </a:xfrm>
          <a:prstGeom prst="rect">
            <a:avLst/>
          </a:prstGeom>
        </p:spPr>
      </p:pic>
      <p:pic>
        <p:nvPicPr>
          <p:cNvPr id="4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58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082296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Si LPD Calibration			=	0.425 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ADU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  <a:p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Average Energy Per Pixel	=	303 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 Flux per Pulse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=	1.2 MeV mm</a:t>
            </a:r>
            <a:r>
              <a:rPr lang="en-GB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GB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52120" y="908720"/>
            <a:ext cx="34918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Si Flux Calculation</a:t>
            </a:r>
            <a:endParaRPr lang="en-GB" sz="54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8" y="19050"/>
            <a:ext cx="5760000" cy="376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57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52120" y="908720"/>
            <a:ext cx="34918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 err="1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GaAs:Cr</a:t>
            </a:r>
            <a:r>
              <a:rPr lang="en-US" sz="36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 Flux Calculation</a:t>
            </a:r>
            <a:endParaRPr lang="en-GB" sz="54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4082296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LPD Calibration		=	0.507 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 ADU</a:t>
            </a:r>
            <a:r>
              <a:rPr lang="en-GB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  <a:p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Average Energy Per Pixel	=	140 </a:t>
            </a:r>
            <a:r>
              <a:rPr lang="en-GB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Average Flux per Pulse</a:t>
            </a:r>
            <a:r>
              <a:rPr lang="en-GB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=	1.4 MeV mm</a:t>
            </a:r>
            <a:r>
              <a:rPr lang="en-GB" b="1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  <a:p>
            <a:endParaRPr lang="en-GB" b="1" baseline="30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 MeV mm</a:t>
            </a:r>
            <a:r>
              <a:rPr lang="en-GB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(Si)</a:t>
            </a: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Image result for tic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157192"/>
            <a:ext cx="720000" cy="82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760000" cy="376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44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040"/>
            <a:ext cx="9144000" cy="597392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821640"/>
              </p:ext>
            </p:extLst>
          </p:nvPr>
        </p:nvGraphicFramePr>
        <p:xfrm>
          <a:off x="4572000" y="1268760"/>
          <a:ext cx="3871278" cy="20162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83018"/>
                <a:gridCol w="1544955"/>
                <a:gridCol w="1043305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Detector</a:t>
                      </a:r>
                    </a:p>
                    <a:p>
                      <a:pPr algn="ctr"/>
                      <a:r>
                        <a:rPr lang="en-GB" sz="2000" dirty="0" smtClean="0"/>
                        <a:t>Material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Flux</a:t>
                      </a:r>
                    </a:p>
                    <a:p>
                      <a:pPr algn="ctr"/>
                      <a:r>
                        <a:rPr lang="en-GB" sz="2000" dirty="0" smtClean="0"/>
                        <a:t>(</a:t>
                      </a:r>
                      <a:r>
                        <a:rPr lang="en-GB" sz="2000" dirty="0" err="1" smtClean="0"/>
                        <a:t>keV</a:t>
                      </a:r>
                      <a:r>
                        <a:rPr lang="en-GB" sz="2000" dirty="0" smtClean="0"/>
                        <a:t> mm</a:t>
                      </a:r>
                      <a:r>
                        <a:rPr lang="en-GB" sz="2000" baseline="30000" dirty="0" smtClean="0"/>
                        <a:t>-2</a:t>
                      </a:r>
                      <a:r>
                        <a:rPr lang="en-GB" sz="2000" dirty="0" smtClean="0"/>
                        <a:t>)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FWHM</a:t>
                      </a:r>
                    </a:p>
                    <a:p>
                      <a:pPr algn="ctr"/>
                      <a:r>
                        <a:rPr lang="en-GB" sz="2000" dirty="0" smtClean="0"/>
                        <a:t>(%)</a:t>
                      </a:r>
                      <a:endParaRPr lang="en-GB" sz="2000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Si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1221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49</a:t>
                      </a:r>
                      <a:endParaRPr lang="en-GB" sz="2000" b="1" dirty="0"/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 smtClean="0"/>
                        <a:t>GaAs:Cr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/>
                        <a:t>1405</a:t>
                      </a:r>
                      <a:endParaRPr lang="en-GB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>
                          <a:solidFill>
                            <a:srgbClr val="0000FF"/>
                          </a:solidFill>
                        </a:rPr>
                        <a:t>64</a:t>
                      </a:r>
                      <a:endParaRPr lang="en-GB" sz="2800" b="1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44913" y="3627021"/>
            <a:ext cx="4032448" cy="954107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 err="1" smtClean="0">
                <a:solidFill>
                  <a:srgbClr val="0000FF"/>
                </a:solidFill>
              </a:rPr>
              <a:t>GaAs:Cr</a:t>
            </a:r>
            <a:r>
              <a:rPr lang="en-GB" sz="2800" b="1" dirty="0" smtClean="0">
                <a:solidFill>
                  <a:srgbClr val="0000FF"/>
                </a:solidFill>
              </a:rPr>
              <a:t> greater pixel to pixel variation.</a:t>
            </a:r>
            <a:endParaRPr lang="en-GB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Left-Right Arrow 1"/>
          <p:cNvSpPr/>
          <p:nvPr/>
        </p:nvSpPr>
        <p:spPr bwMode="auto">
          <a:xfrm>
            <a:off x="2536726" y="3095437"/>
            <a:ext cx="1296144" cy="180020"/>
          </a:xfrm>
          <a:prstGeom prst="leftRightArrow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68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040"/>
            <a:ext cx="9144000" cy="5973920"/>
          </a:xfrm>
          <a:prstGeom prst="rect">
            <a:avLst/>
          </a:prstGeom>
        </p:spPr>
      </p:pic>
      <p:pic>
        <p:nvPicPr>
          <p:cNvPr id="4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1640" y="5320372"/>
            <a:ext cx="4608512" cy="523220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Comparison with CSPAD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9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040"/>
            <a:ext cx="9144000" cy="5973920"/>
          </a:xfrm>
          <a:prstGeom prst="rect">
            <a:avLst/>
          </a:prstGeom>
        </p:spPr>
      </p:pic>
      <p:pic>
        <p:nvPicPr>
          <p:cNvPr id="3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9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040"/>
            <a:ext cx="9144000" cy="5973920"/>
          </a:xfrm>
          <a:prstGeom prst="rect">
            <a:avLst/>
          </a:prstGeom>
        </p:spPr>
      </p:pic>
      <p:pic>
        <p:nvPicPr>
          <p:cNvPr id="3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873602"/>
              </p:ext>
            </p:extLst>
          </p:nvPr>
        </p:nvGraphicFramePr>
        <p:xfrm>
          <a:off x="1297881" y="4581128"/>
          <a:ext cx="2698055" cy="14504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14693"/>
                <a:gridCol w="1265555"/>
                <a:gridCol w="717807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</a:t>
                      </a:r>
                      <a:r>
                        <a:rPr lang="en-GB" sz="1600" baseline="0" dirty="0" smtClean="0"/>
                        <a:t> x n</a:t>
                      </a:r>
                      <a:endParaRPr lang="en-GB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Area (mm)</a:t>
                      </a:r>
                      <a:r>
                        <a:rPr lang="en-GB" sz="1600" baseline="30000" dirty="0" smtClean="0"/>
                        <a:t> </a:t>
                      </a:r>
                      <a:endParaRPr lang="en-GB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baseline="30000" dirty="0"/>
                    </a:p>
                  </a:txBody>
                  <a:tcPr anchor="ctr"/>
                </a:tc>
              </a:tr>
              <a:tr h="323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1 x 1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0.25</a:t>
                      </a:r>
                      <a:r>
                        <a:rPr lang="en-GB" sz="1600" b="1" baseline="0" dirty="0" smtClean="0"/>
                        <a:t> x 0.40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0.15</a:t>
                      </a:r>
                      <a:endParaRPr lang="en-GB" sz="1600" b="1" dirty="0"/>
                    </a:p>
                  </a:txBody>
                  <a:tcPr anchor="ctr"/>
                </a:tc>
              </a:tr>
              <a:tr h="359648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2</a:t>
                      </a:r>
                      <a:r>
                        <a:rPr lang="en-GB" sz="1600" b="1" baseline="0" dirty="0" smtClean="0"/>
                        <a:t> x 2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0.50</a:t>
                      </a:r>
                      <a:r>
                        <a:rPr lang="en-GB" sz="1600" b="1" baseline="0" dirty="0" smtClean="0"/>
                        <a:t> x 0.80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0.58</a:t>
                      </a:r>
                      <a:endParaRPr lang="en-GB" sz="1600" b="1" dirty="0"/>
                    </a:p>
                  </a:txBody>
                  <a:tcPr anchor="ctr"/>
                </a:tc>
              </a:tr>
              <a:tr h="395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4 x 4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1.00 x 1.60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0.80</a:t>
                      </a:r>
                      <a:endParaRPr lang="en-GB" sz="16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58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2040"/>
            <a:ext cx="9144000" cy="5973920"/>
          </a:xfrm>
          <a:prstGeom prst="rect">
            <a:avLst/>
          </a:prstGeom>
        </p:spPr>
      </p:pic>
      <p:pic>
        <p:nvPicPr>
          <p:cNvPr id="3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438875"/>
              </p:ext>
            </p:extLst>
          </p:nvPr>
        </p:nvGraphicFramePr>
        <p:xfrm>
          <a:off x="1297881" y="4581128"/>
          <a:ext cx="2698055" cy="145042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14693"/>
                <a:gridCol w="1265555"/>
                <a:gridCol w="717807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</a:t>
                      </a:r>
                      <a:r>
                        <a:rPr lang="en-GB" sz="1600" baseline="0" dirty="0" smtClean="0"/>
                        <a:t> x n</a:t>
                      </a:r>
                      <a:endParaRPr lang="en-GB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 smtClean="0"/>
                        <a:t>Area (mm)</a:t>
                      </a:r>
                      <a:r>
                        <a:rPr lang="en-GB" sz="1600" baseline="30000" dirty="0" smtClean="0"/>
                        <a:t> </a:t>
                      </a:r>
                      <a:endParaRPr lang="en-GB" sz="1600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r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baseline="30000" dirty="0"/>
                    </a:p>
                  </a:txBody>
                  <a:tcPr anchor="ctr"/>
                </a:tc>
              </a:tr>
              <a:tr h="323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1 x 1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0.25</a:t>
                      </a:r>
                      <a:r>
                        <a:rPr lang="en-GB" sz="1600" b="1" baseline="0" dirty="0" smtClean="0"/>
                        <a:t> x 0.40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0.15</a:t>
                      </a:r>
                      <a:endParaRPr lang="en-GB" sz="1600" b="1" dirty="0"/>
                    </a:p>
                  </a:txBody>
                  <a:tcPr anchor="ctr"/>
                </a:tc>
              </a:tr>
              <a:tr h="359648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2</a:t>
                      </a:r>
                      <a:r>
                        <a:rPr lang="en-GB" sz="1600" b="1" baseline="0" dirty="0" smtClean="0"/>
                        <a:t> x 2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0.50</a:t>
                      </a:r>
                      <a:r>
                        <a:rPr lang="en-GB" sz="1600" b="1" baseline="0" dirty="0" smtClean="0"/>
                        <a:t> x 0.80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0.58</a:t>
                      </a:r>
                      <a:endParaRPr lang="en-GB" sz="1600" b="1" dirty="0"/>
                    </a:p>
                  </a:txBody>
                  <a:tcPr anchor="ctr"/>
                </a:tc>
              </a:tr>
              <a:tr h="395456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4 x 4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1.00 x 1.60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0.80</a:t>
                      </a:r>
                      <a:endParaRPr lang="en-GB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0" y="-489"/>
            <a:ext cx="9144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345548" y="213190"/>
            <a:ext cx="6408712" cy="6430642"/>
          </a:xfrm>
          <a:prstGeom prst="rect">
            <a:avLst/>
          </a:prstGeom>
          <a:solidFill>
            <a:schemeClr val="bg1"/>
          </a:solidFill>
          <a:effectLst>
            <a:glow rad="254000">
              <a:schemeClr val="bg1"/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2123728" y="6237312"/>
            <a:ext cx="4608512" cy="461665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 smtClean="0"/>
              <a:t>GaAs:Cr</a:t>
            </a:r>
            <a:r>
              <a:rPr lang="en-GB" b="1" dirty="0" smtClean="0"/>
              <a:t> </a:t>
            </a:r>
            <a:r>
              <a:rPr lang="en-GB" b="1" dirty="0" err="1" smtClean="0"/>
              <a:t>Medipix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00490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Direct Irradiation</a:t>
            </a:r>
            <a:endParaRPr lang="en-GB" sz="60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68682" y="908720"/>
            <a:ext cx="2556284" cy="5571421"/>
            <a:chOff x="368682" y="1064840"/>
            <a:chExt cx="2556284" cy="5571421"/>
          </a:xfrm>
        </p:grpSpPr>
        <p:grpSp>
          <p:nvGrpSpPr>
            <p:cNvPr id="3" name="Group 2"/>
            <p:cNvGrpSpPr/>
            <p:nvPr/>
          </p:nvGrpSpPr>
          <p:grpSpPr>
            <a:xfrm>
              <a:off x="368682" y="1064840"/>
              <a:ext cx="2556284" cy="5571421"/>
              <a:chOff x="98652" y="2870984"/>
              <a:chExt cx="2556284" cy="5571421"/>
            </a:xfrm>
          </p:grpSpPr>
          <p:cxnSp>
            <p:nvCxnSpPr>
              <p:cNvPr id="4" name="Straight Arrow Connector 3"/>
              <p:cNvCxnSpPr>
                <a:stCxn id="8" idx="0"/>
              </p:cNvCxnSpPr>
              <p:nvPr/>
            </p:nvCxnSpPr>
            <p:spPr>
              <a:xfrm flipV="1">
                <a:off x="1376794" y="3340850"/>
                <a:ext cx="0" cy="4639890"/>
              </a:xfrm>
              <a:prstGeom prst="straightConnector1">
                <a:avLst/>
              </a:prstGeom>
              <a:ln w="1270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Rectangle 5"/>
              <p:cNvSpPr/>
              <p:nvPr/>
            </p:nvSpPr>
            <p:spPr>
              <a:xfrm>
                <a:off x="642928" y="2930888"/>
                <a:ext cx="1512168" cy="396512"/>
              </a:xfrm>
              <a:prstGeom prst="rect">
                <a:avLst/>
              </a:prstGeom>
              <a:solidFill>
                <a:srgbClr val="008000"/>
              </a:solidFill>
              <a:ln w="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GB" sz="1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98652" y="7980740"/>
                <a:ext cx="25562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9.5 </a:t>
                </a:r>
                <a:r>
                  <a:rPr lang="en-GB" b="1" dirty="0" err="1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keV</a:t>
                </a:r>
                <a:r>
                  <a:rPr lang="en-GB" b="1" dirty="0" smtClean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 X-Rays</a:t>
                </a:r>
                <a:endParaRPr lang="en-GB" b="1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14180" y="2870984"/>
                <a:ext cx="132522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b="1" dirty="0" err="1" smtClean="0">
                    <a:solidFill>
                      <a:schemeClr val="bg1"/>
                    </a:solidFill>
                    <a:latin typeface="Calibri"/>
                    <a:ea typeface="+mn-ea"/>
                    <a:cs typeface="+mn-cs"/>
                  </a:rPr>
                  <a:t>GaAs:Cr</a:t>
                </a:r>
                <a:endParaRPr lang="en-GB" b="1" dirty="0">
                  <a:solidFill>
                    <a:schemeClr val="bg1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 bwMode="auto">
            <a:xfrm>
              <a:off x="912958" y="3429000"/>
              <a:ext cx="1512168" cy="5040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Grande" pitchFamily="84" charset="0"/>
                  <a:ea typeface="ヒラギノ角ゴ Pro W3" pitchFamily="84" charset="-128"/>
                </a:rPr>
                <a:t>Attenuator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3059832" y="1352957"/>
            <a:ext cx="590465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Flat field measurements still at low flux ~ 10</a:t>
            </a:r>
            <a:r>
              <a:rPr lang="en-GB" b="1" baseline="30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irradiation of the sensor.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lux per pulse ~ 1 x 10</a:t>
            </a:r>
            <a:r>
              <a:rPr lang="en-GB" b="1" baseline="30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per pulse ~ 1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PeV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(0.2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mJ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Attenuation of beam to avoid ablation of sensors!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5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0"/>
            <a:ext cx="591335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3626" y="6309320"/>
            <a:ext cx="878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Y (mm)</a:t>
            </a:r>
            <a:endParaRPr lang="en-GB" sz="1600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634315" y="4766778"/>
            <a:ext cx="166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Intensity (ADU)</a:t>
            </a:r>
            <a:endParaRPr lang="en-GB" sz="1600" b="1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957609" y="5949280"/>
            <a:ext cx="900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stealth"/>
            <a:tailEnd type="stealth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1835696" y="5610726"/>
            <a:ext cx="10711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~ 1.5 mm</a:t>
            </a:r>
            <a:endParaRPr lang="en-GB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4572000" y="1355284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gain mode (5pF x1)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 intensity variations.</a:t>
            </a:r>
          </a:p>
        </p:txBody>
      </p:sp>
      <p:pic>
        <p:nvPicPr>
          <p:cNvPr id="9" name="Picture 8" descr="http://www.technologysi.stfc.ac.uk/images/site-log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01"/>
          <a:stretch/>
        </p:blipFill>
        <p:spPr bwMode="auto">
          <a:xfrm>
            <a:off x="6444208" y="3933056"/>
            <a:ext cx="2160000" cy="80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32063" r="17499" b="31101"/>
          <a:stretch/>
        </p:blipFill>
        <p:spPr bwMode="auto">
          <a:xfrm>
            <a:off x="6444208" y="5311904"/>
            <a:ext cx="2160000" cy="695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851920" y="272842"/>
            <a:ext cx="52920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4.5 MHz Imaging</a:t>
            </a:r>
            <a:endParaRPr lang="en-GB" sz="60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68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cv34\Documents\Publications\GaAs LPD LCLS JoPD - July2017\Fig8_Pulse_Variation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3069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cv34\Documents\Publications\GaAs LPD LCLS JoPD - July2017\Fig8_Pulse_Variation_Cross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913" y="3573016"/>
            <a:ext cx="4586591" cy="299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1520" y="3429000"/>
            <a:ext cx="42484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intensity signals show “positive” signals.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Modification and collapse of electric field.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image correction fails.</a:t>
            </a:r>
          </a:p>
        </p:txBody>
      </p:sp>
    </p:spTree>
    <p:extLst>
      <p:ext uri="{BB962C8B-B14F-4D97-AF65-F5344CB8AC3E}">
        <p14:creationId xmlns:p14="http://schemas.microsoft.com/office/powerpoint/2010/main" val="13443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0" y="0"/>
            <a:ext cx="7677280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884554" y="1363918"/>
            <a:ext cx="3672408" cy="4752528"/>
          </a:xfrm>
          <a:prstGeom prst="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4554" y="231031"/>
            <a:ext cx="6287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Synchrotron Light Sources</a:t>
            </a:r>
            <a:endParaRPr lang="en-GB" b="1" u="sng" dirty="0"/>
          </a:p>
        </p:txBody>
      </p:sp>
      <p:sp>
        <p:nvSpPr>
          <p:cNvPr id="6" name="AutoShape 4" descr="Image result for medipix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979712" y="1844824"/>
            <a:ext cx="3554861" cy="3831207"/>
            <a:chOff x="2034572" y="2132856"/>
            <a:chExt cx="3554861" cy="3831207"/>
          </a:xfrm>
        </p:grpSpPr>
        <p:pic>
          <p:nvPicPr>
            <p:cNvPr id="5" name="Picture 2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4869160"/>
              <a:ext cx="2016224" cy="1094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2051720" y="3223728"/>
              <a:ext cx="2016000" cy="1521600"/>
              <a:chOff x="2051720" y="3223728"/>
              <a:chExt cx="2016000" cy="1521600"/>
            </a:xfrm>
          </p:grpSpPr>
          <p:pic>
            <p:nvPicPr>
              <p:cNvPr id="1026" name="Picture 2" descr="Image result for medipix detector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51720" y="3223728"/>
                <a:ext cx="2016000" cy="1521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2746" y="4280339"/>
                <a:ext cx="431824" cy="431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31" name="Picture 7" descr="Image result for pilatus dectris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67" t="9744" r="5351" b="13997"/>
            <a:stretch/>
          </p:blipFill>
          <p:spPr bwMode="auto">
            <a:xfrm>
              <a:off x="2034572" y="2132856"/>
              <a:ext cx="2016000" cy="8992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206306" y="2351648"/>
              <a:ext cx="11095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Pilatus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06307" y="3753695"/>
              <a:ext cx="124745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err="1" smtClean="0"/>
                <a:t>Medipix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71069" y="5186098"/>
              <a:ext cx="15183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HEXITEC</a:t>
              </a:r>
              <a:endParaRPr lang="en-GB" dirty="0"/>
            </a:p>
          </p:txBody>
        </p:sp>
      </p:grpSp>
      <p:pic>
        <p:nvPicPr>
          <p:cNvPr id="1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9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47" y="0"/>
            <a:ext cx="7099906" cy="161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6345" y="1819937"/>
            <a:ext cx="9046175" cy="4129343"/>
            <a:chOff x="26345" y="2190912"/>
            <a:chExt cx="9046175" cy="4129343"/>
          </a:xfrm>
        </p:grpSpPr>
        <p:pic>
          <p:nvPicPr>
            <p:cNvPr id="13314" name="Picture 2" descr="Image result for polarisation high flux cdznt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5" y="2190912"/>
              <a:ext cx="4176000" cy="3984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520" y="2334928"/>
              <a:ext cx="4752000" cy="3985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1907705" y="6150114"/>
            <a:ext cx="72127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rPr>
              <a:t>Cause = ~ 1 ns hole lifetime</a:t>
            </a:r>
            <a:endParaRPr lang="en-GB" sz="6000" b="1" dirty="0">
              <a:solidFill>
                <a:srgbClr val="FF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2114345" y="3812237"/>
            <a:ext cx="2206175" cy="213704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96520" y="3956616"/>
            <a:ext cx="2376000" cy="199266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9" name="Picture 8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36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047" y="0"/>
            <a:ext cx="7099906" cy="161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23529" y="5661248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rPr>
              <a:t>What Flux???</a:t>
            </a:r>
            <a:endParaRPr lang="en-GB" sz="6000" b="1" dirty="0">
              <a:solidFill>
                <a:srgbClr val="FF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8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83927" y="1556792"/>
            <a:ext cx="8880561" cy="3426085"/>
            <a:chOff x="-657" y="1987508"/>
            <a:chExt cx="8880561" cy="3426085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53335"/>
            <a:stretch/>
          </p:blipFill>
          <p:spPr bwMode="auto">
            <a:xfrm>
              <a:off x="2775519" y="2636912"/>
              <a:ext cx="3357493" cy="262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 descr="C:\Users\mcv34\Documents\Publications\GaAs LPD LCLS JoPD - July2017\Fig8_Pulse_Variation.t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833"/>
            <a:stretch/>
          </p:blipFill>
          <p:spPr bwMode="auto">
            <a:xfrm>
              <a:off x="6169277" y="2492896"/>
              <a:ext cx="2710627" cy="24482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314" name="Picture 2" descr="Image result for polarisation high flux cdznte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50000" b="4382"/>
            <a:stretch/>
          </p:blipFill>
          <p:spPr bwMode="auto">
            <a:xfrm>
              <a:off x="-657" y="2132856"/>
              <a:ext cx="3060489" cy="26642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 bwMode="auto">
            <a:xfrm>
              <a:off x="615775" y="1987508"/>
              <a:ext cx="2376264" cy="5040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 rot="16200000">
              <a:off x="-1001268" y="3572878"/>
              <a:ext cx="2376264" cy="32934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 rot="16200000">
              <a:off x="3241819" y="4880436"/>
              <a:ext cx="480245" cy="5860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28212" y="4543763"/>
            <a:ext cx="23205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err="1" smtClean="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rPr>
              <a:t>CdZnTe</a:t>
            </a:r>
            <a:endParaRPr lang="en-GB" sz="6000" b="1" dirty="0">
              <a:solidFill>
                <a:srgbClr val="FF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8895" y="4543763"/>
            <a:ext cx="23205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err="1" smtClean="0">
                <a:solidFill>
                  <a:srgbClr val="FF0000"/>
                </a:solidFill>
                <a:latin typeface="Arial" pitchFamily="34" charset="0"/>
                <a:ea typeface="+mj-ea"/>
                <a:cs typeface="Arial" pitchFamily="34" charset="0"/>
              </a:rPr>
              <a:t>GaAs:Cr</a:t>
            </a:r>
            <a:endParaRPr lang="en-GB" sz="6000" b="1" dirty="0">
              <a:solidFill>
                <a:srgbClr val="FF000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26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1424"/>
            <a:ext cx="9144000" cy="5973920"/>
          </a:xfrm>
          <a:prstGeom prst="rect">
            <a:avLst/>
          </a:prstGeom>
        </p:spPr>
      </p:pic>
      <p:pic>
        <p:nvPicPr>
          <p:cNvPr id="3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Direct Irradiation of Si Sensors</a:t>
            </a:r>
            <a:endParaRPr lang="en-GB" sz="60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51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1424"/>
            <a:ext cx="9144000" cy="5973920"/>
          </a:xfrm>
          <a:prstGeom prst="rect">
            <a:avLst/>
          </a:prstGeom>
        </p:spPr>
      </p:pic>
      <p:pic>
        <p:nvPicPr>
          <p:cNvPr id="3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59632" y="1236816"/>
            <a:ext cx="5688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gain mode.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350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ADU</a:t>
            </a:r>
            <a:r>
              <a:rPr lang="en-GB" b="1" baseline="300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550 – 750 MeV per pixel.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3 GeV mm</a:t>
            </a:r>
            <a:r>
              <a:rPr lang="en-GB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pulse.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250 MeV per </a:t>
            </a:r>
            <a:r>
              <a:rPr lang="en-GB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pixel.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Direct Irradiation of Si Sensors</a:t>
            </a:r>
            <a:endParaRPr lang="en-GB" sz="60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90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Conclusions</a:t>
            </a:r>
            <a:endParaRPr lang="en-GB" sz="60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5" name="Picture 2" descr="Image result for Central Laser Facility Vulc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1" y="972045"/>
            <a:ext cx="3240000" cy="216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3563888" y="800120"/>
            <a:ext cx="558011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extreme flux and extreme energy facilities.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next generation facilities are pushing detector limits!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 beyond Si needed…</a:t>
            </a:r>
          </a:p>
        </p:txBody>
      </p:sp>
      <p:pic>
        <p:nvPicPr>
          <p:cNvPr id="7" name="Picture 6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5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563888" y="800120"/>
            <a:ext cx="5580112" cy="52732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extreme flux and extreme energy facilities.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next generation facilities are pushing detector limits!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 beyond Si needed…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far from perfect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sz="10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90600" indent="-457200">
              <a:buClr>
                <a:srgbClr val="0000FF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b="1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to pixel variations. Polarisation @ GeV mm</a:t>
            </a:r>
            <a:r>
              <a:rPr lang="en-GB" b="1" i="1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sz="1100" b="1" baseline="30000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endParaRPr lang="en-GB" sz="1100" b="1" baseline="30000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6"/>
              </a:buClr>
              <a:buSzPct val="100000"/>
              <a:buFont typeface="Wingdings" panose="05000000000000000000" pitchFamily="2" charset="2"/>
              <a:buChar char="Ø"/>
              <a:defRPr/>
            </a:pP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High-Flux </a:t>
            </a:r>
            <a:r>
              <a:rPr lang="en-GB" b="1" dirty="0" err="1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alternative?</a:t>
            </a:r>
          </a:p>
          <a:p>
            <a:pPr marL="990600" indent="-457200">
              <a:buClr>
                <a:schemeClr val="accent6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Thomas Poster [102]</a:t>
            </a:r>
            <a:endParaRPr lang="en-GB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Conclusions</a:t>
            </a:r>
            <a:endParaRPr lang="en-GB" sz="60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050" name="Picture 2" descr="Image result for warts and 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3408314" cy="340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Central Laser Facility Vulc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61" y="972045"/>
            <a:ext cx="3240000" cy="216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7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96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21312" y="-27384"/>
            <a:ext cx="9144000" cy="707886"/>
          </a:xfrm>
          <a:prstGeom prst="rect">
            <a:avLst/>
          </a:prstGeom>
          <a:solidFill>
            <a:schemeClr val="bg1">
              <a:alpha val="2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FEL “Micro-Structuring” of </a:t>
            </a:r>
            <a:r>
              <a:rPr lang="en-US" sz="4000" b="1" dirty="0" err="1" smtClean="0">
                <a:solidFill>
                  <a:srgbClr val="0000FF"/>
                </a:solidFill>
                <a:latin typeface="Arial" pitchFamily="34" charset="0"/>
                <a:ea typeface="+mj-ea"/>
                <a:cs typeface="Arial" pitchFamily="34" charset="0"/>
              </a:rPr>
              <a:t>GaAs:Cr</a:t>
            </a:r>
            <a:endParaRPr lang="en-GB" sz="6000" b="1" dirty="0">
              <a:solidFill>
                <a:srgbClr val="0000FF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2168" y="6362164"/>
            <a:ext cx="841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FF"/>
                </a:solidFill>
              </a:rPr>
              <a:t>*1 </a:t>
            </a:r>
            <a:r>
              <a:rPr lang="en-GB" sz="2800" b="1" dirty="0" err="1" smtClean="0">
                <a:solidFill>
                  <a:srgbClr val="0000FF"/>
                </a:solidFill>
              </a:rPr>
              <a:t>PeV</a:t>
            </a:r>
            <a:r>
              <a:rPr lang="en-GB" sz="2800" b="1" dirty="0" smtClean="0">
                <a:solidFill>
                  <a:srgbClr val="0000FF"/>
                </a:solidFill>
              </a:rPr>
              <a:t> pulses directly on to detector</a:t>
            </a:r>
            <a:endParaRPr lang="en-GB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55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14577"/>
            <a:ext cx="9144000" cy="114300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endParaRPr lang="en-GB" sz="4000" kern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6350" y="5013176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b="1" dirty="0" smtClean="0">
                <a:solidFill>
                  <a:srgbClr val="000066"/>
                </a:solidFill>
                <a:latin typeface="Arial" pitchFamily="34" charset="0"/>
                <a:ea typeface="+mj-ea"/>
                <a:cs typeface="Arial" pitchFamily="34" charset="0"/>
              </a:rPr>
              <a:t>Any Questions?</a:t>
            </a:r>
            <a:endParaRPr lang="en-GB" sz="7200" b="1" dirty="0">
              <a:solidFill>
                <a:srgbClr val="000066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3" name="Picture 2" descr="http://staff.stfc.ac.uk/resources/logos/TenYearLogos/STFC_10_Y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" y="1124744"/>
            <a:ext cx="9029250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9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79" y="0"/>
            <a:ext cx="767728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1884554" y="165490"/>
            <a:ext cx="1607326" cy="5940000"/>
          </a:xfrm>
          <a:prstGeom prst="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112440"/>
            <a:ext cx="4752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Free </a:t>
            </a:r>
            <a:r>
              <a:rPr lang="en-GB" b="1" u="sng" dirty="0" err="1" smtClean="0"/>
              <a:t>Electon</a:t>
            </a:r>
            <a:r>
              <a:rPr lang="en-GB" b="1" u="sng" dirty="0" smtClean="0"/>
              <a:t> Lasers</a:t>
            </a:r>
            <a:endParaRPr lang="en-GB" b="1" u="sng" dirty="0"/>
          </a:p>
        </p:txBody>
      </p:sp>
      <p:pic>
        <p:nvPicPr>
          <p:cNvPr id="6" name="Picture 2" descr="C:\Users\mcv34\AppData\Local\Microsoft\Windows\Temporary Internet Files\Content.Outlook\7ULBL434\17EC1303 STFC Large Pixel Detect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4" t="11596" r="7083" b="8995"/>
          <a:stretch/>
        </p:blipFill>
        <p:spPr bwMode="auto">
          <a:xfrm>
            <a:off x="3594717" y="4365104"/>
            <a:ext cx="2160000" cy="144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agipd detect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477" y="2709986"/>
            <a:ext cx="2160000" cy="143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agip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42" y="3786482"/>
            <a:ext cx="720000" cy="32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CSPA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477" y="872896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32063" r="17499" b="31101"/>
          <a:stretch/>
        </p:blipFill>
        <p:spPr bwMode="auto">
          <a:xfrm>
            <a:off x="5037195" y="2239512"/>
            <a:ext cx="648072" cy="20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31136" y="1457291"/>
            <a:ext cx="1223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CSPAD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71819" y="3198167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AGIPD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50553" y="4858658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LPD</a:t>
            </a:r>
            <a:endParaRPr lang="en-GB" dirty="0"/>
          </a:p>
        </p:txBody>
      </p:sp>
      <p:pic>
        <p:nvPicPr>
          <p:cNvPr id="14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15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79" y="0"/>
            <a:ext cx="767728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1884554" y="165490"/>
            <a:ext cx="1607326" cy="5940000"/>
          </a:xfrm>
          <a:prstGeom prst="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112440"/>
            <a:ext cx="4752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Free </a:t>
            </a:r>
            <a:r>
              <a:rPr lang="en-GB" b="1" u="sng" dirty="0" err="1" smtClean="0"/>
              <a:t>Electon</a:t>
            </a:r>
            <a:r>
              <a:rPr lang="en-GB" b="1" u="sng" dirty="0" smtClean="0"/>
              <a:t> Lasers</a:t>
            </a:r>
            <a:endParaRPr lang="en-GB" b="1" u="sng" dirty="0"/>
          </a:p>
        </p:txBody>
      </p:sp>
      <p:pic>
        <p:nvPicPr>
          <p:cNvPr id="6" name="Picture 2" descr="C:\Users\mcv34\AppData\Local\Microsoft\Windows\Temporary Internet Files\Content.Outlook\7ULBL434\17EC1303 STFC Large Pixel Detect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4" t="11596" r="7083" b="8995"/>
          <a:stretch/>
        </p:blipFill>
        <p:spPr bwMode="auto">
          <a:xfrm>
            <a:off x="3594717" y="4365104"/>
            <a:ext cx="2160000" cy="144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agipd detect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477" y="2709986"/>
            <a:ext cx="2160000" cy="143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agip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842" y="3786482"/>
            <a:ext cx="720000" cy="32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CSPA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477" y="872896"/>
            <a:ext cx="216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t="32063" r="17499" b="31101"/>
          <a:stretch/>
        </p:blipFill>
        <p:spPr bwMode="auto">
          <a:xfrm>
            <a:off x="5037195" y="2239512"/>
            <a:ext cx="648072" cy="20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31136" y="1457291"/>
            <a:ext cx="1223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CSPAD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371819" y="3198167"/>
            <a:ext cx="1141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AGIPD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50553" y="4858658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LPD</a:t>
            </a:r>
            <a:endParaRPr lang="en-GB" dirty="0"/>
          </a:p>
        </p:txBody>
      </p:sp>
      <p:pic>
        <p:nvPicPr>
          <p:cNvPr id="14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10019" y="0"/>
            <a:ext cx="9144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1390151" y="2287137"/>
            <a:ext cx="6355534" cy="226960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Where Next?</a:t>
            </a:r>
          </a:p>
        </p:txBody>
      </p:sp>
    </p:spTree>
    <p:extLst>
      <p:ext uri="{BB962C8B-B14F-4D97-AF65-F5344CB8AC3E}">
        <p14:creationId xmlns:p14="http://schemas.microsoft.com/office/powerpoint/2010/main" val="158349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79" y="0"/>
            <a:ext cx="767728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1884554" y="165490"/>
            <a:ext cx="1607326" cy="5940000"/>
          </a:xfrm>
          <a:prstGeom prst="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36096" y="2828835"/>
            <a:ext cx="25186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LCLS II &lt; 30 </a:t>
            </a:r>
            <a:r>
              <a:rPr lang="en-GB" dirty="0" err="1" smtClean="0"/>
              <a:t>keV</a:t>
            </a:r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dirty="0" err="1" smtClean="0"/>
              <a:t>MaRIE</a:t>
            </a:r>
            <a:r>
              <a:rPr lang="en-GB" dirty="0" smtClean="0"/>
              <a:t> &gt; 40 </a:t>
            </a:r>
            <a:r>
              <a:rPr lang="en-GB" dirty="0" err="1" smtClean="0"/>
              <a:t>keV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283" y="4581128"/>
            <a:ext cx="894117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4" descr="Image result for los alamo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4105" name="Picture 9" descr="Image result for los alamos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58" y="4761128"/>
            <a:ext cx="198620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3491880" y="160338"/>
            <a:ext cx="1548000" cy="5940000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3559772" y="3176972"/>
            <a:ext cx="1330275" cy="504056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438" y="1124744"/>
            <a:ext cx="277784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Image result for lcls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150" y="1151927"/>
            <a:ext cx="1080000" cy="38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5181747" y="5731807"/>
            <a:ext cx="29708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M</a:t>
            </a:r>
            <a:r>
              <a:rPr lang="en-GB" sz="1200" dirty="0" smtClean="0"/>
              <a:t>atter-</a:t>
            </a:r>
            <a:r>
              <a:rPr lang="en-GB" sz="1200" b="1" dirty="0" smtClean="0"/>
              <a:t>R</a:t>
            </a:r>
            <a:r>
              <a:rPr lang="en-GB" sz="1200" dirty="0" smtClean="0"/>
              <a:t>adiation</a:t>
            </a:r>
            <a:r>
              <a:rPr lang="en-GB" sz="1200" b="1" dirty="0" smtClean="0"/>
              <a:t> </a:t>
            </a:r>
            <a:r>
              <a:rPr lang="en-GB" sz="1200" b="1" dirty="0"/>
              <a:t>I</a:t>
            </a:r>
            <a:r>
              <a:rPr lang="en-GB" sz="1200" dirty="0"/>
              <a:t>nteraction in </a:t>
            </a:r>
            <a:r>
              <a:rPr lang="en-GB" sz="1200" b="1" dirty="0"/>
              <a:t>E</a:t>
            </a:r>
            <a:r>
              <a:rPr lang="en-GB" sz="1200" dirty="0"/>
              <a:t>xtremes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39880" y="112440"/>
            <a:ext cx="320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FEL Upgrades</a:t>
            </a:r>
            <a:endParaRPr lang="en-GB" b="1" u="sng" dirty="0"/>
          </a:p>
        </p:txBody>
      </p:sp>
      <p:pic>
        <p:nvPicPr>
          <p:cNvPr id="25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65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0" y="0"/>
            <a:ext cx="767728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894714" y="1340768"/>
            <a:ext cx="6300000" cy="4757748"/>
          </a:xfrm>
          <a:prstGeom prst="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4554" y="172502"/>
            <a:ext cx="6335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Laser-Driven Radiation Sources</a:t>
            </a:r>
            <a:endParaRPr lang="en-GB" b="1" u="sng" dirty="0"/>
          </a:p>
        </p:txBody>
      </p:sp>
      <p:pic>
        <p:nvPicPr>
          <p:cNvPr id="5" name="Picture 2" descr="Image result for eli-n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24" y="1844824"/>
            <a:ext cx="2520000" cy="168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mage result for Central Laser Facility Vulca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24" y="4005064"/>
            <a:ext cx="2520000" cy="168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37846" y="2246242"/>
            <a:ext cx="2324674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u="sng" dirty="0" smtClean="0"/>
              <a:t>ELI-NP (Romania)</a:t>
            </a:r>
          </a:p>
          <a:p>
            <a:pPr algn="ctr"/>
            <a:endParaRPr lang="en-GB" sz="1100" dirty="0" smtClean="0"/>
          </a:p>
          <a:p>
            <a:pPr algn="ctr"/>
            <a:r>
              <a:rPr lang="en-GB" sz="2000" dirty="0" smtClean="0">
                <a:latin typeface="Symbol" panose="05050102010706020507" pitchFamily="18" charset="2"/>
              </a:rPr>
              <a:t>g</a:t>
            </a:r>
            <a:r>
              <a:rPr lang="en-GB" sz="2000" dirty="0" smtClean="0"/>
              <a:t>-rays 0.1 -20 MeV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18479" y="4409953"/>
            <a:ext cx="3363421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u="sng" dirty="0" smtClean="0"/>
              <a:t>CLF (UK) &amp; Others</a:t>
            </a:r>
          </a:p>
          <a:p>
            <a:pPr algn="ctr"/>
            <a:endParaRPr lang="en-GB" sz="1100" dirty="0" smtClean="0"/>
          </a:p>
          <a:p>
            <a:pPr algn="ctr"/>
            <a:r>
              <a:rPr lang="en-GB" sz="2000" dirty="0" smtClean="0"/>
              <a:t>Exotic Beams (</a:t>
            </a:r>
            <a:r>
              <a:rPr lang="en-GB" sz="2000" dirty="0" smtClean="0">
                <a:latin typeface="Symbol" panose="05050102010706020507" pitchFamily="18" charset="2"/>
              </a:rPr>
              <a:t>g</a:t>
            </a:r>
            <a:r>
              <a:rPr lang="en-GB" sz="2000" dirty="0" smtClean="0"/>
              <a:t>, n, e</a:t>
            </a:r>
            <a:r>
              <a:rPr lang="en-GB" sz="2000" baseline="30000" dirty="0" smtClean="0"/>
              <a:t>-</a:t>
            </a:r>
            <a:r>
              <a:rPr lang="en-GB" sz="2000" dirty="0" smtClean="0"/>
              <a:t>, p</a:t>
            </a:r>
            <a:r>
              <a:rPr lang="en-GB" sz="2000" baseline="30000" dirty="0" smtClean="0"/>
              <a:t>+</a:t>
            </a:r>
            <a:r>
              <a:rPr lang="en-GB" sz="2000" dirty="0" smtClean="0"/>
              <a:t>…)</a:t>
            </a:r>
          </a:p>
        </p:txBody>
      </p:sp>
      <p:pic>
        <p:nvPicPr>
          <p:cNvPr id="9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9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0" y="0"/>
            <a:ext cx="767728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894714" y="1340768"/>
            <a:ext cx="6300000" cy="4757748"/>
          </a:xfrm>
          <a:prstGeom prst="rect">
            <a:avLst/>
          </a:prstGeom>
          <a:solidFill>
            <a:schemeClr val="accent2">
              <a:lumMod val="40000"/>
              <a:lumOff val="60000"/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4554" y="172502"/>
            <a:ext cx="6335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Laser-Driven Radiation Sources</a:t>
            </a:r>
            <a:endParaRPr lang="en-GB" b="1" u="sng" dirty="0"/>
          </a:p>
        </p:txBody>
      </p:sp>
      <p:pic>
        <p:nvPicPr>
          <p:cNvPr id="5" name="Picture 2" descr="Image result for eli-n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24" y="1844824"/>
            <a:ext cx="2520000" cy="168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mage result for Central Laser Facility Vulca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3624" y="4005064"/>
            <a:ext cx="2520000" cy="168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37846" y="2246242"/>
            <a:ext cx="2324674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u="sng" dirty="0" smtClean="0"/>
              <a:t>ELI-NP (Romania)</a:t>
            </a:r>
          </a:p>
          <a:p>
            <a:pPr algn="ctr"/>
            <a:endParaRPr lang="en-GB" sz="1100" dirty="0" smtClean="0"/>
          </a:p>
          <a:p>
            <a:pPr algn="ctr"/>
            <a:r>
              <a:rPr lang="en-GB" sz="2000" dirty="0" smtClean="0">
                <a:latin typeface="Symbol" panose="05050102010706020507" pitchFamily="18" charset="2"/>
              </a:rPr>
              <a:t>g</a:t>
            </a:r>
            <a:r>
              <a:rPr lang="en-GB" sz="2000" dirty="0" smtClean="0"/>
              <a:t>-rays 0.1 -20 MeV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918479" y="4409953"/>
            <a:ext cx="3363421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u="sng" dirty="0" smtClean="0"/>
              <a:t>CLF (UK) &amp; Others</a:t>
            </a:r>
          </a:p>
          <a:p>
            <a:pPr algn="ctr"/>
            <a:endParaRPr lang="en-GB" sz="1100" dirty="0" smtClean="0"/>
          </a:p>
          <a:p>
            <a:pPr algn="ctr"/>
            <a:r>
              <a:rPr lang="en-GB" sz="2000" dirty="0" smtClean="0"/>
              <a:t>Exotic Beams (</a:t>
            </a:r>
            <a:r>
              <a:rPr lang="en-GB" sz="2000" dirty="0" smtClean="0">
                <a:latin typeface="Symbol" panose="05050102010706020507" pitchFamily="18" charset="2"/>
              </a:rPr>
              <a:t>g</a:t>
            </a:r>
            <a:r>
              <a:rPr lang="en-GB" sz="2000" dirty="0" smtClean="0"/>
              <a:t>, n, e</a:t>
            </a:r>
            <a:r>
              <a:rPr lang="en-GB" sz="2000" baseline="30000" dirty="0" smtClean="0"/>
              <a:t>-</a:t>
            </a:r>
            <a:r>
              <a:rPr lang="en-GB" sz="2000" dirty="0" smtClean="0"/>
              <a:t>, p</a:t>
            </a:r>
            <a:r>
              <a:rPr lang="en-GB" sz="2000" baseline="30000" dirty="0" smtClean="0"/>
              <a:t>+</a:t>
            </a:r>
            <a:r>
              <a:rPr lang="en-GB" sz="2000" dirty="0" smtClean="0"/>
              <a:t>…)</a:t>
            </a:r>
          </a:p>
        </p:txBody>
      </p:sp>
      <p:pic>
        <p:nvPicPr>
          <p:cNvPr id="9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 bwMode="auto">
          <a:xfrm>
            <a:off x="0" y="-489"/>
            <a:ext cx="9144000" cy="6858000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388790" y="2287137"/>
            <a:ext cx="6355534" cy="2269608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What About</a:t>
            </a:r>
            <a:r>
              <a:rPr kumimoji="0" lang="en-GB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rPr>
              <a:t> Detectors??</a:t>
            </a:r>
            <a:endParaRPr kumimoji="0" lang="en-GB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588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7118"/>
            <a:ext cx="8594402" cy="6411936"/>
          </a:xfrm>
          <a:prstGeom prst="rect">
            <a:avLst/>
          </a:prstGeom>
          <a:noFill/>
          <a:ln>
            <a:noFill/>
          </a:ln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www.stfc.ac.uk/stfc/cache/file/E14CC5F6-E71A-46C7-9B75CED429D25DA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438961" cy="2952328"/>
          </a:xfrm>
          <a:prstGeom prst="rect">
            <a:avLst/>
          </a:prstGeom>
          <a:noFill/>
          <a:effectLst>
            <a:glow rad="558800">
              <a:schemeClr val="accent6">
                <a:lumMod val="20000"/>
                <a:lumOff val="80000"/>
                <a:alpha val="40000"/>
              </a:schemeClr>
            </a:glow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sci-techdaresbury.com/uploads/4ffd92695bcbb_710x50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2" t="42836" r="6619" b="30641"/>
          <a:stretch/>
        </p:blipFill>
        <p:spPr bwMode="auto">
          <a:xfrm>
            <a:off x="53790" y="6466353"/>
            <a:ext cx="1634667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344578" y="5696093"/>
            <a:ext cx="6763926" cy="75724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2060"/>
                </a:solidFill>
                <a:latin typeface="Arial" charset="0"/>
                <a:ea typeface="ヒラギノ角ゴ Pro W3" pitchFamily="84" charset="-128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Lucida Grande" pitchFamily="84" charset="0"/>
                <a:ea typeface="ヒラギノ角ゴ Pro W3" pitchFamily="84" charset="-128"/>
              </a:defRPr>
            </a:lvl9pPr>
          </a:lstStyle>
          <a:p>
            <a:pPr>
              <a:defRPr/>
            </a:pPr>
            <a:r>
              <a:rPr lang="en-GB" sz="4000" kern="0" dirty="0" smtClean="0">
                <a:solidFill>
                  <a:schemeClr val="bg1"/>
                </a:solidFill>
              </a:rPr>
              <a:t>The Large Pixel Detector</a:t>
            </a:r>
            <a:endParaRPr lang="en-GB" sz="4000" kern="0" dirty="0">
              <a:solidFill>
                <a:schemeClr val="bg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23" t="11715" r="26769" b="26349"/>
          <a:stretch/>
        </p:blipFill>
        <p:spPr bwMode="auto">
          <a:xfrm>
            <a:off x="6223384" y="229692"/>
            <a:ext cx="2453072" cy="240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PowerPoint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SY European XFEL">
  <a:themeElements>
    <a:clrScheme name="DESY European XFEL 1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DESY European XFE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8B323"/>
          </a:buClr>
          <a:buSzTx/>
          <a:buFont typeface="Wingdings" pitchFamily="2" charset="2"/>
          <a:buChar char="n"/>
          <a:tabLst/>
          <a:defRPr kumimoji="0" lang="de-DE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2" charset="-128"/>
          </a:defRPr>
        </a:defPPr>
      </a:lstStyle>
    </a:ln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ABF215B8A3384E874FC40A3B0B2302" ma:contentTypeVersion="4" ma:contentTypeDescription="Create a new document." ma:contentTypeScope="" ma:versionID="f198c3dfa143f328b4bfb76fd905c4a6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66758ad48435124b95dc0df0729e68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FCD0143-C032-429C-AE93-E7FBA89D4BB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81A01B-ED19-4891-81CC-B2E1C27AE9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AAA4ADA-1A79-4913-AAAF-1EA0E8AC5956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186C4542-B116-454A-B391-F3B0FB5B14D9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STFC_PowerPoint_template</Template>
  <TotalTime>26308</TotalTime>
  <Words>769</Words>
  <Application>Microsoft Office PowerPoint</Application>
  <PresentationFormat>On-screen Show (4:3)</PresentationFormat>
  <Paragraphs>222</Paragraphs>
  <Slides>37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STFC_PowerPoint_template</vt:lpstr>
      <vt:lpstr>1_Blank Presentation</vt:lpstr>
      <vt:lpstr>DESY European XFEL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Corporate PowerPoint Presentation (5MB)</dc:title>
  <dc:subject>Science and Technology Facilities Council</dc:subject>
  <dc:creator>STFC Communications</dc:creator>
  <cp:keywords>presentation, PowerPoint, STFC, template</cp:keywords>
  <cp:lastModifiedBy>Veale, Matthew (STFC,RAL,TECH)</cp:lastModifiedBy>
  <cp:revision>1024</cp:revision>
  <dcterms:created xsi:type="dcterms:W3CDTF">2008-12-05T12:18:49Z</dcterms:created>
  <dcterms:modified xsi:type="dcterms:W3CDTF">2017-09-07T07:27:32Z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