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7" r:id="rId3"/>
  </p:sldMasterIdLst>
  <p:notesMasterIdLst>
    <p:notesMasterId r:id="rId16"/>
  </p:notesMasterIdLst>
  <p:sldIdLst>
    <p:sldId id="459" r:id="rId4"/>
    <p:sldId id="511" r:id="rId5"/>
    <p:sldId id="460" r:id="rId6"/>
    <p:sldId id="518" r:id="rId7"/>
    <p:sldId id="512" r:id="rId8"/>
    <p:sldId id="513" r:id="rId9"/>
    <p:sldId id="499" r:id="rId10"/>
    <p:sldId id="504" r:id="rId11"/>
    <p:sldId id="506" r:id="rId12"/>
    <p:sldId id="514" r:id="rId13"/>
    <p:sldId id="508" r:id="rId14"/>
    <p:sldId id="519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31C386-1CA5-4BA1-8092-93EF884F17D8}">
          <p14:sldIdLst>
            <p14:sldId id="459"/>
            <p14:sldId id="511"/>
            <p14:sldId id="460"/>
            <p14:sldId id="518"/>
            <p14:sldId id="512"/>
            <p14:sldId id="513"/>
            <p14:sldId id="499"/>
            <p14:sldId id="504"/>
            <p14:sldId id="506"/>
            <p14:sldId id="514"/>
            <p14:sldId id="50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8585"/>
    <a:srgbClr val="FF9999"/>
    <a:srgbClr val="FF5050"/>
    <a:srgbClr val="FDE725"/>
    <a:srgbClr val="E2DCA7"/>
    <a:srgbClr val="FFA626"/>
    <a:srgbClr val="004084"/>
    <a:srgbClr val="FF0000"/>
    <a:srgbClr val="2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434" autoAdjust="0"/>
  </p:normalViewPr>
  <p:slideViewPr>
    <p:cSldViewPr snapToGrid="0">
      <p:cViewPr varScale="1">
        <p:scale>
          <a:sx n="60" d="100"/>
          <a:sy n="60" d="100"/>
        </p:scale>
        <p:origin x="78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11264F8A-DB0D-458C-BB2A-EC7202B404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7686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6.bin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head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b="0"/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395288" y="333375"/>
            <a:ext cx="6308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0">
                <a:solidFill>
                  <a:srgbClr val="004084"/>
                </a:solidFill>
                <a:latin typeface="Calibri" panose="020F0502020204030204" pitchFamily="34" charset="0"/>
              </a:rPr>
              <a:t>e2v centre for electronic imaging</a:t>
            </a:r>
            <a:endParaRPr lang="en-US" altLang="en-US" sz="3600" b="0">
              <a:solidFill>
                <a:srgbClr val="004084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9" r:id="rId4" imgW="1587302" imgH="1117460" progId="">
                  <p:embed/>
                </p:oleObj>
              </mc:Choice>
              <mc:Fallback>
                <p:oleObj r:id="rId4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9750" y="1341438"/>
            <a:ext cx="8064500" cy="2808287"/>
          </a:xfrm>
        </p:spPr>
        <p:txBody>
          <a:bodyPr/>
          <a:lstStyle>
            <a:lvl1pPr algn="ctr">
              <a:defRPr sz="54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32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887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613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77788"/>
            <a:ext cx="2071687" cy="6015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77788"/>
            <a:ext cx="6067425" cy="6015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01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77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290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head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395288" y="333375"/>
            <a:ext cx="6308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0">
                <a:solidFill>
                  <a:srgbClr val="004084"/>
                </a:solidFill>
                <a:latin typeface="Calibri" panose="020F0502020204030204" pitchFamily="34" charset="0"/>
              </a:rPr>
              <a:t>e2v centre for electronic imaging</a:t>
            </a:r>
            <a:endParaRPr lang="en-US" altLang="en-US" sz="3600" b="0">
              <a:solidFill>
                <a:srgbClr val="004084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r:id="rId4" imgW="1587302" imgH="1117460" progId="">
                  <p:embed/>
                </p:oleObj>
              </mc:Choice>
              <mc:Fallback>
                <p:oleObj r:id="rId4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9750" y="1341438"/>
            <a:ext cx="8064500" cy="2808287"/>
          </a:xfrm>
        </p:spPr>
        <p:txBody>
          <a:bodyPr/>
          <a:lstStyle>
            <a:lvl1pPr algn="ctr">
              <a:defRPr sz="54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32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80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0124" y="6201839"/>
            <a:ext cx="1118923" cy="6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54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6229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681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618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305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84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0124" y="6201839"/>
            <a:ext cx="1118923" cy="6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70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1639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473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48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77788"/>
            <a:ext cx="2071687" cy="6015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77788"/>
            <a:ext cx="6067425" cy="6015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773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77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9880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head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395288" y="333375"/>
            <a:ext cx="6308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0">
                <a:solidFill>
                  <a:srgbClr val="004084"/>
                </a:solidFill>
                <a:latin typeface="Calibri" panose="020F0502020204030204" pitchFamily="34" charset="0"/>
              </a:rPr>
              <a:t>e2v centre for electronic imaging</a:t>
            </a:r>
            <a:endParaRPr lang="en-US" altLang="en-US" sz="3600" b="0">
              <a:solidFill>
                <a:srgbClr val="004084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r:id="rId4" imgW="1587302" imgH="1117460" progId="">
                  <p:embed/>
                </p:oleObj>
              </mc:Choice>
              <mc:Fallback>
                <p:oleObj r:id="rId4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9750" y="1341438"/>
            <a:ext cx="8064500" cy="2808287"/>
          </a:xfrm>
        </p:spPr>
        <p:txBody>
          <a:bodyPr/>
          <a:lstStyle>
            <a:lvl1pPr algn="ctr">
              <a:defRPr sz="54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32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75983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0124" y="6201839"/>
            <a:ext cx="1118923" cy="6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417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346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5435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35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1621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012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9577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99740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0639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665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77788"/>
            <a:ext cx="2071687" cy="6015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77788"/>
            <a:ext cx="6067425" cy="6015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0860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77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263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023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0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00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85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42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91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602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vmlDrawing" Target="../drawings/vmlDrawing3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6.xml"/><Relationship Id="rId16" Type="http://schemas.openxmlformats.org/officeDocument/2006/relationships/oleObject" Target="../embeddings/oleObject5.bin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vmlDrawing" Target="../drawings/vmlDrawing5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mainheader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777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e2v centre for electronic imaging</a:t>
            </a: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graphicFrame>
        <p:nvGraphicFramePr>
          <p:cNvPr id="1031" name="Object 15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" r:id="rId16" imgW="1587302" imgH="1117460" progId="">
                  <p:embed/>
                </p:oleObj>
              </mc:Choice>
              <mc:Fallback>
                <p:oleObj r:id="rId16" imgW="1587302" imgH="111746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40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mainheader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777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e2v centre for electronic imaging</a:t>
            </a: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8" name="TextBox 34"/>
          <p:cNvSpPr txBox="1">
            <a:spLocks noChangeArrowheads="1"/>
          </p:cNvSpPr>
          <p:nvPr userDrawn="1"/>
        </p:nvSpPr>
        <p:spPr bwMode="auto">
          <a:xfrm>
            <a:off x="8342287" y="6572250"/>
            <a:ext cx="7906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1200" b="0" dirty="0">
                <a:solidFill>
                  <a:srgbClr val="000000"/>
                </a:solidFill>
              </a:rPr>
              <a:t>COG#33</a:t>
            </a:r>
          </a:p>
        </p:txBody>
      </p:sp>
      <p:graphicFrame>
        <p:nvGraphicFramePr>
          <p:cNvPr id="1031" name="Object 15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r:id="rId16" imgW="1587302" imgH="1117460" progId="">
                  <p:embed/>
                </p:oleObj>
              </mc:Choice>
              <mc:Fallback>
                <p:oleObj r:id="rId16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97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40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mainheader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0500"/>
            <a:ext cx="8763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468313" y="333375"/>
            <a:ext cx="60483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777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e2v centre for electronic imaging</a:t>
            </a: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8" name="TextBox 34"/>
          <p:cNvSpPr txBox="1">
            <a:spLocks noChangeArrowheads="1"/>
          </p:cNvSpPr>
          <p:nvPr userDrawn="1"/>
        </p:nvSpPr>
        <p:spPr bwMode="auto">
          <a:xfrm>
            <a:off x="7941535" y="6572250"/>
            <a:ext cx="11913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1200" b="0" dirty="0">
                <a:solidFill>
                  <a:srgbClr val="000000"/>
                </a:solidFill>
              </a:rPr>
              <a:t>CTI Simulation</a:t>
            </a:r>
          </a:p>
        </p:txBody>
      </p:sp>
      <p:graphicFrame>
        <p:nvGraphicFramePr>
          <p:cNvPr id="1031" name="Object 15"/>
          <p:cNvGraphicFramePr>
            <a:graphicFrameLocks noChangeAspect="1"/>
          </p:cNvGraphicFramePr>
          <p:nvPr userDrawn="1"/>
        </p:nvGraphicFramePr>
        <p:xfrm>
          <a:off x="168275" y="6248400"/>
          <a:ext cx="8270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4" r:id="rId16" imgW="1587302" imgH="1117460" progId="">
                  <p:embed/>
                </p:oleObj>
              </mc:Choice>
              <mc:Fallback>
                <p:oleObj r:id="rId16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6248400"/>
                        <a:ext cx="827088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59525"/>
            <a:ext cx="857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28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40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4084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50" y="1587102"/>
            <a:ext cx="8064500" cy="2808287"/>
          </a:xfrm>
        </p:spPr>
        <p:txBody>
          <a:bodyPr/>
          <a:lstStyle/>
          <a:p>
            <a:pPr algn="l"/>
            <a:r>
              <a:rPr lang="en-GB" dirty="0"/>
              <a:t>Trap Pumping for Euclid</a:t>
            </a:r>
            <a:br>
              <a:rPr lang="en-GB" dirty="0"/>
            </a:br>
            <a:r>
              <a:rPr lang="en-GB" sz="3600" dirty="0"/>
              <a:t>Identifying radiation induced </a:t>
            </a:r>
            <a:r>
              <a:rPr lang="en-GB" sz="3600" dirty="0" smtClean="0"/>
              <a:t>traps in-orbit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49" y="4413250"/>
            <a:ext cx="8064501" cy="1752600"/>
          </a:xfrm>
        </p:spPr>
        <p:txBody>
          <a:bodyPr/>
          <a:lstStyle/>
          <a:p>
            <a:pPr algn="l"/>
            <a:r>
              <a:rPr lang="en-GB" sz="2000" b="1" dirty="0">
                <a:solidFill>
                  <a:srgbClr val="204080"/>
                </a:solidFill>
              </a:rPr>
              <a:t>Jesper </a:t>
            </a:r>
            <a:r>
              <a:rPr lang="en-GB" sz="2000" b="1" dirty="0" smtClean="0">
                <a:solidFill>
                  <a:srgbClr val="204080"/>
                </a:solidFill>
              </a:rPr>
              <a:t>Skottfelt</a:t>
            </a:r>
            <a:endParaRPr lang="en-GB" sz="2000" dirty="0" smtClean="0">
              <a:solidFill>
                <a:srgbClr val="204080"/>
              </a:solidFill>
            </a:endParaRPr>
          </a:p>
          <a:p>
            <a:pPr algn="l"/>
            <a:r>
              <a:rPr lang="en-GB" sz="2000" dirty="0" smtClean="0">
                <a:solidFill>
                  <a:srgbClr val="204080"/>
                </a:solidFill>
              </a:rPr>
              <a:t>David </a:t>
            </a:r>
            <a:r>
              <a:rPr lang="en-GB" sz="2000" dirty="0">
                <a:solidFill>
                  <a:srgbClr val="204080"/>
                </a:solidFill>
              </a:rPr>
              <a:t>Hall, Ben Dryer, Nathan Bush</a:t>
            </a:r>
            <a:r>
              <a:rPr lang="en-GB" sz="2000" dirty="0" smtClean="0">
                <a:solidFill>
                  <a:srgbClr val="204080"/>
                </a:solidFill>
              </a:rPr>
              <a:t>, Julia </a:t>
            </a:r>
            <a:r>
              <a:rPr lang="en-GB" sz="2000" dirty="0" err="1" smtClean="0">
                <a:solidFill>
                  <a:srgbClr val="204080"/>
                </a:solidFill>
              </a:rPr>
              <a:t>Campa</a:t>
            </a:r>
            <a:r>
              <a:rPr lang="en-GB" sz="2000" dirty="0" smtClean="0">
                <a:solidFill>
                  <a:srgbClr val="204080"/>
                </a:solidFill>
              </a:rPr>
              <a:t>, </a:t>
            </a:r>
            <a:r>
              <a:rPr lang="en-GB" sz="2000" dirty="0">
                <a:solidFill>
                  <a:srgbClr val="204080"/>
                </a:solidFill>
              </a:rPr>
              <a:t>Andrew Holland</a:t>
            </a:r>
          </a:p>
          <a:p>
            <a:pPr algn="l"/>
            <a:endParaRPr lang="en-GB" dirty="0">
              <a:solidFill>
                <a:srgbClr val="204080"/>
              </a:solidFill>
            </a:endParaRPr>
          </a:p>
          <a:p>
            <a:pPr algn="l"/>
            <a:r>
              <a:rPr lang="en-GB" i="1" dirty="0">
                <a:solidFill>
                  <a:srgbClr val="204080"/>
                </a:solidFill>
              </a:rPr>
              <a:t>Position Sensitive Detectors 11, </a:t>
            </a:r>
            <a:r>
              <a:rPr lang="en-GB" i="1" dirty="0" smtClean="0">
                <a:solidFill>
                  <a:srgbClr val="204080"/>
                </a:solidFill>
              </a:rPr>
              <a:t>Open University, 5th </a:t>
            </a:r>
            <a:r>
              <a:rPr lang="en-GB" i="1" dirty="0">
                <a:solidFill>
                  <a:srgbClr val="204080"/>
                </a:solidFill>
              </a:rPr>
              <a:t>September </a:t>
            </a:r>
            <a:r>
              <a:rPr lang="en-GB" i="1" dirty="0" smtClean="0">
                <a:solidFill>
                  <a:srgbClr val="204080"/>
                </a:solidFill>
              </a:rPr>
              <a:t>2017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092" y="6200687"/>
            <a:ext cx="1118923" cy="639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107" y="354523"/>
            <a:ext cx="63863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3600" b="0" dirty="0">
                <a:solidFill>
                  <a:srgbClr val="204080"/>
                </a:solidFill>
                <a:latin typeface="+mj-lt"/>
              </a:rPr>
              <a:t>Centre for Electronic Imaging</a:t>
            </a:r>
          </a:p>
        </p:txBody>
      </p:sp>
    </p:spTree>
    <p:extLst>
      <p:ext uri="{BB962C8B-B14F-4D97-AF65-F5344CB8AC3E}">
        <p14:creationId xmlns:p14="http://schemas.microsoft.com/office/powerpoint/2010/main" val="27555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Electrode </a:t>
            </a:r>
            <a:r>
              <a:rPr lang="en-GB" dirty="0" smtClean="0"/>
              <a:t>widths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20788"/>
            <a:ext cx="8229600" cy="4872037"/>
          </a:xfrm>
        </p:spPr>
        <p:txBody>
          <a:bodyPr/>
          <a:lstStyle/>
          <a:p>
            <a:r>
              <a:rPr lang="en-GB" dirty="0" smtClean="0"/>
              <a:t>Lab test show that when pumping 2-3-4-3-2 almost no traps are detected</a:t>
            </a:r>
          </a:p>
          <a:p>
            <a:r>
              <a:rPr lang="en-GB" dirty="0" smtClean="0"/>
              <a:t>Possible explanation for this is that electrode widths are slightly skewed</a:t>
            </a:r>
          </a:p>
          <a:p>
            <a:r>
              <a:rPr lang="en-GB" dirty="0" smtClean="0"/>
              <a:t>Simulation of TP with different widths for </a:t>
            </a:r>
            <a:r>
              <a:rPr lang="el-GR" dirty="0" smtClean="0"/>
              <a:t>Φ</a:t>
            </a:r>
            <a:r>
              <a:rPr lang="en-GB" dirty="0" smtClean="0"/>
              <a:t>1 and </a:t>
            </a:r>
            <a:r>
              <a:rPr lang="el-GR" dirty="0" smtClean="0"/>
              <a:t>Φ</a:t>
            </a:r>
            <a:r>
              <a:rPr lang="en-GB" dirty="0" smtClean="0"/>
              <a:t>3 gives similar effect</a:t>
            </a:r>
          </a:p>
          <a:p>
            <a:r>
              <a:rPr lang="en-GB" dirty="0" smtClean="0"/>
              <a:t>Infer knowledge about the electrode widths</a:t>
            </a:r>
          </a:p>
          <a:p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457200" y="2627869"/>
            <a:ext cx="8182231" cy="322391"/>
            <a:chOff x="457200" y="2545489"/>
            <a:chExt cx="8182231" cy="322391"/>
          </a:xfrm>
        </p:grpSpPr>
        <p:sp>
          <p:nvSpPr>
            <p:cNvPr id="6" name="Rectangle 5"/>
            <p:cNvSpPr/>
            <p:nvPr/>
          </p:nvSpPr>
          <p:spPr bwMode="auto">
            <a:xfrm>
              <a:off x="7346091" y="2545489"/>
              <a:ext cx="1293340" cy="321276"/>
            </a:xfrm>
            <a:prstGeom prst="rect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/>
                <a:t>Φ4 = 2 µm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185983" y="2546604"/>
              <a:ext cx="1293340" cy="321276"/>
            </a:xfrm>
            <a:prstGeom prst="rect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/>
                <a:t>Φ2 = 2 µm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57200" y="2545489"/>
              <a:ext cx="2586680" cy="321276"/>
            </a:xfrm>
            <a:prstGeom prst="rect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/>
                <a:t>Φ1 = 4 µm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619367" y="2545489"/>
              <a:ext cx="2586680" cy="321276"/>
            </a:xfrm>
            <a:prstGeom prst="rect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0" dirty="0" smtClean="0"/>
                <a:t>Φ3 = 4 µm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88" y="3584128"/>
            <a:ext cx="2663850" cy="3196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5036" y="3182102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Lab data</a:t>
            </a:r>
            <a:endParaRPr lang="en-GB" sz="16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6377775" y="3298987"/>
            <a:ext cx="2669184" cy="3481762"/>
            <a:chOff x="4322423" y="3225527"/>
            <a:chExt cx="2669184" cy="348176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2423" y="3510668"/>
              <a:ext cx="2663851" cy="319662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663726" y="3225527"/>
              <a:ext cx="23278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0" dirty="0" smtClean="0"/>
                <a:t>Φ</a:t>
              </a:r>
              <a:r>
                <a:rPr lang="en-GB" sz="1400" b="0" dirty="0" smtClean="0"/>
                <a:t>1 = 4.5 µm, </a:t>
              </a:r>
              <a:r>
                <a:rPr lang="el-GR" sz="1400" b="0" dirty="0" smtClean="0"/>
                <a:t>Φ</a:t>
              </a:r>
              <a:r>
                <a:rPr lang="en-GB" sz="1400" b="0" dirty="0" smtClean="0"/>
                <a:t>3 = 3.5 µm </a:t>
              </a:r>
              <a:endParaRPr lang="en-GB" sz="1400" b="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578309" y="3012825"/>
            <a:ext cx="3645326" cy="3767924"/>
            <a:chOff x="2113873" y="2926124"/>
            <a:chExt cx="3645326" cy="376792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3873" y="3497427"/>
              <a:ext cx="2663851" cy="319662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2512596" y="3225733"/>
              <a:ext cx="20297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0" dirty="0" smtClean="0"/>
                <a:t>Φ</a:t>
              </a:r>
              <a:r>
                <a:rPr lang="en-GB" sz="1400" b="0" dirty="0" smtClean="0"/>
                <a:t>1 = 4 µm, </a:t>
              </a:r>
              <a:r>
                <a:rPr lang="el-GR" sz="1400" b="0" dirty="0" smtClean="0"/>
                <a:t>Φ</a:t>
              </a:r>
              <a:r>
                <a:rPr lang="en-GB" sz="1400" b="0" dirty="0" smtClean="0"/>
                <a:t>3 = 4 µm </a:t>
              </a:r>
              <a:endParaRPr lang="en-GB" sz="1400" b="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56489" y="2926124"/>
              <a:ext cx="17027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Simulated data</a:t>
              </a:r>
              <a:endParaRPr lang="en-GB" sz="16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7200" y="2566988"/>
            <a:ext cx="8182231" cy="440871"/>
            <a:chOff x="442657" y="2767532"/>
            <a:chExt cx="8182231" cy="440871"/>
          </a:xfrm>
        </p:grpSpPr>
        <p:sp>
          <p:nvSpPr>
            <p:cNvPr id="36" name="Rectangle 35"/>
            <p:cNvSpPr/>
            <p:nvPr/>
          </p:nvSpPr>
          <p:spPr bwMode="auto">
            <a:xfrm>
              <a:off x="2660822" y="2767532"/>
              <a:ext cx="2561143" cy="44087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42657" y="2829809"/>
              <a:ext cx="8182231" cy="321276"/>
              <a:chOff x="457200" y="2545489"/>
              <a:chExt cx="8182231" cy="321276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7346091" y="2545489"/>
                <a:ext cx="1293340" cy="321276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0" dirty="0" smtClean="0"/>
                  <a:t>Φ4 = 2 µm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3509319" y="2545489"/>
                <a:ext cx="1293340" cy="321276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0" dirty="0" smtClean="0"/>
                  <a:t>Φ2 = 2 µm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457200" y="2545489"/>
                <a:ext cx="2912076" cy="321276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0" dirty="0" smtClean="0"/>
                  <a:t>Φ1 = 4.5 µm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4942704" y="2545489"/>
                <a:ext cx="2263342" cy="321276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0" dirty="0" smtClean="0"/>
                  <a:t>Φ3 = 3.5 µm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31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21623" y="3128275"/>
            <a:ext cx="4383741" cy="4234771"/>
            <a:chOff x="3864089" y="1156646"/>
            <a:chExt cx="5894696" cy="5192407"/>
          </a:xfrm>
        </p:grpSpPr>
        <p:grpSp>
          <p:nvGrpSpPr>
            <p:cNvPr id="6" name="Group 5"/>
            <p:cNvGrpSpPr/>
            <p:nvPr/>
          </p:nvGrpSpPr>
          <p:grpSpPr>
            <a:xfrm>
              <a:off x="4344493" y="1156646"/>
              <a:ext cx="5414292" cy="5192407"/>
              <a:chOff x="-2" y="2072680"/>
              <a:chExt cx="7744665" cy="7427277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00" r="12009"/>
              <a:stretch/>
            </p:blipFill>
            <p:spPr>
              <a:xfrm>
                <a:off x="2" y="2396716"/>
                <a:ext cx="7615341" cy="6614524"/>
              </a:xfrm>
              <a:prstGeom prst="rect">
                <a:avLst/>
              </a:prstGeom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500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17" t="24397" b="37801"/>
              <a:stretch/>
            </p:blipFill>
            <p:spPr bwMode="auto">
              <a:xfrm>
                <a:off x="-2" y="2072680"/>
                <a:ext cx="7744663" cy="28187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500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17" t="24397" b="37801"/>
              <a:stretch/>
            </p:blipFill>
            <p:spPr bwMode="auto">
              <a:xfrm rot="10800000">
                <a:off x="7269" y="6681191"/>
                <a:ext cx="7737394" cy="28187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500"/>
                      </a14:imgEffect>
                      <a14:imgEffect>
                        <a14:saturation sat="4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7" t="24397" b="37801"/>
            <a:stretch/>
          </p:blipFill>
          <p:spPr bwMode="auto">
            <a:xfrm rot="16200000">
              <a:off x="2452176" y="2767549"/>
              <a:ext cx="4794425" cy="19705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Summary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32193"/>
            <a:ext cx="8229600" cy="4679950"/>
          </a:xfrm>
        </p:spPr>
        <p:txBody>
          <a:bodyPr/>
          <a:lstStyle/>
          <a:p>
            <a:r>
              <a:rPr lang="en-GB" dirty="0" smtClean="0"/>
              <a:t>Weak lensing experiment on Euclid mission requires high resolution imaging</a:t>
            </a:r>
          </a:p>
          <a:p>
            <a:r>
              <a:rPr lang="en-GB" dirty="0" smtClean="0"/>
              <a:t>Radiation damage degrades the data and therefore needs to be corrected for</a:t>
            </a:r>
          </a:p>
          <a:p>
            <a:r>
              <a:rPr lang="en-GB" dirty="0" smtClean="0"/>
              <a:t>Trap pumping method can identify and characterise single traps in silicon lattice</a:t>
            </a:r>
          </a:p>
          <a:p>
            <a:pPr lvl="1"/>
            <a:r>
              <a:rPr lang="en-GB" dirty="0" smtClean="0"/>
              <a:t>Will be used by Euclid in orbit</a:t>
            </a:r>
          </a:p>
          <a:p>
            <a:r>
              <a:rPr lang="en-GB" dirty="0" smtClean="0"/>
              <a:t>Trap pumping scheme chosen for Euclid </a:t>
            </a:r>
            <a:endParaRPr lang="en-GB" dirty="0" smtClean="0"/>
          </a:p>
          <a:p>
            <a:pPr lvl="1"/>
            <a:r>
              <a:rPr lang="en-GB" dirty="0" smtClean="0"/>
              <a:t>Gives subpixel and even sub-phase positional information</a:t>
            </a:r>
            <a:endParaRPr lang="en-GB" dirty="0"/>
          </a:p>
          <a:p>
            <a:pPr lvl="1"/>
            <a:r>
              <a:rPr lang="en-GB" dirty="0"/>
              <a:t>R</a:t>
            </a:r>
            <a:r>
              <a:rPr lang="en-GB" dirty="0" smtClean="0"/>
              <a:t>eveals </a:t>
            </a:r>
            <a:r>
              <a:rPr lang="en-GB" dirty="0" smtClean="0"/>
              <a:t>defects from dopants and 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      impurities (pre-irradiated devices)</a:t>
            </a:r>
            <a:endParaRPr lang="en-GB" dirty="0" smtClean="0"/>
          </a:p>
          <a:p>
            <a:r>
              <a:rPr lang="en-GB" dirty="0" smtClean="0"/>
              <a:t>Information about electrode width can </a:t>
            </a:r>
            <a:r>
              <a:rPr lang="en-GB" dirty="0" smtClean="0"/>
              <a:t>be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</a:t>
            </a:r>
            <a:r>
              <a:rPr lang="en-GB" dirty="0" smtClean="0"/>
              <a:t>inferred </a:t>
            </a:r>
            <a:r>
              <a:rPr lang="en-GB" dirty="0" smtClean="0"/>
              <a:t>from the by comparing </a:t>
            </a:r>
            <a:r>
              <a:rPr lang="en-GB" dirty="0" smtClean="0"/>
              <a:t>lab and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</a:t>
            </a:r>
            <a:r>
              <a:rPr lang="en-GB" dirty="0" smtClean="0"/>
              <a:t>simulated </a:t>
            </a:r>
            <a:r>
              <a:rPr lang="en-GB" dirty="0" smtClean="0"/>
              <a:t>trap pumping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41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from LOC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663" y="3867317"/>
            <a:ext cx="8229600" cy="2100346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The conference BBQ this evening will still take place, but it will be moved indoor if the weather does not improve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323" y="1349125"/>
            <a:ext cx="4230604" cy="216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/>
          <a:srcRect l="16723" t="198" r="8199" b="-198"/>
          <a:stretch/>
        </p:blipFill>
        <p:spPr>
          <a:xfrm>
            <a:off x="0" y="14068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32909" y="14068"/>
            <a:ext cx="5611091" cy="6843932"/>
          </a:xfrm>
          <a:prstGeom prst="rect">
            <a:avLst/>
          </a:prstGeom>
          <a:gradFill flip="none" rotWithShape="1">
            <a:gsLst>
              <a:gs pos="24000">
                <a:schemeClr val="accent3">
                  <a:lumMod val="100000"/>
                  <a:alpha val="51000"/>
                </a:schemeClr>
              </a:gs>
              <a:gs pos="0">
                <a:schemeClr val="bg1">
                  <a:alpha val="0"/>
                  <a:lumMod val="100000"/>
                </a:schemeClr>
              </a:gs>
              <a:gs pos="49000">
                <a:schemeClr val="accent3">
                  <a:lumMod val="100000"/>
                  <a:alpha val="75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421" y="1556607"/>
            <a:ext cx="4394579" cy="5301393"/>
          </a:xfrm>
        </p:spPr>
        <p:txBody>
          <a:bodyPr/>
          <a:lstStyle/>
          <a:p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ESA M2 mission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‘Mapping the Dark Universe’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Dark Matter and Dark Energy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Two instruments (VIS and NIR)</a:t>
            </a:r>
          </a:p>
          <a:p>
            <a:endParaRPr lang="en-GB" b="1" dirty="0">
              <a:ln w="1270">
                <a:noFill/>
              </a:ln>
              <a:latin typeface="Calibri" panose="020F0502020204030204" pitchFamily="34" charset="0"/>
            </a:endParaRPr>
          </a:p>
          <a:p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VIS instrument (weak lensing)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Measure shapes of galaxies of large part of the sky down to R~24.5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Use these data to infer Dark Matter distribution</a:t>
            </a:r>
          </a:p>
          <a:p>
            <a:pPr lvl="1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Large focal plane</a:t>
            </a:r>
          </a:p>
          <a:p>
            <a:pPr lvl="2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36 CCDs (4k x 4k)</a:t>
            </a:r>
          </a:p>
          <a:p>
            <a:pPr lvl="2"/>
            <a:r>
              <a:rPr lang="en-GB" b="1" dirty="0">
                <a:ln w="1270">
                  <a:noFill/>
                </a:ln>
                <a:latin typeface="Calibri" panose="020F0502020204030204" pitchFamily="34" charset="0"/>
              </a:rPr>
              <a:t>Over half billion </a:t>
            </a:r>
            <a:r>
              <a:rPr lang="en-GB" b="1" dirty="0" smtClean="0">
                <a:ln w="1270">
                  <a:noFill/>
                </a:ln>
                <a:latin typeface="Calibri" panose="020F0502020204030204" pitchFamily="34" charset="0"/>
              </a:rPr>
              <a:t>pixels</a:t>
            </a:r>
          </a:p>
          <a:p>
            <a:pPr lvl="2"/>
            <a:r>
              <a:rPr lang="en-GB" b="1" dirty="0" smtClean="0">
                <a:ln w="1270">
                  <a:noFill/>
                </a:ln>
                <a:latin typeface="Calibri" panose="020F0502020204030204" pitchFamily="34" charset="0"/>
              </a:rPr>
              <a:t>0.01 </a:t>
            </a:r>
            <a:r>
              <a:rPr lang="en-GB" b="1" dirty="0" err="1" smtClean="0">
                <a:ln w="1270">
                  <a:noFill/>
                </a:ln>
                <a:latin typeface="Calibri" panose="020F0502020204030204" pitchFamily="34" charset="0"/>
              </a:rPr>
              <a:t>arcsec</a:t>
            </a:r>
            <a:r>
              <a:rPr lang="en-GB" b="1" dirty="0" smtClean="0">
                <a:ln w="1270">
                  <a:noFill/>
                </a:ln>
                <a:latin typeface="Calibri" panose="020F0502020204030204" pitchFamily="34" charset="0"/>
              </a:rPr>
              <a:t> pixel scale</a:t>
            </a:r>
          </a:p>
          <a:p>
            <a:pPr lvl="2"/>
            <a:r>
              <a:rPr lang="en-GB" b="1" dirty="0" smtClean="0">
                <a:ln w="1270">
                  <a:noFill/>
                </a:ln>
                <a:latin typeface="Calibri" panose="020F0502020204030204" pitchFamily="34" charset="0"/>
              </a:rPr>
              <a:t>0.5 deg</a:t>
            </a:r>
            <a:r>
              <a:rPr lang="en-GB" sz="2200" b="1" baseline="30000" dirty="0" smtClean="0">
                <a:ln w="1270">
                  <a:noFill/>
                </a:ln>
                <a:latin typeface="Calibri" panose="020F0502020204030204" pitchFamily="34" charset="0"/>
              </a:rPr>
              <a:t>2</a:t>
            </a:r>
            <a:r>
              <a:rPr lang="en-GB" b="1" dirty="0" smtClean="0">
                <a:ln w="1270">
                  <a:noFill/>
                </a:ln>
                <a:latin typeface="Calibri" panose="020F0502020204030204" pitchFamily="34" charset="0"/>
              </a:rPr>
              <a:t> Field of 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033516" y="28660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76891" y="173264"/>
            <a:ext cx="2125902" cy="101566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0" spc="50" dirty="0">
                <a:ln w="3175" cmpd="sng">
                  <a:noFill/>
                  <a:prstDash val="solid"/>
                </a:ln>
                <a:effectLst/>
                <a:latin typeface="Calibri"/>
              </a:rPr>
              <a:t>Euclid</a:t>
            </a:r>
            <a:endParaRPr lang="en-GB" sz="6000" spc="50" dirty="0">
              <a:ln w="3175" cmpd="sng">
                <a:noFill/>
                <a:prstDash val="solid"/>
              </a:ln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399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Radiation damage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304925"/>
            <a:ext cx="4416198" cy="4679950"/>
          </a:xfrm>
        </p:spPr>
        <p:txBody>
          <a:bodyPr/>
          <a:lstStyle/>
          <a:p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High energetic particles from the Sun can damage the silicon lattice in the CCD</a:t>
            </a:r>
          </a:p>
          <a:p>
            <a:pPr lvl="1"/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Creates defects</a:t>
            </a:r>
          </a:p>
          <a:p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These defects (or traps) can capture electrons and release them later in time</a:t>
            </a:r>
          </a:p>
          <a:p>
            <a:pPr lvl="1"/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Leads to smearing of the data</a:t>
            </a:r>
          </a:p>
          <a:p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For Euclid radiation damage over 6 year mission will be major issue</a:t>
            </a:r>
          </a:p>
          <a:p>
            <a:pPr lvl="1"/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High level of correction is needed </a:t>
            </a:r>
          </a:p>
          <a:p>
            <a:pPr lvl="1"/>
            <a:r>
              <a:rPr lang="en-GB" dirty="0">
                <a:ln w="1270">
                  <a:noFill/>
                </a:ln>
                <a:latin typeface="Calibri" panose="020F0502020204030204" pitchFamily="34" charset="0"/>
              </a:rPr>
              <a:t>Requires improved knowledge of trap species and parameters</a:t>
            </a:r>
          </a:p>
          <a:p>
            <a:r>
              <a:rPr lang="da-DK" dirty="0"/>
              <a:t>Trap pumping method can identify and characterise single defects (or traps) </a:t>
            </a:r>
          </a:p>
          <a:p>
            <a:r>
              <a:rPr lang="da-DK" dirty="0"/>
              <a:t>Trap pumping will be used in-orbit for Euclid</a:t>
            </a:r>
          </a:p>
          <a:p>
            <a:endParaRPr lang="da-DK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307" y="2096948"/>
            <a:ext cx="3989585" cy="42431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91100" y="6374223"/>
            <a:ext cx="2152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n-lt"/>
              </a:rPr>
              <a:t>From: Massey et al. (2010)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5400" y="1304925"/>
            <a:ext cx="1763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Before Correction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8187" y="1304925"/>
            <a:ext cx="1763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After Correction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991099" y="1220788"/>
            <a:ext cx="2059875" cy="51193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13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4" y="2251706"/>
            <a:ext cx="7145267" cy="1897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288" y="1374373"/>
                <a:ext cx="8400753" cy="4947465"/>
              </a:xfrm>
            </p:spPr>
            <p:txBody>
              <a:bodyPr/>
              <a:lstStyle/>
              <a:p>
                <a:r>
                  <a:rPr lang="da-DK" dirty="0"/>
                  <a:t>Trap pumping works by clocking charge back and forth between phases</a:t>
                </a:r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r>
                  <a:rPr lang="da-DK" dirty="0"/>
                  <a:t>If the phase time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da-DK" dirty="0"/>
                  <a:t>) resonates with the emission time constant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a-DK" dirty="0"/>
                  <a:t>) of the trap</a:t>
                </a:r>
              </a:p>
              <a:p>
                <a:pPr lvl="1"/>
                <a:r>
                  <a:rPr lang="da-DK" dirty="0"/>
                  <a:t>Charge will be effectively shuffled from one pixel to the other</a:t>
                </a:r>
              </a:p>
              <a:p>
                <a:r>
                  <a:rPr lang="da-DK" dirty="0"/>
                  <a:t>Repeating this cycle a number of times (</a:t>
                </a:r>
                <a14:m>
                  <m:oMath xmlns:m="http://schemas.openxmlformats.org/officeDocument/2006/math">
                    <m:r>
                      <a:rPr lang="da-DK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da-DK" dirty="0"/>
                  <a:t>) will result in a dipole for each trap</a:t>
                </a:r>
              </a:p>
              <a:p>
                <a:pPr lvl="1"/>
                <a:endParaRPr lang="da-DK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288" y="1374373"/>
                <a:ext cx="8400753" cy="4947465"/>
              </a:xfrm>
              <a:blipFill>
                <a:blip r:embed="rId3"/>
                <a:stretch>
                  <a:fillRect l="-653" t="-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 bwMode="auto">
          <a:xfrm>
            <a:off x="5840946" y="2324099"/>
            <a:ext cx="638174" cy="1778001"/>
          </a:xfrm>
          <a:prstGeom prst="rect">
            <a:avLst/>
          </a:prstGeom>
          <a:solidFill>
            <a:srgbClr val="E2DCA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14265" y="2312652"/>
            <a:ext cx="638174" cy="1778001"/>
          </a:xfrm>
          <a:prstGeom prst="rect">
            <a:avLst/>
          </a:prstGeom>
          <a:solidFill>
            <a:srgbClr val="E2DCA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422651" y="2312653"/>
            <a:ext cx="638174" cy="1778001"/>
          </a:xfrm>
          <a:prstGeom prst="rect">
            <a:avLst/>
          </a:prstGeom>
          <a:solidFill>
            <a:srgbClr val="FDE72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64413" y="2453152"/>
            <a:ext cx="5346547" cy="1529550"/>
            <a:chOff x="1064413" y="2453152"/>
            <a:chExt cx="5346547" cy="1529550"/>
          </a:xfrm>
        </p:grpSpPr>
        <p:sp>
          <p:nvSpPr>
            <p:cNvPr id="48" name="Rounded Rectangle 12"/>
            <p:cNvSpPr/>
            <p:nvPr/>
          </p:nvSpPr>
          <p:spPr bwMode="auto">
            <a:xfrm>
              <a:off x="3490810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ounded Rectangle 12"/>
            <p:cNvSpPr/>
            <p:nvPr/>
          </p:nvSpPr>
          <p:spPr bwMode="auto">
            <a:xfrm>
              <a:off x="1064413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85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ounded Rectangle 12"/>
            <p:cNvSpPr/>
            <p:nvPr/>
          </p:nvSpPr>
          <p:spPr bwMode="auto">
            <a:xfrm>
              <a:off x="5909105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85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Trap pumping theory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22651" y="2074128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87826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2225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3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3399126" y="1926434"/>
            <a:ext cx="788193" cy="2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4254827" y="1798009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Pixel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4826000" y="1928814"/>
            <a:ext cx="788193" cy="2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diamond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997484" y="2077303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62659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27058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40946" y="2077303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06121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70520" y="2076255"/>
            <a:ext cx="638174" cy="14407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5000"/>
              </a:schemeClr>
            </a:solidFill>
          </a:ln>
        </p:spPr>
        <p:txBody>
          <a:bodyPr wrap="square" tIns="18000" bIns="18000" rtlCol="0">
            <a:spAutoFit/>
          </a:bodyPr>
          <a:lstStyle/>
          <a:p>
            <a:pPr algn="ctr"/>
            <a:r>
              <a:rPr lang="el-GR" sz="700" dirty="0"/>
              <a:t>Φ</a:t>
            </a:r>
            <a:r>
              <a:rPr lang="en-GB" sz="700" dirty="0"/>
              <a:t>3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4460681" y="2810946"/>
            <a:ext cx="142275" cy="141804"/>
          </a:xfrm>
          <a:prstGeom prst="ellipse">
            <a:avLst/>
          </a:prstGeom>
          <a:solidFill>
            <a:srgbClr val="FDE725"/>
          </a:solidFill>
          <a:ln w="19050" cap="flat" cmpd="sng" algn="ctr">
            <a:solidFill>
              <a:srgbClr val="004084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796876" y="5500410"/>
            <a:ext cx="4715573" cy="1206964"/>
            <a:chOff x="2720676" y="5538510"/>
            <a:chExt cx="4715573" cy="1206964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106" t="43891" r="4975" b="28149"/>
            <a:stretch/>
          </p:blipFill>
          <p:spPr>
            <a:xfrm>
              <a:off x="2720676" y="5538510"/>
              <a:ext cx="4715573" cy="1206964"/>
            </a:xfrm>
            <a:prstGeom prst="rect">
              <a:avLst/>
            </a:prstGeom>
          </p:spPr>
        </p:pic>
        <p:sp>
          <p:nvSpPr>
            <p:cNvPr id="45" name="Oval 44"/>
            <p:cNvSpPr/>
            <p:nvPr/>
          </p:nvSpPr>
          <p:spPr bwMode="auto">
            <a:xfrm>
              <a:off x="4939525" y="5992598"/>
              <a:ext cx="319087" cy="343532"/>
            </a:xfrm>
            <a:prstGeom prst="ellips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064413" y="2453152"/>
            <a:ext cx="5346547" cy="1529550"/>
            <a:chOff x="1064413" y="2453152"/>
            <a:chExt cx="5346547" cy="1529550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490810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ounded Rectangle 12"/>
            <p:cNvSpPr/>
            <p:nvPr/>
          </p:nvSpPr>
          <p:spPr bwMode="auto">
            <a:xfrm>
              <a:off x="1064413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85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ounded Rectangle 12"/>
            <p:cNvSpPr/>
            <p:nvPr/>
          </p:nvSpPr>
          <p:spPr bwMode="auto">
            <a:xfrm>
              <a:off x="5909105" y="2453152"/>
              <a:ext cx="501855" cy="1529550"/>
            </a:xfrm>
            <a:prstGeom prst="roundRect">
              <a:avLst>
                <a:gd name="adj" fmla="val 50000"/>
              </a:avLst>
            </a:prstGeom>
            <a:solidFill>
              <a:srgbClr val="FF85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40" name="Rounded Rectangle 12"/>
          <p:cNvSpPr/>
          <p:nvPr/>
        </p:nvSpPr>
        <p:spPr bwMode="auto">
          <a:xfrm>
            <a:off x="236409" y="2453152"/>
            <a:ext cx="501855" cy="1529550"/>
          </a:xfrm>
          <a:prstGeom prst="roundRect">
            <a:avLst>
              <a:gd name="adj" fmla="val 50000"/>
            </a:avLst>
          </a:prstGeom>
          <a:solidFill>
            <a:srgbClr val="FF858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4467824" y="2813988"/>
            <a:ext cx="127852" cy="133090"/>
          </a:xfrm>
          <a:prstGeom prst="ellipse">
            <a:avLst/>
          </a:prstGeom>
          <a:solidFill>
            <a:srgbClr val="FDE72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466355" y="2815660"/>
            <a:ext cx="127852" cy="133090"/>
          </a:xfrm>
          <a:prstGeom prst="ellipse">
            <a:avLst/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4466355" y="2815336"/>
            <a:ext cx="127852" cy="136132"/>
          </a:xfrm>
          <a:prstGeom prst="ellipse">
            <a:avLst/>
          </a:prstGeom>
          <a:solidFill>
            <a:srgbClr val="FDE72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4466355" y="2815336"/>
            <a:ext cx="127852" cy="13613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ounded Rectangle 12"/>
          <p:cNvSpPr/>
          <p:nvPr/>
        </p:nvSpPr>
        <p:spPr bwMode="auto">
          <a:xfrm>
            <a:off x="234940" y="2453152"/>
            <a:ext cx="501855" cy="1529550"/>
          </a:xfrm>
          <a:prstGeom prst="roundRect">
            <a:avLst>
              <a:gd name="adj" fmla="val 50000"/>
            </a:avLst>
          </a:prstGeom>
          <a:solidFill>
            <a:srgbClr val="FF858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3133" y="2251706"/>
            <a:ext cx="776161" cy="189769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8139660" y="2218201"/>
            <a:ext cx="776161" cy="189769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2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243 -2.96296E-6 L 0.08438 0.0007 " pathEditMode="fixed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8438 0.0007 L 0.17083 0.00093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7083 0.00093 L 0.26493 0.00162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38889E-6 -2.96296E-6 L 0.0901 0.0007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7084 0.00093 L 0.26354 0.00185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38889E-6 -2.96296E-6 L 0.08976 0.00185 " pathEditMode="relative" rAng="0" ptsTypes="AA">
                                      <p:cBhvr>
                                        <p:cTn id="19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3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8438 0.0007 L 0.17083 0.00093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5.55556E-7 -2.96296E-6 L 0.08437 0.00069 " pathEditMode="relative" rAng="0" ptsTypes="AA">
                                      <p:cBhvr>
                                        <p:cTn id="25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08438 0.00069 " pathEditMode="fixed" rAng="0" ptsTypes="AA">
                                      <p:cBhvr>
                                        <p:cTn id="3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0.0007 L 0.17083 0.00093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29597E-17 L 0.0842 0.03449 " pathEditMode="relative" rAng="0" ptsTypes="AA">
                                      <p:cBhvr>
                                        <p:cTn id="5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83 0.00023 L 0.26493 0.00093 " pathEditMode="relative" rAng="0" ptsTypes="AA">
                                      <p:cBhvr>
                                        <p:cTn id="54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09011 0.0007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2 0.03449 L 0.17777 0.03449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"/>
                            </p:stCondLst>
                            <p:childTnLst>
                              <p:par>
                                <p:cTn id="60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0.02465 0.01435 C -0.02864 0.01736 -0.03541 0.02176 -0.04357 0.02569 C -0.05225 0.02917 -0.05972 0.03102 -0.06475 0.03217 L -0.08889 0.03819 " pathEditMode="relative" rAng="20520000" ptsTypes="AAAAA">
                                      <p:cBhvr>
                                        <p:cTn id="6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83 0.00093 L 0.26354 0.00185 " pathEditMode="relative" rAng="0" ptsTypes="AA">
                                      <p:cBhvr>
                                        <p:cTn id="65" dur="8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4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08976 0.00185 " pathEditMode="relative" rAng="0" ptsTypes="AA">
                                      <p:cBhvr>
                                        <p:cTn id="67" dur="75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9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7 0.03449 L 0.0842 0.0345 " pathEditMode="relative" rAng="0" ptsTypes="AA">
                                      <p:cBhvr>
                                        <p:cTn id="6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-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89 0.03819 L -0.18455 0.03819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"/>
                            </p:stCondLst>
                            <p:childTnLst>
                              <p:par>
                                <p:cTn id="7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0.0007 L 0.17083 0.00093 " pathEditMode="relative" rAng="0" ptsTypes="AA">
                                      <p:cBhvr>
                                        <p:cTn id="78" dur="7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2 0.03449 L -0.0033 0.03426 " pathEditMode="relative" rAng="0" ptsTypes="AA">
                                      <p:cBhvr>
                                        <p:cTn id="8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-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55 0.03819 L -0.26823 0.03819 " pathEditMode="relative" rAng="0" ptsTypes="AA">
                                      <p:cBhvr>
                                        <p:cTn id="8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5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50"/>
                            </p:stCondLst>
                            <p:childTnLst>
                              <p:par>
                                <p:cTn id="9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0.08438 0.0007 " pathEditMode="relative" rAng="0" ptsTypes="AA">
                                      <p:cBhvr>
                                        <p:cTn id="92" dur="7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2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3426 L -0.08611 0.0331 " pathEditMode="relative" rAng="0" ptsTypes="AA">
                                      <p:cBhvr>
                                        <p:cTn id="9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-69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823 0.03819 L -0.35069 0.03912 " pathEditMode="relative" rAng="0" ptsTypes="AA">
                                      <p:cBhvr>
                                        <p:cTn id="9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4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08541 -3.7037E-7 " pathEditMode="relative" rAng="0" ptsTypes="AA">
                                      <p:cBhvr>
                                        <p:cTn id="9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5E-6 -3.7037E-7 L -0.08472 -0.00023 " pathEditMode="relative" rAng="0" ptsTypes="AA">
                                      <p:cBhvr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800"/>
                            </p:stCondLst>
                            <p:childTnLst>
                              <p:par>
                                <p:cTn id="102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1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  <p:bldP spid="9" grpId="0" animBg="1"/>
      <p:bldP spid="40" grpId="0" animBg="1"/>
      <p:bldP spid="40" grpId="1" animBg="1"/>
      <p:bldP spid="42" grpId="0" animBg="1"/>
      <p:bldP spid="42" grpId="1" animBg="1"/>
      <p:bldP spid="42" grpId="2" animBg="1"/>
      <p:bldP spid="42" grpId="3" uiExpand="1" animBg="1"/>
      <p:bldP spid="42" grpId="4" uiExpand="1" animBg="1"/>
      <p:bldP spid="10" grpId="0" animBg="1"/>
      <p:bldP spid="10" grpId="2" animBg="1"/>
      <p:bldP spid="10" grpId="3" uiExpand="1" animBg="1"/>
      <p:bldP spid="10" grpId="4" uiExpand="1" animBg="1"/>
      <p:bldP spid="44" grpId="0" uiExpand="1" animBg="1"/>
      <p:bldP spid="44" grpId="1" uiExpand="1" animBg="1"/>
      <p:bldP spid="43" grpId="0" uiExpand="1" animBg="1"/>
      <p:bldP spid="43" grpId="1" uiExpand="1" animBg="1"/>
      <p:bldP spid="43" grpId="2" uiExpand="1" animBg="1"/>
      <p:bldP spid="51" grpId="0" animBg="1"/>
      <p:bldP spid="5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Trap pumping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288" y="1412875"/>
                <a:ext cx="8229600" cy="2398474"/>
              </a:xfrm>
            </p:spPr>
            <p:txBody>
              <a:bodyPr/>
              <a:lstStyle/>
              <a:p>
                <a:r>
                  <a:rPr lang="da-DK" dirty="0"/>
                  <a:t>The intensity of the dipoles is given by</a:t>
                </a:r>
              </a:p>
              <a:p>
                <a:endParaRPr lang="da-DK" dirty="0"/>
              </a:p>
              <a:p>
                <a:endParaRPr lang="da-DK" dirty="0"/>
              </a:p>
              <a:p>
                <a:endParaRPr lang="da-DK" dirty="0"/>
              </a:p>
              <a:p>
                <a:r>
                  <a:rPr lang="da-DK" dirty="0"/>
                  <a:t>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da-DK" dirty="0"/>
                  <a:t> values will give different dipole intensities for each trap</a:t>
                </a:r>
              </a:p>
              <a:p>
                <a:r>
                  <a:rPr lang="da-DK" dirty="0"/>
                  <a:t>Fitting Eq. 1 to the intensity curve will give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a-DK" dirty="0"/>
                  <a:t> and capture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da-DK" dirty="0"/>
              </a:p>
              <a:p>
                <a:endParaRPr lang="da-DK" dirty="0"/>
              </a:p>
              <a:p>
                <a:pPr marL="0" indent="0">
                  <a:buNone/>
                </a:pPr>
                <a:endParaRPr lang="da-DK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288" y="1412875"/>
                <a:ext cx="8229600" cy="2398474"/>
              </a:xfrm>
              <a:blipFill rotWithShape="0">
                <a:blip r:embed="rId2"/>
                <a:stretch>
                  <a:fillRect l="-667" t="-15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24279" y="1989762"/>
                <a:ext cx="3912673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𝑵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  <m:d>
                            <m:d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b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𝒑𝒉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𝝉</m:t>
                                      </m:r>
                                    </m:e>
                                    <m:sub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  <m:d>
                            <m:d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b>
                                    <m:sSubPr>
                                      <m:ctrlP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b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𝒑𝒉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𝝉</m:t>
                                      </m:r>
                                    </m:e>
                                    <m:sub>
                                      <m:r>
                                        <a:rPr lang="en-GB" b="1" i="1" smtClean="0"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279" y="1989762"/>
                <a:ext cx="3912673" cy="6223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688908" y="2116271"/>
            <a:ext cx="79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(Eq. 1)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402" y="3458936"/>
            <a:ext cx="6513744" cy="32568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402" y="3458937"/>
            <a:ext cx="6513744" cy="325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8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717369"/>
            <a:ext cx="3382471" cy="11692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29" y="4975862"/>
            <a:ext cx="8291318" cy="178731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971551" y="5284409"/>
            <a:ext cx="7653337" cy="1460039"/>
          </a:xfrm>
          <a:prstGeom prst="rect">
            <a:avLst/>
          </a:prstGeom>
          <a:solidFill>
            <a:srgbClr val="FFA6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Simulating trap positions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3293"/>
                <a:ext cx="8229600" cy="4790007"/>
              </a:xfrm>
            </p:spPr>
            <p:txBody>
              <a:bodyPr/>
              <a:lstStyle/>
              <a:p>
                <a:r>
                  <a:rPr lang="en-GB" dirty="0"/>
                  <a:t>Dipole intensities also depends on position of the trap in the pixel, signal size, clocking scheme, pixel geometry, etc. </a:t>
                </a:r>
              </a:p>
              <a:p>
                <a:r>
                  <a:rPr lang="en-GB" dirty="0"/>
                  <a:t>All these parameters can be simulated using the CEI CCD Charge Transfer Model (C3TM) developed for simulating CTI effects in CCDs </a:t>
                </a:r>
                <a:r>
                  <a:rPr lang="en-GB" sz="1400" dirty="0"/>
                  <a:t>(</a:t>
                </a:r>
                <a:r>
                  <a:rPr lang="en-GB" sz="1400" b="1" dirty="0"/>
                  <a:t>Skottfelt et al. 2017</a:t>
                </a:r>
                <a:r>
                  <a:rPr lang="en-GB" sz="1400" dirty="0"/>
                  <a:t>)</a:t>
                </a:r>
              </a:p>
              <a:p>
                <a:r>
                  <a:rPr lang="en-GB" dirty="0"/>
                  <a:t>Simulating 3 phase device with standard clocking scheme</a:t>
                </a:r>
              </a:p>
              <a:p>
                <a:pPr lvl="1"/>
                <a:r>
                  <a:rPr lang="en-GB" dirty="0"/>
                  <a:t>Single trap </a:t>
                </a:r>
                <a:r>
                  <a:rPr lang="da-DK" dirty="0"/>
                  <a:t>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/>
                  <a:t>Single trap 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/>
                  <a:t>Single trap under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r>
                  <a:rPr lang="en-GB" dirty="0">
                    <a:ea typeface="Cambria Math" panose="02040503050406030204" pitchFamily="18" charset="0"/>
                  </a:rPr>
                  <a:t>Direction and shape of dipole can thus give subpixel information</a:t>
                </a:r>
              </a:p>
              <a:p>
                <a:r>
                  <a:rPr lang="en-GB" dirty="0"/>
                  <a:t>Simulating all subpixel positions to get map of dipoles for traps across the pixel</a:t>
                </a:r>
              </a:p>
              <a:p>
                <a:r>
                  <a:rPr lang="en-GB" dirty="0"/>
                  <a:t>Comes in handy in more complex situations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3293"/>
                <a:ext cx="8229600" cy="4790007"/>
              </a:xfrm>
              <a:blipFill rotWithShape="0">
                <a:blip r:embed="rId3"/>
                <a:stretch>
                  <a:fillRect l="-593" t="-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46145" y="1379361"/>
            <a:ext cx="266631" cy="331694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971550" y="4885483"/>
            <a:ext cx="341262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4472142" y="471620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Pixel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5212267" y="4885483"/>
            <a:ext cx="341262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diamond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5846147" y="1690442"/>
            <a:ext cx="266631" cy="331694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16724" r="80807" b="1917"/>
          <a:stretch/>
        </p:blipFill>
        <p:spPr>
          <a:xfrm rot="16200000">
            <a:off x="5841805" y="2013871"/>
            <a:ext cx="275314" cy="331694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46146" y="1369996"/>
            <a:ext cx="266631" cy="331694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5846145" y="1690442"/>
            <a:ext cx="266631" cy="331694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16724" r="80807" b="1917"/>
          <a:stretch/>
        </p:blipFill>
        <p:spPr>
          <a:xfrm rot="16200000">
            <a:off x="5840280" y="2013871"/>
            <a:ext cx="275314" cy="331694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94" y="4982495"/>
            <a:ext cx="7729344" cy="1761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 rot="16200000">
                <a:off x="-404181" y="5713579"/>
                <a:ext cx="1675426" cy="4237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</m:oMath>
                </a14:m>
                <a:r>
                  <a:rPr lang="en-GB" dirty="0"/>
                  <a:t>         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04181" y="5713579"/>
                <a:ext cx="1675426" cy="423770"/>
              </a:xfrm>
              <a:prstGeom prst="rect">
                <a:avLst/>
              </a:prstGeom>
              <a:blipFill rotWithShape="0">
                <a:blip r:embed="rId6"/>
                <a:stretch>
                  <a:fillRect r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581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0" presetClass="path" presetSubtype="0" accel="31000" decel="3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023 C 0.02327 -0.00023 0.09289 0.07616 0.11736 0.13403 C 0.1415 0.19213 0.14601 0.24792 0.14601 0.34584 L 0.14601 0.43357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2169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3000" y="43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0" presetClass="path" presetSubtype="0" accel="31000" decel="3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44444E-6 C -0.01701 -4.44444E-6 -0.06441 0.0676 -0.08125 0.11945 C -0.09774 0.1713 -0.09982 0.22176 -0.09982 0.3088 L -0.09982 0.3882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939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43000" y="43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3.33333E-6 C -0.07083 3.33333E-6 -0.16007 0.01018 -0.22535 0.04514 C -0.29063 0.08009 -0.35521 0.13333 -0.39184 0.20833 C -0.41233 0.26111 -0.42361 0.28402 -0.42361 0.34236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63" y="1710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43000" y="4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5688701"/>
            <a:ext cx="3382471" cy="11692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Sub-pixel clocking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1114"/>
            <a:ext cx="8167689" cy="4771711"/>
          </a:xfrm>
        </p:spPr>
        <p:txBody>
          <a:bodyPr/>
          <a:lstStyle/>
          <a:p>
            <a:r>
              <a:rPr lang="da-DK" dirty="0"/>
              <a:t>Euclid CCD273 device has 4 phases and alternative clocking scheme thus needed</a:t>
            </a:r>
          </a:p>
          <a:p>
            <a:r>
              <a:rPr lang="da-DK" dirty="0"/>
              <a:t>Number of possible clocking schemes simulated and tested in lab</a:t>
            </a:r>
          </a:p>
          <a:p>
            <a:r>
              <a:rPr lang="da-DK" dirty="0"/>
              <a:t>Sub-pixel pumping scheme (1-2-3-2-1) chosen because of its simplicity</a:t>
            </a:r>
          </a:p>
          <a:p>
            <a:r>
              <a:rPr lang="da-DK" dirty="0"/>
              <a:t>Small part of pixel </a:t>
            </a:r>
            <a:r>
              <a:rPr lang="da-DK" dirty="0" smtClean="0"/>
              <a:t>probed, but low risk </a:t>
            </a:r>
            <a:r>
              <a:rPr lang="da-DK" dirty="0"/>
              <a:t>of dipoles cancelling</a:t>
            </a:r>
            <a:endParaRPr lang="en-GB" dirty="0"/>
          </a:p>
          <a:p>
            <a:r>
              <a:rPr lang="en-GB" dirty="0"/>
              <a:t>Direction of dipole can give sub-pixel and sub-phase positions </a:t>
            </a:r>
          </a:p>
          <a:p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60706" y="3132250"/>
            <a:ext cx="8872074" cy="3260458"/>
            <a:chOff x="317470" y="1983024"/>
            <a:chExt cx="8872074" cy="326045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70" y="1983024"/>
              <a:ext cx="8028738" cy="326045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320395" y="2449202"/>
              <a:ext cx="869149" cy="2657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600" dirty="0" smtClean="0"/>
                <a:t>100k e</a:t>
              </a:r>
              <a:r>
                <a:rPr lang="en-GB" sz="2000" baseline="24000" dirty="0" smtClean="0"/>
                <a:t>-</a:t>
              </a:r>
            </a:p>
            <a:p>
              <a:pPr>
                <a:spcBef>
                  <a:spcPts val="1200"/>
                </a:spcBef>
              </a:pPr>
              <a:endParaRPr lang="en-GB" sz="2000" baseline="24000" dirty="0" smtClean="0"/>
            </a:p>
            <a:p>
              <a:pPr lvl="0">
                <a:spcBef>
                  <a:spcPts val="1200"/>
                </a:spcBef>
              </a:pPr>
              <a:r>
                <a:rPr lang="en-GB" sz="1600" dirty="0" smtClean="0">
                  <a:solidFill>
                    <a:srgbClr val="000000"/>
                  </a:solidFill>
                </a:rPr>
                <a:t>10k e</a:t>
              </a:r>
              <a:r>
                <a:rPr lang="en-GB" sz="2000" baseline="24000" dirty="0" smtClean="0">
                  <a:solidFill>
                    <a:srgbClr val="000000"/>
                  </a:solidFill>
                </a:rPr>
                <a:t>-</a:t>
              </a:r>
            </a:p>
            <a:p>
              <a:pPr lvl="0">
                <a:spcBef>
                  <a:spcPts val="1200"/>
                </a:spcBef>
              </a:pPr>
              <a:endParaRPr lang="en-GB" sz="2000" baseline="24000" dirty="0">
                <a:solidFill>
                  <a:srgbClr val="000000"/>
                </a:solidFill>
              </a:endParaRPr>
            </a:p>
            <a:p>
              <a:pPr lvl="0">
                <a:spcBef>
                  <a:spcPts val="1200"/>
                </a:spcBef>
              </a:pPr>
              <a:r>
                <a:rPr lang="en-GB" sz="1600" dirty="0" smtClean="0">
                  <a:solidFill>
                    <a:srgbClr val="000000"/>
                  </a:solidFill>
                </a:rPr>
                <a:t>1k </a:t>
              </a:r>
              <a:r>
                <a:rPr lang="en-GB" sz="1600" dirty="0">
                  <a:solidFill>
                    <a:srgbClr val="000000"/>
                  </a:solidFill>
                </a:rPr>
                <a:t>e</a:t>
              </a:r>
              <a:r>
                <a:rPr lang="en-GB" sz="2000" baseline="24000" dirty="0">
                  <a:solidFill>
                    <a:srgbClr val="000000"/>
                  </a:solidFill>
                </a:rPr>
                <a:t>-</a:t>
              </a:r>
            </a:p>
            <a:p>
              <a:pPr lvl="0">
                <a:spcBef>
                  <a:spcPts val="1200"/>
                </a:spcBef>
              </a:pPr>
              <a:endParaRPr lang="en-GB" sz="2000" baseline="24000" dirty="0" smtClean="0">
                <a:solidFill>
                  <a:srgbClr val="000000"/>
                </a:solidFill>
              </a:endParaRPr>
            </a:p>
            <a:p>
              <a:pPr>
                <a:spcBef>
                  <a:spcPts val="1200"/>
                </a:spcBef>
              </a:pPr>
              <a:r>
                <a:rPr lang="en-GB" sz="1600" dirty="0" smtClean="0"/>
                <a:t>100 e</a:t>
              </a:r>
              <a:r>
                <a:rPr lang="en-GB" sz="2800" baseline="24000" dirty="0" smtClean="0"/>
                <a:t>-</a:t>
              </a:r>
              <a:endParaRPr lang="en-GB" sz="2800" baseline="24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" y="3422930"/>
            <a:ext cx="9144000" cy="3293459"/>
            <a:chOff x="1" y="3422930"/>
            <a:chExt cx="9144000" cy="3293459"/>
          </a:xfrm>
        </p:grpSpPr>
        <p:sp>
          <p:nvSpPr>
            <p:cNvPr id="12" name="Rectangle 11"/>
            <p:cNvSpPr/>
            <p:nvPr/>
          </p:nvSpPr>
          <p:spPr bwMode="auto">
            <a:xfrm>
              <a:off x="1" y="3422930"/>
              <a:ext cx="9144000" cy="32934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884" y="3498102"/>
              <a:ext cx="7373228" cy="3059898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95" y="3498102"/>
            <a:ext cx="7373228" cy="30598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84" y="3498102"/>
            <a:ext cx="7373228" cy="305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 pumping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 bwMode="auto">
              <a:xfrm>
                <a:off x="343849" y="1359120"/>
                <a:ext cx="8000051" cy="45515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0" dirty="0"/>
                  <a:t>CCD273 devices tested at OU as part of irradiation campaign for Euclid</a:t>
                </a:r>
              </a:p>
              <a:p>
                <a:r>
                  <a:rPr lang="en-GB" b="0" dirty="0"/>
                  <a:t>This shows data from pre-irradiated </a:t>
                </a:r>
                <a:r>
                  <a:rPr lang="en-GB" b="0" dirty="0" smtClean="0"/>
                  <a:t>devices (1600 e</a:t>
                </a:r>
                <a:r>
                  <a:rPr lang="en-GB" sz="2200" b="0" baseline="30000" dirty="0" smtClean="0"/>
                  <a:t>-</a:t>
                </a:r>
                <a:r>
                  <a:rPr lang="en-GB" b="0" dirty="0" smtClean="0"/>
                  <a:t>)</a:t>
                </a:r>
                <a:endParaRPr lang="en-GB" b="0" dirty="0"/>
              </a:p>
              <a:p>
                <a:r>
                  <a:rPr lang="en-GB" b="0" dirty="0"/>
                  <a:t>3 peaks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b="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b="0" dirty="0"/>
                  <a:t> scales with temperature</a:t>
                </a:r>
              </a:p>
              <a:p>
                <a:endParaRPr lang="da-DK" b="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849" y="1359120"/>
                <a:ext cx="8000051" cy="4551527"/>
              </a:xfrm>
              <a:prstGeom prst="rect">
                <a:avLst/>
              </a:prstGeom>
              <a:blipFill rotWithShape="0">
                <a:blip r:embed="rId2"/>
                <a:stretch>
                  <a:fillRect l="-609" t="-8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058" y="2729848"/>
            <a:ext cx="6667836" cy="400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8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 species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17" y="1964776"/>
            <a:ext cx="6243643" cy="4682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2818" y="1312859"/>
                <a:ext cx="8167688" cy="4679950"/>
              </a:xfrm>
            </p:spPr>
            <p:txBody>
              <a:bodyPr/>
              <a:lstStyle/>
              <a:p>
                <a:r>
                  <a:rPr lang="en-GB" dirty="0" smtClean="0"/>
                  <a:t>Plotting the peaks found at the three different temperatures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 smtClean="0"/>
                  <a:t> peaks matches defects from Phosphorus </a:t>
                </a:r>
                <a:r>
                  <a:rPr lang="en-GB" dirty="0"/>
                  <a:t>and Boron </a:t>
                </a:r>
                <a:r>
                  <a:rPr lang="en-GB" dirty="0" smtClean="0"/>
                  <a:t>(used </a:t>
                </a:r>
                <a:r>
                  <a:rPr lang="en-GB" dirty="0"/>
                  <a:t>as </a:t>
                </a:r>
                <a:r>
                  <a:rPr lang="en-GB" dirty="0" smtClean="0"/>
                  <a:t>dopants)</a:t>
                </a:r>
              </a:p>
              <a:p>
                <a:pPr marL="0" indent="0">
                  <a:buNone/>
                  <a:tabLst>
                    <a:tab pos="357188" algn="l"/>
                  </a:tabLst>
                </a:pPr>
                <a:r>
                  <a:rPr lang="en-GB" dirty="0" smtClean="0"/>
                  <a:t>	mixed with Carbon and Oxygen impurities</a:t>
                </a:r>
              </a:p>
              <a:p>
                <a:pPr lvl="1">
                  <a:tabLst>
                    <a:tab pos="357188" algn="l"/>
                  </a:tabLst>
                </a:pPr>
                <a:r>
                  <a:rPr lang="en-GB" dirty="0" err="1" smtClean="0"/>
                  <a:t>C</a:t>
                </a:r>
                <a:r>
                  <a:rPr lang="en-GB" baseline="-16000" dirty="0" err="1" smtClean="0"/>
                  <a:t>i</a:t>
                </a:r>
                <a:r>
                  <a:rPr lang="en-GB" dirty="0" err="1" smtClean="0"/>
                  <a:t>P</a:t>
                </a:r>
                <a:r>
                  <a:rPr lang="en-GB" baseline="-16000" dirty="0" err="1" smtClean="0"/>
                  <a:t>s</a:t>
                </a:r>
                <a:r>
                  <a:rPr lang="en-GB" baseline="-16000" dirty="0" smtClean="0"/>
                  <a:t>  </a:t>
                </a:r>
                <a:r>
                  <a:rPr lang="en-GB" dirty="0" smtClean="0"/>
                  <a:t>(0.23, 0.26 </a:t>
                </a:r>
                <a:r>
                  <a:rPr lang="en-GB" dirty="0"/>
                  <a:t>eV)</a:t>
                </a:r>
                <a:endParaRPr lang="en-GB" baseline="-16000" dirty="0"/>
              </a:p>
              <a:p>
                <a:pPr lvl="1">
                  <a:tabLst>
                    <a:tab pos="357188" algn="l"/>
                  </a:tabLst>
                </a:pPr>
                <a:r>
                  <a:rPr lang="en-GB" dirty="0" err="1"/>
                  <a:t>B</a:t>
                </a:r>
                <a:r>
                  <a:rPr lang="en-GB" baseline="-16000" dirty="0" err="1"/>
                  <a:t>i</a:t>
                </a:r>
                <a:r>
                  <a:rPr lang="en-GB" dirty="0" err="1"/>
                  <a:t>O</a:t>
                </a:r>
                <a:r>
                  <a:rPr lang="en-GB" baseline="-16000" dirty="0" err="1"/>
                  <a:t>i</a:t>
                </a:r>
                <a:r>
                  <a:rPr lang="en-GB" baseline="-16000" dirty="0"/>
                  <a:t> </a:t>
                </a:r>
                <a:r>
                  <a:rPr lang="en-GB" dirty="0"/>
                  <a:t>(</a:t>
                </a:r>
                <a:r>
                  <a:rPr lang="en-GB" dirty="0" smtClean="0"/>
                  <a:t>0.24 - 0.27 </a:t>
                </a:r>
                <a:r>
                  <a:rPr lang="en-GB" dirty="0"/>
                  <a:t>eV)</a:t>
                </a:r>
              </a:p>
              <a:p>
                <a:pPr marL="0" indent="0">
                  <a:buNone/>
                  <a:tabLst>
                    <a:tab pos="357188" algn="l"/>
                  </a:tabLst>
                </a:pPr>
                <a:r>
                  <a:rPr lang="en-GB" dirty="0"/>
                  <a:t>	                </a:t>
                </a:r>
                <a:r>
                  <a:rPr lang="en-GB" sz="1600" b="1" dirty="0"/>
                  <a:t>(</a:t>
                </a:r>
                <a:r>
                  <a:rPr lang="en-GB" sz="1600" b="1" dirty="0" err="1"/>
                  <a:t>Pichler</a:t>
                </a:r>
                <a:r>
                  <a:rPr lang="en-GB" sz="1600" b="1" dirty="0"/>
                  <a:t>, 2004</a:t>
                </a:r>
                <a:r>
                  <a:rPr lang="en-GB" sz="1600" b="1" dirty="0" smtClean="0"/>
                  <a:t>)</a:t>
                </a:r>
              </a:p>
              <a:p>
                <a:pPr>
                  <a:tabLst>
                    <a:tab pos="357188" algn="l"/>
                  </a:tabLst>
                </a:pPr>
                <a:r>
                  <a:rPr lang="en-GB" dirty="0" smtClean="0"/>
                  <a:t>Results similar to the</a:t>
                </a:r>
              </a:p>
              <a:p>
                <a:pPr marL="0" indent="0">
                  <a:buNone/>
                  <a:tabLst>
                    <a:tab pos="357188" algn="l"/>
                  </a:tabLst>
                </a:pPr>
                <a:r>
                  <a:rPr lang="en-GB" dirty="0" smtClean="0"/>
                  <a:t>       the p-channel study </a:t>
                </a:r>
              </a:p>
              <a:p>
                <a:pPr marL="0" indent="0">
                  <a:buNone/>
                  <a:tabLst>
                    <a:tab pos="357188" algn="l"/>
                  </a:tabLst>
                </a:pPr>
                <a:r>
                  <a:rPr lang="en-GB" dirty="0"/>
                  <a:t> </a:t>
                </a:r>
                <a:r>
                  <a:rPr lang="en-GB" dirty="0" smtClean="0"/>
                  <a:t>      (Talk by Ben Dryer)</a:t>
                </a:r>
              </a:p>
              <a:p>
                <a:pPr marL="0" indent="0">
                  <a:buNone/>
                  <a:tabLst>
                    <a:tab pos="357188" algn="l"/>
                  </a:tabLst>
                </a:pPr>
                <a:endParaRPr lang="en-GB" sz="16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2818" y="1312859"/>
                <a:ext cx="8167688" cy="4679950"/>
              </a:xfrm>
              <a:blipFill rotWithShape="0">
                <a:blip r:embed="rId5"/>
                <a:stretch>
                  <a:fillRect l="-597" t="-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78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43476</TotalTime>
  <Words>692</Words>
  <Application>Microsoft Office PowerPoint</Application>
  <PresentationFormat>On-screen Show (4:3)</PresentationFormat>
  <Paragraphs>137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Default Design</vt:lpstr>
      <vt:lpstr>1_Default Design</vt:lpstr>
      <vt:lpstr>2_Default Design</vt:lpstr>
      <vt:lpstr>Trap Pumping for Euclid Identifying radiation induced traps in-orbit</vt:lpstr>
      <vt:lpstr>  </vt:lpstr>
      <vt:lpstr>Radiation damage</vt:lpstr>
      <vt:lpstr>Trap pumping theory</vt:lpstr>
      <vt:lpstr>Trap pumping theory</vt:lpstr>
      <vt:lpstr>Simulating trap positions</vt:lpstr>
      <vt:lpstr>Sub-pixel clocking scheme</vt:lpstr>
      <vt:lpstr>Trap pumping analysis</vt:lpstr>
      <vt:lpstr>Trap species</vt:lpstr>
      <vt:lpstr>Electrode widths</vt:lpstr>
      <vt:lpstr>Summary</vt:lpstr>
      <vt:lpstr>Information from LOC</vt:lpstr>
    </vt:vector>
  </TitlesOfParts>
  <Company>Open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jesper.skottfelt@open.ac.uk</dc:creator>
  <cp:lastModifiedBy>Jesper.Skottfelt</cp:lastModifiedBy>
  <cp:revision>485</cp:revision>
  <dcterms:created xsi:type="dcterms:W3CDTF">2009-04-23T13:12:07Z</dcterms:created>
  <dcterms:modified xsi:type="dcterms:W3CDTF">2017-09-05T17:27:24Z</dcterms:modified>
</cp:coreProperties>
</file>