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tiff" ContentType="image/tiff"/>
  <Default Extension="gif" ContentType="image/gif"/>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84" r:id="rId2"/>
  </p:sldMasterIdLst>
  <p:notesMasterIdLst>
    <p:notesMasterId r:id="rId24"/>
  </p:notesMasterIdLst>
  <p:sldIdLst>
    <p:sldId id="405" r:id="rId3"/>
    <p:sldId id="447" r:id="rId4"/>
    <p:sldId id="428" r:id="rId5"/>
    <p:sldId id="426" r:id="rId6"/>
    <p:sldId id="429" r:id="rId7"/>
    <p:sldId id="437" r:id="rId8"/>
    <p:sldId id="431" r:id="rId9"/>
    <p:sldId id="430" r:id="rId10"/>
    <p:sldId id="438" r:id="rId11"/>
    <p:sldId id="432" r:id="rId12"/>
    <p:sldId id="443" r:id="rId13"/>
    <p:sldId id="439" r:id="rId14"/>
    <p:sldId id="448" r:id="rId15"/>
    <p:sldId id="442" r:id="rId16"/>
    <p:sldId id="440" r:id="rId17"/>
    <p:sldId id="441" r:id="rId18"/>
    <p:sldId id="433" r:id="rId19"/>
    <p:sldId id="444" r:id="rId20"/>
    <p:sldId id="435" r:id="rId21"/>
    <p:sldId id="446" r:id="rId22"/>
    <p:sldId id="427" r:id="rId23"/>
  </p:sldIdLst>
  <p:sldSz cx="9144000" cy="6858000" type="screen4x3"/>
  <p:notesSz cx="6810375" cy="9942513"/>
  <p:defaultTextStyle>
    <a:defPPr>
      <a:defRPr lang="en-US"/>
    </a:defPPr>
    <a:lvl1pPr algn="l" rtl="0" eaLnBrk="0" fontAlgn="base" hangingPunct="0">
      <a:spcBef>
        <a:spcPct val="0"/>
      </a:spcBef>
      <a:spcAft>
        <a:spcPct val="0"/>
      </a:spcAft>
      <a:defRPr sz="2400" kern="1200">
        <a:solidFill>
          <a:schemeClr val="tx1"/>
        </a:solidFill>
        <a:latin typeface="Lucida Grande" pitchFamily="84" charset="0"/>
        <a:ea typeface="ヒラギノ角ゴ Pro W3" pitchFamily="84" charset="-128"/>
        <a:cs typeface="+mn-cs"/>
      </a:defRPr>
    </a:lvl1pPr>
    <a:lvl2pPr marL="457200" algn="l" rtl="0" eaLnBrk="0" fontAlgn="base" hangingPunct="0">
      <a:spcBef>
        <a:spcPct val="0"/>
      </a:spcBef>
      <a:spcAft>
        <a:spcPct val="0"/>
      </a:spcAft>
      <a:defRPr sz="2400" kern="1200">
        <a:solidFill>
          <a:schemeClr val="tx1"/>
        </a:solidFill>
        <a:latin typeface="Lucida Grande" pitchFamily="84" charset="0"/>
        <a:ea typeface="ヒラギノ角ゴ Pro W3" pitchFamily="84" charset="-128"/>
        <a:cs typeface="+mn-cs"/>
      </a:defRPr>
    </a:lvl2pPr>
    <a:lvl3pPr marL="914400" algn="l" rtl="0" eaLnBrk="0" fontAlgn="base" hangingPunct="0">
      <a:spcBef>
        <a:spcPct val="0"/>
      </a:spcBef>
      <a:spcAft>
        <a:spcPct val="0"/>
      </a:spcAft>
      <a:defRPr sz="2400" kern="1200">
        <a:solidFill>
          <a:schemeClr val="tx1"/>
        </a:solidFill>
        <a:latin typeface="Lucida Grande" pitchFamily="84" charset="0"/>
        <a:ea typeface="ヒラギノ角ゴ Pro W3" pitchFamily="84" charset="-128"/>
        <a:cs typeface="+mn-cs"/>
      </a:defRPr>
    </a:lvl3pPr>
    <a:lvl4pPr marL="1371600" algn="l" rtl="0" eaLnBrk="0" fontAlgn="base" hangingPunct="0">
      <a:spcBef>
        <a:spcPct val="0"/>
      </a:spcBef>
      <a:spcAft>
        <a:spcPct val="0"/>
      </a:spcAft>
      <a:defRPr sz="2400" kern="1200">
        <a:solidFill>
          <a:schemeClr val="tx1"/>
        </a:solidFill>
        <a:latin typeface="Lucida Grande" pitchFamily="84" charset="0"/>
        <a:ea typeface="ヒラギノ角ゴ Pro W3" pitchFamily="84" charset="-128"/>
        <a:cs typeface="+mn-cs"/>
      </a:defRPr>
    </a:lvl4pPr>
    <a:lvl5pPr marL="1828800" algn="l" rtl="0" eaLnBrk="0" fontAlgn="base" hangingPunct="0">
      <a:spcBef>
        <a:spcPct val="0"/>
      </a:spcBef>
      <a:spcAft>
        <a:spcPct val="0"/>
      </a:spcAft>
      <a:defRPr sz="2400" kern="1200">
        <a:solidFill>
          <a:schemeClr val="tx1"/>
        </a:solidFill>
        <a:latin typeface="Lucida Grande" pitchFamily="84" charset="0"/>
        <a:ea typeface="ヒラギノ角ゴ Pro W3" pitchFamily="84" charset="-128"/>
        <a:cs typeface="+mn-cs"/>
      </a:defRPr>
    </a:lvl5pPr>
    <a:lvl6pPr marL="2286000" algn="l" defTabSz="914400" rtl="0" eaLnBrk="1" latinLnBrk="0" hangingPunct="1">
      <a:defRPr sz="2400" kern="1200">
        <a:solidFill>
          <a:schemeClr val="tx1"/>
        </a:solidFill>
        <a:latin typeface="Lucida Grande" pitchFamily="84" charset="0"/>
        <a:ea typeface="ヒラギノ角ゴ Pro W3" pitchFamily="84" charset="-128"/>
        <a:cs typeface="+mn-cs"/>
      </a:defRPr>
    </a:lvl6pPr>
    <a:lvl7pPr marL="2743200" algn="l" defTabSz="914400" rtl="0" eaLnBrk="1" latinLnBrk="0" hangingPunct="1">
      <a:defRPr sz="2400" kern="1200">
        <a:solidFill>
          <a:schemeClr val="tx1"/>
        </a:solidFill>
        <a:latin typeface="Lucida Grande" pitchFamily="84" charset="0"/>
        <a:ea typeface="ヒラギノ角ゴ Pro W3" pitchFamily="84" charset="-128"/>
        <a:cs typeface="+mn-cs"/>
      </a:defRPr>
    </a:lvl7pPr>
    <a:lvl8pPr marL="3200400" algn="l" defTabSz="914400" rtl="0" eaLnBrk="1" latinLnBrk="0" hangingPunct="1">
      <a:defRPr sz="2400" kern="1200">
        <a:solidFill>
          <a:schemeClr val="tx1"/>
        </a:solidFill>
        <a:latin typeface="Lucida Grande" pitchFamily="84" charset="0"/>
        <a:ea typeface="ヒラギノ角ゴ Pro W3" pitchFamily="84" charset="-128"/>
        <a:cs typeface="+mn-cs"/>
      </a:defRPr>
    </a:lvl8pPr>
    <a:lvl9pPr marL="3657600" algn="l" defTabSz="914400" rtl="0" eaLnBrk="1" latinLnBrk="0" hangingPunct="1">
      <a:defRPr sz="2400" kern="1200">
        <a:solidFill>
          <a:schemeClr val="tx1"/>
        </a:solidFill>
        <a:latin typeface="Lucida Grande" pitchFamily="84" charset="0"/>
        <a:ea typeface="ヒラギノ角ゴ Pro W3" pitchFamily="84" charset="-128"/>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tt Wilson" initials="MW" lastIdx="9" clrIdx="0"/>
  <p:cmAuthor id="1" name="Matthew C Veale" initials="MCV" lastIdx="2" clrIdx="1"/>
</p:cmAuthorLst>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FF99"/>
    <a:srgbClr val="0000FF"/>
    <a:srgbClr val="00CC00"/>
    <a:srgbClr val="CC6600"/>
    <a:srgbClr val="FFFF21"/>
    <a:srgbClr val="CCCC00"/>
    <a:srgbClr val="FFFF66"/>
    <a:srgbClr val="006600"/>
    <a:srgbClr val="E1E1FF"/>
    <a:srgbClr val="D0EAE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37CE84F3-28C3-443E-9E96-99CF82512B78}" styleName="Dark Style 1 - Accent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175" autoAdjust="0"/>
    <p:restoredTop sz="87034" autoAdjust="0"/>
  </p:normalViewPr>
  <p:slideViewPr>
    <p:cSldViewPr showGuides="1">
      <p:cViewPr>
        <p:scale>
          <a:sx n="40" d="100"/>
          <a:sy n="40" d="100"/>
        </p:scale>
        <p:origin x="-1986" y="-534"/>
      </p:cViewPr>
      <p:guideLst>
        <p:guide orient="horz" pos="4065"/>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50" d="100"/>
        <a:sy n="50" d="100"/>
      </p:scale>
      <p:origin x="0" y="0"/>
    </p:cViewPr>
  </p:sorterViewPr>
  <p:notesViewPr>
    <p:cSldViewPr showGuides="1">
      <p:cViewPr>
        <p:scale>
          <a:sx n="100" d="100"/>
          <a:sy n="100" d="100"/>
        </p:scale>
        <p:origin x="-798" y="2196"/>
      </p:cViewPr>
      <p:guideLst>
        <p:guide orient="horz" pos="3132"/>
        <p:guide pos="2146"/>
      </p:guideLst>
    </p:cSldViewPr>
  </p:notes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1" y="1"/>
            <a:ext cx="2951905" cy="497603"/>
          </a:xfrm>
          <a:prstGeom prst="rect">
            <a:avLst/>
          </a:prstGeom>
          <a:noFill/>
          <a:ln w="9525">
            <a:noFill/>
            <a:miter lim="800000"/>
            <a:headEnd/>
            <a:tailEnd/>
          </a:ln>
        </p:spPr>
        <p:txBody>
          <a:bodyPr vert="horz" wrap="square" lIns="91586" tIns="45793" rIns="91586" bIns="45793" numCol="1" anchor="t" anchorCtr="0" compatLnSpc="1">
            <a:prstTxWarp prst="textNoShape">
              <a:avLst/>
            </a:prstTxWarp>
          </a:bodyPr>
          <a:lstStyle>
            <a:lvl1pPr>
              <a:defRPr sz="1200">
                <a:ea typeface="ヒラギノ角ゴ Pro W3" pitchFamily="84" charset="-128"/>
              </a:defRPr>
            </a:lvl1pPr>
          </a:lstStyle>
          <a:p>
            <a:pPr>
              <a:defRPr/>
            </a:pPr>
            <a:endParaRPr lang="en-US" dirty="0"/>
          </a:p>
        </p:txBody>
      </p:sp>
      <p:sp>
        <p:nvSpPr>
          <p:cNvPr id="3075" name="Rectangle 3"/>
          <p:cNvSpPr>
            <a:spLocks noGrp="1" noChangeArrowheads="1"/>
          </p:cNvSpPr>
          <p:nvPr>
            <p:ph type="dt" idx="1"/>
          </p:nvPr>
        </p:nvSpPr>
        <p:spPr bwMode="auto">
          <a:xfrm>
            <a:off x="3858471" y="1"/>
            <a:ext cx="2951905" cy="497603"/>
          </a:xfrm>
          <a:prstGeom prst="rect">
            <a:avLst/>
          </a:prstGeom>
          <a:noFill/>
          <a:ln w="9525">
            <a:noFill/>
            <a:miter lim="800000"/>
            <a:headEnd/>
            <a:tailEnd/>
          </a:ln>
        </p:spPr>
        <p:txBody>
          <a:bodyPr vert="horz" wrap="square" lIns="91586" tIns="45793" rIns="91586" bIns="45793" numCol="1" anchor="t" anchorCtr="0" compatLnSpc="1">
            <a:prstTxWarp prst="textNoShape">
              <a:avLst/>
            </a:prstTxWarp>
          </a:bodyPr>
          <a:lstStyle>
            <a:lvl1pPr algn="r">
              <a:defRPr sz="1200">
                <a:ea typeface="ヒラギノ角ゴ Pro W3" pitchFamily="84" charset="-128"/>
              </a:defRPr>
            </a:lvl1pPr>
          </a:lstStyle>
          <a:p>
            <a:pPr>
              <a:defRPr/>
            </a:pPr>
            <a:endParaRPr lang="en-US" dirty="0"/>
          </a:p>
        </p:txBody>
      </p:sp>
      <p:sp>
        <p:nvSpPr>
          <p:cNvPr id="15364" name="Rectangle 4"/>
          <p:cNvSpPr>
            <a:spLocks noGrp="1" noRot="1" noChangeAspect="1" noChangeArrowheads="1" noTextEdit="1"/>
          </p:cNvSpPr>
          <p:nvPr>
            <p:ph type="sldImg" idx="2"/>
          </p:nvPr>
        </p:nvSpPr>
        <p:spPr bwMode="auto">
          <a:xfrm>
            <a:off x="920750" y="746125"/>
            <a:ext cx="4968875" cy="3727450"/>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908158" y="4723251"/>
            <a:ext cx="4994063" cy="4473654"/>
          </a:xfrm>
          <a:prstGeom prst="rect">
            <a:avLst/>
          </a:prstGeom>
          <a:noFill/>
          <a:ln w="9525">
            <a:noFill/>
            <a:miter lim="800000"/>
            <a:headEnd/>
            <a:tailEnd/>
          </a:ln>
        </p:spPr>
        <p:txBody>
          <a:bodyPr vert="horz" wrap="square" lIns="91586" tIns="45793" rIns="91586" bIns="45793"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078" name="Rectangle 6"/>
          <p:cNvSpPr>
            <a:spLocks noGrp="1" noChangeArrowheads="1"/>
          </p:cNvSpPr>
          <p:nvPr>
            <p:ph type="ftr" sz="quarter" idx="4"/>
          </p:nvPr>
        </p:nvSpPr>
        <p:spPr bwMode="auto">
          <a:xfrm>
            <a:off x="1" y="9444912"/>
            <a:ext cx="2951905" cy="497602"/>
          </a:xfrm>
          <a:prstGeom prst="rect">
            <a:avLst/>
          </a:prstGeom>
          <a:noFill/>
          <a:ln w="9525">
            <a:noFill/>
            <a:miter lim="800000"/>
            <a:headEnd/>
            <a:tailEnd/>
          </a:ln>
        </p:spPr>
        <p:txBody>
          <a:bodyPr vert="horz" wrap="square" lIns="91586" tIns="45793" rIns="91586" bIns="45793" numCol="1" anchor="b" anchorCtr="0" compatLnSpc="1">
            <a:prstTxWarp prst="textNoShape">
              <a:avLst/>
            </a:prstTxWarp>
          </a:bodyPr>
          <a:lstStyle>
            <a:lvl1pPr>
              <a:defRPr sz="1200">
                <a:ea typeface="ヒラギノ角ゴ Pro W3" pitchFamily="84" charset="-128"/>
              </a:defRPr>
            </a:lvl1pPr>
          </a:lstStyle>
          <a:p>
            <a:pPr>
              <a:defRPr/>
            </a:pPr>
            <a:endParaRPr lang="en-US" dirty="0"/>
          </a:p>
        </p:txBody>
      </p:sp>
      <p:sp>
        <p:nvSpPr>
          <p:cNvPr id="3079" name="Rectangle 7"/>
          <p:cNvSpPr>
            <a:spLocks noGrp="1" noChangeArrowheads="1"/>
          </p:cNvSpPr>
          <p:nvPr>
            <p:ph type="sldNum" sz="quarter" idx="5"/>
          </p:nvPr>
        </p:nvSpPr>
        <p:spPr bwMode="auto">
          <a:xfrm>
            <a:off x="3858471" y="9444912"/>
            <a:ext cx="2951905" cy="497602"/>
          </a:xfrm>
          <a:prstGeom prst="rect">
            <a:avLst/>
          </a:prstGeom>
          <a:noFill/>
          <a:ln w="9525">
            <a:noFill/>
            <a:miter lim="800000"/>
            <a:headEnd/>
            <a:tailEnd/>
          </a:ln>
        </p:spPr>
        <p:txBody>
          <a:bodyPr vert="horz" wrap="square" lIns="91586" tIns="45793" rIns="91586" bIns="45793" numCol="1" anchor="b" anchorCtr="0" compatLnSpc="1">
            <a:prstTxWarp prst="textNoShape">
              <a:avLst/>
            </a:prstTxWarp>
          </a:bodyPr>
          <a:lstStyle>
            <a:lvl1pPr algn="r">
              <a:defRPr sz="1200">
                <a:ea typeface="ヒラギノ角ゴ Pro W3" pitchFamily="84" charset="-128"/>
              </a:defRPr>
            </a:lvl1pPr>
          </a:lstStyle>
          <a:p>
            <a:pPr>
              <a:defRPr/>
            </a:pPr>
            <a:fld id="{B7C84DD0-D001-4408-92AF-3941003996C8}" type="slidenum">
              <a:rPr lang="en-US"/>
              <a:pPr>
                <a:defRPr/>
              </a:pPr>
              <a:t>‹#›</a:t>
            </a:fld>
            <a:endParaRPr lang="en-US" dirty="0"/>
          </a:p>
        </p:txBody>
      </p:sp>
    </p:spTree>
    <p:extLst>
      <p:ext uri="{BB962C8B-B14F-4D97-AF65-F5344CB8AC3E}">
        <p14:creationId xmlns:p14="http://schemas.microsoft.com/office/powerpoint/2010/main" val="345894855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Lucida Grande" pitchFamily="84" charset="0"/>
        <a:ea typeface="ヒラギノ角ゴ Pro W3" pitchFamily="84" charset="-128"/>
        <a:cs typeface="+mn-cs"/>
      </a:defRPr>
    </a:lvl1pPr>
    <a:lvl2pPr marL="457200" algn="l" rtl="0" eaLnBrk="0" fontAlgn="base" hangingPunct="0">
      <a:spcBef>
        <a:spcPct val="30000"/>
      </a:spcBef>
      <a:spcAft>
        <a:spcPct val="0"/>
      </a:spcAft>
      <a:defRPr sz="1200" kern="1200">
        <a:solidFill>
          <a:schemeClr val="tx1"/>
        </a:solidFill>
        <a:latin typeface="Lucida Grande" pitchFamily="84" charset="0"/>
        <a:ea typeface="ヒラギノ角ゴ Pro W3" pitchFamily="84" charset="-128"/>
        <a:cs typeface="+mn-cs"/>
      </a:defRPr>
    </a:lvl2pPr>
    <a:lvl3pPr marL="914400" algn="l" rtl="0" eaLnBrk="0" fontAlgn="base" hangingPunct="0">
      <a:spcBef>
        <a:spcPct val="30000"/>
      </a:spcBef>
      <a:spcAft>
        <a:spcPct val="0"/>
      </a:spcAft>
      <a:defRPr sz="1200" kern="1200">
        <a:solidFill>
          <a:schemeClr val="tx1"/>
        </a:solidFill>
        <a:latin typeface="Lucida Grande" pitchFamily="84" charset="0"/>
        <a:ea typeface="ヒラギノ角ゴ Pro W3" pitchFamily="84" charset="-128"/>
        <a:cs typeface="+mn-cs"/>
      </a:defRPr>
    </a:lvl3pPr>
    <a:lvl4pPr marL="1371600" algn="l" rtl="0" eaLnBrk="0" fontAlgn="base" hangingPunct="0">
      <a:spcBef>
        <a:spcPct val="30000"/>
      </a:spcBef>
      <a:spcAft>
        <a:spcPct val="0"/>
      </a:spcAft>
      <a:defRPr sz="1200" kern="1200">
        <a:solidFill>
          <a:schemeClr val="tx1"/>
        </a:solidFill>
        <a:latin typeface="Lucida Grande" pitchFamily="84" charset="0"/>
        <a:ea typeface="ヒラギノ角ゴ Pro W3" pitchFamily="84" charset="-128"/>
        <a:cs typeface="+mn-cs"/>
      </a:defRPr>
    </a:lvl4pPr>
    <a:lvl5pPr marL="1828800" algn="l" rtl="0" eaLnBrk="0" fontAlgn="base" hangingPunct="0">
      <a:spcBef>
        <a:spcPct val="30000"/>
      </a:spcBef>
      <a:spcAft>
        <a:spcPct val="0"/>
      </a:spcAft>
      <a:defRPr sz="1200" kern="1200">
        <a:solidFill>
          <a:schemeClr val="tx1"/>
        </a:solidFill>
        <a:latin typeface="Lucida Grande" pitchFamily="84" charset="0"/>
        <a:ea typeface="ヒラギノ角ゴ Pro W3" pitchFamily="8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None/>
            </a:pPr>
            <a:r>
              <a:rPr lang="en-GB" dirty="0" smtClean="0"/>
              <a:t>Good Morning.</a:t>
            </a:r>
          </a:p>
          <a:p>
            <a:pPr marL="228600" indent="-228600">
              <a:buNone/>
            </a:pPr>
            <a:r>
              <a:rPr lang="en-GB" dirty="0" smtClean="0"/>
              <a:t>My</a:t>
            </a:r>
            <a:r>
              <a:rPr lang="en-GB" baseline="0" dirty="0" smtClean="0"/>
              <a:t> name is Matthew Veale and today I will be presenting our recent work on the use of CdTe detectors for the production of large area, spectroscopic, X-ray imaging cameras.</a:t>
            </a:r>
            <a:endParaRPr lang="en-GB" dirty="0" smtClean="0"/>
          </a:p>
        </p:txBody>
      </p:sp>
      <p:sp>
        <p:nvSpPr>
          <p:cNvPr id="4" name="Slide Number Placeholder 3"/>
          <p:cNvSpPr>
            <a:spLocks noGrp="1"/>
          </p:cNvSpPr>
          <p:nvPr>
            <p:ph type="sldNum" sz="quarter" idx="10"/>
          </p:nvPr>
        </p:nvSpPr>
        <p:spPr/>
        <p:txBody>
          <a:bodyPr/>
          <a:lstStyle/>
          <a:p>
            <a:pPr>
              <a:defRPr/>
            </a:pPr>
            <a:fld id="{B7C84DD0-D001-4408-92AF-3941003996C8}" type="slidenum">
              <a:rPr lang="en-US" smtClean="0"/>
              <a:pPr>
                <a:defRPr/>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Once the optimal operating bias</a:t>
            </a:r>
            <a:r>
              <a:rPr lang="en-GB" baseline="0" dirty="0" smtClean="0"/>
              <a:t> has been determined the spectroscopic performance is assessed using a 180MBq 241Am source.</a:t>
            </a:r>
          </a:p>
          <a:p>
            <a:r>
              <a:rPr lang="en-GB" baseline="0" dirty="0" smtClean="0"/>
              <a:t>An example of a single pixel spectrum can be seen in the top plot.</a:t>
            </a:r>
          </a:p>
          <a:p>
            <a:r>
              <a:rPr lang="en-GB" baseline="0" dirty="0" smtClean="0"/>
              <a:t>The source produces a series of g-rays and x-rays that can be used to energy calibrate each of the 6,400 pixels for future use.</a:t>
            </a:r>
          </a:p>
          <a:p>
            <a:r>
              <a:rPr lang="en-GB" baseline="0" dirty="0" smtClean="0"/>
              <a:t>The quality of each detector is determined from the distribution of FWHM values measured for the 60 keV photo-peak.</a:t>
            </a:r>
          </a:p>
          <a:p>
            <a:r>
              <a:rPr lang="en-GB" baseline="0" dirty="0" smtClean="0"/>
              <a:t>The bottom plot shows a typical distribution of FWHM values for a single module.</a:t>
            </a:r>
          </a:p>
          <a:p>
            <a:r>
              <a:rPr lang="en-GB" baseline="0" dirty="0" smtClean="0"/>
              <a:t>In this instance an average FWHM of 1.0 keV is measured with a distribution of ~ +/- 0.5 keV.</a:t>
            </a:r>
          </a:p>
          <a:p>
            <a:r>
              <a:rPr lang="en-GB" baseline="0" dirty="0" smtClean="0"/>
              <a:t>In this detector over 99 % of pixels meet the better than 2 keV FWHM specification.</a:t>
            </a:r>
            <a:endParaRPr lang="en-GB" dirty="0"/>
          </a:p>
        </p:txBody>
      </p:sp>
      <p:sp>
        <p:nvSpPr>
          <p:cNvPr id="4" name="Slide Number Placeholder 3"/>
          <p:cNvSpPr>
            <a:spLocks noGrp="1"/>
          </p:cNvSpPr>
          <p:nvPr>
            <p:ph type="sldNum" sz="quarter" idx="10"/>
          </p:nvPr>
        </p:nvSpPr>
        <p:spPr/>
        <p:txBody>
          <a:bodyPr/>
          <a:lstStyle/>
          <a:p>
            <a:pPr>
              <a:defRPr/>
            </a:pPr>
            <a:fld id="{B7C84DD0-D001-4408-92AF-3941003996C8}" type="slidenum">
              <a:rPr lang="en-US" smtClean="0"/>
              <a:pPr>
                <a:defRPr/>
              </a:pPr>
              <a:t>10</a:t>
            </a:fld>
            <a:endParaRPr lang="en-US" dirty="0"/>
          </a:p>
        </p:txBody>
      </p:sp>
    </p:spTree>
    <p:extLst>
      <p:ext uri="{BB962C8B-B14F-4D97-AF65-F5344CB8AC3E}">
        <p14:creationId xmlns:p14="http://schemas.microsoft.com/office/powerpoint/2010/main" val="8406870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This movie</a:t>
            </a:r>
            <a:r>
              <a:rPr lang="en-GB" baseline="0" dirty="0" smtClean="0"/>
              <a:t> illustrates the uniformity of the CdTe detectors.</a:t>
            </a:r>
          </a:p>
          <a:p>
            <a:r>
              <a:rPr lang="en-GB" baseline="0" dirty="0" smtClean="0"/>
              <a:t>On the left is a pixel map of the total number of events measured while on the right is the spectrum measured in individual pixels.</a:t>
            </a:r>
          </a:p>
          <a:p>
            <a:r>
              <a:rPr lang="en-GB" baseline="0" dirty="0" smtClean="0"/>
              <a:t>As we move from pixel to pixel it is clear that there is a uniform response across the detector.</a:t>
            </a:r>
            <a:endParaRPr lang="en-GB" dirty="0"/>
          </a:p>
        </p:txBody>
      </p:sp>
      <p:sp>
        <p:nvSpPr>
          <p:cNvPr id="4" name="Slide Number Placeholder 3"/>
          <p:cNvSpPr>
            <a:spLocks noGrp="1"/>
          </p:cNvSpPr>
          <p:nvPr>
            <p:ph type="sldNum" sz="quarter" idx="10"/>
          </p:nvPr>
        </p:nvSpPr>
        <p:spPr/>
        <p:txBody>
          <a:bodyPr/>
          <a:lstStyle/>
          <a:p>
            <a:pPr>
              <a:defRPr/>
            </a:pPr>
            <a:fld id="{B7C84DD0-D001-4408-92AF-3941003996C8}" type="slidenum">
              <a:rPr lang="en-US" smtClean="0"/>
              <a:pPr>
                <a:defRPr/>
              </a:pPr>
              <a:t>11</a:t>
            </a:fld>
            <a:endParaRPr lang="en-US" dirty="0"/>
          </a:p>
        </p:txBody>
      </p:sp>
    </p:spTree>
    <p:extLst>
      <p:ext uri="{BB962C8B-B14F-4D97-AF65-F5344CB8AC3E}">
        <p14:creationId xmlns:p14="http://schemas.microsoft.com/office/powerpoint/2010/main" val="4473495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If</a:t>
            </a:r>
            <a:r>
              <a:rPr lang="en-GB" baseline="0" dirty="0" smtClean="0"/>
              <a:t> the measured FWHM is averaged over all of the detectors tested then an average distribution can be calculated.</a:t>
            </a:r>
          </a:p>
          <a:p>
            <a:r>
              <a:rPr lang="en-GB" baseline="0" dirty="0" smtClean="0"/>
              <a:t>This distribution is shown in the image although please take note of the LOG scale used in the image.</a:t>
            </a:r>
          </a:p>
          <a:p>
            <a:r>
              <a:rPr lang="en-GB" baseline="0" dirty="0" smtClean="0"/>
              <a:t>The results show that an excellent 97.7 % of pixels meet the 2 keV FWHM specification set for the large area detector.</a:t>
            </a:r>
          </a:p>
          <a:p>
            <a:r>
              <a:rPr lang="en-GB" baseline="0" dirty="0" smtClean="0"/>
              <a:t>The remaining 2.3 % of pixels show a broad distribution of FWHM values.</a:t>
            </a:r>
          </a:p>
          <a:p>
            <a:r>
              <a:rPr lang="en-GB" baseline="0" dirty="0" smtClean="0"/>
              <a:t>There are a number of phenomena that could be the source of these poor performance pixels.</a:t>
            </a:r>
            <a:endParaRPr lang="en-GB" dirty="0"/>
          </a:p>
        </p:txBody>
      </p:sp>
      <p:sp>
        <p:nvSpPr>
          <p:cNvPr id="4" name="Slide Number Placeholder 3"/>
          <p:cNvSpPr>
            <a:spLocks noGrp="1"/>
          </p:cNvSpPr>
          <p:nvPr>
            <p:ph type="sldNum" sz="quarter" idx="10"/>
          </p:nvPr>
        </p:nvSpPr>
        <p:spPr/>
        <p:txBody>
          <a:bodyPr/>
          <a:lstStyle/>
          <a:p>
            <a:pPr>
              <a:defRPr/>
            </a:pPr>
            <a:fld id="{B7C84DD0-D001-4408-92AF-3941003996C8}" type="slidenum">
              <a:rPr lang="en-US" smtClean="0"/>
              <a:pPr>
                <a:defRPr/>
              </a:pPr>
              <a:t>12</a:t>
            </a:fld>
            <a:endParaRPr lang="en-US" dirty="0"/>
          </a:p>
        </p:txBody>
      </p:sp>
    </p:spTree>
    <p:extLst>
      <p:ext uri="{BB962C8B-B14F-4D97-AF65-F5344CB8AC3E}">
        <p14:creationId xmlns:p14="http://schemas.microsoft.com/office/powerpoint/2010/main" val="28128843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map in the bottom right of this slide shows the physical</a:t>
            </a:r>
            <a:r>
              <a:rPr lang="en-GB" baseline="0" dirty="0" smtClean="0"/>
              <a:t> location of poor pixels in one of the modules.</a:t>
            </a:r>
          </a:p>
          <a:p>
            <a:r>
              <a:rPr lang="en-GB" baseline="0" dirty="0" smtClean="0"/>
              <a:t>The poor pixels can be separated in to 3 broad groups,</a:t>
            </a:r>
          </a:p>
          <a:p>
            <a:r>
              <a:rPr lang="en-GB" baseline="0" dirty="0" smtClean="0"/>
              <a:t>Those that are just outside of specification with FWHM of 2 – 3 keV.</a:t>
            </a:r>
          </a:p>
          <a:p>
            <a:r>
              <a:rPr lang="en-GB" baseline="0" dirty="0" smtClean="0"/>
              <a:t>Those with poor FWHM of 3 – 6 keV,</a:t>
            </a:r>
          </a:p>
          <a:p>
            <a:r>
              <a:rPr lang="en-GB" baseline="0" dirty="0" smtClean="0"/>
              <a:t>And those with FWHM greater than 6 keV that show severe degradation in spectroscopic performance.</a:t>
            </a:r>
          </a:p>
          <a:p>
            <a:endParaRPr lang="en-GB" baseline="0" dirty="0" smtClean="0"/>
          </a:p>
        </p:txBody>
      </p:sp>
      <p:sp>
        <p:nvSpPr>
          <p:cNvPr id="4" name="Slide Number Placeholder 3"/>
          <p:cNvSpPr>
            <a:spLocks noGrp="1"/>
          </p:cNvSpPr>
          <p:nvPr>
            <p:ph type="sldNum" sz="quarter" idx="10"/>
          </p:nvPr>
        </p:nvSpPr>
        <p:spPr/>
        <p:txBody>
          <a:bodyPr/>
          <a:lstStyle/>
          <a:p>
            <a:pPr>
              <a:defRPr/>
            </a:pPr>
            <a:fld id="{B7C84DD0-D001-4408-92AF-3941003996C8}" type="slidenum">
              <a:rPr lang="en-US" smtClean="0"/>
              <a:pPr>
                <a:defRPr/>
              </a:pPr>
              <a:t>13</a:t>
            </a:fld>
            <a:endParaRPr lang="en-US" dirty="0"/>
          </a:p>
        </p:txBody>
      </p:sp>
    </p:spTree>
    <p:extLst>
      <p:ext uri="{BB962C8B-B14F-4D97-AF65-F5344CB8AC3E}">
        <p14:creationId xmlns:p14="http://schemas.microsoft.com/office/powerpoint/2010/main" val="302007361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a:t>
            </a:r>
            <a:r>
              <a:rPr lang="en-GB" baseline="0" dirty="0" smtClean="0"/>
              <a:t> vast majority of the poor performance pixels have FWHM values in the range 2 – 3 keV.</a:t>
            </a:r>
          </a:p>
          <a:p>
            <a:r>
              <a:rPr lang="en-GB" baseline="0" dirty="0" smtClean="0"/>
              <a:t>The spectrum in this image shows an example of one such pixel.</a:t>
            </a:r>
          </a:p>
          <a:p>
            <a:r>
              <a:rPr lang="en-GB" baseline="0" dirty="0" smtClean="0"/>
              <a:t>The spectrum still shows the clearly resolvable photo-peaks although the energy resolution is clearly worse.</a:t>
            </a:r>
          </a:p>
          <a:p>
            <a:r>
              <a:rPr lang="en-GB" baseline="0" dirty="0" smtClean="0"/>
              <a:t>These pixels are typically located close to the edge of the detector where additional leakage current and charge loss reduce the spectroscopic performance.</a:t>
            </a:r>
            <a:endParaRPr lang="en-GB" dirty="0"/>
          </a:p>
        </p:txBody>
      </p:sp>
      <p:sp>
        <p:nvSpPr>
          <p:cNvPr id="4" name="Slide Number Placeholder 3"/>
          <p:cNvSpPr>
            <a:spLocks noGrp="1"/>
          </p:cNvSpPr>
          <p:nvPr>
            <p:ph type="sldNum" sz="quarter" idx="10"/>
          </p:nvPr>
        </p:nvSpPr>
        <p:spPr/>
        <p:txBody>
          <a:bodyPr/>
          <a:lstStyle/>
          <a:p>
            <a:pPr>
              <a:defRPr/>
            </a:pPr>
            <a:fld id="{B7C84DD0-D001-4408-92AF-3941003996C8}" type="slidenum">
              <a:rPr lang="en-US" smtClean="0"/>
              <a:pPr>
                <a:defRPr/>
              </a:pPr>
              <a:t>14</a:t>
            </a:fld>
            <a:endParaRPr lang="en-US" dirty="0"/>
          </a:p>
        </p:txBody>
      </p:sp>
    </p:spTree>
    <p:extLst>
      <p:ext uri="{BB962C8B-B14F-4D97-AF65-F5344CB8AC3E}">
        <p14:creationId xmlns:p14="http://schemas.microsoft.com/office/powerpoint/2010/main" val="22631965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second type of poor pixels</a:t>
            </a:r>
            <a:r>
              <a:rPr lang="en-GB" baseline="0" dirty="0" smtClean="0"/>
              <a:t> shows gross changes in the Am-241 spectrum as seen in this example.</a:t>
            </a:r>
          </a:p>
          <a:p>
            <a:r>
              <a:rPr lang="en-GB" baseline="0" dirty="0" smtClean="0"/>
              <a:t>These sorts of changes are characteristic of charge loss due to the presence of discrete crystalline defects known as tellurium inclusions.</a:t>
            </a:r>
          </a:p>
          <a:p>
            <a:r>
              <a:rPr lang="en-GB" baseline="0" dirty="0" smtClean="0"/>
              <a:t>In the top right infra-red transmission image of a CdTe crystal show the distribution of inclusions which appear dark in the image.</a:t>
            </a:r>
          </a:p>
          <a:p>
            <a:r>
              <a:rPr lang="en-GB" baseline="0" dirty="0" smtClean="0"/>
              <a:t>These inclusions are created when bubbles of tellurium are trapped at the growth interface during the production of the crystal.</a:t>
            </a:r>
          </a:p>
          <a:p>
            <a:r>
              <a:rPr lang="en-GB" baseline="0" dirty="0" smtClean="0"/>
              <a:t>They act as centres of electron trapping and their effect on the pixel response is dependant on their position within the crystal.</a:t>
            </a:r>
          </a:p>
          <a:p>
            <a:r>
              <a:rPr lang="en-GB" baseline="0" dirty="0" smtClean="0"/>
              <a:t>In this instance the inclusion only partially fills the pixel volume so only some of the charge created by an interaction is trapped.</a:t>
            </a:r>
          </a:p>
        </p:txBody>
      </p:sp>
      <p:sp>
        <p:nvSpPr>
          <p:cNvPr id="4" name="Slide Number Placeholder 3"/>
          <p:cNvSpPr>
            <a:spLocks noGrp="1"/>
          </p:cNvSpPr>
          <p:nvPr>
            <p:ph type="sldNum" sz="quarter" idx="10"/>
          </p:nvPr>
        </p:nvSpPr>
        <p:spPr/>
        <p:txBody>
          <a:bodyPr/>
          <a:lstStyle/>
          <a:p>
            <a:pPr>
              <a:defRPr/>
            </a:pPr>
            <a:fld id="{B7C84DD0-D001-4408-92AF-3941003996C8}" type="slidenum">
              <a:rPr lang="en-US" smtClean="0"/>
              <a:pPr>
                <a:defRPr/>
              </a:pPr>
              <a:t>15</a:t>
            </a:fld>
            <a:endParaRPr lang="en-US" dirty="0"/>
          </a:p>
        </p:txBody>
      </p:sp>
    </p:spTree>
    <p:extLst>
      <p:ext uri="{BB962C8B-B14F-4D97-AF65-F5344CB8AC3E}">
        <p14:creationId xmlns:p14="http://schemas.microsoft.com/office/powerpoint/2010/main" val="38638960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In the worst</a:t>
            </a:r>
            <a:r>
              <a:rPr lang="en-GB" baseline="0" dirty="0" smtClean="0"/>
              <a:t> performing pixels the spectra show large distortions like the one shown although these only account for a very small portion of the total.</a:t>
            </a:r>
          </a:p>
          <a:p>
            <a:r>
              <a:rPr lang="en-GB" baseline="0" dirty="0" smtClean="0"/>
              <a:t>In this instance the inclusions are likely to be completely contained within the pixel volume leading to significant charge loss.</a:t>
            </a:r>
            <a:endParaRPr lang="en-GB" dirty="0"/>
          </a:p>
        </p:txBody>
      </p:sp>
      <p:sp>
        <p:nvSpPr>
          <p:cNvPr id="4" name="Slide Number Placeholder 3"/>
          <p:cNvSpPr>
            <a:spLocks noGrp="1"/>
          </p:cNvSpPr>
          <p:nvPr>
            <p:ph type="sldNum" sz="quarter" idx="10"/>
          </p:nvPr>
        </p:nvSpPr>
        <p:spPr/>
        <p:txBody>
          <a:bodyPr/>
          <a:lstStyle/>
          <a:p>
            <a:pPr>
              <a:defRPr/>
            </a:pPr>
            <a:fld id="{B7C84DD0-D001-4408-92AF-3941003996C8}" type="slidenum">
              <a:rPr lang="en-US" smtClean="0"/>
              <a:pPr>
                <a:defRPr/>
              </a:pPr>
              <a:t>16</a:t>
            </a:fld>
            <a:endParaRPr lang="en-US" dirty="0"/>
          </a:p>
        </p:txBody>
      </p:sp>
    </p:spTree>
    <p:extLst>
      <p:ext uri="{BB962C8B-B14F-4D97-AF65-F5344CB8AC3E}">
        <p14:creationId xmlns:p14="http://schemas.microsoft.com/office/powerpoint/2010/main" val="18871676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a:t>
            </a:r>
            <a:r>
              <a:rPr lang="en-GB" baseline="0" dirty="0" smtClean="0"/>
              <a:t> total number of poor pixels was calculated for each of the CdTe detectors tested.</a:t>
            </a:r>
          </a:p>
          <a:p>
            <a:r>
              <a:rPr lang="en-GB" baseline="0" dirty="0" smtClean="0"/>
              <a:t>This histogram shows the distribution of these pixels across the detectors studied.</a:t>
            </a:r>
          </a:p>
          <a:p>
            <a:r>
              <a:rPr lang="en-GB" baseline="0" dirty="0" smtClean="0"/>
              <a:t>On average ~ 2.3 % of pixels were found to be outside specification. </a:t>
            </a:r>
            <a:endParaRPr lang="en-GB" dirty="0"/>
          </a:p>
        </p:txBody>
      </p:sp>
      <p:sp>
        <p:nvSpPr>
          <p:cNvPr id="4" name="Slide Number Placeholder 3"/>
          <p:cNvSpPr>
            <a:spLocks noGrp="1"/>
          </p:cNvSpPr>
          <p:nvPr>
            <p:ph type="sldNum" sz="quarter" idx="10"/>
          </p:nvPr>
        </p:nvSpPr>
        <p:spPr/>
        <p:txBody>
          <a:bodyPr/>
          <a:lstStyle/>
          <a:p>
            <a:pPr>
              <a:defRPr/>
            </a:pPr>
            <a:fld id="{B7C84DD0-D001-4408-92AF-3941003996C8}" type="slidenum">
              <a:rPr lang="en-US" smtClean="0"/>
              <a:pPr>
                <a:defRPr/>
              </a:pPr>
              <a:t>17</a:t>
            </a:fld>
            <a:endParaRPr lang="en-US" dirty="0"/>
          </a:p>
        </p:txBody>
      </p:sp>
    </p:spTree>
    <p:extLst>
      <p:ext uri="{BB962C8B-B14F-4D97-AF65-F5344CB8AC3E}">
        <p14:creationId xmlns:p14="http://schemas.microsoft.com/office/powerpoint/2010/main" val="274343722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Most</a:t>
            </a:r>
            <a:r>
              <a:rPr lang="en-GB" baseline="0" dirty="0" smtClean="0"/>
              <a:t> importantly over all the detectors tested each one had over 93 % of pixels within the specification.</a:t>
            </a:r>
            <a:endParaRPr lang="en-GB" dirty="0"/>
          </a:p>
        </p:txBody>
      </p:sp>
      <p:sp>
        <p:nvSpPr>
          <p:cNvPr id="4" name="Slide Number Placeholder 3"/>
          <p:cNvSpPr>
            <a:spLocks noGrp="1"/>
          </p:cNvSpPr>
          <p:nvPr>
            <p:ph type="sldNum" sz="quarter" idx="10"/>
          </p:nvPr>
        </p:nvSpPr>
        <p:spPr/>
        <p:txBody>
          <a:bodyPr/>
          <a:lstStyle/>
          <a:p>
            <a:pPr>
              <a:defRPr/>
            </a:pPr>
            <a:fld id="{B7C84DD0-D001-4408-92AF-3941003996C8}" type="slidenum">
              <a:rPr lang="en-US" smtClean="0"/>
              <a:pPr>
                <a:defRPr/>
              </a:pPr>
              <a:t>18</a:t>
            </a:fld>
            <a:endParaRPr lang="en-US" dirty="0"/>
          </a:p>
        </p:txBody>
      </p:sp>
    </p:spTree>
    <p:extLst>
      <p:ext uri="{BB962C8B-B14F-4D97-AF65-F5344CB8AC3E}">
        <p14:creationId xmlns:p14="http://schemas.microsoft.com/office/powerpoint/2010/main" val="375064017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Testing</a:t>
            </a:r>
            <a:r>
              <a:rPr lang="en-GB" baseline="0" dirty="0" smtClean="0"/>
              <a:t> of these detectors is now complete and recently they have been mounted in our 5 x 5 array.</a:t>
            </a:r>
          </a:p>
          <a:p>
            <a:r>
              <a:rPr lang="en-GB" baseline="0" dirty="0" smtClean="0"/>
              <a:t>As the image shows on the left, detectors are mounted in rows of 5 x 1.</a:t>
            </a:r>
          </a:p>
          <a:p>
            <a:r>
              <a:rPr lang="en-GB" baseline="0" dirty="0" smtClean="0"/>
              <a:t>These rows are then stacked in a roof tile geometry to produce the large area.</a:t>
            </a:r>
          </a:p>
          <a:p>
            <a:r>
              <a:rPr lang="en-GB" baseline="0" dirty="0" smtClean="0"/>
              <a:t>Based on the characterisation measurements we have chosen to operate the camera at room temperature with a bias voltage of 300 V.</a:t>
            </a:r>
          </a:p>
          <a:p>
            <a:r>
              <a:rPr lang="en-GB" baseline="0" dirty="0" smtClean="0"/>
              <a:t>This detector head has a total of 160K pixels with over 95 % of these pixels having a FWHM @ 60 keV better than 2 keV.</a:t>
            </a:r>
          </a:p>
          <a:p>
            <a:r>
              <a:rPr lang="en-GB" baseline="0" dirty="0" smtClean="0"/>
              <a:t>Commissioning of this detector begins in the next month and we will be presenting the first imaging results at this years IEEE conference in Seattle.</a:t>
            </a:r>
          </a:p>
        </p:txBody>
      </p:sp>
      <p:sp>
        <p:nvSpPr>
          <p:cNvPr id="4" name="Slide Number Placeholder 3"/>
          <p:cNvSpPr>
            <a:spLocks noGrp="1"/>
          </p:cNvSpPr>
          <p:nvPr>
            <p:ph type="sldNum" sz="quarter" idx="10"/>
          </p:nvPr>
        </p:nvSpPr>
        <p:spPr/>
        <p:txBody>
          <a:bodyPr/>
          <a:lstStyle/>
          <a:p>
            <a:pPr>
              <a:defRPr/>
            </a:pPr>
            <a:fld id="{B7C84DD0-D001-4408-92AF-3941003996C8}" type="slidenum">
              <a:rPr lang="en-US" smtClean="0"/>
              <a:pPr>
                <a:defRPr/>
              </a:pPr>
              <a:t>19</a:t>
            </a:fld>
            <a:endParaRPr lang="en-US" dirty="0"/>
          </a:p>
        </p:txBody>
      </p:sp>
    </p:spTree>
    <p:extLst>
      <p:ext uri="{BB962C8B-B14F-4D97-AF65-F5344CB8AC3E}">
        <p14:creationId xmlns:p14="http://schemas.microsoft.com/office/powerpoint/2010/main" val="26530901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smtClean="0"/>
              <a:t>The compound semiconductor CdTe has been under development for many decades due to many of its advantageous properties.</a:t>
            </a:r>
          </a:p>
          <a:p>
            <a:r>
              <a:rPr lang="en-GB" baseline="0" dirty="0" smtClean="0"/>
              <a:t>Its relatively large band gap means that, unlike Ge detectors, it is capable of room temperature operation.</a:t>
            </a:r>
          </a:p>
          <a:p>
            <a:r>
              <a:rPr lang="en-GB" baseline="0" dirty="0" smtClean="0"/>
              <a:t>This removes the need for bulky and expensive cooling systems.</a:t>
            </a:r>
          </a:p>
          <a:p>
            <a:r>
              <a:rPr lang="en-GB" baseline="0" dirty="0" smtClean="0"/>
              <a:t>It also has a higher density compared to silicon and germanium meaning the X-ray stopping power is much greater at hard X-ray energies.</a:t>
            </a:r>
          </a:p>
          <a:p>
            <a:r>
              <a:rPr lang="en-GB" baseline="0" dirty="0" smtClean="0"/>
              <a:t>Combined with its good electron transport properties, this makes it ideal for the production of hard X-ray imaging cameras.</a:t>
            </a:r>
          </a:p>
          <a:p>
            <a:r>
              <a:rPr lang="en-GB" baseline="0" dirty="0" smtClean="0"/>
              <a:t>Recent advances in the growth and fabrication of CdTe mean that the production of large area detectors is now feasible.</a:t>
            </a:r>
            <a:endParaRPr lang="en-GB" dirty="0"/>
          </a:p>
        </p:txBody>
      </p:sp>
      <p:sp>
        <p:nvSpPr>
          <p:cNvPr id="4" name="Slide Number Placeholder 3"/>
          <p:cNvSpPr>
            <a:spLocks noGrp="1"/>
          </p:cNvSpPr>
          <p:nvPr>
            <p:ph type="sldNum" sz="quarter" idx="10"/>
          </p:nvPr>
        </p:nvSpPr>
        <p:spPr/>
        <p:txBody>
          <a:bodyPr/>
          <a:lstStyle/>
          <a:p>
            <a:pPr>
              <a:defRPr/>
            </a:pPr>
            <a:fld id="{B7C84DD0-D001-4408-92AF-3941003996C8}" type="slidenum">
              <a:rPr lang="en-US" smtClean="0"/>
              <a:pPr>
                <a:defRPr/>
              </a:pPr>
              <a:t>2</a:t>
            </a:fld>
            <a:endParaRPr lang="en-US" dirty="0"/>
          </a:p>
        </p:txBody>
      </p:sp>
    </p:spTree>
    <p:extLst>
      <p:ext uri="{BB962C8B-B14F-4D97-AF65-F5344CB8AC3E}">
        <p14:creationId xmlns:p14="http://schemas.microsoft.com/office/powerpoint/2010/main" val="232845028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And here I’m happy to show you the first images</a:t>
            </a:r>
            <a:r>
              <a:rPr lang="en-GB" baseline="0" dirty="0" smtClean="0"/>
              <a:t> of the fully assembled detector head!</a:t>
            </a:r>
            <a:endParaRPr lang="en-GB" dirty="0"/>
          </a:p>
        </p:txBody>
      </p:sp>
      <p:sp>
        <p:nvSpPr>
          <p:cNvPr id="4" name="Slide Number Placeholder 3"/>
          <p:cNvSpPr>
            <a:spLocks noGrp="1"/>
          </p:cNvSpPr>
          <p:nvPr>
            <p:ph type="sldNum" sz="quarter" idx="10"/>
          </p:nvPr>
        </p:nvSpPr>
        <p:spPr/>
        <p:txBody>
          <a:bodyPr/>
          <a:lstStyle/>
          <a:p>
            <a:pPr>
              <a:defRPr/>
            </a:pPr>
            <a:fld id="{B7C84DD0-D001-4408-92AF-3941003996C8}" type="slidenum">
              <a:rPr lang="en-US" smtClean="0"/>
              <a:pPr>
                <a:defRPr/>
              </a:pPr>
              <a:t>20</a:t>
            </a:fld>
            <a:endParaRPr lang="en-US" dirty="0"/>
          </a:p>
        </p:txBody>
      </p:sp>
    </p:spTree>
    <p:extLst>
      <p:ext uri="{BB962C8B-B14F-4D97-AF65-F5344CB8AC3E}">
        <p14:creationId xmlns:p14="http://schemas.microsoft.com/office/powerpoint/2010/main" val="297500666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smtClean="0"/>
              <a:t>That brings me to the end of my talk, thank you for listening and are there any questions?</a:t>
            </a:r>
            <a:endParaRPr lang="en-GB" dirty="0"/>
          </a:p>
        </p:txBody>
      </p:sp>
      <p:sp>
        <p:nvSpPr>
          <p:cNvPr id="4" name="Slide Number Placeholder 3"/>
          <p:cNvSpPr>
            <a:spLocks noGrp="1"/>
          </p:cNvSpPr>
          <p:nvPr>
            <p:ph type="sldNum" sz="quarter" idx="10"/>
          </p:nvPr>
        </p:nvSpPr>
        <p:spPr/>
        <p:txBody>
          <a:bodyPr/>
          <a:lstStyle/>
          <a:p>
            <a:pPr>
              <a:defRPr/>
            </a:pPr>
            <a:fld id="{B7C84DD0-D001-4408-92AF-3941003996C8}" type="slidenum">
              <a:rPr lang="en-US" smtClean="0"/>
              <a:pPr>
                <a:defRPr/>
              </a:pPr>
              <a:t>21</a:t>
            </a:fld>
            <a:endParaRPr lang="en-US" dirty="0"/>
          </a:p>
        </p:txBody>
      </p:sp>
    </p:spTree>
    <p:extLst>
      <p:ext uri="{BB962C8B-B14F-4D97-AF65-F5344CB8AC3E}">
        <p14:creationId xmlns:p14="http://schemas.microsoft.com/office/powerpoint/2010/main" val="29805384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None/>
            </a:pPr>
            <a:r>
              <a:rPr lang="en-GB" dirty="0" smtClean="0"/>
              <a:t>In 2008 we established </a:t>
            </a:r>
            <a:r>
              <a:rPr lang="en-GB" baseline="0" dirty="0" smtClean="0"/>
              <a:t>the HEXITEC, or High Energy X-Ray Imaging Technology, collaboration to focus on the production of CdTe detectors.</a:t>
            </a:r>
          </a:p>
          <a:p>
            <a:pPr marL="228600" indent="-228600">
              <a:buNone/>
            </a:pPr>
            <a:r>
              <a:rPr lang="en-GB" baseline="0" dirty="0" smtClean="0"/>
              <a:t>Consisting of UK universities and the research councils, the aim of the collaboration was to establish a UK capability in high energy X-ray imaging.</a:t>
            </a:r>
          </a:p>
          <a:p>
            <a:pPr marL="228600" indent="-228600">
              <a:buNone/>
            </a:pPr>
            <a:r>
              <a:rPr lang="en-GB" baseline="0" dirty="0" smtClean="0"/>
              <a:t>As part of this project we produced our first prototype ASIC in 2008 which you can see in the left hand image.</a:t>
            </a:r>
          </a:p>
          <a:p>
            <a:pPr marL="228600" indent="-228600">
              <a:buNone/>
            </a:pPr>
            <a:r>
              <a:rPr lang="en-GB" baseline="0" dirty="0" smtClean="0"/>
              <a:t>This ASIC consisted of 20 x 20 pixels on a 250 mm pitch with each pixel capable of detecting both the position and energy of an X-ray interaction. </a:t>
            </a:r>
          </a:p>
          <a:p>
            <a:pPr marL="228600" indent="-228600">
              <a:buNone/>
            </a:pPr>
            <a:r>
              <a:rPr lang="en-GB" baseline="0" dirty="0" smtClean="0"/>
              <a:t>Initial measurements with CdZnTe material showed we were able to achieve a FWHM of 1 keV, a world leading result.</a:t>
            </a:r>
          </a:p>
          <a:p>
            <a:pPr marL="228600" indent="-228600">
              <a:buNone/>
            </a:pPr>
            <a:r>
              <a:rPr lang="en-GB" baseline="0" dirty="0" smtClean="0"/>
              <a:t>Based on this success we produced a second generation ASIC with 80 x 80 pixels on the same 250 um pitch which you can see in the centre of the image.</a:t>
            </a:r>
          </a:p>
          <a:p>
            <a:pPr marL="228600" indent="-228600">
              <a:buNone/>
            </a:pPr>
            <a:r>
              <a:rPr lang="en-GB" baseline="0" dirty="0" smtClean="0"/>
              <a:t>These detectors were tested with Acrorad CdTe detectors and demonstrated an exceptional 800 eV FWHM.</a:t>
            </a:r>
          </a:p>
          <a:p>
            <a:pPr marL="228600" indent="-228600">
              <a:buNone/>
            </a:pPr>
            <a:r>
              <a:rPr lang="en-GB" baseline="0" dirty="0" smtClean="0"/>
              <a:t>Most recently we have started to look seriously at the production of large area detectors and here in the right of the image you can see an early attempt to build a 2 x 2 array.</a:t>
            </a:r>
          </a:p>
          <a:p>
            <a:pPr marL="228600" indent="-228600">
              <a:buNone/>
            </a:pPr>
            <a:endParaRPr lang="en-GB" dirty="0" smtClean="0"/>
          </a:p>
        </p:txBody>
      </p:sp>
      <p:sp>
        <p:nvSpPr>
          <p:cNvPr id="4" name="Slide Number Placeholder 3"/>
          <p:cNvSpPr>
            <a:spLocks noGrp="1"/>
          </p:cNvSpPr>
          <p:nvPr>
            <p:ph type="sldNum" sz="quarter" idx="10"/>
          </p:nvPr>
        </p:nvSpPr>
        <p:spPr/>
        <p:txBody>
          <a:bodyPr/>
          <a:lstStyle/>
          <a:p>
            <a:pPr>
              <a:defRPr/>
            </a:pPr>
            <a:fld id="{B7C84DD0-D001-4408-92AF-3941003996C8}" type="slidenum">
              <a:rPr lang="en-US" smtClean="0"/>
              <a:pPr>
                <a:defRPr/>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Over the last</a:t>
            </a:r>
            <a:r>
              <a:rPr lang="en-GB" baseline="0" dirty="0" smtClean="0"/>
              <a:t> year we have been developing a large area detector based on the Hexitec technology.</a:t>
            </a:r>
          </a:p>
          <a:p>
            <a:r>
              <a:rPr lang="en-GB" baseline="0" dirty="0" smtClean="0"/>
              <a:t>This detector has a 100 cm2 active area which is suitable for applications such as medical imaging, industrial inspection and homeland security.</a:t>
            </a:r>
          </a:p>
          <a:p>
            <a:r>
              <a:rPr lang="en-GB" baseline="0" dirty="0" smtClean="0"/>
              <a:t>More information on this detector system will be presented by my colleague on Thursday.</a:t>
            </a:r>
          </a:p>
          <a:p>
            <a:r>
              <a:rPr lang="en-GB" baseline="0" dirty="0" smtClean="0"/>
              <a:t>The detector itself is made up of 25 individual CdTe modules mounted in a 5 x 5 tiled array.</a:t>
            </a:r>
          </a:p>
          <a:p>
            <a:r>
              <a:rPr lang="en-GB" baseline="0" dirty="0" smtClean="0"/>
              <a:t>Each module is separated by 150 um giving a dead area of 3 pixels between each element.</a:t>
            </a:r>
          </a:p>
          <a:p>
            <a:r>
              <a:rPr lang="en-GB" baseline="0" dirty="0" smtClean="0"/>
              <a:t>Each module has been bonded and tested individually before incorporation in the large array. </a:t>
            </a:r>
            <a:endParaRPr lang="en-GB" dirty="0"/>
          </a:p>
        </p:txBody>
      </p:sp>
      <p:sp>
        <p:nvSpPr>
          <p:cNvPr id="4" name="Slide Number Placeholder 3"/>
          <p:cNvSpPr>
            <a:spLocks noGrp="1"/>
          </p:cNvSpPr>
          <p:nvPr>
            <p:ph type="sldNum" sz="quarter" idx="10"/>
          </p:nvPr>
        </p:nvSpPr>
        <p:spPr/>
        <p:txBody>
          <a:bodyPr/>
          <a:lstStyle/>
          <a:p>
            <a:pPr>
              <a:defRPr/>
            </a:pPr>
            <a:fld id="{B7C84DD0-D001-4408-92AF-3941003996C8}" type="slidenum">
              <a:rPr lang="en-US" smtClean="0"/>
              <a:pPr>
                <a:defRPr/>
              </a:pPr>
              <a:t>4</a:t>
            </a:fld>
            <a:endParaRPr lang="en-US" dirty="0"/>
          </a:p>
        </p:txBody>
      </p:sp>
    </p:spTree>
    <p:extLst>
      <p:ext uri="{BB962C8B-B14F-4D97-AF65-F5344CB8AC3E}">
        <p14:creationId xmlns:p14="http://schemas.microsoft.com/office/powerpoint/2010/main" val="15633841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CdTe detectors used in this system</a:t>
            </a:r>
            <a:r>
              <a:rPr lang="en-GB" baseline="0" dirty="0" smtClean="0"/>
              <a:t> were produced by Acrorad in Japan and have Schottky aluminium anodes that are used due to their low leakage current.</a:t>
            </a:r>
          </a:p>
          <a:p>
            <a:r>
              <a:rPr lang="en-GB" baseline="0" dirty="0" smtClean="0"/>
              <a:t>Each of the detectors have 80 x 80 pixels on a 250 um pitch giving dimensions of ~ 2 cm x 2 cm and are 1 mm thick.</a:t>
            </a:r>
          </a:p>
          <a:p>
            <a:r>
              <a:rPr lang="en-GB" baseline="0" dirty="0" smtClean="0"/>
              <a:t>Detectors were flip-chip-bonded to the HEXITEC ASIC using a low temperature curing silver epoxy and were mounted on aluminium carriers.</a:t>
            </a:r>
          </a:p>
          <a:p>
            <a:r>
              <a:rPr lang="en-GB" baseline="0" dirty="0" smtClean="0"/>
              <a:t>You can see images of the detectors during and after assembly to the left.</a:t>
            </a:r>
          </a:p>
          <a:p>
            <a:r>
              <a:rPr lang="en-GB" baseline="0" dirty="0" smtClean="0"/>
              <a:t>For more information on this process I would refer you to my colleagues poster later in the week.</a:t>
            </a:r>
            <a:endParaRPr lang="en-GB" dirty="0"/>
          </a:p>
        </p:txBody>
      </p:sp>
      <p:sp>
        <p:nvSpPr>
          <p:cNvPr id="4" name="Slide Number Placeholder 3"/>
          <p:cNvSpPr>
            <a:spLocks noGrp="1"/>
          </p:cNvSpPr>
          <p:nvPr>
            <p:ph type="sldNum" sz="quarter" idx="10"/>
          </p:nvPr>
        </p:nvSpPr>
        <p:spPr/>
        <p:txBody>
          <a:bodyPr/>
          <a:lstStyle/>
          <a:p>
            <a:pPr>
              <a:defRPr/>
            </a:pPr>
            <a:fld id="{B7C84DD0-D001-4408-92AF-3941003996C8}" type="slidenum">
              <a:rPr lang="en-US" smtClean="0"/>
              <a:pPr>
                <a:defRPr/>
              </a:pPr>
              <a:t>5</a:t>
            </a:fld>
            <a:endParaRPr lang="en-US" dirty="0"/>
          </a:p>
        </p:txBody>
      </p:sp>
    </p:spTree>
    <p:extLst>
      <p:ext uri="{BB962C8B-B14F-4D97-AF65-F5344CB8AC3E}">
        <p14:creationId xmlns:p14="http://schemas.microsoft.com/office/powerpoint/2010/main" val="29017001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So once mounted,</a:t>
            </a:r>
            <a:r>
              <a:rPr lang="en-GB" baseline="0" dirty="0" smtClean="0"/>
              <a:t> each detector is tested individually.</a:t>
            </a:r>
          </a:p>
          <a:p>
            <a:r>
              <a:rPr lang="en-GB" baseline="0" dirty="0" smtClean="0"/>
              <a:t>To be included in the final array, detectors have to meet a series of standards.</a:t>
            </a:r>
          </a:p>
          <a:p>
            <a:r>
              <a:rPr lang="en-GB" baseline="0" dirty="0" smtClean="0"/>
              <a:t>These include the ability to operate at high bias voltages while drawing a stable leakage current,</a:t>
            </a:r>
          </a:p>
          <a:p>
            <a:r>
              <a:rPr lang="en-GB" baseline="0" dirty="0" smtClean="0"/>
              <a:t>A bond yield of better than 99 %,</a:t>
            </a:r>
          </a:p>
          <a:p>
            <a:r>
              <a:rPr lang="en-GB" baseline="0" dirty="0" smtClean="0"/>
              <a:t>And, finally, over 90 % of pixels must have FWHMs of &lt; 2 keV.</a:t>
            </a:r>
            <a:endParaRPr lang="en-GB" dirty="0"/>
          </a:p>
        </p:txBody>
      </p:sp>
      <p:sp>
        <p:nvSpPr>
          <p:cNvPr id="4" name="Slide Number Placeholder 3"/>
          <p:cNvSpPr>
            <a:spLocks noGrp="1"/>
          </p:cNvSpPr>
          <p:nvPr>
            <p:ph type="sldNum" sz="quarter" idx="10"/>
          </p:nvPr>
        </p:nvSpPr>
        <p:spPr/>
        <p:txBody>
          <a:bodyPr/>
          <a:lstStyle/>
          <a:p>
            <a:pPr>
              <a:defRPr/>
            </a:pPr>
            <a:fld id="{B7C84DD0-D001-4408-92AF-3941003996C8}" type="slidenum">
              <a:rPr lang="en-US" smtClean="0"/>
              <a:pPr>
                <a:defRPr/>
              </a:pPr>
              <a:t>6</a:t>
            </a:fld>
            <a:endParaRPr lang="en-US" dirty="0"/>
          </a:p>
        </p:txBody>
      </p:sp>
    </p:spTree>
    <p:extLst>
      <p:ext uri="{BB962C8B-B14F-4D97-AF65-F5344CB8AC3E}">
        <p14:creationId xmlns:p14="http://schemas.microsoft.com/office/powerpoint/2010/main" val="15907877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dirty="0" smtClean="0"/>
              <a:t>The first test that any module goes through is a measurement of its electrical performance.</a:t>
            </a:r>
          </a:p>
          <a:p>
            <a:r>
              <a:rPr lang="en-GB" dirty="0" smtClean="0"/>
              <a:t>Using the correct bias</a:t>
            </a:r>
            <a:r>
              <a:rPr lang="en-GB" baseline="0" dirty="0" smtClean="0"/>
              <a:t> voltage is important for the quality of the detector performance.</a:t>
            </a:r>
          </a:p>
          <a:p>
            <a:r>
              <a:rPr lang="en-GB" baseline="0" dirty="0" smtClean="0"/>
              <a:t>If a low bias voltage is used then the spectroscopic performance will be poor and the electric field within the detector will be unstable.</a:t>
            </a:r>
          </a:p>
          <a:p>
            <a:r>
              <a:rPr lang="en-GB" baseline="0" dirty="0" smtClean="0"/>
              <a:t>If the bias voltage is too high then the leakage current introduces additional noise.</a:t>
            </a:r>
          </a:p>
          <a:p>
            <a:r>
              <a:rPr lang="en-GB" baseline="0" dirty="0" smtClean="0"/>
              <a:t>Shown on the left is a set of </a:t>
            </a:r>
            <a:r>
              <a:rPr lang="en-GB" baseline="30000" dirty="0" smtClean="0"/>
              <a:t>241</a:t>
            </a:r>
            <a:r>
              <a:rPr lang="en-GB" baseline="0" dirty="0" smtClean="0"/>
              <a:t>Am </a:t>
            </a:r>
            <a:r>
              <a:rPr lang="en-GB" baseline="0" dirty="0" smtClean="0">
                <a:latin typeface="Symbol" panose="05050102010706020507" pitchFamily="18" charset="2"/>
              </a:rPr>
              <a:t>g</a:t>
            </a:r>
            <a:r>
              <a:rPr lang="en-GB" baseline="0" dirty="0" smtClean="0"/>
              <a:t>-ray spectra that were collected for 60 s at different bias voltages.</a:t>
            </a:r>
          </a:p>
          <a:p>
            <a:r>
              <a:rPr lang="en-GB" baseline="0" dirty="0" smtClean="0"/>
              <a:t>For the low voltages the spectroscopic performance is poor and the lower energy lines in the spectrum cannot be resolved.</a:t>
            </a:r>
          </a:p>
          <a:p>
            <a:r>
              <a:rPr lang="en-GB" baseline="0" dirty="0" smtClean="0"/>
              <a:t>Above ~ 300 V the spectroscopic performance is greatly improved producing well resolved spectral lines. </a:t>
            </a:r>
          </a:p>
          <a:p>
            <a:r>
              <a:rPr lang="en-GB" baseline="0" dirty="0" smtClean="0"/>
              <a:t>The low energy noise edge observed in the 500 V spectrum is a result of the high leakage currents observed at the highest voltages.</a:t>
            </a:r>
          </a:p>
        </p:txBody>
      </p:sp>
      <p:sp>
        <p:nvSpPr>
          <p:cNvPr id="4" name="Slide Number Placeholder 3"/>
          <p:cNvSpPr>
            <a:spLocks noGrp="1"/>
          </p:cNvSpPr>
          <p:nvPr>
            <p:ph type="sldNum" sz="quarter" idx="10"/>
          </p:nvPr>
        </p:nvSpPr>
        <p:spPr/>
        <p:txBody>
          <a:bodyPr/>
          <a:lstStyle/>
          <a:p>
            <a:pPr>
              <a:defRPr/>
            </a:pPr>
            <a:fld id="{B7C84DD0-D001-4408-92AF-3941003996C8}" type="slidenum">
              <a:rPr lang="en-US" smtClean="0"/>
              <a:pPr>
                <a:defRPr/>
              </a:pPr>
              <a:t>7</a:t>
            </a:fld>
            <a:endParaRPr lang="en-US" dirty="0"/>
          </a:p>
        </p:txBody>
      </p:sp>
    </p:spTree>
    <p:extLst>
      <p:ext uri="{BB962C8B-B14F-4D97-AF65-F5344CB8AC3E}">
        <p14:creationId xmlns:p14="http://schemas.microsoft.com/office/powerpoint/2010/main" val="12370129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smtClean="0"/>
              <a:t>To determine the optimal operating bias each module is mounted in the Hexitec test system and its temperature maintained at 20oC.</a:t>
            </a:r>
          </a:p>
          <a:p>
            <a:r>
              <a:rPr lang="en-GB" baseline="0" dirty="0" smtClean="0"/>
              <a:t>The bias voltage is varied in 50 V steps and the current measured over 5 minutes at each voltage.</a:t>
            </a:r>
          </a:p>
          <a:p>
            <a:r>
              <a:rPr lang="en-GB" baseline="0" dirty="0" smtClean="0"/>
              <a:t>In the top image you can see two current plots. In black is the current measured at 300 V while in the red is 600 V.</a:t>
            </a:r>
          </a:p>
          <a:p>
            <a:r>
              <a:rPr lang="en-GB" baseline="0" dirty="0" smtClean="0"/>
              <a:t>At higher voltages you can see that the device breaks down due to large leakage currents occurring at the crystal edges.</a:t>
            </a:r>
          </a:p>
          <a:p>
            <a:r>
              <a:rPr lang="en-GB" baseline="0" dirty="0" smtClean="0"/>
              <a:t>It is this leakage current that contributes to the low energy noise observed in the spectrum in the previous slide.</a:t>
            </a:r>
          </a:p>
          <a:p>
            <a:r>
              <a:rPr lang="en-GB" baseline="0" dirty="0" smtClean="0"/>
              <a:t>We have defined an optimal operating voltage as the highest voltage achievable at which &lt; 2nA of variation is observed over a 5 minute period.</a:t>
            </a:r>
          </a:p>
          <a:p>
            <a:r>
              <a:rPr lang="en-GB" baseline="0" dirty="0" smtClean="0"/>
              <a:t>In the lower plot you can see the reverse bias I-V plot for a typical device, the operating bias has been marked on the plot.</a:t>
            </a:r>
          </a:p>
          <a:p>
            <a:endParaRPr lang="en-GB" dirty="0"/>
          </a:p>
        </p:txBody>
      </p:sp>
      <p:sp>
        <p:nvSpPr>
          <p:cNvPr id="4" name="Slide Number Placeholder 3"/>
          <p:cNvSpPr>
            <a:spLocks noGrp="1"/>
          </p:cNvSpPr>
          <p:nvPr>
            <p:ph type="sldNum" sz="quarter" idx="10"/>
          </p:nvPr>
        </p:nvSpPr>
        <p:spPr/>
        <p:txBody>
          <a:bodyPr/>
          <a:lstStyle/>
          <a:p>
            <a:pPr>
              <a:defRPr/>
            </a:pPr>
            <a:fld id="{B7C84DD0-D001-4408-92AF-3941003996C8}" type="slidenum">
              <a:rPr lang="en-US" smtClean="0"/>
              <a:pPr>
                <a:defRPr/>
              </a:pPr>
              <a:t>8</a:t>
            </a:fld>
            <a:endParaRPr lang="en-US" dirty="0"/>
          </a:p>
        </p:txBody>
      </p:sp>
    </p:spTree>
    <p:extLst>
      <p:ext uri="{BB962C8B-B14F-4D97-AF65-F5344CB8AC3E}">
        <p14:creationId xmlns:p14="http://schemas.microsoft.com/office/powerpoint/2010/main" val="41626225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In total 36 detectors were tested and the histogram in this slide shows the optimal operating voltages that</a:t>
            </a:r>
            <a:r>
              <a:rPr lang="en-GB" baseline="0" dirty="0" smtClean="0"/>
              <a:t> were measured.</a:t>
            </a:r>
          </a:p>
          <a:p>
            <a:r>
              <a:rPr lang="en-GB" baseline="0" dirty="0" smtClean="0"/>
              <a:t>4 of the detectors that were tested broke down at voltages, &lt; 300 V, making them unsuitable for inclusion in the final detector.</a:t>
            </a:r>
          </a:p>
          <a:p>
            <a:r>
              <a:rPr lang="en-GB" baseline="0" dirty="0" smtClean="0"/>
              <a:t>The remaining 32 detectors showed good performance under high voltage operation.</a:t>
            </a:r>
          </a:p>
          <a:p>
            <a:r>
              <a:rPr lang="en-GB" baseline="0" dirty="0" smtClean="0"/>
              <a:t> </a:t>
            </a:r>
            <a:endParaRPr lang="en-GB" dirty="0"/>
          </a:p>
        </p:txBody>
      </p:sp>
      <p:sp>
        <p:nvSpPr>
          <p:cNvPr id="4" name="Slide Number Placeholder 3"/>
          <p:cNvSpPr>
            <a:spLocks noGrp="1"/>
          </p:cNvSpPr>
          <p:nvPr>
            <p:ph type="sldNum" sz="quarter" idx="10"/>
          </p:nvPr>
        </p:nvSpPr>
        <p:spPr/>
        <p:txBody>
          <a:bodyPr/>
          <a:lstStyle/>
          <a:p>
            <a:pPr>
              <a:defRPr/>
            </a:pPr>
            <a:fld id="{B7C84DD0-D001-4408-92AF-3941003996C8}" type="slidenum">
              <a:rPr lang="en-US" smtClean="0"/>
              <a:pPr>
                <a:defRPr/>
              </a:pPr>
              <a:t>9</a:t>
            </a:fld>
            <a:endParaRPr lang="en-US" dirty="0"/>
          </a:p>
        </p:txBody>
      </p:sp>
    </p:spTree>
    <p:extLst>
      <p:ext uri="{BB962C8B-B14F-4D97-AF65-F5344CB8AC3E}">
        <p14:creationId xmlns:p14="http://schemas.microsoft.com/office/powerpoint/2010/main" val="23020548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868F274B-2A18-481B-AD33-E72FD840D146}"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dirty="0" smtClean="0"/>
              <a:t>Click to edit Master title style</a:t>
            </a:r>
            <a:endParaRPr lang="en-US" dirty="0"/>
          </a:p>
        </p:txBody>
      </p:sp>
      <p:sp>
        <p:nvSpPr>
          <p:cNvPr id="3" name="Content Placeholder 2"/>
          <p:cNvSpPr>
            <a:spLocks noGrp="1"/>
          </p:cNvSpPr>
          <p:nvPr>
            <p:ph idx="1"/>
          </p:nvPr>
        </p:nvSpPr>
        <p:spPr>
          <a:xfrm>
            <a:off x="3575050" y="273050"/>
            <a:ext cx="5111750" cy="508477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435100"/>
            <a:ext cx="3008313" cy="48514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71942"/>
            <a:ext cx="5486400" cy="566738"/>
          </a:xfrm>
        </p:spPr>
        <p:txBody>
          <a:bodyPr anchor="b"/>
          <a:lstStyle>
            <a:lvl1pPr algn="l">
              <a:defRPr sz="2000" b="1"/>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88" y="612775"/>
            <a:ext cx="5486400" cy="345916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4638680"/>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5" name="Rectangle 6"/>
          <p:cNvSpPr>
            <a:spLocks noGrp="1" noChangeArrowheads="1"/>
          </p:cNvSpPr>
          <p:nvPr>
            <p:ph type="sldNum" sz="quarter" idx="12"/>
          </p:nvPr>
        </p:nvSpPr>
        <p:spPr>
          <a:ln/>
        </p:spPr>
        <p:txBody>
          <a:bodyPr/>
          <a:lstStyle>
            <a:lvl1pPr>
              <a:defRPr/>
            </a:lvl1pPr>
          </a:lstStyle>
          <a:p>
            <a:pPr>
              <a:defRPr/>
            </a:pPr>
            <a:fld id="{17A7008E-E56B-4338-B85A-85F4275117A0}"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4" name="Rectangle 6"/>
          <p:cNvSpPr>
            <a:spLocks noGrp="1" noChangeArrowheads="1"/>
          </p:cNvSpPr>
          <p:nvPr>
            <p:ph type="sldNum" sz="quarter" idx="12"/>
          </p:nvPr>
        </p:nvSpPr>
        <p:spPr>
          <a:ln/>
        </p:spPr>
        <p:txBody>
          <a:bodyPr/>
          <a:lstStyle>
            <a:lvl1pPr>
              <a:defRPr/>
            </a:lvl1pPr>
          </a:lstStyle>
          <a:p>
            <a:pPr>
              <a:defRPr/>
            </a:pPr>
            <a:fld id="{395EF6D5-C5A7-4331-901C-BB5110312B3A}"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214290"/>
            <a:ext cx="91440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1970065"/>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685800" y="1557338"/>
            <a:ext cx="7772400" cy="380048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2786047"/>
            <a:ext cx="7772400" cy="1362075"/>
          </a:xfrm>
        </p:spPr>
        <p:txBody>
          <a:bodyPr anchor="t"/>
          <a:lstStyle>
            <a:lvl1pPr algn="l">
              <a:defRPr sz="4400" b="1" cap="none"/>
            </a:lvl1pPr>
          </a:lstStyle>
          <a:p>
            <a:r>
              <a:rPr lang="en-US" smtClean="0"/>
              <a:t>Click to edit Master title style</a:t>
            </a:r>
            <a:endParaRPr lang="en-US" dirty="0"/>
          </a:p>
        </p:txBody>
      </p:sp>
      <p:sp>
        <p:nvSpPr>
          <p:cNvPr id="3" name="Text Placeholder 2"/>
          <p:cNvSpPr>
            <a:spLocks noGrp="1"/>
          </p:cNvSpPr>
          <p:nvPr>
            <p:ph type="body" idx="1"/>
          </p:nvPr>
        </p:nvSpPr>
        <p:spPr>
          <a:xfrm>
            <a:off x="722313" y="1285860"/>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557338"/>
            <a:ext cx="3810000" cy="451486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557338"/>
            <a:ext cx="3810000" cy="38004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89733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2174875"/>
            <a:ext cx="4041775" cy="318295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image" Target="../media/image2.jpeg"/><Relationship Id="rId5" Type="http://schemas.openxmlformats.org/officeDocument/2006/relationships/slideLayout" Target="../slideLayouts/slideLayout8.xml"/><Relationship Id="rId10" Type="http://schemas.openxmlformats.org/officeDocument/2006/relationships/theme" Target="../theme/theme2.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22860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3929063"/>
            <a:ext cx="7772400" cy="17145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latin typeface="Arial" pitchFamily="34" charset="0"/>
                <a:ea typeface="Arial" pitchFamily="34" charset="0"/>
                <a:cs typeface="Arial" pitchFamily="34" charset="0"/>
              </a:defRPr>
            </a:lvl1pPr>
          </a:lstStyle>
          <a:p>
            <a:pPr>
              <a:defRPr/>
            </a:pPr>
            <a:endParaRPr lang="en-US" dirty="0"/>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latin typeface="Arial" pitchFamily="34" charset="0"/>
                <a:ea typeface="Arial" pitchFamily="34" charset="0"/>
                <a:cs typeface="Arial" pitchFamily="34" charset="0"/>
              </a:defRPr>
            </a:lvl1pPr>
          </a:lstStyle>
          <a:p>
            <a:pPr>
              <a:defRPr/>
            </a:pPr>
            <a:endParaRPr lang="en-US" dirty="0"/>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atin typeface="Arial" pitchFamily="34" charset="0"/>
                <a:ea typeface="Arial" pitchFamily="34" charset="0"/>
                <a:cs typeface="Arial" pitchFamily="34" charset="0"/>
              </a:defRPr>
            </a:lvl1pPr>
          </a:lstStyle>
          <a:p>
            <a:pPr>
              <a:defRPr/>
            </a:pPr>
            <a:fld id="{379D3E62-3795-4F8E-9DA0-DEFE958D368A}" type="slidenum">
              <a:rPr lang="en-US"/>
              <a:pPr>
                <a:defRPr/>
              </a:pPr>
              <a:t>‹#›</a:t>
            </a:fld>
            <a:endParaRPr lang="en-US" dirty="0"/>
          </a:p>
        </p:txBody>
      </p:sp>
      <p:pic>
        <p:nvPicPr>
          <p:cNvPr id="1031" name="Picture 19" descr="STFC_top"/>
          <p:cNvPicPr>
            <a:picLocks noChangeAspect="1" noChangeArrowheads="1"/>
          </p:cNvPicPr>
          <p:nvPr/>
        </p:nvPicPr>
        <p:blipFill>
          <a:blip r:embed="rId5" cstate="print"/>
          <a:srcRect/>
          <a:stretch>
            <a:fillRect/>
          </a:stretch>
        </p:blipFill>
        <p:spPr bwMode="auto">
          <a:xfrm>
            <a:off x="0" y="0"/>
            <a:ext cx="9144000" cy="143986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406" r:id="rId1"/>
    <p:sldLayoutId id="2147484407" r:id="rId2"/>
    <p:sldLayoutId id="2147484408" r:id="rId3"/>
  </p:sldLayoutIdLst>
  <p:timing>
    <p:tnLst>
      <p:par>
        <p:cTn id="1" dur="indefinite" restart="never" nodeType="tmRoot"/>
      </p:par>
    </p:tnLst>
  </p:timing>
  <p:txStyles>
    <p:titleStyle>
      <a:lvl1pPr algn="ctr" rtl="0" eaLnBrk="1" fontAlgn="base" hangingPunct="1">
        <a:spcBef>
          <a:spcPct val="0"/>
        </a:spcBef>
        <a:spcAft>
          <a:spcPct val="0"/>
        </a:spcAft>
        <a:defRPr sz="4400" b="1">
          <a:solidFill>
            <a:srgbClr val="002060"/>
          </a:solidFill>
          <a:latin typeface="Arial" pitchFamily="34" charset="0"/>
          <a:ea typeface="+mj-ea"/>
          <a:cs typeface="Arial" pitchFamily="34" charset="0"/>
        </a:defRPr>
      </a:lvl1pPr>
      <a:lvl2pPr algn="ctr" rtl="0" eaLnBrk="1" fontAlgn="base" hangingPunct="1">
        <a:spcBef>
          <a:spcPct val="0"/>
        </a:spcBef>
        <a:spcAft>
          <a:spcPct val="0"/>
        </a:spcAft>
        <a:defRPr sz="4400" b="1">
          <a:solidFill>
            <a:srgbClr val="002060"/>
          </a:solidFill>
          <a:latin typeface="Arial" charset="0"/>
          <a:ea typeface="ヒラギノ角ゴ Pro W3" pitchFamily="84" charset="-128"/>
          <a:cs typeface="Arial" charset="0"/>
        </a:defRPr>
      </a:lvl2pPr>
      <a:lvl3pPr algn="ctr" rtl="0" eaLnBrk="1" fontAlgn="base" hangingPunct="1">
        <a:spcBef>
          <a:spcPct val="0"/>
        </a:spcBef>
        <a:spcAft>
          <a:spcPct val="0"/>
        </a:spcAft>
        <a:defRPr sz="4400" b="1">
          <a:solidFill>
            <a:srgbClr val="002060"/>
          </a:solidFill>
          <a:latin typeface="Arial" charset="0"/>
          <a:ea typeface="ヒラギノ角ゴ Pro W3" pitchFamily="84" charset="-128"/>
          <a:cs typeface="Arial" charset="0"/>
        </a:defRPr>
      </a:lvl3pPr>
      <a:lvl4pPr algn="ctr" rtl="0" eaLnBrk="1" fontAlgn="base" hangingPunct="1">
        <a:spcBef>
          <a:spcPct val="0"/>
        </a:spcBef>
        <a:spcAft>
          <a:spcPct val="0"/>
        </a:spcAft>
        <a:defRPr sz="4400" b="1">
          <a:solidFill>
            <a:srgbClr val="002060"/>
          </a:solidFill>
          <a:latin typeface="Arial" charset="0"/>
          <a:ea typeface="ヒラギノ角ゴ Pro W3" pitchFamily="84" charset="-128"/>
          <a:cs typeface="Arial" charset="0"/>
        </a:defRPr>
      </a:lvl4pPr>
      <a:lvl5pPr algn="ctr" rtl="0" eaLnBrk="1" fontAlgn="base" hangingPunct="1">
        <a:spcBef>
          <a:spcPct val="0"/>
        </a:spcBef>
        <a:spcAft>
          <a:spcPct val="0"/>
        </a:spcAft>
        <a:defRPr sz="4400" b="1">
          <a:solidFill>
            <a:srgbClr val="002060"/>
          </a:solidFill>
          <a:latin typeface="Arial" charset="0"/>
          <a:ea typeface="ヒラギノ角ゴ Pro W3" pitchFamily="84" charset="-128"/>
          <a:cs typeface="Arial" charset="0"/>
        </a:defRPr>
      </a:lvl5pPr>
      <a:lvl6pPr marL="4572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6pPr>
      <a:lvl7pPr marL="9144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7pPr>
      <a:lvl8pPr marL="13716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8pPr>
      <a:lvl9pPr marL="18288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9pPr>
    </p:titleStyle>
    <p:bodyStyle>
      <a:lvl1pPr marL="342900" indent="-342900" algn="ctr" rtl="0" eaLnBrk="1" fontAlgn="base" hangingPunct="1">
        <a:spcBef>
          <a:spcPct val="20000"/>
        </a:spcBef>
        <a:spcAft>
          <a:spcPct val="0"/>
        </a:spcAft>
        <a:defRPr sz="3600">
          <a:solidFill>
            <a:schemeClr val="tx1"/>
          </a:solidFill>
          <a:latin typeface="Arial" pitchFamily="34" charset="0"/>
          <a:ea typeface="+mn-ea"/>
          <a:cs typeface="Arial" pitchFamily="34" charset="0"/>
        </a:defRPr>
      </a:lvl1pPr>
      <a:lvl2pPr marL="742950" indent="-285750" algn="l" rtl="0" eaLnBrk="1" fontAlgn="base" hangingPunct="1">
        <a:spcBef>
          <a:spcPct val="20000"/>
        </a:spcBef>
        <a:spcAft>
          <a:spcPct val="0"/>
        </a:spcAft>
        <a:defRPr sz="3600">
          <a:solidFill>
            <a:schemeClr val="tx1"/>
          </a:solidFill>
          <a:latin typeface="Arial" pitchFamily="34" charset="0"/>
          <a:ea typeface="+mn-ea"/>
          <a:cs typeface="Arial" pitchFamily="34" charset="0"/>
        </a:defRPr>
      </a:lvl2pPr>
      <a:lvl3pPr marL="1143000" indent="-228600" algn="l" rtl="0" eaLnBrk="1" fontAlgn="base" hangingPunct="1">
        <a:spcBef>
          <a:spcPct val="20000"/>
        </a:spcBef>
        <a:spcAft>
          <a:spcPct val="0"/>
        </a:spcAft>
        <a:defRPr sz="3600">
          <a:solidFill>
            <a:schemeClr val="tx1"/>
          </a:solidFill>
          <a:latin typeface="Arial" pitchFamily="34" charset="0"/>
          <a:ea typeface="+mn-ea"/>
          <a:cs typeface="Arial" pitchFamily="34" charset="0"/>
        </a:defRPr>
      </a:lvl3pPr>
      <a:lvl4pPr marL="1600200" indent="-228600" algn="l" rtl="0" eaLnBrk="1" fontAlgn="base" hangingPunct="1">
        <a:spcBef>
          <a:spcPct val="20000"/>
        </a:spcBef>
        <a:spcAft>
          <a:spcPct val="0"/>
        </a:spcAft>
        <a:defRPr sz="3600">
          <a:solidFill>
            <a:schemeClr val="tx1"/>
          </a:solidFill>
          <a:latin typeface="Arial" pitchFamily="34" charset="0"/>
          <a:ea typeface="+mn-ea"/>
          <a:cs typeface="Arial" pitchFamily="34" charset="0"/>
        </a:defRPr>
      </a:lvl4pPr>
      <a:lvl5pPr marL="2057400" indent="-228600" algn="l" rtl="0" eaLnBrk="1" fontAlgn="base" hangingPunct="1">
        <a:spcBef>
          <a:spcPct val="20000"/>
        </a:spcBef>
        <a:spcAft>
          <a:spcPct val="0"/>
        </a:spcAft>
        <a:defRPr sz="3600">
          <a:solidFill>
            <a:schemeClr val="tx1"/>
          </a:solidFill>
          <a:latin typeface="Arial" pitchFamily="34" charset="0"/>
          <a:ea typeface="+mn-ea"/>
          <a:cs typeface="Arial" pitchFamily="34" charset="0"/>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0" y="333375"/>
            <a:ext cx="91440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1" name="Rectangle 3"/>
          <p:cNvSpPr>
            <a:spLocks noGrp="1" noChangeArrowheads="1"/>
          </p:cNvSpPr>
          <p:nvPr>
            <p:ph type="body" idx="1"/>
          </p:nvPr>
        </p:nvSpPr>
        <p:spPr bwMode="auto">
          <a:xfrm>
            <a:off x="685800" y="1557338"/>
            <a:ext cx="7772400" cy="45386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ea typeface="ヒラギノ角ゴ Pro W3" pitchFamily="84" charset="-128"/>
              </a:defRPr>
            </a:lvl1pPr>
          </a:lstStyle>
          <a:p>
            <a:pPr>
              <a:defRPr/>
            </a:pPr>
            <a:endParaRPr lang="en-US" dirty="0"/>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ea typeface="ヒラギノ角ゴ Pro W3" pitchFamily="84" charset="-128"/>
              </a:defRPr>
            </a:lvl1pPr>
          </a:lstStyle>
          <a:p>
            <a:pPr>
              <a:defRPr/>
            </a:pPr>
            <a:endParaRPr lang="en-US" dirty="0"/>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ea typeface="ヒラギノ角ゴ Pro W3" pitchFamily="84" charset="-128"/>
              </a:defRPr>
            </a:lvl1pPr>
          </a:lstStyle>
          <a:p>
            <a:pPr>
              <a:defRPr/>
            </a:pPr>
            <a:fld id="{2B1C2FBD-4673-4536-BEC8-49E1E36BE938}" type="slidenum">
              <a:rPr lang="en-US"/>
              <a:pPr>
                <a:defRPr/>
              </a:pPr>
              <a:t>‹#›</a:t>
            </a:fld>
            <a:endParaRPr lang="en-US" dirty="0"/>
          </a:p>
        </p:txBody>
      </p:sp>
      <p:pic>
        <p:nvPicPr>
          <p:cNvPr id="2055" name="Picture 19" descr="SCI41098_PPT_Templates_bottom_STFC"/>
          <p:cNvPicPr>
            <a:picLocks noChangeAspect="1" noChangeArrowheads="1"/>
          </p:cNvPicPr>
          <p:nvPr/>
        </p:nvPicPr>
        <p:blipFill>
          <a:blip r:embed="rId11" cstate="print"/>
          <a:srcRect/>
          <a:stretch>
            <a:fillRect/>
          </a:stretch>
        </p:blipFill>
        <p:spPr bwMode="auto">
          <a:xfrm>
            <a:off x="0" y="5294313"/>
            <a:ext cx="9144000" cy="1563687"/>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409" r:id="rId1"/>
    <p:sldLayoutId id="2147484410" r:id="rId2"/>
    <p:sldLayoutId id="2147484411" r:id="rId3"/>
    <p:sldLayoutId id="2147484412" r:id="rId4"/>
    <p:sldLayoutId id="2147484413" r:id="rId5"/>
    <p:sldLayoutId id="2147484414" r:id="rId6"/>
    <p:sldLayoutId id="2147484415" r:id="rId7"/>
    <p:sldLayoutId id="2147484416" r:id="rId8"/>
    <p:sldLayoutId id="2147484417" r:id="rId9"/>
  </p:sldLayoutIdLst>
  <p:txStyles>
    <p:titleStyle>
      <a:lvl1pPr algn="ctr" rtl="0" eaLnBrk="0" fontAlgn="base" hangingPunct="0">
        <a:spcBef>
          <a:spcPct val="0"/>
        </a:spcBef>
        <a:spcAft>
          <a:spcPct val="0"/>
        </a:spcAft>
        <a:defRPr sz="4400" b="1">
          <a:solidFill>
            <a:srgbClr val="002060"/>
          </a:solidFill>
          <a:latin typeface="Arial" pitchFamily="34" charset="0"/>
          <a:ea typeface="+mj-ea"/>
          <a:cs typeface="Arial" pitchFamily="34" charset="0"/>
        </a:defRPr>
      </a:lvl1pPr>
      <a:lvl2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2pPr>
      <a:lvl3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3pPr>
      <a:lvl4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4pPr>
      <a:lvl5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5pPr>
      <a:lvl6pPr marL="4572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6pPr>
      <a:lvl7pPr marL="9144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7pPr>
      <a:lvl8pPr marL="13716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8pPr>
      <a:lvl9pPr marL="18288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9pPr>
    </p:titleStyle>
    <p:bodyStyle>
      <a:lvl1pPr marL="342900" indent="-342900" algn="l" rtl="0" eaLnBrk="0" fontAlgn="base" hangingPunct="0">
        <a:spcBef>
          <a:spcPct val="20000"/>
        </a:spcBef>
        <a:spcAft>
          <a:spcPct val="0"/>
        </a:spcAft>
        <a:buChar char="•"/>
        <a:defRPr sz="3200">
          <a:solidFill>
            <a:schemeClr val="tx1"/>
          </a:solidFill>
          <a:latin typeface="Arial" pitchFamily="34" charset="0"/>
          <a:ea typeface="+mn-ea"/>
          <a:cs typeface="Arial" pitchFamily="34" charset="0"/>
        </a:defRPr>
      </a:lvl1pPr>
      <a:lvl2pPr marL="742950" indent="-285750" algn="l" rtl="0" eaLnBrk="0" fontAlgn="base" hangingPunct="0">
        <a:spcBef>
          <a:spcPct val="20000"/>
        </a:spcBef>
        <a:spcAft>
          <a:spcPct val="0"/>
        </a:spcAft>
        <a:buChar char="–"/>
        <a:defRPr sz="2800">
          <a:solidFill>
            <a:schemeClr val="tx1"/>
          </a:solidFill>
          <a:latin typeface="Arial" pitchFamily="34" charset="0"/>
          <a:ea typeface="+mn-ea"/>
          <a:cs typeface="Arial" pitchFamily="34" charset="0"/>
        </a:defRPr>
      </a:lvl2pPr>
      <a:lvl3pPr marL="1143000" indent="-228600" algn="l" rtl="0" eaLnBrk="0" fontAlgn="base" hangingPunct="0">
        <a:spcBef>
          <a:spcPct val="20000"/>
        </a:spcBef>
        <a:spcAft>
          <a:spcPct val="0"/>
        </a:spcAft>
        <a:buChar char="•"/>
        <a:defRPr sz="2400">
          <a:solidFill>
            <a:schemeClr val="tx1"/>
          </a:solidFill>
          <a:latin typeface="Arial" pitchFamily="34" charset="0"/>
          <a:ea typeface="+mn-ea"/>
          <a:cs typeface="Arial" pitchFamily="34" charset="0"/>
        </a:defRPr>
      </a:lvl3pPr>
      <a:lvl4pPr marL="1600200" indent="-228600" algn="l" rtl="0" eaLnBrk="0" fontAlgn="base" hangingPunct="0">
        <a:spcBef>
          <a:spcPct val="20000"/>
        </a:spcBef>
        <a:spcAft>
          <a:spcPct val="0"/>
        </a:spcAft>
        <a:buChar char="–"/>
        <a:defRPr sz="2000">
          <a:solidFill>
            <a:schemeClr val="tx1"/>
          </a:solidFill>
          <a:latin typeface="Arial" pitchFamily="34" charset="0"/>
          <a:ea typeface="+mn-ea"/>
          <a:cs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ea typeface="+mn-ea"/>
          <a:cs typeface="Arial" pitchFamily="34" charset="0"/>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tiff"/><Relationship Id="rId2" Type="http://schemas.openxmlformats.org/officeDocument/2006/relationships/notesSlide" Target="../notesSlides/notesSlide10.xml"/><Relationship Id="rId1" Type="http://schemas.openxmlformats.org/officeDocument/2006/relationships/slideLayout" Target="../slideLayouts/slideLayout10.xml"/><Relationship Id="rId4" Type="http://schemas.openxmlformats.org/officeDocument/2006/relationships/image" Target="../media/image21.tiff"/></Relationships>
</file>

<file path=ppt/slides/_rels/slide11.xml.rels><?xml version="1.0" encoding="UTF-8" standalone="yes"?>
<Relationships xmlns="http://schemas.openxmlformats.org/package/2006/relationships"><Relationship Id="rId3" Type="http://schemas.openxmlformats.org/officeDocument/2006/relationships/image" Target="../media/image22.gif"/><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image" Target="../media/image23.tif"/><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3" Type="http://schemas.openxmlformats.org/officeDocument/2006/relationships/image" Target="../media/image24.tiff"/><Relationship Id="rId2" Type="http://schemas.openxmlformats.org/officeDocument/2006/relationships/notesSlide" Target="../notesSlides/notesSlide13.xml"/><Relationship Id="rId1" Type="http://schemas.openxmlformats.org/officeDocument/2006/relationships/slideLayout" Target="../slideLayouts/slideLayout10.xml"/><Relationship Id="rId4" Type="http://schemas.openxmlformats.org/officeDocument/2006/relationships/image" Target="../media/image25.tif"/></Relationships>
</file>

<file path=ppt/slides/_rels/slide14.xml.rels><?xml version="1.0" encoding="UTF-8" standalone="yes"?>
<Relationships xmlns="http://schemas.openxmlformats.org/package/2006/relationships"><Relationship Id="rId3" Type="http://schemas.openxmlformats.org/officeDocument/2006/relationships/image" Target="../media/image24.tiff"/><Relationship Id="rId2" Type="http://schemas.openxmlformats.org/officeDocument/2006/relationships/notesSlide" Target="../notesSlides/notesSlide14.xml"/><Relationship Id="rId1" Type="http://schemas.openxmlformats.org/officeDocument/2006/relationships/slideLayout" Target="../slideLayouts/slideLayout10.xml"/><Relationship Id="rId5" Type="http://schemas.openxmlformats.org/officeDocument/2006/relationships/image" Target="../media/image27.tif"/><Relationship Id="rId4" Type="http://schemas.openxmlformats.org/officeDocument/2006/relationships/image" Target="../media/image26.tiff"/></Relationships>
</file>

<file path=ppt/slides/_rels/slide15.xml.rels><?xml version="1.0" encoding="UTF-8" standalone="yes"?>
<Relationships xmlns="http://schemas.openxmlformats.org/package/2006/relationships"><Relationship Id="rId3" Type="http://schemas.openxmlformats.org/officeDocument/2006/relationships/image" Target="../media/image24.tiff"/><Relationship Id="rId2" Type="http://schemas.openxmlformats.org/officeDocument/2006/relationships/notesSlide" Target="../notesSlides/notesSlide15.xml"/><Relationship Id="rId1" Type="http://schemas.openxmlformats.org/officeDocument/2006/relationships/slideLayout" Target="../slideLayouts/slideLayout10.xml"/><Relationship Id="rId5" Type="http://schemas.openxmlformats.org/officeDocument/2006/relationships/image" Target="../media/image29.jpeg"/><Relationship Id="rId4" Type="http://schemas.openxmlformats.org/officeDocument/2006/relationships/image" Target="../media/image28.tif"/></Relationships>
</file>

<file path=ppt/slides/_rels/slide16.xml.rels><?xml version="1.0" encoding="UTF-8" standalone="yes"?>
<Relationships xmlns="http://schemas.openxmlformats.org/package/2006/relationships"><Relationship Id="rId3" Type="http://schemas.openxmlformats.org/officeDocument/2006/relationships/image" Target="../media/image24.tiff"/><Relationship Id="rId2" Type="http://schemas.openxmlformats.org/officeDocument/2006/relationships/notesSlide" Target="../notesSlides/notesSlide16.xml"/><Relationship Id="rId1" Type="http://schemas.openxmlformats.org/officeDocument/2006/relationships/slideLayout" Target="../slideLayouts/slideLayout10.xml"/><Relationship Id="rId5" Type="http://schemas.openxmlformats.org/officeDocument/2006/relationships/image" Target="../media/image29.jpeg"/><Relationship Id="rId4" Type="http://schemas.openxmlformats.org/officeDocument/2006/relationships/image" Target="../media/image30.tif"/></Relationships>
</file>

<file path=ppt/slides/_rels/slide17.xml.rels><?xml version="1.0" encoding="UTF-8" standalone="yes"?>
<Relationships xmlns="http://schemas.openxmlformats.org/package/2006/relationships"><Relationship Id="rId3" Type="http://schemas.openxmlformats.org/officeDocument/2006/relationships/image" Target="../media/image31.tif"/><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3" Type="http://schemas.openxmlformats.org/officeDocument/2006/relationships/image" Target="../media/image31.tif"/><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19.xml"/><Relationship Id="rId1" Type="http://schemas.openxmlformats.org/officeDocument/2006/relationships/slideLayout" Target="../slideLayouts/slideLayout10.xml"/><Relationship Id="rId6" Type="http://schemas.microsoft.com/office/2007/relationships/hdphoto" Target="../media/hdphoto2.wdp"/><Relationship Id="rId5" Type="http://schemas.openxmlformats.org/officeDocument/2006/relationships/image" Target="../media/image33.jpeg"/><Relationship Id="rId4" Type="http://schemas.microsoft.com/office/2007/relationships/hdphoto" Target="../media/hdphoto1.wdp"/></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0.xml"/><Relationship Id="rId5" Type="http://schemas.openxmlformats.org/officeDocument/2006/relationships/image" Target="../media/image5.jpeg"/><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20.xml"/><Relationship Id="rId1" Type="http://schemas.openxmlformats.org/officeDocument/2006/relationships/slideLayout" Target="../slideLayouts/slideLayout10.xml"/><Relationship Id="rId5" Type="http://schemas.openxmlformats.org/officeDocument/2006/relationships/image" Target="../media/image35.png"/><Relationship Id="rId4" Type="http://schemas.microsoft.com/office/2007/relationships/hdphoto" Target="../media/hdphoto3.wdp"/></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5.xml"/><Relationship Id="rId5" Type="http://schemas.openxmlformats.org/officeDocument/2006/relationships/image" Target="../media/image8.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10.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5.xml"/><Relationship Id="rId1" Type="http://schemas.openxmlformats.org/officeDocument/2006/relationships/slideLayout" Target="../slideLayouts/slideLayout10.xml"/><Relationship Id="rId4" Type="http://schemas.openxmlformats.org/officeDocument/2006/relationships/image" Target="../media/image12.jpeg"/></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10.xml"/><Relationship Id="rId4" Type="http://schemas.openxmlformats.org/officeDocument/2006/relationships/image" Target="../media/image12.jpeg"/></Relationships>
</file>

<file path=ppt/slides/_rels/slide7.xml.rels><?xml version="1.0" encoding="UTF-8" standalone="yes"?>
<Relationships xmlns="http://schemas.openxmlformats.org/package/2006/relationships"><Relationship Id="rId3" Type="http://schemas.openxmlformats.org/officeDocument/2006/relationships/image" Target="../media/image13.tiff"/><Relationship Id="rId2" Type="http://schemas.openxmlformats.org/officeDocument/2006/relationships/notesSlide" Target="../notesSlides/notesSlide7.xml"/><Relationship Id="rId1" Type="http://schemas.openxmlformats.org/officeDocument/2006/relationships/slideLayout" Target="../slideLayouts/slideLayout10.xml"/><Relationship Id="rId6" Type="http://schemas.openxmlformats.org/officeDocument/2006/relationships/image" Target="../media/image16.tiff"/><Relationship Id="rId5" Type="http://schemas.openxmlformats.org/officeDocument/2006/relationships/image" Target="../media/image15.tiff"/><Relationship Id="rId4" Type="http://schemas.openxmlformats.org/officeDocument/2006/relationships/image" Target="../media/image14.tiff"/></Relationships>
</file>

<file path=ppt/slides/_rels/slide8.xml.rels><?xml version="1.0" encoding="UTF-8" standalone="yes"?>
<Relationships xmlns="http://schemas.openxmlformats.org/package/2006/relationships"><Relationship Id="rId3" Type="http://schemas.openxmlformats.org/officeDocument/2006/relationships/image" Target="../media/image17.tiff"/><Relationship Id="rId2" Type="http://schemas.openxmlformats.org/officeDocument/2006/relationships/notesSlide" Target="../notesSlides/notesSlide8.xml"/><Relationship Id="rId1" Type="http://schemas.openxmlformats.org/officeDocument/2006/relationships/slideLayout" Target="../slideLayouts/slideLayout10.xml"/><Relationship Id="rId4" Type="http://schemas.openxmlformats.org/officeDocument/2006/relationships/image" Target="../media/image18.tiff"/></Relationships>
</file>

<file path=ppt/slides/_rels/slide9.xml.rels><?xml version="1.0" encoding="UTF-8" standalone="yes"?>
<Relationships xmlns="http://schemas.openxmlformats.org/package/2006/relationships"><Relationship Id="rId3" Type="http://schemas.openxmlformats.org/officeDocument/2006/relationships/image" Target="../media/image19.tiff"/><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92506" y="1736812"/>
            <a:ext cx="8785356" cy="1323439"/>
          </a:xfrm>
          <a:prstGeom prst="rect">
            <a:avLst/>
          </a:prstGeom>
          <a:noFill/>
        </p:spPr>
        <p:txBody>
          <a:bodyPr wrap="square" rtlCol="0">
            <a:spAutoFit/>
          </a:bodyPr>
          <a:lstStyle/>
          <a:p>
            <a:pPr algn="ctr"/>
            <a:r>
              <a:rPr lang="en-GB" sz="4000" b="1" dirty="0" smtClean="0"/>
              <a:t>Cadmium Telluride Spectroscopic X-Ray Imaging Detectors</a:t>
            </a:r>
            <a:endParaRPr lang="en-GB" sz="4000" b="1" dirty="0" smtClean="0">
              <a:solidFill>
                <a:schemeClr val="accent6"/>
              </a:solidFill>
            </a:endParaRPr>
          </a:p>
        </p:txBody>
      </p:sp>
      <p:sp>
        <p:nvSpPr>
          <p:cNvPr id="3" name="Subtitle 2"/>
          <p:cNvSpPr>
            <a:spLocks noGrp="1"/>
          </p:cNvSpPr>
          <p:nvPr>
            <p:ph type="subTitle" idx="1"/>
          </p:nvPr>
        </p:nvSpPr>
        <p:spPr>
          <a:xfrm>
            <a:off x="400558" y="3789040"/>
            <a:ext cx="8369251" cy="900100"/>
          </a:xfrm>
        </p:spPr>
        <p:txBody>
          <a:bodyPr/>
          <a:lstStyle/>
          <a:p>
            <a:r>
              <a:rPr lang="en-GB" sz="2400" b="1" u="sng" dirty="0" smtClean="0">
                <a:latin typeface="+mn-lt"/>
              </a:rPr>
              <a:t>M. C. Veale</a:t>
            </a:r>
            <a:r>
              <a:rPr lang="en-GB" sz="2400" b="1" u="sng" baseline="30000" dirty="0" smtClean="0">
                <a:latin typeface="+mn-lt"/>
              </a:rPr>
              <a:t>1*</a:t>
            </a:r>
            <a:r>
              <a:rPr lang="en-GB" sz="2400" b="1" u="sng" dirty="0" smtClean="0">
                <a:latin typeface="+mn-lt"/>
              </a:rPr>
              <a:t>, S. J. Bell</a:t>
            </a:r>
            <a:r>
              <a:rPr lang="en-GB" sz="2400" b="1" u="sng" baseline="30000" dirty="0" smtClean="0">
                <a:latin typeface="+mn-lt"/>
              </a:rPr>
              <a:t>1,2</a:t>
            </a:r>
            <a:r>
              <a:rPr lang="en-GB" sz="2400" b="1" u="sng" dirty="0" smtClean="0">
                <a:latin typeface="+mn-lt"/>
              </a:rPr>
              <a:t>, D. D. Duarte</a:t>
            </a:r>
            <a:r>
              <a:rPr lang="en-GB" sz="2400" b="1" u="sng" baseline="30000" dirty="0" smtClean="0">
                <a:latin typeface="+mn-lt"/>
              </a:rPr>
              <a:t>1,2</a:t>
            </a:r>
            <a:r>
              <a:rPr lang="en-GB" sz="2400" b="1" u="sng" dirty="0" smtClean="0">
                <a:latin typeface="+mn-lt"/>
              </a:rPr>
              <a:t>, A. Schneider</a:t>
            </a:r>
            <a:r>
              <a:rPr lang="en-GB" sz="2400" b="1" u="sng" baseline="30000" dirty="0" smtClean="0">
                <a:latin typeface="+mn-lt"/>
              </a:rPr>
              <a:t>1</a:t>
            </a:r>
            <a:r>
              <a:rPr lang="en-GB" sz="2400" b="1" u="sng" dirty="0" smtClean="0">
                <a:latin typeface="+mn-lt"/>
              </a:rPr>
              <a:t>, P. Seller</a:t>
            </a:r>
            <a:r>
              <a:rPr lang="en-GB" sz="2400" b="1" u="sng" baseline="30000" dirty="0" smtClean="0">
                <a:latin typeface="+mn-lt"/>
              </a:rPr>
              <a:t>1</a:t>
            </a:r>
            <a:r>
              <a:rPr lang="en-GB" sz="2400" b="1" u="sng" dirty="0" smtClean="0">
                <a:latin typeface="+mn-lt"/>
              </a:rPr>
              <a:t> and M. D. Wilson</a:t>
            </a:r>
            <a:r>
              <a:rPr lang="en-GB" sz="2400" b="1" u="sng" baseline="30000" dirty="0" smtClean="0">
                <a:latin typeface="+mn-lt"/>
              </a:rPr>
              <a:t>1</a:t>
            </a:r>
            <a:endParaRPr lang="en-GB" sz="2400" baseline="30000" dirty="0">
              <a:latin typeface="+mn-lt"/>
            </a:endParaRPr>
          </a:p>
        </p:txBody>
      </p:sp>
      <p:sp>
        <p:nvSpPr>
          <p:cNvPr id="5" name="Subtitle 2"/>
          <p:cNvSpPr txBox="1">
            <a:spLocks/>
          </p:cNvSpPr>
          <p:nvPr/>
        </p:nvSpPr>
        <p:spPr bwMode="auto">
          <a:xfrm>
            <a:off x="387374" y="5229034"/>
            <a:ext cx="8369251" cy="66607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ctr" rtl="0" eaLnBrk="1" fontAlgn="base" hangingPunct="1">
              <a:spcBef>
                <a:spcPct val="20000"/>
              </a:spcBef>
              <a:spcAft>
                <a:spcPct val="0"/>
              </a:spcAft>
              <a:buNone/>
              <a:defRPr sz="3600">
                <a:solidFill>
                  <a:schemeClr val="tx1"/>
                </a:solidFill>
                <a:latin typeface="Arial" pitchFamily="34" charset="0"/>
                <a:ea typeface="+mn-ea"/>
                <a:cs typeface="Arial" pitchFamily="34" charset="0"/>
              </a:defRPr>
            </a:lvl1pPr>
            <a:lvl2pPr marL="457200" indent="0" algn="ctr" rtl="0" eaLnBrk="1" fontAlgn="base" hangingPunct="1">
              <a:spcBef>
                <a:spcPct val="20000"/>
              </a:spcBef>
              <a:spcAft>
                <a:spcPct val="0"/>
              </a:spcAft>
              <a:buNone/>
              <a:defRPr sz="3600">
                <a:solidFill>
                  <a:schemeClr val="tx1"/>
                </a:solidFill>
                <a:latin typeface="Arial" pitchFamily="34" charset="0"/>
                <a:ea typeface="+mn-ea"/>
                <a:cs typeface="Arial" pitchFamily="34" charset="0"/>
              </a:defRPr>
            </a:lvl2pPr>
            <a:lvl3pPr marL="914400" indent="0" algn="ctr" rtl="0" eaLnBrk="1" fontAlgn="base" hangingPunct="1">
              <a:spcBef>
                <a:spcPct val="20000"/>
              </a:spcBef>
              <a:spcAft>
                <a:spcPct val="0"/>
              </a:spcAft>
              <a:buNone/>
              <a:defRPr sz="3600">
                <a:solidFill>
                  <a:schemeClr val="tx1"/>
                </a:solidFill>
                <a:latin typeface="Arial" pitchFamily="34" charset="0"/>
                <a:ea typeface="+mn-ea"/>
                <a:cs typeface="Arial" pitchFamily="34" charset="0"/>
              </a:defRPr>
            </a:lvl3pPr>
            <a:lvl4pPr marL="1371600" indent="0" algn="ctr" rtl="0" eaLnBrk="1" fontAlgn="base" hangingPunct="1">
              <a:spcBef>
                <a:spcPct val="20000"/>
              </a:spcBef>
              <a:spcAft>
                <a:spcPct val="0"/>
              </a:spcAft>
              <a:buNone/>
              <a:defRPr sz="3600">
                <a:solidFill>
                  <a:schemeClr val="tx1"/>
                </a:solidFill>
                <a:latin typeface="Arial" pitchFamily="34" charset="0"/>
                <a:ea typeface="+mn-ea"/>
                <a:cs typeface="Arial" pitchFamily="34" charset="0"/>
              </a:defRPr>
            </a:lvl4pPr>
            <a:lvl5pPr marL="1828800" indent="0" algn="ctr" rtl="0" eaLnBrk="1" fontAlgn="base" hangingPunct="1">
              <a:spcBef>
                <a:spcPct val="20000"/>
              </a:spcBef>
              <a:spcAft>
                <a:spcPct val="0"/>
              </a:spcAft>
              <a:buNone/>
              <a:defRPr sz="3600">
                <a:solidFill>
                  <a:schemeClr val="tx1"/>
                </a:solidFill>
                <a:latin typeface="Arial" pitchFamily="34" charset="0"/>
                <a:ea typeface="+mn-ea"/>
                <a:cs typeface="Arial" pitchFamily="34" charset="0"/>
              </a:defRPr>
            </a:lvl5pPr>
            <a:lvl6pPr marL="2286000" indent="0" algn="ctr" rtl="0" eaLnBrk="1" fontAlgn="base" hangingPunct="1">
              <a:spcBef>
                <a:spcPct val="20000"/>
              </a:spcBef>
              <a:spcAft>
                <a:spcPct val="0"/>
              </a:spcAft>
              <a:buNone/>
              <a:defRPr sz="2000">
                <a:solidFill>
                  <a:schemeClr val="tx1"/>
                </a:solidFill>
                <a:latin typeface="+mn-lt"/>
                <a:ea typeface="+mn-ea"/>
              </a:defRPr>
            </a:lvl6pPr>
            <a:lvl7pPr marL="2743200" indent="0" algn="ctr" rtl="0" eaLnBrk="1" fontAlgn="base" hangingPunct="1">
              <a:spcBef>
                <a:spcPct val="20000"/>
              </a:spcBef>
              <a:spcAft>
                <a:spcPct val="0"/>
              </a:spcAft>
              <a:buNone/>
              <a:defRPr sz="2000">
                <a:solidFill>
                  <a:schemeClr val="tx1"/>
                </a:solidFill>
                <a:latin typeface="+mn-lt"/>
                <a:ea typeface="+mn-ea"/>
              </a:defRPr>
            </a:lvl7pPr>
            <a:lvl8pPr marL="3200400" indent="0" algn="ctr" rtl="0" eaLnBrk="1" fontAlgn="base" hangingPunct="1">
              <a:spcBef>
                <a:spcPct val="20000"/>
              </a:spcBef>
              <a:spcAft>
                <a:spcPct val="0"/>
              </a:spcAft>
              <a:buNone/>
              <a:defRPr sz="2000">
                <a:solidFill>
                  <a:schemeClr val="tx1"/>
                </a:solidFill>
                <a:latin typeface="+mn-lt"/>
                <a:ea typeface="+mn-ea"/>
              </a:defRPr>
            </a:lvl8pPr>
            <a:lvl9pPr marL="3657600" indent="0" algn="ctr" rtl="0" eaLnBrk="1" fontAlgn="base" hangingPunct="1">
              <a:spcBef>
                <a:spcPct val="20000"/>
              </a:spcBef>
              <a:spcAft>
                <a:spcPct val="0"/>
              </a:spcAft>
              <a:buNone/>
              <a:defRPr sz="2000">
                <a:solidFill>
                  <a:schemeClr val="tx1"/>
                </a:solidFill>
                <a:latin typeface="+mn-lt"/>
                <a:ea typeface="+mn-ea"/>
              </a:defRPr>
            </a:lvl9pPr>
          </a:lstStyle>
          <a:p>
            <a:pPr marL="457200" indent="-457200" algn="l">
              <a:buAutoNum type="arabicPeriod"/>
            </a:pPr>
            <a:r>
              <a:rPr lang="en-GB" sz="1600" b="1" u="sng" kern="0" dirty="0" smtClean="0">
                <a:latin typeface="+mn-lt"/>
              </a:rPr>
              <a:t>STFC Rutherford Appleton Laboratory, Oxfordshire. OX11 0QX</a:t>
            </a:r>
          </a:p>
          <a:p>
            <a:pPr marL="457200" indent="-457200" algn="l">
              <a:buAutoNum type="arabicPeriod"/>
            </a:pPr>
            <a:r>
              <a:rPr lang="en-GB" sz="1600" b="1" u="sng" kern="0" dirty="0" smtClean="0">
                <a:latin typeface="+mn-lt"/>
              </a:rPr>
              <a:t>Faculty of Engineering and Physical Sciences, University of Surrey. GU2 7XH.</a:t>
            </a:r>
            <a:endParaRPr lang="en-GB" sz="1600" kern="0" dirty="0">
              <a:latin typeface="+mn-lt"/>
            </a:endParaRPr>
          </a:p>
        </p:txBody>
      </p:sp>
    </p:spTree>
  </p:cSld>
  <p:clrMapOvr>
    <a:masterClrMapping/>
  </p:clrMapOvr>
  <p:transition advTm="13603"/>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3528" y="31740"/>
            <a:ext cx="8496944" cy="830997"/>
          </a:xfrm>
          <a:prstGeom prst="rect">
            <a:avLst/>
          </a:prstGeom>
          <a:noFill/>
        </p:spPr>
        <p:txBody>
          <a:bodyPr wrap="square" rtlCol="0">
            <a:spAutoFit/>
          </a:bodyPr>
          <a:lstStyle/>
          <a:p>
            <a:pPr algn="ctr"/>
            <a:r>
              <a:rPr lang="en-GB" sz="4800" b="1" dirty="0" smtClean="0">
                <a:solidFill>
                  <a:schemeClr val="accent6"/>
                </a:solidFill>
              </a:rPr>
              <a:t>Spectroscopic Performance</a:t>
            </a:r>
            <a:endParaRPr lang="en-GB" sz="4800" b="1" dirty="0">
              <a:solidFill>
                <a:schemeClr val="accent6"/>
              </a:solidFill>
            </a:endParaRPr>
          </a:p>
        </p:txBody>
      </p:sp>
      <p:sp>
        <p:nvSpPr>
          <p:cNvPr id="3" name="TextBox 2"/>
          <p:cNvSpPr txBox="1"/>
          <p:nvPr/>
        </p:nvSpPr>
        <p:spPr>
          <a:xfrm>
            <a:off x="4680520" y="1028921"/>
            <a:ext cx="4139952" cy="4893647"/>
          </a:xfrm>
          <a:prstGeom prst="rect">
            <a:avLst/>
          </a:prstGeom>
          <a:solidFill>
            <a:schemeClr val="bg1"/>
          </a:solidFill>
          <a:ln w="12700">
            <a:noFill/>
          </a:ln>
        </p:spPr>
        <p:txBody>
          <a:bodyPr wrap="square" rtlCol="0">
            <a:spAutoFit/>
          </a:bodyPr>
          <a:lstStyle/>
          <a:p>
            <a:pPr marL="342900" indent="-342900" algn="just">
              <a:buFont typeface="Arial" panose="020B0604020202020204" pitchFamily="34" charset="0"/>
              <a:buChar char="•"/>
            </a:pPr>
            <a:r>
              <a:rPr lang="en-GB" b="1" dirty="0" smtClean="0"/>
              <a:t>180 MBq </a:t>
            </a:r>
            <a:r>
              <a:rPr lang="en-GB" b="1" baseline="30000" dirty="0" smtClean="0"/>
              <a:t>241</a:t>
            </a:r>
            <a:r>
              <a:rPr lang="en-GB" b="1" dirty="0" smtClean="0"/>
              <a:t>Am sealed source.</a:t>
            </a:r>
          </a:p>
          <a:p>
            <a:pPr marL="342900" indent="-342900" algn="just">
              <a:buFont typeface="Arial" panose="020B0604020202020204" pitchFamily="34" charset="0"/>
              <a:buChar char="•"/>
            </a:pPr>
            <a:endParaRPr lang="en-GB" b="1" dirty="0" smtClean="0"/>
          </a:p>
          <a:p>
            <a:pPr marL="342900" indent="-342900" algn="just">
              <a:buFont typeface="Arial" panose="020B0604020202020204" pitchFamily="34" charset="0"/>
              <a:buChar char="•"/>
            </a:pPr>
            <a:r>
              <a:rPr lang="en-GB" b="1" dirty="0" smtClean="0">
                <a:latin typeface="Symbol" panose="05050102010706020507" pitchFamily="18" charset="2"/>
              </a:rPr>
              <a:t>g</a:t>
            </a:r>
            <a:r>
              <a:rPr lang="en-GB" b="1" dirty="0" smtClean="0"/>
              <a:t>-rays at 59.5 and 26.0 keV.</a:t>
            </a:r>
          </a:p>
          <a:p>
            <a:pPr marL="342900" indent="-342900" algn="just">
              <a:buFont typeface="Arial" panose="020B0604020202020204" pitchFamily="34" charset="0"/>
              <a:buChar char="•"/>
            </a:pPr>
            <a:endParaRPr lang="en-GB" b="1" dirty="0" smtClean="0"/>
          </a:p>
          <a:p>
            <a:pPr marL="342900" indent="-342900" algn="just">
              <a:buFont typeface="Arial" panose="020B0604020202020204" pitchFamily="34" charset="0"/>
              <a:buChar char="•"/>
            </a:pPr>
            <a:r>
              <a:rPr lang="en-GB" b="1" dirty="0" smtClean="0"/>
              <a:t>FWHM calculated for all 6,400 pixels at the optimal operating bias.</a:t>
            </a:r>
          </a:p>
          <a:p>
            <a:pPr algn="just"/>
            <a:endParaRPr lang="en-GB" b="1" dirty="0" smtClean="0"/>
          </a:p>
          <a:p>
            <a:pPr marL="342900" indent="-342900" algn="just">
              <a:buFont typeface="Arial" panose="020B0604020202020204" pitchFamily="34" charset="0"/>
              <a:buChar char="•"/>
            </a:pPr>
            <a:r>
              <a:rPr lang="en-GB" b="1" dirty="0" smtClean="0"/>
              <a:t>Average FWHM ~ 0.9 +/- 0.4 keV.</a:t>
            </a:r>
          </a:p>
          <a:p>
            <a:pPr marL="342900" indent="-342900" algn="just">
              <a:buFont typeface="Arial" panose="020B0604020202020204" pitchFamily="34" charset="0"/>
              <a:buChar char="•"/>
            </a:pPr>
            <a:endParaRPr lang="en-GB" b="1" dirty="0" smtClean="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8" y="908720"/>
            <a:ext cx="4320000" cy="2820157"/>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1564" y="3897313"/>
            <a:ext cx="4320000" cy="2820157"/>
          </a:xfrm>
          <a:prstGeom prst="rect">
            <a:avLst/>
          </a:prstGeom>
        </p:spPr>
      </p:pic>
    </p:spTree>
    <p:extLst>
      <p:ext uri="{BB962C8B-B14F-4D97-AF65-F5344CB8AC3E}">
        <p14:creationId xmlns:p14="http://schemas.microsoft.com/office/powerpoint/2010/main" val="12258166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23528" y="31740"/>
            <a:ext cx="8496944" cy="830997"/>
          </a:xfrm>
          <a:prstGeom prst="rect">
            <a:avLst/>
          </a:prstGeom>
          <a:noFill/>
        </p:spPr>
        <p:txBody>
          <a:bodyPr wrap="square" rtlCol="0">
            <a:spAutoFit/>
          </a:bodyPr>
          <a:lstStyle/>
          <a:p>
            <a:pPr algn="ctr"/>
            <a:r>
              <a:rPr lang="en-GB" sz="4800" b="1" dirty="0" smtClean="0">
                <a:solidFill>
                  <a:schemeClr val="accent6"/>
                </a:solidFill>
              </a:rPr>
              <a:t>Detector Uniformity</a:t>
            </a:r>
            <a:endParaRPr lang="en-GB" sz="4800" b="1" dirty="0">
              <a:solidFill>
                <a:schemeClr val="accent6"/>
              </a:solidFill>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340768"/>
            <a:ext cx="9144000" cy="3985484"/>
          </a:xfrm>
          <a:prstGeom prst="rect">
            <a:avLst/>
          </a:prstGeom>
        </p:spPr>
      </p:pic>
      <p:sp>
        <p:nvSpPr>
          <p:cNvPr id="6" name="TextBox 5"/>
          <p:cNvSpPr txBox="1"/>
          <p:nvPr/>
        </p:nvSpPr>
        <p:spPr>
          <a:xfrm>
            <a:off x="4067944" y="1844824"/>
            <a:ext cx="3203848" cy="646331"/>
          </a:xfrm>
          <a:prstGeom prst="rect">
            <a:avLst/>
          </a:prstGeom>
          <a:noFill/>
        </p:spPr>
        <p:txBody>
          <a:bodyPr wrap="square" rtlCol="0">
            <a:spAutoFit/>
          </a:bodyPr>
          <a:lstStyle/>
          <a:p>
            <a:pPr algn="ctr"/>
            <a:r>
              <a:rPr lang="en-GB" sz="3600" b="1" dirty="0" smtClean="0">
                <a:solidFill>
                  <a:schemeClr val="accent6"/>
                </a:solidFill>
              </a:rPr>
              <a:t>RAW Data</a:t>
            </a:r>
            <a:endParaRPr lang="en-GB" sz="3600" b="1" dirty="0">
              <a:solidFill>
                <a:schemeClr val="accent6"/>
              </a:solidFill>
            </a:endParaRPr>
          </a:p>
        </p:txBody>
      </p:sp>
    </p:spTree>
    <p:extLst>
      <p:ext uri="{BB962C8B-B14F-4D97-AF65-F5344CB8AC3E}">
        <p14:creationId xmlns:p14="http://schemas.microsoft.com/office/powerpoint/2010/main" val="266737553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72" y="912647"/>
            <a:ext cx="9144000" cy="5969332"/>
          </a:xfrm>
          <a:prstGeom prst="rect">
            <a:avLst/>
          </a:prstGeom>
        </p:spPr>
      </p:pic>
      <p:sp>
        <p:nvSpPr>
          <p:cNvPr id="5" name="Rectangle 4"/>
          <p:cNvSpPr/>
          <p:nvPr/>
        </p:nvSpPr>
        <p:spPr bwMode="auto">
          <a:xfrm>
            <a:off x="1816625" y="1120468"/>
            <a:ext cx="1404156" cy="4716000"/>
          </a:xfrm>
          <a:prstGeom prst="rect">
            <a:avLst/>
          </a:prstGeom>
          <a:solidFill>
            <a:srgbClr val="00CC00">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smtClean="0">
              <a:ln>
                <a:noFill/>
              </a:ln>
              <a:solidFill>
                <a:schemeClr val="tx1"/>
              </a:solidFill>
              <a:effectLst/>
              <a:latin typeface="Lucida Grande" pitchFamily="84" charset="0"/>
              <a:ea typeface="ヒラギノ角ゴ Pro W3" pitchFamily="84" charset="-128"/>
            </a:endParaRPr>
          </a:p>
        </p:txBody>
      </p:sp>
      <p:cxnSp>
        <p:nvCxnSpPr>
          <p:cNvPr id="7" name="Straight Arrow Connector 6"/>
          <p:cNvCxnSpPr/>
          <p:nvPr/>
        </p:nvCxnSpPr>
        <p:spPr bwMode="auto">
          <a:xfrm flipH="1">
            <a:off x="3220782" y="2213492"/>
            <a:ext cx="1567242" cy="600724"/>
          </a:xfrm>
          <a:prstGeom prst="straightConnector1">
            <a:avLst/>
          </a:prstGeom>
          <a:solidFill>
            <a:schemeClr val="accent1"/>
          </a:solidFill>
          <a:ln w="25400" cap="flat" cmpd="sng" algn="ctr">
            <a:solidFill>
              <a:srgbClr val="00CC00"/>
            </a:solidFill>
            <a:prstDash val="solid"/>
            <a:round/>
            <a:headEnd type="none"/>
            <a:tailEnd type="arrow"/>
          </a:ln>
          <a:effectLst/>
        </p:spPr>
      </p:cxnSp>
      <p:sp>
        <p:nvSpPr>
          <p:cNvPr id="10" name="TextBox 9"/>
          <p:cNvSpPr txBox="1"/>
          <p:nvPr/>
        </p:nvSpPr>
        <p:spPr>
          <a:xfrm>
            <a:off x="4645149" y="1674883"/>
            <a:ext cx="3420380" cy="1077218"/>
          </a:xfrm>
          <a:prstGeom prst="rect">
            <a:avLst/>
          </a:prstGeom>
          <a:noFill/>
        </p:spPr>
        <p:txBody>
          <a:bodyPr wrap="square" rtlCol="0">
            <a:spAutoFit/>
          </a:bodyPr>
          <a:lstStyle/>
          <a:p>
            <a:pPr algn="ctr"/>
            <a:r>
              <a:rPr lang="en-GB" sz="3200" b="1" dirty="0" smtClean="0">
                <a:solidFill>
                  <a:srgbClr val="00CC00"/>
                </a:solidFill>
                <a:latin typeface="Times New Roman" panose="02020603050405020304" pitchFamily="18" charset="0"/>
                <a:cs typeface="Times New Roman" panose="02020603050405020304" pitchFamily="18" charset="0"/>
              </a:rPr>
              <a:t>97.7 % of Pixels</a:t>
            </a:r>
          </a:p>
          <a:p>
            <a:pPr algn="ctr"/>
            <a:r>
              <a:rPr lang="en-GB" sz="3200" b="1" dirty="0" smtClean="0">
                <a:solidFill>
                  <a:srgbClr val="00CC00"/>
                </a:solidFill>
                <a:latin typeface="Times New Roman" panose="02020603050405020304" pitchFamily="18" charset="0"/>
                <a:cs typeface="Times New Roman" panose="02020603050405020304" pitchFamily="18" charset="0"/>
              </a:rPr>
              <a:t>In Specification</a:t>
            </a:r>
            <a:endParaRPr lang="en-GB" b="1" dirty="0">
              <a:solidFill>
                <a:srgbClr val="00CC00"/>
              </a:solidFill>
              <a:latin typeface="Times New Roman" panose="02020603050405020304" pitchFamily="18" charset="0"/>
              <a:cs typeface="Times New Roman" panose="02020603050405020304" pitchFamily="18" charset="0"/>
            </a:endParaRPr>
          </a:p>
        </p:txBody>
      </p:sp>
      <p:sp>
        <p:nvSpPr>
          <p:cNvPr id="8" name="TextBox 7"/>
          <p:cNvSpPr txBox="1"/>
          <p:nvPr/>
        </p:nvSpPr>
        <p:spPr>
          <a:xfrm>
            <a:off x="323528" y="31740"/>
            <a:ext cx="8496944" cy="830997"/>
          </a:xfrm>
          <a:prstGeom prst="rect">
            <a:avLst/>
          </a:prstGeom>
          <a:noFill/>
        </p:spPr>
        <p:txBody>
          <a:bodyPr wrap="square" rtlCol="0">
            <a:spAutoFit/>
          </a:bodyPr>
          <a:lstStyle/>
          <a:p>
            <a:pPr algn="ctr"/>
            <a:r>
              <a:rPr lang="en-GB" sz="4800" b="1" dirty="0" smtClean="0">
                <a:solidFill>
                  <a:schemeClr val="accent6"/>
                </a:solidFill>
              </a:rPr>
              <a:t>Detector Uniformity</a:t>
            </a:r>
            <a:endParaRPr lang="en-GB" sz="4800" b="1" dirty="0">
              <a:solidFill>
                <a:schemeClr val="accent6"/>
              </a:solidFill>
            </a:endParaRPr>
          </a:p>
        </p:txBody>
      </p:sp>
      <p:sp>
        <p:nvSpPr>
          <p:cNvPr id="2" name="Rectangle 1"/>
          <p:cNvSpPr/>
          <p:nvPr/>
        </p:nvSpPr>
        <p:spPr bwMode="auto">
          <a:xfrm>
            <a:off x="3779911" y="3478468"/>
            <a:ext cx="4983711" cy="634745"/>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3200" b="1" i="0" u="none" strike="noStrike" cap="none" normalizeH="0" baseline="0" dirty="0" smtClean="0">
                <a:ln>
                  <a:noFill/>
                </a:ln>
                <a:solidFill>
                  <a:srgbClr val="FF0000"/>
                </a:solidFill>
                <a:effectLst/>
                <a:latin typeface="Times New Roman" panose="02020603050405020304" pitchFamily="18" charset="0"/>
                <a:cs typeface="Times New Roman" panose="02020603050405020304" pitchFamily="18" charset="0"/>
              </a:rPr>
              <a:t>Crystalline Defects</a:t>
            </a:r>
          </a:p>
        </p:txBody>
      </p:sp>
      <p:cxnSp>
        <p:nvCxnSpPr>
          <p:cNvPr id="11" name="Straight Arrow Connector 10"/>
          <p:cNvCxnSpPr/>
          <p:nvPr/>
        </p:nvCxnSpPr>
        <p:spPr bwMode="auto">
          <a:xfrm flipH="1">
            <a:off x="3764144" y="3821714"/>
            <a:ext cx="792089" cy="0"/>
          </a:xfrm>
          <a:prstGeom prst="straightConnector1">
            <a:avLst/>
          </a:prstGeom>
          <a:solidFill>
            <a:schemeClr val="accent1"/>
          </a:solidFill>
          <a:ln w="50800" cap="flat" cmpd="sng" algn="ctr">
            <a:solidFill>
              <a:srgbClr val="FF0000"/>
            </a:solidFill>
            <a:prstDash val="solid"/>
            <a:round/>
            <a:headEnd type="none"/>
            <a:tailEnd type="stealth"/>
          </a:ln>
          <a:effectLst/>
        </p:spPr>
      </p:cxnSp>
      <p:cxnSp>
        <p:nvCxnSpPr>
          <p:cNvPr id="13" name="Straight Arrow Connector 12"/>
          <p:cNvCxnSpPr/>
          <p:nvPr/>
        </p:nvCxnSpPr>
        <p:spPr bwMode="auto">
          <a:xfrm flipH="1">
            <a:off x="7971532" y="3811606"/>
            <a:ext cx="792089" cy="0"/>
          </a:xfrm>
          <a:prstGeom prst="straightConnector1">
            <a:avLst/>
          </a:prstGeom>
          <a:solidFill>
            <a:schemeClr val="accent1"/>
          </a:solidFill>
          <a:ln w="50800" cap="flat" cmpd="sng" algn="ctr">
            <a:solidFill>
              <a:srgbClr val="FF0000"/>
            </a:solidFill>
            <a:prstDash val="solid"/>
            <a:round/>
            <a:headEnd type="stealth"/>
            <a:tailEnd type="none"/>
          </a:ln>
          <a:effectLst/>
        </p:spPr>
      </p:cxnSp>
    </p:spTree>
    <p:extLst>
      <p:ext uri="{BB962C8B-B14F-4D97-AF65-F5344CB8AC3E}">
        <p14:creationId xmlns:p14="http://schemas.microsoft.com/office/powerpoint/2010/main" val="306008027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00" y="15610"/>
            <a:ext cx="4677212" cy="3053350"/>
          </a:xfrm>
          <a:prstGeom prst="rect">
            <a:avLst/>
          </a:prstGeom>
        </p:spPr>
      </p:pic>
      <p:sp>
        <p:nvSpPr>
          <p:cNvPr id="5" name="TextBox 4"/>
          <p:cNvSpPr txBox="1"/>
          <p:nvPr/>
        </p:nvSpPr>
        <p:spPr>
          <a:xfrm>
            <a:off x="4681831" y="551517"/>
            <a:ext cx="4248472" cy="1446550"/>
          </a:xfrm>
          <a:prstGeom prst="rect">
            <a:avLst/>
          </a:prstGeom>
          <a:noFill/>
        </p:spPr>
        <p:txBody>
          <a:bodyPr wrap="square" rtlCol="0">
            <a:spAutoFit/>
          </a:bodyPr>
          <a:lstStyle/>
          <a:p>
            <a:pPr algn="ctr"/>
            <a:r>
              <a:rPr lang="en-GB" sz="4400" b="1" dirty="0" smtClean="0">
                <a:solidFill>
                  <a:schemeClr val="accent6"/>
                </a:solidFill>
              </a:rPr>
              <a:t>Poor Pixel</a:t>
            </a:r>
          </a:p>
          <a:p>
            <a:pPr algn="ctr"/>
            <a:r>
              <a:rPr lang="en-GB" sz="4400" b="1" dirty="0" smtClean="0">
                <a:solidFill>
                  <a:schemeClr val="accent6"/>
                </a:solidFill>
              </a:rPr>
              <a:t>Performance</a:t>
            </a:r>
            <a:endParaRPr lang="en-GB" sz="4400" b="1" dirty="0">
              <a:solidFill>
                <a:schemeClr val="accent6"/>
              </a:solidFill>
            </a:endParaRPr>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72000" y="2304864"/>
            <a:ext cx="4568552" cy="4568552"/>
          </a:xfrm>
          <a:prstGeom prst="rect">
            <a:avLst/>
          </a:prstGeom>
        </p:spPr>
      </p:pic>
      <p:sp>
        <p:nvSpPr>
          <p:cNvPr id="7" name="Rectangle 6"/>
          <p:cNvSpPr/>
          <p:nvPr/>
        </p:nvSpPr>
        <p:spPr bwMode="auto">
          <a:xfrm>
            <a:off x="937250" y="115635"/>
            <a:ext cx="702078" cy="2412000"/>
          </a:xfrm>
          <a:prstGeom prst="rect">
            <a:avLst/>
          </a:prstGeom>
          <a:solidFill>
            <a:srgbClr val="0000FF">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smtClean="0">
              <a:ln>
                <a:noFill/>
              </a:ln>
              <a:solidFill>
                <a:schemeClr val="tx1"/>
              </a:solidFill>
              <a:effectLst/>
              <a:latin typeface="Lucida Grande" pitchFamily="84" charset="0"/>
              <a:ea typeface="ヒラギノ角ゴ Pro W3" pitchFamily="84" charset="-128"/>
            </a:endParaRPr>
          </a:p>
        </p:txBody>
      </p:sp>
      <p:sp>
        <p:nvSpPr>
          <p:cNvPr id="8" name="Rectangle 7"/>
          <p:cNvSpPr/>
          <p:nvPr/>
        </p:nvSpPr>
        <p:spPr bwMode="auto">
          <a:xfrm>
            <a:off x="1639328" y="115635"/>
            <a:ext cx="351039" cy="2412000"/>
          </a:xfrm>
          <a:prstGeom prst="rect">
            <a:avLst/>
          </a:prstGeom>
          <a:solidFill>
            <a:srgbClr val="00FF99">
              <a:alpha val="49804"/>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smtClean="0">
              <a:ln>
                <a:noFill/>
              </a:ln>
              <a:solidFill>
                <a:schemeClr val="tx1"/>
              </a:solidFill>
              <a:effectLst/>
              <a:latin typeface="Lucida Grande" pitchFamily="84" charset="0"/>
              <a:ea typeface="ヒラギノ角ゴ Pro W3" pitchFamily="84" charset="-128"/>
            </a:endParaRPr>
          </a:p>
        </p:txBody>
      </p:sp>
      <p:sp>
        <p:nvSpPr>
          <p:cNvPr id="9" name="Rectangle 8"/>
          <p:cNvSpPr/>
          <p:nvPr/>
        </p:nvSpPr>
        <p:spPr bwMode="auto">
          <a:xfrm>
            <a:off x="1990367" y="115635"/>
            <a:ext cx="1053117" cy="2412000"/>
          </a:xfrm>
          <a:prstGeom prst="rect">
            <a:avLst/>
          </a:prstGeom>
          <a:solidFill>
            <a:srgbClr val="FFC000">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smtClean="0">
              <a:ln>
                <a:noFill/>
              </a:ln>
              <a:solidFill>
                <a:schemeClr val="tx1"/>
              </a:solidFill>
              <a:effectLst/>
              <a:latin typeface="Lucida Grande" pitchFamily="84" charset="0"/>
              <a:ea typeface="ヒラギノ角ゴ Pro W3" pitchFamily="84" charset="-128"/>
            </a:endParaRPr>
          </a:p>
        </p:txBody>
      </p:sp>
      <p:sp>
        <p:nvSpPr>
          <p:cNvPr id="10" name="Rectangle 9"/>
          <p:cNvSpPr/>
          <p:nvPr/>
        </p:nvSpPr>
        <p:spPr bwMode="auto">
          <a:xfrm>
            <a:off x="3043484" y="115635"/>
            <a:ext cx="1476000" cy="2412000"/>
          </a:xfrm>
          <a:prstGeom prst="rect">
            <a:avLst/>
          </a:prstGeom>
          <a:solidFill>
            <a:srgbClr val="FF0000">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smtClean="0">
              <a:ln>
                <a:noFill/>
              </a:ln>
              <a:solidFill>
                <a:schemeClr val="tx1"/>
              </a:solidFill>
              <a:effectLst/>
              <a:latin typeface="Lucida Grande" pitchFamily="84" charset="0"/>
              <a:ea typeface="ヒラギノ角ゴ Pro W3" pitchFamily="84" charset="-128"/>
            </a:endParaRPr>
          </a:p>
        </p:txBody>
      </p:sp>
      <p:sp>
        <p:nvSpPr>
          <p:cNvPr id="11" name="TextBox 10"/>
          <p:cNvSpPr txBox="1"/>
          <p:nvPr/>
        </p:nvSpPr>
        <p:spPr>
          <a:xfrm>
            <a:off x="441123" y="3465004"/>
            <a:ext cx="3781484" cy="2554545"/>
          </a:xfrm>
          <a:prstGeom prst="rect">
            <a:avLst/>
          </a:prstGeom>
          <a:solidFill>
            <a:schemeClr val="bg1"/>
          </a:solidFill>
          <a:ln w="12700">
            <a:noFill/>
          </a:ln>
        </p:spPr>
        <p:txBody>
          <a:bodyPr wrap="square" rtlCol="0">
            <a:spAutoFit/>
          </a:bodyPr>
          <a:lstStyle/>
          <a:p>
            <a:pPr marL="342900" indent="-342900" algn="just">
              <a:buFont typeface="Arial" panose="020B0604020202020204" pitchFamily="34" charset="0"/>
              <a:buChar char="•"/>
            </a:pPr>
            <a:r>
              <a:rPr lang="en-GB" sz="2000" b="1" dirty="0" smtClean="0"/>
              <a:t>Just outside spec:</a:t>
            </a:r>
          </a:p>
          <a:p>
            <a:pPr marL="457200" indent="-101600" algn="just"/>
            <a:r>
              <a:rPr lang="en-GB" sz="2000" b="1" dirty="0" smtClean="0">
                <a:solidFill>
                  <a:srgbClr val="00FF99"/>
                </a:solidFill>
              </a:rPr>
              <a:t>2 – 3 keV</a:t>
            </a:r>
          </a:p>
          <a:p>
            <a:pPr marL="342900" indent="-342900" algn="just">
              <a:buFont typeface="Arial" panose="020B0604020202020204" pitchFamily="34" charset="0"/>
              <a:buChar char="•"/>
            </a:pPr>
            <a:endParaRPr lang="en-GB" sz="2000" b="1" dirty="0"/>
          </a:p>
          <a:p>
            <a:pPr marL="342900" indent="-342900" algn="just">
              <a:buFont typeface="Arial" panose="020B0604020202020204" pitchFamily="34" charset="0"/>
              <a:buChar char="•"/>
            </a:pPr>
            <a:r>
              <a:rPr lang="en-GB" sz="2000" b="1" dirty="0" smtClean="0"/>
              <a:t>Poor pixels:</a:t>
            </a:r>
          </a:p>
          <a:p>
            <a:pPr indent="355600" algn="just"/>
            <a:r>
              <a:rPr lang="en-GB" sz="2000" b="1" dirty="0" smtClean="0">
                <a:solidFill>
                  <a:srgbClr val="FFC000"/>
                </a:solidFill>
              </a:rPr>
              <a:t>3 – 6 keV</a:t>
            </a:r>
          </a:p>
          <a:p>
            <a:pPr marL="342900" indent="-342900" algn="just">
              <a:buFont typeface="Arial" panose="020B0604020202020204" pitchFamily="34" charset="0"/>
              <a:buChar char="•"/>
            </a:pPr>
            <a:endParaRPr lang="en-GB" sz="2000" b="1" dirty="0"/>
          </a:p>
          <a:p>
            <a:pPr marL="342900" indent="-342900" algn="just">
              <a:buFont typeface="Arial" panose="020B0604020202020204" pitchFamily="34" charset="0"/>
              <a:buChar char="•"/>
            </a:pPr>
            <a:r>
              <a:rPr lang="en-GB" sz="2000" b="1" dirty="0" smtClean="0"/>
              <a:t>Severely degraded pixels: </a:t>
            </a:r>
            <a:r>
              <a:rPr lang="en-GB" sz="2000" b="1" dirty="0" smtClean="0">
                <a:solidFill>
                  <a:srgbClr val="FF0000"/>
                </a:solidFill>
              </a:rPr>
              <a:t>6+ keV</a:t>
            </a:r>
          </a:p>
        </p:txBody>
      </p:sp>
    </p:spTree>
    <p:extLst>
      <p:ext uri="{BB962C8B-B14F-4D97-AF65-F5344CB8AC3E}">
        <p14:creationId xmlns:p14="http://schemas.microsoft.com/office/powerpoint/2010/main" val="153199795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00" y="15610"/>
            <a:ext cx="4677212" cy="3053350"/>
          </a:xfrm>
          <a:prstGeom prst="rect">
            <a:avLst/>
          </a:prstGeom>
        </p:spPr>
      </p:pic>
      <p:sp>
        <p:nvSpPr>
          <p:cNvPr id="6" name="TextBox 5"/>
          <p:cNvSpPr txBox="1"/>
          <p:nvPr/>
        </p:nvSpPr>
        <p:spPr>
          <a:xfrm>
            <a:off x="13172" y="3449710"/>
            <a:ext cx="2902644" cy="2739211"/>
          </a:xfrm>
          <a:prstGeom prst="rect">
            <a:avLst/>
          </a:prstGeom>
          <a:solidFill>
            <a:schemeClr val="bg1"/>
          </a:solidFill>
          <a:ln w="12700">
            <a:noFill/>
          </a:ln>
        </p:spPr>
        <p:txBody>
          <a:bodyPr wrap="square" rtlCol="0">
            <a:spAutoFit/>
          </a:bodyPr>
          <a:lstStyle/>
          <a:p>
            <a:pPr marL="342900" indent="-342900" algn="just">
              <a:buFont typeface="Arial" panose="020B0604020202020204" pitchFamily="34" charset="0"/>
              <a:buChar char="•"/>
            </a:pPr>
            <a:r>
              <a:rPr lang="en-GB" sz="2000" b="1" dirty="0" smtClean="0"/>
              <a:t>Typically located at the detector edge.</a:t>
            </a:r>
          </a:p>
          <a:p>
            <a:pPr marL="342900" indent="-342900" algn="just">
              <a:buFont typeface="Arial" panose="020B0604020202020204" pitchFamily="34" charset="0"/>
              <a:buChar char="•"/>
            </a:pPr>
            <a:endParaRPr lang="en-GB" sz="1600" b="1" dirty="0"/>
          </a:p>
          <a:p>
            <a:pPr marL="342900" indent="-342900" algn="just">
              <a:buFont typeface="Arial" panose="020B0604020202020204" pitchFamily="34" charset="0"/>
              <a:buChar char="•"/>
            </a:pPr>
            <a:r>
              <a:rPr lang="en-GB" sz="2000" b="1" dirty="0" smtClean="0"/>
              <a:t>Increased leakage current -&gt; noise.</a:t>
            </a:r>
          </a:p>
          <a:p>
            <a:pPr marL="342900" indent="-342900" algn="just">
              <a:buFont typeface="Arial" panose="020B0604020202020204" pitchFamily="34" charset="0"/>
              <a:buChar char="•"/>
            </a:pPr>
            <a:endParaRPr lang="en-GB" sz="1600" b="1" dirty="0"/>
          </a:p>
          <a:p>
            <a:pPr marL="342900" indent="-342900" algn="just">
              <a:buFont typeface="Arial" panose="020B0604020202020204" pitchFamily="34" charset="0"/>
              <a:buChar char="•"/>
            </a:pPr>
            <a:r>
              <a:rPr lang="en-GB" sz="2000" b="1" dirty="0" smtClean="0"/>
              <a:t>Variations in charge transport properties.</a:t>
            </a:r>
          </a:p>
        </p:txBody>
      </p:sp>
      <p:sp>
        <p:nvSpPr>
          <p:cNvPr id="8" name="Rectangle 7"/>
          <p:cNvSpPr/>
          <p:nvPr/>
        </p:nvSpPr>
        <p:spPr bwMode="auto">
          <a:xfrm>
            <a:off x="1639328" y="115635"/>
            <a:ext cx="351039" cy="2412000"/>
          </a:xfrm>
          <a:prstGeom prst="rect">
            <a:avLst/>
          </a:prstGeom>
          <a:solidFill>
            <a:srgbClr val="00FF99">
              <a:alpha val="49804"/>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smtClean="0">
              <a:ln>
                <a:noFill/>
              </a:ln>
              <a:solidFill>
                <a:schemeClr val="tx1"/>
              </a:solidFill>
              <a:effectLst/>
              <a:latin typeface="Lucida Grande" pitchFamily="84" charset="0"/>
              <a:ea typeface="ヒラギノ角ゴ Pro W3" pitchFamily="84" charset="-128"/>
            </a:endParaRPr>
          </a:p>
        </p:txBody>
      </p:sp>
      <p:sp>
        <p:nvSpPr>
          <p:cNvPr id="9" name="TextBox 8"/>
          <p:cNvSpPr txBox="1"/>
          <p:nvPr/>
        </p:nvSpPr>
        <p:spPr>
          <a:xfrm>
            <a:off x="5256076" y="3933773"/>
            <a:ext cx="2191317" cy="461665"/>
          </a:xfrm>
          <a:prstGeom prst="rect">
            <a:avLst/>
          </a:prstGeom>
          <a:noFill/>
        </p:spPr>
        <p:txBody>
          <a:bodyPr wrap="square" rtlCol="0">
            <a:spAutoFit/>
          </a:bodyPr>
          <a:lstStyle/>
          <a:p>
            <a:pPr algn="ctr"/>
            <a:r>
              <a:rPr lang="en-GB" b="1" dirty="0" smtClean="0">
                <a:latin typeface="Times" pitchFamily="18" charset="0"/>
              </a:rPr>
              <a:t>1.4 % of Pixels</a:t>
            </a:r>
            <a:endParaRPr lang="en-GB" b="1" dirty="0">
              <a:latin typeface="Times" pitchFamily="18" charset="0"/>
            </a:endParaRPr>
          </a:p>
        </p:txBody>
      </p:sp>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752020" y="121394"/>
            <a:ext cx="4068000" cy="2659534"/>
          </a:xfrm>
          <a:prstGeom prst="rect">
            <a:avLst/>
          </a:prstGeom>
        </p:spPr>
      </p:pic>
      <p:pic>
        <p:nvPicPr>
          <p:cNvPr id="4" name="Picture 3"/>
          <p:cNvPicPr>
            <a:picLocks noChangeAspect="1"/>
          </p:cNvPicPr>
          <p:nvPr/>
        </p:nvPicPr>
        <p:blipFill rotWithShape="1">
          <a:blip r:embed="rId5" cstate="print">
            <a:extLst>
              <a:ext uri="{28A0092B-C50C-407E-A947-70E740481C1C}">
                <a14:useLocalDpi xmlns:a14="http://schemas.microsoft.com/office/drawing/2010/main" val="0"/>
              </a:ext>
            </a:extLst>
          </a:blip>
          <a:srcRect l="2428"/>
          <a:stretch/>
        </p:blipFill>
        <p:spPr>
          <a:xfrm>
            <a:off x="3098800" y="2813425"/>
            <a:ext cx="6045200" cy="4044575"/>
          </a:xfrm>
          <a:prstGeom prst="rect">
            <a:avLst/>
          </a:prstGeom>
          <a:ln w="25400">
            <a:solidFill>
              <a:srgbClr val="00FF99"/>
            </a:solidFill>
          </a:ln>
        </p:spPr>
      </p:pic>
    </p:spTree>
    <p:extLst>
      <p:ext uri="{BB962C8B-B14F-4D97-AF65-F5344CB8AC3E}">
        <p14:creationId xmlns:p14="http://schemas.microsoft.com/office/powerpoint/2010/main" val="418882987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00" y="15610"/>
            <a:ext cx="4677212" cy="3053350"/>
          </a:xfrm>
          <a:prstGeom prst="rect">
            <a:avLst/>
          </a:prstGeom>
        </p:spPr>
      </p:pic>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915816" y="2816932"/>
            <a:ext cx="6194980" cy="4044170"/>
          </a:xfrm>
          <a:prstGeom prst="rect">
            <a:avLst/>
          </a:prstGeom>
          <a:ln w="25400">
            <a:solidFill>
              <a:srgbClr val="FFC000"/>
            </a:solidFill>
          </a:ln>
        </p:spPr>
      </p:pic>
      <p:sp>
        <p:nvSpPr>
          <p:cNvPr id="18" name="Rectangle 17"/>
          <p:cNvSpPr/>
          <p:nvPr/>
        </p:nvSpPr>
        <p:spPr bwMode="auto">
          <a:xfrm>
            <a:off x="71500" y="3746327"/>
            <a:ext cx="2736593" cy="2520019"/>
          </a:xfrm>
          <a:prstGeom prst="rect">
            <a:avLst/>
          </a:prstGeom>
          <a:solidFill>
            <a:schemeClr val="bg1">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smtClean="0">
              <a:ln>
                <a:noFill/>
              </a:ln>
              <a:solidFill>
                <a:schemeClr val="tx1"/>
              </a:solidFill>
              <a:effectLst/>
              <a:latin typeface="Lucida Grande" pitchFamily="84" charset="0"/>
              <a:ea typeface="ヒラギノ角ゴ Pro W3" pitchFamily="84" charset="-128"/>
            </a:endParaRPr>
          </a:p>
        </p:txBody>
      </p:sp>
      <p:sp>
        <p:nvSpPr>
          <p:cNvPr id="19" name="Rectangle 18"/>
          <p:cNvSpPr/>
          <p:nvPr/>
        </p:nvSpPr>
        <p:spPr bwMode="auto">
          <a:xfrm>
            <a:off x="71500" y="3645024"/>
            <a:ext cx="2736593" cy="101303"/>
          </a:xfrm>
          <a:prstGeom prst="rect">
            <a:avLst/>
          </a:prstGeom>
          <a:solidFill>
            <a:srgbClr val="FFC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smtClean="0">
              <a:ln>
                <a:noFill/>
              </a:ln>
              <a:solidFill>
                <a:schemeClr val="tx1"/>
              </a:solidFill>
              <a:effectLst/>
              <a:latin typeface="Lucida Grande" pitchFamily="84" charset="0"/>
              <a:ea typeface="ヒラギノ角ゴ Pro W3" pitchFamily="84" charset="-128"/>
            </a:endParaRPr>
          </a:p>
        </p:txBody>
      </p:sp>
      <p:sp>
        <p:nvSpPr>
          <p:cNvPr id="20" name="Rectangle 19"/>
          <p:cNvSpPr/>
          <p:nvPr/>
        </p:nvSpPr>
        <p:spPr bwMode="auto">
          <a:xfrm>
            <a:off x="1079796" y="6266346"/>
            <a:ext cx="720000" cy="101303"/>
          </a:xfrm>
          <a:prstGeom prst="rect">
            <a:avLst/>
          </a:prstGeom>
          <a:solidFill>
            <a:srgbClr val="FFC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smtClean="0">
              <a:ln>
                <a:noFill/>
              </a:ln>
              <a:solidFill>
                <a:schemeClr val="tx1"/>
              </a:solidFill>
              <a:effectLst/>
              <a:latin typeface="Lucida Grande" pitchFamily="84" charset="0"/>
              <a:ea typeface="ヒラギノ角ゴ Pro W3" pitchFamily="84" charset="-128"/>
            </a:endParaRPr>
          </a:p>
        </p:txBody>
      </p:sp>
      <p:sp>
        <p:nvSpPr>
          <p:cNvPr id="21" name="Rectangle 20"/>
          <p:cNvSpPr/>
          <p:nvPr/>
        </p:nvSpPr>
        <p:spPr bwMode="auto">
          <a:xfrm>
            <a:off x="251521" y="6266346"/>
            <a:ext cx="720000" cy="101303"/>
          </a:xfrm>
          <a:prstGeom prst="rect">
            <a:avLst/>
          </a:prstGeom>
          <a:solidFill>
            <a:srgbClr val="FFC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smtClean="0">
              <a:ln>
                <a:noFill/>
              </a:ln>
              <a:solidFill>
                <a:schemeClr val="tx1"/>
              </a:solidFill>
              <a:effectLst/>
              <a:latin typeface="Lucida Grande" pitchFamily="84" charset="0"/>
              <a:ea typeface="ヒラギノ角ゴ Pro W3" pitchFamily="84" charset="-128"/>
            </a:endParaRPr>
          </a:p>
        </p:txBody>
      </p:sp>
      <p:sp>
        <p:nvSpPr>
          <p:cNvPr id="22" name="Rectangle 21"/>
          <p:cNvSpPr/>
          <p:nvPr/>
        </p:nvSpPr>
        <p:spPr bwMode="auto">
          <a:xfrm>
            <a:off x="1920689" y="6266345"/>
            <a:ext cx="720000" cy="101303"/>
          </a:xfrm>
          <a:prstGeom prst="rect">
            <a:avLst/>
          </a:prstGeom>
          <a:solidFill>
            <a:srgbClr val="FFC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smtClean="0">
              <a:ln>
                <a:noFill/>
              </a:ln>
              <a:solidFill>
                <a:schemeClr val="tx1"/>
              </a:solidFill>
              <a:effectLst/>
              <a:latin typeface="Lucida Grande" pitchFamily="84" charset="0"/>
              <a:ea typeface="ヒラギノ角ゴ Pro W3" pitchFamily="84" charset="-128"/>
            </a:endParaRPr>
          </a:p>
        </p:txBody>
      </p:sp>
      <p:sp>
        <p:nvSpPr>
          <p:cNvPr id="23" name="Teardrop 22"/>
          <p:cNvSpPr/>
          <p:nvPr/>
        </p:nvSpPr>
        <p:spPr bwMode="auto">
          <a:xfrm rot="18990859">
            <a:off x="832424" y="4298383"/>
            <a:ext cx="1252572" cy="1265627"/>
          </a:xfrm>
          <a:prstGeom prst="teardrop">
            <a:avLst>
              <a:gd name="adj" fmla="val 93382"/>
            </a:avLst>
          </a:prstGeom>
          <a:gradFill flip="none" rotWithShape="1">
            <a:gsLst>
              <a:gs pos="0">
                <a:srgbClr val="FF3399">
                  <a:alpha val="28000"/>
                </a:srgbClr>
              </a:gs>
              <a:gs pos="25000">
                <a:srgbClr val="FF6633"/>
              </a:gs>
              <a:gs pos="50000">
                <a:srgbClr val="FFFF00"/>
              </a:gs>
              <a:gs pos="75000">
                <a:srgbClr val="01A78F"/>
              </a:gs>
              <a:gs pos="100000">
                <a:srgbClr val="3366FF"/>
              </a:gs>
            </a:gsLst>
            <a:path path="shape">
              <a:fillToRect l="50000" t="50000" r="50000" b="50000"/>
            </a:path>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smtClean="0">
              <a:ln>
                <a:noFill/>
              </a:ln>
              <a:solidFill>
                <a:schemeClr val="tx1"/>
              </a:solidFill>
              <a:effectLst/>
              <a:latin typeface="Lucida Grande" pitchFamily="84" charset="0"/>
              <a:ea typeface="ヒラギノ角ゴ Pro W3" pitchFamily="84" charset="-128"/>
            </a:endParaRPr>
          </a:p>
        </p:txBody>
      </p:sp>
      <p:sp>
        <p:nvSpPr>
          <p:cNvPr id="24" name="Regular Pentagon 23"/>
          <p:cNvSpPr/>
          <p:nvPr/>
        </p:nvSpPr>
        <p:spPr bwMode="auto">
          <a:xfrm>
            <a:off x="936414" y="4176698"/>
            <a:ext cx="550881" cy="504057"/>
          </a:xfrm>
          <a:prstGeom prst="pentagon">
            <a:avLst/>
          </a:prstGeom>
          <a:solidFill>
            <a:schemeClr val="tx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smtClean="0">
              <a:ln>
                <a:noFill/>
              </a:ln>
              <a:solidFill>
                <a:schemeClr val="tx1"/>
              </a:solidFill>
              <a:effectLst/>
              <a:latin typeface="Lucida Grande" pitchFamily="84" charset="0"/>
              <a:ea typeface="ヒラギノ角ゴ Pro W3" pitchFamily="84" charset="-128"/>
            </a:endParaRPr>
          </a:p>
        </p:txBody>
      </p:sp>
      <p:cxnSp>
        <p:nvCxnSpPr>
          <p:cNvPr id="25" name="Curved Connector 24"/>
          <p:cNvCxnSpPr/>
          <p:nvPr/>
        </p:nvCxnSpPr>
        <p:spPr bwMode="auto">
          <a:xfrm rot="16200000" flipH="1">
            <a:off x="894109" y="3470407"/>
            <a:ext cx="648072" cy="493249"/>
          </a:xfrm>
          <a:prstGeom prst="curvedConnector3">
            <a:avLst/>
          </a:prstGeom>
          <a:solidFill>
            <a:schemeClr val="accent1"/>
          </a:solidFill>
          <a:ln w="50800" cap="flat" cmpd="sng" algn="ctr">
            <a:solidFill>
              <a:srgbClr val="FF0000"/>
            </a:solidFill>
            <a:prstDash val="solid"/>
            <a:round/>
            <a:headEnd type="none"/>
            <a:tailEnd type="oval"/>
          </a:ln>
          <a:effectLst/>
        </p:spPr>
      </p:cxnSp>
      <p:sp>
        <p:nvSpPr>
          <p:cNvPr id="17" name="TextBox 16"/>
          <p:cNvSpPr txBox="1"/>
          <p:nvPr/>
        </p:nvSpPr>
        <p:spPr>
          <a:xfrm>
            <a:off x="473291" y="3001228"/>
            <a:ext cx="636670" cy="523220"/>
          </a:xfrm>
          <a:prstGeom prst="rect">
            <a:avLst/>
          </a:prstGeom>
          <a:noFill/>
        </p:spPr>
        <p:txBody>
          <a:bodyPr wrap="square" rtlCol="0">
            <a:spAutoFit/>
          </a:bodyPr>
          <a:lstStyle/>
          <a:p>
            <a:pPr algn="ctr"/>
            <a:r>
              <a:rPr lang="en-GB" sz="2800" b="1" dirty="0" smtClean="0">
                <a:latin typeface="Symbol" panose="05050102010706020507" pitchFamily="18" charset="2"/>
              </a:rPr>
              <a:t>g</a:t>
            </a:r>
            <a:endParaRPr lang="en-GB" sz="2800" b="1" dirty="0">
              <a:latin typeface="Times New Roman" panose="02020603050405020304" pitchFamily="18" charset="0"/>
              <a:cs typeface="Times New Roman" panose="02020603050405020304" pitchFamily="18" charset="0"/>
            </a:endParaRPr>
          </a:p>
        </p:txBody>
      </p:sp>
      <p:grpSp>
        <p:nvGrpSpPr>
          <p:cNvPr id="26" name="Group 25"/>
          <p:cNvGrpSpPr/>
          <p:nvPr/>
        </p:nvGrpSpPr>
        <p:grpSpPr>
          <a:xfrm>
            <a:off x="5419163" y="235140"/>
            <a:ext cx="3036993" cy="2275750"/>
            <a:chOff x="5419163" y="235140"/>
            <a:chExt cx="3036993" cy="2275750"/>
          </a:xfrm>
        </p:grpSpPr>
        <p:pic>
          <p:nvPicPr>
            <p:cNvPr id="27" name="Picture 2" descr="H:\Experimental Work\NWPU\IR\September 10\CZT CK-1071\CZT CK-1071 Zstack ExtFocBW.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419163" y="235140"/>
              <a:ext cx="3036993" cy="2275750"/>
            </a:xfrm>
            <a:prstGeom prst="rect">
              <a:avLst/>
            </a:prstGeom>
            <a:noFill/>
            <a:extLst>
              <a:ext uri="{909E8E84-426E-40DD-AFC4-6F175D3DCCD1}">
                <a14:hiddenFill xmlns:a14="http://schemas.microsoft.com/office/drawing/2010/main">
                  <a:solidFill>
                    <a:srgbClr val="FFFFFF"/>
                  </a:solidFill>
                </a14:hiddenFill>
              </a:ext>
            </a:extLst>
          </p:spPr>
        </p:pic>
        <p:sp>
          <p:nvSpPr>
            <p:cNvPr id="28" name="TextBox 27"/>
            <p:cNvSpPr txBox="1"/>
            <p:nvPr/>
          </p:nvSpPr>
          <p:spPr>
            <a:xfrm>
              <a:off x="5419163" y="235140"/>
              <a:ext cx="3036993" cy="584775"/>
            </a:xfrm>
            <a:prstGeom prst="rect">
              <a:avLst/>
            </a:prstGeom>
            <a:noFill/>
          </p:spPr>
          <p:txBody>
            <a:bodyPr wrap="square" rtlCol="0">
              <a:spAutoFit/>
            </a:bodyPr>
            <a:lstStyle/>
            <a:p>
              <a:pPr algn="ctr"/>
              <a:r>
                <a:rPr lang="en-GB" sz="3200" b="1" dirty="0" smtClean="0">
                  <a:solidFill>
                    <a:schemeClr val="bg1"/>
                  </a:solidFill>
                  <a:latin typeface="Times New Roman" panose="02020603050405020304" pitchFamily="18" charset="0"/>
                  <a:cs typeface="Times New Roman" panose="02020603050405020304" pitchFamily="18" charset="0"/>
                </a:rPr>
                <a:t>Te Inclusions</a:t>
              </a:r>
              <a:endParaRPr lang="en-GB" b="1" dirty="0">
                <a:solidFill>
                  <a:schemeClr val="bg1"/>
                </a:solidFill>
                <a:latin typeface="Times New Roman" panose="02020603050405020304" pitchFamily="18" charset="0"/>
                <a:cs typeface="Times New Roman" panose="02020603050405020304" pitchFamily="18" charset="0"/>
              </a:endParaRPr>
            </a:p>
          </p:txBody>
        </p:sp>
      </p:grpSp>
      <p:sp>
        <p:nvSpPr>
          <p:cNvPr id="30" name="Rectangle 29"/>
          <p:cNvSpPr/>
          <p:nvPr/>
        </p:nvSpPr>
        <p:spPr bwMode="auto">
          <a:xfrm>
            <a:off x="1990367" y="115635"/>
            <a:ext cx="1053117" cy="2412000"/>
          </a:xfrm>
          <a:prstGeom prst="rect">
            <a:avLst/>
          </a:prstGeom>
          <a:solidFill>
            <a:srgbClr val="FFC000">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smtClean="0">
              <a:ln>
                <a:noFill/>
              </a:ln>
              <a:solidFill>
                <a:schemeClr val="tx1"/>
              </a:solidFill>
              <a:effectLst/>
              <a:latin typeface="Lucida Grande" pitchFamily="84" charset="0"/>
              <a:ea typeface="ヒラギノ角ゴ Pro W3" pitchFamily="84" charset="-128"/>
            </a:endParaRPr>
          </a:p>
        </p:txBody>
      </p:sp>
      <p:sp>
        <p:nvSpPr>
          <p:cNvPr id="31" name="TextBox 30"/>
          <p:cNvSpPr txBox="1"/>
          <p:nvPr/>
        </p:nvSpPr>
        <p:spPr>
          <a:xfrm>
            <a:off x="5256076" y="3933773"/>
            <a:ext cx="2191317" cy="461665"/>
          </a:xfrm>
          <a:prstGeom prst="rect">
            <a:avLst/>
          </a:prstGeom>
          <a:noFill/>
        </p:spPr>
        <p:txBody>
          <a:bodyPr wrap="square" rtlCol="0">
            <a:spAutoFit/>
          </a:bodyPr>
          <a:lstStyle/>
          <a:p>
            <a:pPr algn="ctr"/>
            <a:r>
              <a:rPr lang="en-GB" b="1" dirty="0" smtClean="0">
                <a:latin typeface="Times" pitchFamily="18" charset="0"/>
              </a:rPr>
              <a:t>0.5 % of Pixels</a:t>
            </a:r>
            <a:endParaRPr lang="en-GB" b="1" dirty="0">
              <a:latin typeface="Times" pitchFamily="18" charset="0"/>
            </a:endParaRPr>
          </a:p>
        </p:txBody>
      </p:sp>
      <p:cxnSp>
        <p:nvCxnSpPr>
          <p:cNvPr id="5" name="Straight Arrow Connector 4"/>
          <p:cNvCxnSpPr/>
          <p:nvPr/>
        </p:nvCxnSpPr>
        <p:spPr bwMode="auto">
          <a:xfrm flipH="1" flipV="1">
            <a:off x="6294514" y="2087908"/>
            <a:ext cx="643146" cy="108012"/>
          </a:xfrm>
          <a:prstGeom prst="straightConnector1">
            <a:avLst/>
          </a:prstGeom>
          <a:solidFill>
            <a:schemeClr val="accent1"/>
          </a:solidFill>
          <a:ln w="50800" cap="flat" cmpd="sng" algn="ctr">
            <a:solidFill>
              <a:schemeClr val="bg1"/>
            </a:solidFill>
            <a:prstDash val="solid"/>
            <a:round/>
            <a:headEnd type="none"/>
            <a:tailEnd type="stealth"/>
          </a:ln>
          <a:effectLst/>
        </p:spPr>
      </p:cxnSp>
      <p:sp>
        <p:nvSpPr>
          <p:cNvPr id="7" name="TextBox 6"/>
          <p:cNvSpPr txBox="1"/>
          <p:nvPr/>
        </p:nvSpPr>
        <p:spPr>
          <a:xfrm>
            <a:off x="6912260" y="1952836"/>
            <a:ext cx="1606454" cy="584775"/>
          </a:xfrm>
          <a:prstGeom prst="rect">
            <a:avLst/>
          </a:prstGeom>
          <a:noFill/>
        </p:spPr>
        <p:txBody>
          <a:bodyPr wrap="square" rtlCol="0">
            <a:spAutoFit/>
          </a:bodyPr>
          <a:lstStyle/>
          <a:p>
            <a:pPr algn="r"/>
            <a:r>
              <a:rPr lang="en-GB" sz="3200" b="1" dirty="0" smtClean="0">
                <a:solidFill>
                  <a:schemeClr val="bg1"/>
                </a:solidFill>
                <a:latin typeface="Times New Roman" panose="02020603050405020304" pitchFamily="18" charset="0"/>
                <a:cs typeface="Times New Roman" panose="02020603050405020304" pitchFamily="18" charset="0"/>
              </a:rPr>
              <a:t>~100</a:t>
            </a:r>
            <a:r>
              <a:rPr lang="en-GB" sz="3200" b="1" dirty="0" smtClean="0">
                <a:solidFill>
                  <a:schemeClr val="bg1"/>
                </a:solidFill>
                <a:latin typeface="Symbol" panose="05050102010706020507" pitchFamily="18" charset="2"/>
              </a:rPr>
              <a:t>m</a:t>
            </a:r>
            <a:r>
              <a:rPr lang="en-GB" sz="3200" b="1" dirty="0" smtClean="0">
                <a:solidFill>
                  <a:schemeClr val="bg1"/>
                </a:solidFill>
                <a:latin typeface="Times New Roman" panose="02020603050405020304" pitchFamily="18" charset="0"/>
                <a:cs typeface="Times New Roman" panose="02020603050405020304" pitchFamily="18" charset="0"/>
              </a:rPr>
              <a:t>m</a:t>
            </a:r>
            <a:endParaRPr lang="en-GB" sz="3200" b="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2959482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00" y="15610"/>
            <a:ext cx="4677212" cy="3053350"/>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932839" y="2804030"/>
            <a:ext cx="6195600" cy="4044575"/>
          </a:xfrm>
          <a:prstGeom prst="rect">
            <a:avLst/>
          </a:prstGeom>
          <a:ln w="25400">
            <a:solidFill>
              <a:srgbClr val="FF0000"/>
            </a:solidFill>
          </a:ln>
        </p:spPr>
      </p:pic>
      <p:grpSp>
        <p:nvGrpSpPr>
          <p:cNvPr id="25" name="Group 24"/>
          <p:cNvGrpSpPr/>
          <p:nvPr/>
        </p:nvGrpSpPr>
        <p:grpSpPr>
          <a:xfrm>
            <a:off x="71500" y="3392996"/>
            <a:ext cx="2736593" cy="2974653"/>
            <a:chOff x="215515" y="3212976"/>
            <a:chExt cx="2736593" cy="2974653"/>
          </a:xfrm>
        </p:grpSpPr>
        <p:sp>
          <p:nvSpPr>
            <p:cNvPr id="13" name="Rectangle 12"/>
            <p:cNvSpPr/>
            <p:nvPr/>
          </p:nvSpPr>
          <p:spPr bwMode="auto">
            <a:xfrm>
              <a:off x="215515" y="3566307"/>
              <a:ext cx="2736593" cy="2520019"/>
            </a:xfrm>
            <a:prstGeom prst="rect">
              <a:avLst/>
            </a:prstGeom>
            <a:solidFill>
              <a:schemeClr val="bg1">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smtClean="0">
                <a:ln>
                  <a:noFill/>
                </a:ln>
                <a:solidFill>
                  <a:schemeClr val="tx1"/>
                </a:solidFill>
                <a:effectLst/>
                <a:latin typeface="Lucida Grande" pitchFamily="84" charset="0"/>
                <a:ea typeface="ヒラギノ角ゴ Pro W3" pitchFamily="84" charset="-128"/>
              </a:endParaRPr>
            </a:p>
          </p:txBody>
        </p:sp>
        <p:sp>
          <p:nvSpPr>
            <p:cNvPr id="14" name="Rectangle 13"/>
            <p:cNvSpPr/>
            <p:nvPr/>
          </p:nvSpPr>
          <p:spPr bwMode="auto">
            <a:xfrm>
              <a:off x="215515" y="3465004"/>
              <a:ext cx="2736593" cy="101303"/>
            </a:xfrm>
            <a:prstGeom prst="rect">
              <a:avLst/>
            </a:prstGeom>
            <a:solidFill>
              <a:srgbClr val="FFC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smtClean="0">
                <a:ln>
                  <a:noFill/>
                </a:ln>
                <a:solidFill>
                  <a:schemeClr val="tx1"/>
                </a:solidFill>
                <a:effectLst/>
                <a:latin typeface="Lucida Grande" pitchFamily="84" charset="0"/>
                <a:ea typeface="ヒラギノ角ゴ Pro W3" pitchFamily="84" charset="-128"/>
              </a:endParaRPr>
            </a:p>
          </p:txBody>
        </p:sp>
        <p:sp>
          <p:nvSpPr>
            <p:cNvPr id="15" name="Rectangle 14"/>
            <p:cNvSpPr/>
            <p:nvPr/>
          </p:nvSpPr>
          <p:spPr bwMode="auto">
            <a:xfrm>
              <a:off x="1223811" y="6086326"/>
              <a:ext cx="720000" cy="101303"/>
            </a:xfrm>
            <a:prstGeom prst="rect">
              <a:avLst/>
            </a:prstGeom>
            <a:solidFill>
              <a:srgbClr val="FFC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smtClean="0">
                <a:ln>
                  <a:noFill/>
                </a:ln>
                <a:solidFill>
                  <a:schemeClr val="tx1"/>
                </a:solidFill>
                <a:effectLst/>
                <a:latin typeface="Lucida Grande" pitchFamily="84" charset="0"/>
                <a:ea typeface="ヒラギノ角ゴ Pro W3" pitchFamily="84" charset="-128"/>
              </a:endParaRPr>
            </a:p>
          </p:txBody>
        </p:sp>
        <p:sp>
          <p:nvSpPr>
            <p:cNvPr id="16" name="Rectangle 15"/>
            <p:cNvSpPr/>
            <p:nvPr/>
          </p:nvSpPr>
          <p:spPr bwMode="auto">
            <a:xfrm>
              <a:off x="395536" y="6086326"/>
              <a:ext cx="720000" cy="101303"/>
            </a:xfrm>
            <a:prstGeom prst="rect">
              <a:avLst/>
            </a:prstGeom>
            <a:solidFill>
              <a:srgbClr val="FFC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smtClean="0">
                <a:ln>
                  <a:noFill/>
                </a:ln>
                <a:solidFill>
                  <a:schemeClr val="tx1"/>
                </a:solidFill>
                <a:effectLst/>
                <a:latin typeface="Lucida Grande" pitchFamily="84" charset="0"/>
                <a:ea typeface="ヒラギノ角ゴ Pro W3" pitchFamily="84" charset="-128"/>
              </a:endParaRPr>
            </a:p>
          </p:txBody>
        </p:sp>
        <p:sp>
          <p:nvSpPr>
            <p:cNvPr id="17" name="Rectangle 16"/>
            <p:cNvSpPr/>
            <p:nvPr/>
          </p:nvSpPr>
          <p:spPr bwMode="auto">
            <a:xfrm>
              <a:off x="2064704" y="6086325"/>
              <a:ext cx="720000" cy="101303"/>
            </a:xfrm>
            <a:prstGeom prst="rect">
              <a:avLst/>
            </a:prstGeom>
            <a:solidFill>
              <a:srgbClr val="FFC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smtClean="0">
                <a:ln>
                  <a:noFill/>
                </a:ln>
                <a:solidFill>
                  <a:schemeClr val="tx1"/>
                </a:solidFill>
                <a:effectLst/>
                <a:latin typeface="Lucida Grande" pitchFamily="84" charset="0"/>
                <a:ea typeface="ヒラギノ角ゴ Pro W3" pitchFamily="84" charset="-128"/>
              </a:endParaRPr>
            </a:p>
          </p:txBody>
        </p:sp>
        <p:sp>
          <p:nvSpPr>
            <p:cNvPr id="19" name="Teardrop 18"/>
            <p:cNvSpPr/>
            <p:nvPr/>
          </p:nvSpPr>
          <p:spPr bwMode="auto">
            <a:xfrm rot="18990859">
              <a:off x="917482" y="4584394"/>
              <a:ext cx="1332656" cy="1366055"/>
            </a:xfrm>
            <a:prstGeom prst="teardrop">
              <a:avLst>
                <a:gd name="adj" fmla="val 157569"/>
              </a:avLst>
            </a:prstGeom>
            <a:gradFill flip="none" rotWithShape="1">
              <a:gsLst>
                <a:gs pos="0">
                  <a:srgbClr val="FF3399">
                    <a:alpha val="28000"/>
                  </a:srgbClr>
                </a:gs>
                <a:gs pos="25000">
                  <a:srgbClr val="FF6633"/>
                </a:gs>
                <a:gs pos="50000">
                  <a:srgbClr val="FFFF00"/>
                </a:gs>
                <a:gs pos="75000">
                  <a:srgbClr val="01A78F"/>
                </a:gs>
                <a:gs pos="100000">
                  <a:srgbClr val="3366FF"/>
                </a:gs>
              </a:gsLst>
              <a:path path="shape">
                <a:fillToRect l="50000" t="50000" r="50000" b="50000"/>
              </a:path>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smtClean="0">
                <a:ln>
                  <a:noFill/>
                </a:ln>
                <a:solidFill>
                  <a:schemeClr val="tx1"/>
                </a:solidFill>
                <a:effectLst/>
                <a:latin typeface="Lucida Grande" pitchFamily="84" charset="0"/>
                <a:ea typeface="ヒラギノ角ゴ Pro W3" pitchFamily="84" charset="-128"/>
              </a:endParaRPr>
            </a:p>
          </p:txBody>
        </p:sp>
        <p:sp>
          <p:nvSpPr>
            <p:cNvPr id="18" name="Regular Pentagon 17"/>
            <p:cNvSpPr/>
            <p:nvPr/>
          </p:nvSpPr>
          <p:spPr bwMode="auto">
            <a:xfrm>
              <a:off x="1308370" y="4833155"/>
              <a:ext cx="550881" cy="504057"/>
            </a:xfrm>
            <a:prstGeom prst="pentagon">
              <a:avLst/>
            </a:prstGeom>
            <a:solidFill>
              <a:schemeClr val="tx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smtClean="0">
                <a:ln>
                  <a:noFill/>
                </a:ln>
                <a:solidFill>
                  <a:schemeClr val="tx1"/>
                </a:solidFill>
                <a:effectLst/>
                <a:latin typeface="Lucida Grande" pitchFamily="84" charset="0"/>
                <a:ea typeface="ヒラギノ角ゴ Pro W3" pitchFamily="84" charset="-128"/>
              </a:endParaRPr>
            </a:p>
          </p:txBody>
        </p:sp>
        <p:cxnSp>
          <p:nvCxnSpPr>
            <p:cNvPr id="23" name="Curved Connector 22"/>
            <p:cNvCxnSpPr/>
            <p:nvPr/>
          </p:nvCxnSpPr>
          <p:spPr bwMode="auto">
            <a:xfrm rot="16200000" flipH="1">
              <a:off x="1038124" y="3290387"/>
              <a:ext cx="648072" cy="493249"/>
            </a:xfrm>
            <a:prstGeom prst="curvedConnector3">
              <a:avLst/>
            </a:prstGeom>
            <a:solidFill>
              <a:schemeClr val="accent1"/>
            </a:solidFill>
            <a:ln w="50800" cap="flat" cmpd="sng" algn="ctr">
              <a:solidFill>
                <a:srgbClr val="FF0000"/>
              </a:solidFill>
              <a:prstDash val="solid"/>
              <a:round/>
              <a:headEnd type="none"/>
              <a:tailEnd type="oval"/>
            </a:ln>
            <a:effectLst/>
          </p:spPr>
        </p:cxnSp>
      </p:grpSp>
      <p:sp>
        <p:nvSpPr>
          <p:cNvPr id="26" name="TextBox 25"/>
          <p:cNvSpPr txBox="1"/>
          <p:nvPr/>
        </p:nvSpPr>
        <p:spPr>
          <a:xfrm>
            <a:off x="473291" y="3001228"/>
            <a:ext cx="636670" cy="523220"/>
          </a:xfrm>
          <a:prstGeom prst="rect">
            <a:avLst/>
          </a:prstGeom>
          <a:noFill/>
        </p:spPr>
        <p:txBody>
          <a:bodyPr wrap="square" rtlCol="0">
            <a:spAutoFit/>
          </a:bodyPr>
          <a:lstStyle/>
          <a:p>
            <a:pPr algn="ctr"/>
            <a:r>
              <a:rPr lang="en-GB" sz="2800" b="1" dirty="0" smtClean="0">
                <a:latin typeface="Symbol" panose="05050102010706020507" pitchFamily="18" charset="2"/>
              </a:rPr>
              <a:t>g</a:t>
            </a:r>
            <a:endParaRPr lang="en-GB" sz="2800" b="1" dirty="0">
              <a:latin typeface="Times New Roman" panose="02020603050405020304" pitchFamily="18" charset="0"/>
              <a:cs typeface="Times New Roman" panose="02020603050405020304" pitchFamily="18" charset="0"/>
            </a:endParaRPr>
          </a:p>
        </p:txBody>
      </p:sp>
      <p:grpSp>
        <p:nvGrpSpPr>
          <p:cNvPr id="31" name="Group 30"/>
          <p:cNvGrpSpPr/>
          <p:nvPr/>
        </p:nvGrpSpPr>
        <p:grpSpPr>
          <a:xfrm>
            <a:off x="5419163" y="235140"/>
            <a:ext cx="3036993" cy="2275750"/>
            <a:chOff x="5419163" y="235140"/>
            <a:chExt cx="3036993" cy="2275750"/>
          </a:xfrm>
        </p:grpSpPr>
        <p:pic>
          <p:nvPicPr>
            <p:cNvPr id="29" name="Picture 2" descr="H:\Experimental Work\NWPU\IR\September 10\CZT CK-1071\CZT CK-1071 Zstack ExtFocBW.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419163" y="235140"/>
              <a:ext cx="3036993" cy="2275750"/>
            </a:xfrm>
            <a:prstGeom prst="rect">
              <a:avLst/>
            </a:prstGeom>
            <a:noFill/>
            <a:extLst>
              <a:ext uri="{909E8E84-426E-40DD-AFC4-6F175D3DCCD1}">
                <a14:hiddenFill xmlns:a14="http://schemas.microsoft.com/office/drawing/2010/main">
                  <a:solidFill>
                    <a:srgbClr val="FFFFFF"/>
                  </a:solidFill>
                </a14:hiddenFill>
              </a:ext>
            </a:extLst>
          </p:spPr>
        </p:pic>
        <p:sp>
          <p:nvSpPr>
            <p:cNvPr id="30" name="TextBox 29"/>
            <p:cNvSpPr txBox="1"/>
            <p:nvPr/>
          </p:nvSpPr>
          <p:spPr>
            <a:xfrm>
              <a:off x="5419163" y="235140"/>
              <a:ext cx="3036993" cy="584775"/>
            </a:xfrm>
            <a:prstGeom prst="rect">
              <a:avLst/>
            </a:prstGeom>
            <a:noFill/>
          </p:spPr>
          <p:txBody>
            <a:bodyPr wrap="square" rtlCol="0">
              <a:spAutoFit/>
            </a:bodyPr>
            <a:lstStyle/>
            <a:p>
              <a:pPr algn="ctr"/>
              <a:r>
                <a:rPr lang="en-GB" sz="3200" b="1" dirty="0" smtClean="0">
                  <a:solidFill>
                    <a:schemeClr val="bg1"/>
                  </a:solidFill>
                  <a:latin typeface="Times New Roman" panose="02020603050405020304" pitchFamily="18" charset="0"/>
                  <a:cs typeface="Times New Roman" panose="02020603050405020304" pitchFamily="18" charset="0"/>
                </a:rPr>
                <a:t>Te Inclusions</a:t>
              </a:r>
              <a:endParaRPr lang="en-GB" b="1" dirty="0">
                <a:solidFill>
                  <a:schemeClr val="bg1"/>
                </a:solidFill>
                <a:latin typeface="Times New Roman" panose="02020603050405020304" pitchFamily="18" charset="0"/>
                <a:cs typeface="Times New Roman" panose="02020603050405020304" pitchFamily="18" charset="0"/>
              </a:endParaRPr>
            </a:p>
          </p:txBody>
        </p:sp>
      </p:grpSp>
      <p:sp>
        <p:nvSpPr>
          <p:cNvPr id="21" name="Rectangle 20"/>
          <p:cNvSpPr/>
          <p:nvPr/>
        </p:nvSpPr>
        <p:spPr bwMode="auto">
          <a:xfrm>
            <a:off x="3043484" y="115635"/>
            <a:ext cx="1476000" cy="2412000"/>
          </a:xfrm>
          <a:prstGeom prst="rect">
            <a:avLst/>
          </a:prstGeom>
          <a:solidFill>
            <a:srgbClr val="FF0000">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smtClean="0">
              <a:ln>
                <a:noFill/>
              </a:ln>
              <a:solidFill>
                <a:schemeClr val="tx1"/>
              </a:solidFill>
              <a:effectLst/>
              <a:latin typeface="Lucida Grande" pitchFamily="84" charset="0"/>
              <a:ea typeface="ヒラギノ角ゴ Pro W3" pitchFamily="84" charset="-128"/>
            </a:endParaRPr>
          </a:p>
        </p:txBody>
      </p:sp>
      <p:sp>
        <p:nvSpPr>
          <p:cNvPr id="22" name="TextBox 21"/>
          <p:cNvSpPr txBox="1"/>
          <p:nvPr/>
        </p:nvSpPr>
        <p:spPr>
          <a:xfrm>
            <a:off x="5256076" y="3933773"/>
            <a:ext cx="2376264" cy="461665"/>
          </a:xfrm>
          <a:prstGeom prst="rect">
            <a:avLst/>
          </a:prstGeom>
          <a:noFill/>
        </p:spPr>
        <p:txBody>
          <a:bodyPr wrap="square" rtlCol="0">
            <a:spAutoFit/>
          </a:bodyPr>
          <a:lstStyle/>
          <a:p>
            <a:pPr algn="ctr"/>
            <a:r>
              <a:rPr lang="en-GB" b="1" dirty="0" smtClean="0">
                <a:latin typeface="Times" pitchFamily="18" charset="0"/>
              </a:rPr>
              <a:t>&lt;0.1 % of Pixels</a:t>
            </a:r>
            <a:endParaRPr lang="en-GB" b="1" dirty="0">
              <a:latin typeface="Times" pitchFamily="18" charset="0"/>
            </a:endParaRPr>
          </a:p>
        </p:txBody>
      </p:sp>
      <p:cxnSp>
        <p:nvCxnSpPr>
          <p:cNvPr id="20" name="Straight Arrow Connector 19"/>
          <p:cNvCxnSpPr/>
          <p:nvPr/>
        </p:nvCxnSpPr>
        <p:spPr bwMode="auto">
          <a:xfrm flipH="1" flipV="1">
            <a:off x="6294514" y="2087908"/>
            <a:ext cx="643146" cy="108012"/>
          </a:xfrm>
          <a:prstGeom prst="straightConnector1">
            <a:avLst/>
          </a:prstGeom>
          <a:solidFill>
            <a:schemeClr val="accent1"/>
          </a:solidFill>
          <a:ln w="50800" cap="flat" cmpd="sng" algn="ctr">
            <a:solidFill>
              <a:schemeClr val="bg1"/>
            </a:solidFill>
            <a:prstDash val="solid"/>
            <a:round/>
            <a:headEnd type="none"/>
            <a:tailEnd type="stealth"/>
          </a:ln>
          <a:effectLst/>
        </p:spPr>
      </p:cxnSp>
      <p:sp>
        <p:nvSpPr>
          <p:cNvPr id="24" name="TextBox 23"/>
          <p:cNvSpPr txBox="1"/>
          <p:nvPr/>
        </p:nvSpPr>
        <p:spPr>
          <a:xfrm>
            <a:off x="6912260" y="1952836"/>
            <a:ext cx="1606454" cy="584775"/>
          </a:xfrm>
          <a:prstGeom prst="rect">
            <a:avLst/>
          </a:prstGeom>
          <a:noFill/>
        </p:spPr>
        <p:txBody>
          <a:bodyPr wrap="square" rtlCol="0">
            <a:spAutoFit/>
          </a:bodyPr>
          <a:lstStyle/>
          <a:p>
            <a:pPr algn="r"/>
            <a:r>
              <a:rPr lang="en-GB" sz="3200" b="1" dirty="0" smtClean="0">
                <a:solidFill>
                  <a:schemeClr val="bg1"/>
                </a:solidFill>
                <a:latin typeface="Times New Roman" panose="02020603050405020304" pitchFamily="18" charset="0"/>
                <a:cs typeface="Times New Roman" panose="02020603050405020304" pitchFamily="18" charset="0"/>
              </a:rPr>
              <a:t>~100</a:t>
            </a:r>
            <a:r>
              <a:rPr lang="en-GB" sz="3200" b="1" dirty="0" smtClean="0">
                <a:solidFill>
                  <a:schemeClr val="bg1"/>
                </a:solidFill>
                <a:latin typeface="Symbol" panose="05050102010706020507" pitchFamily="18" charset="2"/>
              </a:rPr>
              <a:t>m</a:t>
            </a:r>
            <a:r>
              <a:rPr lang="en-GB" sz="3200" b="1" dirty="0" smtClean="0">
                <a:solidFill>
                  <a:schemeClr val="bg1"/>
                </a:solidFill>
                <a:latin typeface="Times New Roman" panose="02020603050405020304" pitchFamily="18" charset="0"/>
                <a:cs typeface="Times New Roman" panose="02020603050405020304" pitchFamily="18" charset="0"/>
              </a:rPr>
              <a:t>m</a:t>
            </a:r>
            <a:endParaRPr lang="en-GB" sz="3200" b="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1195033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3528" y="31740"/>
            <a:ext cx="8496944" cy="830997"/>
          </a:xfrm>
          <a:prstGeom prst="rect">
            <a:avLst/>
          </a:prstGeom>
          <a:noFill/>
        </p:spPr>
        <p:txBody>
          <a:bodyPr wrap="square" rtlCol="0">
            <a:spAutoFit/>
          </a:bodyPr>
          <a:lstStyle/>
          <a:p>
            <a:pPr algn="ctr"/>
            <a:r>
              <a:rPr lang="en-GB" sz="4800" b="1" dirty="0" smtClean="0">
                <a:solidFill>
                  <a:schemeClr val="accent6"/>
                </a:solidFill>
              </a:rPr>
              <a:t>Crystalline Defects</a:t>
            </a:r>
            <a:endParaRPr lang="en-GB" sz="4800" b="1" dirty="0">
              <a:solidFill>
                <a:schemeClr val="accent6"/>
              </a:solidFill>
            </a:endParaRP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880048"/>
            <a:ext cx="9144000" cy="5969332"/>
          </a:xfrm>
          <a:prstGeom prst="rect">
            <a:avLst/>
          </a:prstGeom>
        </p:spPr>
      </p:pic>
    </p:spTree>
    <p:extLst>
      <p:ext uri="{BB962C8B-B14F-4D97-AF65-F5344CB8AC3E}">
        <p14:creationId xmlns:p14="http://schemas.microsoft.com/office/powerpoint/2010/main" val="12258166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3528" y="31740"/>
            <a:ext cx="8496944" cy="830997"/>
          </a:xfrm>
          <a:prstGeom prst="rect">
            <a:avLst/>
          </a:prstGeom>
          <a:noFill/>
        </p:spPr>
        <p:txBody>
          <a:bodyPr wrap="square" rtlCol="0">
            <a:spAutoFit/>
          </a:bodyPr>
          <a:lstStyle/>
          <a:p>
            <a:pPr algn="ctr"/>
            <a:r>
              <a:rPr lang="en-GB" sz="4800" b="1" dirty="0" smtClean="0">
                <a:solidFill>
                  <a:schemeClr val="accent6"/>
                </a:solidFill>
              </a:rPr>
              <a:t>Crystalline Defects</a:t>
            </a:r>
            <a:endParaRPr lang="en-GB" sz="4800" b="1" dirty="0">
              <a:solidFill>
                <a:schemeClr val="accent6"/>
              </a:solidFill>
            </a:endParaRP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880048"/>
            <a:ext cx="9144000" cy="5969332"/>
          </a:xfrm>
          <a:prstGeom prst="rect">
            <a:avLst/>
          </a:prstGeom>
        </p:spPr>
      </p:pic>
      <p:sp>
        <p:nvSpPr>
          <p:cNvPr id="4" name="TextBox 3"/>
          <p:cNvSpPr txBox="1"/>
          <p:nvPr/>
        </p:nvSpPr>
        <p:spPr>
          <a:xfrm>
            <a:off x="3676080" y="1196752"/>
            <a:ext cx="5144392" cy="1446550"/>
          </a:xfrm>
          <a:prstGeom prst="rect">
            <a:avLst/>
          </a:prstGeom>
          <a:noFill/>
        </p:spPr>
        <p:txBody>
          <a:bodyPr wrap="square" rtlCol="0">
            <a:spAutoFit/>
          </a:bodyPr>
          <a:lstStyle/>
          <a:p>
            <a:pPr algn="ctr"/>
            <a:r>
              <a:rPr lang="en-GB" sz="4400" b="1" dirty="0">
                <a:solidFill>
                  <a:srgbClr val="00CC00"/>
                </a:solidFill>
                <a:latin typeface="Times New Roman" panose="02020603050405020304" pitchFamily="18" charset="0"/>
                <a:cs typeface="Times New Roman" panose="02020603050405020304" pitchFamily="18" charset="0"/>
              </a:rPr>
              <a:t>&gt;</a:t>
            </a:r>
            <a:r>
              <a:rPr lang="en-GB" sz="4400" b="1" dirty="0" smtClean="0">
                <a:solidFill>
                  <a:srgbClr val="00CC00"/>
                </a:solidFill>
                <a:latin typeface="Times New Roman" panose="02020603050405020304" pitchFamily="18" charset="0"/>
                <a:cs typeface="Times New Roman" panose="02020603050405020304" pitchFamily="18" charset="0"/>
              </a:rPr>
              <a:t> 93 % of Pixels Meet Specification</a:t>
            </a:r>
            <a:endParaRPr lang="en-GB" sz="3600" b="1" dirty="0">
              <a:solidFill>
                <a:srgbClr val="00CC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2774119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3528" y="31740"/>
            <a:ext cx="8496944" cy="830997"/>
          </a:xfrm>
          <a:prstGeom prst="rect">
            <a:avLst/>
          </a:prstGeom>
          <a:noFill/>
        </p:spPr>
        <p:txBody>
          <a:bodyPr wrap="square" rtlCol="0">
            <a:spAutoFit/>
          </a:bodyPr>
          <a:lstStyle/>
          <a:p>
            <a:pPr algn="ctr"/>
            <a:r>
              <a:rPr lang="en-GB" sz="4800" b="1" dirty="0" smtClean="0">
                <a:solidFill>
                  <a:schemeClr val="accent6"/>
                </a:solidFill>
              </a:rPr>
              <a:t>Final System Assembly</a:t>
            </a:r>
            <a:endParaRPr lang="en-GB" sz="4800" b="1" dirty="0">
              <a:solidFill>
                <a:schemeClr val="accent6"/>
              </a:solidFill>
            </a:endParaRPr>
          </a:p>
        </p:txBody>
      </p:sp>
      <p:sp>
        <p:nvSpPr>
          <p:cNvPr id="3" name="TextBox 2"/>
          <p:cNvSpPr txBox="1"/>
          <p:nvPr/>
        </p:nvSpPr>
        <p:spPr>
          <a:xfrm>
            <a:off x="4024041" y="1046283"/>
            <a:ext cx="5086601" cy="5262979"/>
          </a:xfrm>
          <a:prstGeom prst="rect">
            <a:avLst/>
          </a:prstGeom>
          <a:solidFill>
            <a:schemeClr val="bg1"/>
          </a:solidFill>
          <a:ln w="12700">
            <a:noFill/>
          </a:ln>
        </p:spPr>
        <p:txBody>
          <a:bodyPr wrap="square" rtlCol="0">
            <a:spAutoFit/>
          </a:bodyPr>
          <a:lstStyle/>
          <a:p>
            <a:pPr marL="342900" indent="-342900" algn="just">
              <a:buFont typeface="Arial" panose="020B0604020202020204" pitchFamily="34" charset="0"/>
              <a:buChar char="•"/>
            </a:pPr>
            <a:r>
              <a:rPr lang="en-GB" b="1" dirty="0" smtClean="0"/>
              <a:t>25 Detectors Assembled.</a:t>
            </a:r>
          </a:p>
          <a:p>
            <a:pPr marL="342900" indent="-342900" algn="just">
              <a:buFont typeface="Arial" panose="020B0604020202020204" pitchFamily="34" charset="0"/>
              <a:buChar char="•"/>
            </a:pPr>
            <a:endParaRPr lang="en-GB" b="1" dirty="0"/>
          </a:p>
          <a:p>
            <a:pPr marL="342900" indent="-342900" algn="just">
              <a:buFont typeface="Arial" panose="020B0604020202020204" pitchFamily="34" charset="0"/>
              <a:buChar char="•"/>
            </a:pPr>
            <a:r>
              <a:rPr lang="en-GB" b="1" dirty="0" smtClean="0"/>
              <a:t>“Roof-Tile” Arrangement.</a:t>
            </a:r>
          </a:p>
          <a:p>
            <a:pPr marL="342900" indent="-342900" algn="just">
              <a:buFont typeface="Arial" panose="020B0604020202020204" pitchFamily="34" charset="0"/>
              <a:buChar char="•"/>
            </a:pPr>
            <a:endParaRPr lang="en-GB" b="1" dirty="0"/>
          </a:p>
          <a:p>
            <a:pPr marL="342900" indent="-342900" algn="just">
              <a:buFont typeface="Arial" panose="020B0604020202020204" pitchFamily="34" charset="0"/>
              <a:buChar char="•"/>
            </a:pPr>
            <a:r>
              <a:rPr lang="en-GB" b="1" u="sng" dirty="0" smtClean="0">
                <a:solidFill>
                  <a:srgbClr val="00CC00"/>
                </a:solidFill>
              </a:rPr>
              <a:t>160K Pixels.</a:t>
            </a:r>
          </a:p>
          <a:p>
            <a:pPr marL="342900" indent="-342900" algn="just">
              <a:buFont typeface="Arial" panose="020B0604020202020204" pitchFamily="34" charset="0"/>
              <a:buChar char="•"/>
            </a:pPr>
            <a:endParaRPr lang="en-GB" b="1" dirty="0"/>
          </a:p>
          <a:p>
            <a:pPr marL="342900" indent="-342900" algn="just">
              <a:buFont typeface="Arial" panose="020B0604020202020204" pitchFamily="34" charset="0"/>
              <a:buChar char="•"/>
            </a:pPr>
            <a:r>
              <a:rPr lang="en-GB" b="1" dirty="0" smtClean="0"/>
              <a:t>Operating Temperature = 20</a:t>
            </a:r>
            <a:r>
              <a:rPr lang="en-GB" b="1" baseline="30000" dirty="0" smtClean="0"/>
              <a:t>o</a:t>
            </a:r>
            <a:r>
              <a:rPr lang="en-GB" b="1" dirty="0" smtClean="0"/>
              <a:t>C.</a:t>
            </a:r>
          </a:p>
          <a:p>
            <a:pPr marL="342900" indent="-342900" algn="just">
              <a:buFont typeface="Arial" panose="020B0604020202020204" pitchFamily="34" charset="0"/>
              <a:buChar char="•"/>
            </a:pPr>
            <a:endParaRPr lang="en-GB" b="1" dirty="0"/>
          </a:p>
          <a:p>
            <a:pPr marL="342900" indent="-342900" algn="just">
              <a:buFont typeface="Arial" panose="020B0604020202020204" pitchFamily="34" charset="0"/>
              <a:buChar char="•"/>
            </a:pPr>
            <a:r>
              <a:rPr lang="en-GB" b="1" dirty="0" smtClean="0"/>
              <a:t>Operating Voltage = - 300 V</a:t>
            </a:r>
          </a:p>
          <a:p>
            <a:pPr marL="342900" indent="-342900" algn="just">
              <a:buFont typeface="Arial" panose="020B0604020202020204" pitchFamily="34" charset="0"/>
              <a:buChar char="•"/>
            </a:pPr>
            <a:endParaRPr lang="en-GB" b="1" dirty="0"/>
          </a:p>
          <a:p>
            <a:pPr marL="342900" indent="-342900" algn="just">
              <a:buFont typeface="Arial" panose="020B0604020202020204" pitchFamily="34" charset="0"/>
              <a:buChar char="•"/>
            </a:pPr>
            <a:r>
              <a:rPr lang="en-GB" b="1" u="sng" dirty="0" smtClean="0">
                <a:solidFill>
                  <a:srgbClr val="00CC00"/>
                </a:solidFill>
              </a:rPr>
              <a:t>&gt; 95 % FWHM</a:t>
            </a:r>
            <a:r>
              <a:rPr lang="en-GB" b="1" u="sng" baseline="-25000" dirty="0" smtClean="0">
                <a:solidFill>
                  <a:srgbClr val="00CC00"/>
                </a:solidFill>
              </a:rPr>
              <a:t>@60keV</a:t>
            </a:r>
            <a:r>
              <a:rPr lang="en-GB" b="1" u="sng" dirty="0" smtClean="0">
                <a:solidFill>
                  <a:srgbClr val="00CC00"/>
                </a:solidFill>
              </a:rPr>
              <a:t> &lt; 2 keV.</a:t>
            </a:r>
          </a:p>
          <a:p>
            <a:pPr marL="342900" indent="-342900" algn="just">
              <a:buFont typeface="Arial" panose="020B0604020202020204" pitchFamily="34" charset="0"/>
              <a:buChar char="•"/>
            </a:pPr>
            <a:endParaRPr lang="en-GB" b="1" dirty="0"/>
          </a:p>
          <a:p>
            <a:pPr marL="342900" indent="-342900" algn="just">
              <a:buFont typeface="Arial" panose="020B0604020202020204" pitchFamily="34" charset="0"/>
              <a:buChar char="•"/>
            </a:pPr>
            <a:r>
              <a:rPr lang="en-GB" b="1" dirty="0" smtClean="0"/>
              <a:t>Commissioning Sept ‘14.</a:t>
            </a:r>
          </a:p>
          <a:p>
            <a:pPr marL="342900" indent="-342900" algn="just">
              <a:buFont typeface="Arial" panose="020B0604020202020204" pitchFamily="34" charset="0"/>
              <a:buChar char="•"/>
            </a:pPr>
            <a:endParaRPr lang="en-GB" b="1" dirty="0" smtClean="0"/>
          </a:p>
        </p:txBody>
      </p:sp>
      <p:pic>
        <p:nvPicPr>
          <p:cNvPr id="4" name="Picture 3" descr="C:\Users\ps88\Desktop\mechanics pictures\5x1\P1010522.JPG"/>
          <p:cNvPicPr/>
          <p:nvPr/>
        </p:nvPicPr>
        <p:blipFill rotWithShape="1">
          <a:blip r:embed="rId3" cstate="print">
            <a:extLst>
              <a:ext uri="{BEBA8EAE-BF5A-486C-A8C5-ECC9F3942E4B}">
                <a14:imgProps xmlns:a14="http://schemas.microsoft.com/office/drawing/2010/main">
                  <a14:imgLayer r:embed="rId4">
                    <a14:imgEffect>
                      <a14:brightnessContrast bright="40000" contrast="23000"/>
                    </a14:imgEffect>
                  </a14:imgLayer>
                </a14:imgProps>
              </a:ext>
              <a:ext uri="{28A0092B-C50C-407E-A947-70E740481C1C}">
                <a14:useLocalDpi xmlns:a14="http://schemas.microsoft.com/office/drawing/2010/main" val="0"/>
              </a:ext>
            </a:extLst>
          </a:blip>
          <a:srcRect t="22192" b="16573"/>
          <a:stretch/>
        </p:blipFill>
        <p:spPr bwMode="auto">
          <a:xfrm>
            <a:off x="23995" y="1046283"/>
            <a:ext cx="4000046" cy="1837374"/>
          </a:xfrm>
          <a:prstGeom prst="rect">
            <a:avLst/>
          </a:prstGeom>
          <a:noFill/>
          <a:ln>
            <a:noFill/>
          </a:ln>
          <a:extLst>
            <a:ext uri="{53640926-AAD7-44D8-BBD7-CCE9431645EC}">
              <a14:shadowObscured xmlns:a14="http://schemas.microsoft.com/office/drawing/2010/main"/>
            </a:ext>
          </a:extLst>
        </p:spPr>
      </p:pic>
      <p:sp>
        <p:nvSpPr>
          <p:cNvPr id="5" name="TextBox 4"/>
          <p:cNvSpPr txBox="1"/>
          <p:nvPr/>
        </p:nvSpPr>
        <p:spPr>
          <a:xfrm>
            <a:off x="-10050" y="6054387"/>
            <a:ext cx="9154050" cy="830997"/>
          </a:xfrm>
          <a:prstGeom prst="rect">
            <a:avLst/>
          </a:prstGeom>
          <a:solidFill>
            <a:schemeClr val="bg1"/>
          </a:solidFill>
        </p:spPr>
        <p:txBody>
          <a:bodyPr wrap="square" rtlCol="0">
            <a:spAutoFit/>
          </a:bodyPr>
          <a:lstStyle/>
          <a:p>
            <a:r>
              <a:rPr lang="en-GB" b="1" dirty="0">
                <a:solidFill>
                  <a:srgbClr val="0000FF"/>
                </a:solidFill>
              </a:rPr>
              <a:t>Seller et </a:t>
            </a:r>
            <a:r>
              <a:rPr lang="en-GB" b="1" dirty="0" smtClean="0">
                <a:solidFill>
                  <a:srgbClr val="0000FF"/>
                </a:solidFill>
              </a:rPr>
              <a:t>al, </a:t>
            </a:r>
            <a:r>
              <a:rPr lang="en-GB" b="1" i="1" dirty="0">
                <a:solidFill>
                  <a:srgbClr val="0000FF"/>
                </a:solidFill>
              </a:rPr>
              <a:t>Large area CdTe based spectroscopic X-ray imaging </a:t>
            </a:r>
            <a:r>
              <a:rPr lang="en-GB" b="1" i="1" dirty="0" smtClean="0">
                <a:solidFill>
                  <a:srgbClr val="0000FF"/>
                </a:solidFill>
              </a:rPr>
              <a:t>detector</a:t>
            </a:r>
            <a:r>
              <a:rPr lang="en-GB" b="1" dirty="0" smtClean="0">
                <a:solidFill>
                  <a:srgbClr val="0000FF"/>
                </a:solidFill>
              </a:rPr>
              <a:t>, Thurs </a:t>
            </a:r>
            <a:r>
              <a:rPr lang="en-GB" b="1" dirty="0">
                <a:solidFill>
                  <a:srgbClr val="0000FF"/>
                </a:solidFill>
              </a:rPr>
              <a:t>9:50 </a:t>
            </a:r>
            <a:r>
              <a:rPr lang="en-GB" b="1" dirty="0" smtClean="0">
                <a:solidFill>
                  <a:srgbClr val="0000FF"/>
                </a:solidFill>
              </a:rPr>
              <a:t>AM</a:t>
            </a:r>
          </a:p>
        </p:txBody>
      </p:sp>
      <p:pic>
        <p:nvPicPr>
          <p:cNvPr id="6" name="Picture 5" descr="C:\Users\ps88\Desktop\mechanics pictures\IMG_5607.JPG"/>
          <p:cNvPicPr/>
          <p:nvPr/>
        </p:nvPicPr>
        <p:blipFill rotWithShape="1">
          <a:blip r:embed="rId5" cstate="print">
            <a:extLst>
              <a:ext uri="{BEBA8EAE-BF5A-486C-A8C5-ECC9F3942E4B}">
                <a14:imgProps xmlns:a14="http://schemas.microsoft.com/office/drawing/2010/main">
                  <a14:imgLayer r:embed="rId6">
                    <a14:imgEffect>
                      <a14:brightnessContrast bright="25000" contrast="25000"/>
                    </a14:imgEffect>
                  </a14:imgLayer>
                </a14:imgProps>
              </a:ext>
              <a:ext uri="{28A0092B-C50C-407E-A947-70E740481C1C}">
                <a14:useLocalDpi xmlns:a14="http://schemas.microsoft.com/office/drawing/2010/main" val="0"/>
              </a:ext>
            </a:extLst>
          </a:blip>
          <a:srcRect l="12490" t="13713" r="9984" b="6194"/>
          <a:stretch/>
        </p:blipFill>
        <p:spPr bwMode="auto">
          <a:xfrm>
            <a:off x="23995" y="3002450"/>
            <a:ext cx="4017731" cy="276681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4205850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0" y="5580"/>
            <a:ext cx="9144000" cy="830997"/>
          </a:xfrm>
          <a:prstGeom prst="rect">
            <a:avLst/>
          </a:prstGeom>
          <a:noFill/>
        </p:spPr>
        <p:txBody>
          <a:bodyPr wrap="square" rtlCol="0">
            <a:spAutoFit/>
          </a:bodyPr>
          <a:lstStyle/>
          <a:p>
            <a:pPr algn="ctr"/>
            <a:r>
              <a:rPr lang="en-GB" sz="4800" b="1" dirty="0" smtClean="0">
                <a:solidFill>
                  <a:schemeClr val="accent6"/>
                </a:solidFill>
              </a:rPr>
              <a:t>Cadmium Telluride (CdTe)</a:t>
            </a:r>
            <a:endParaRPr lang="en-GB" sz="4800" b="1" dirty="0">
              <a:solidFill>
                <a:schemeClr val="accent6"/>
              </a:solidFill>
            </a:endParaRPr>
          </a:p>
        </p:txBody>
      </p:sp>
      <p:pic>
        <p:nvPicPr>
          <p:cNvPr id="1026" name="Picture 2" descr="http://www.eurorad.com/img_photo/ma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7720" y="1376772"/>
            <a:ext cx="3509632" cy="2088232"/>
          </a:xfrm>
          <a:prstGeom prst="rect">
            <a:avLst/>
          </a:prstGeom>
          <a:noFill/>
          <a:extLst>
            <a:ext uri="{909E8E84-426E-40DD-AFC4-6F175D3DCCD1}">
              <a14:hiddenFill xmlns:a14="http://schemas.microsoft.com/office/drawing/2010/main">
                <a:solidFill>
                  <a:srgbClr val="FFFFFF"/>
                </a:solidFill>
              </a14:hiddenFill>
            </a:ext>
          </a:extLst>
        </p:spPr>
      </p:pic>
      <p:grpSp>
        <p:nvGrpSpPr>
          <p:cNvPr id="11" name="Group 10"/>
          <p:cNvGrpSpPr/>
          <p:nvPr/>
        </p:nvGrpSpPr>
        <p:grpSpPr>
          <a:xfrm>
            <a:off x="256100" y="4209546"/>
            <a:ext cx="3625217" cy="1559714"/>
            <a:chOff x="256100" y="3957518"/>
            <a:chExt cx="3625217" cy="1559714"/>
          </a:xfrm>
        </p:grpSpPr>
        <p:pic>
          <p:nvPicPr>
            <p:cNvPr id="9" name="Picture 3" descr="H:\Private\# Cd(Zn)Te X-ray detector &amp; related\posters\PSD10 - Surrey 2014\PSD - samples images\10821-B_finalDetector.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425" t="2390" r="-2425" b="28769"/>
            <a:stretch/>
          </p:blipFill>
          <p:spPr bwMode="auto">
            <a:xfrm>
              <a:off x="256100" y="3957518"/>
              <a:ext cx="1699263" cy="1559714"/>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3" descr="H:\Private\# Cd(Zn)Te X-ray detector &amp; related\posters\PSD10 - Surrey 2014\PSD - samples images\10821-B_finalDetector.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2425" t="39987" r="47575" b="29820"/>
            <a:stretch/>
          </p:blipFill>
          <p:spPr bwMode="auto">
            <a:xfrm>
              <a:off x="1944035" y="3957519"/>
              <a:ext cx="1937282" cy="1559713"/>
            </a:xfrm>
            <a:prstGeom prst="rect">
              <a:avLst/>
            </a:prstGeom>
            <a:noFill/>
            <a:extLst>
              <a:ext uri="{909E8E84-426E-40DD-AFC4-6F175D3DCCD1}">
                <a14:hiddenFill xmlns:a14="http://schemas.microsoft.com/office/drawing/2010/main">
                  <a:solidFill>
                    <a:srgbClr val="FFFFFF"/>
                  </a:solidFill>
                </a14:hiddenFill>
              </a:ext>
            </a:extLst>
          </p:spPr>
        </p:pic>
      </p:grpSp>
      <p:sp>
        <p:nvSpPr>
          <p:cNvPr id="13" name="TextBox 12"/>
          <p:cNvSpPr txBox="1"/>
          <p:nvPr/>
        </p:nvSpPr>
        <p:spPr>
          <a:xfrm>
            <a:off x="4067944" y="1304764"/>
            <a:ext cx="4896544" cy="4154984"/>
          </a:xfrm>
          <a:prstGeom prst="rect">
            <a:avLst/>
          </a:prstGeom>
          <a:noFill/>
          <a:ln w="12700">
            <a:noFill/>
          </a:ln>
        </p:spPr>
        <p:txBody>
          <a:bodyPr wrap="square" rtlCol="0">
            <a:spAutoFit/>
          </a:bodyPr>
          <a:lstStyle/>
          <a:p>
            <a:pPr marL="342900" indent="-342900" algn="just">
              <a:buFont typeface="Arial" panose="020B0604020202020204" pitchFamily="34" charset="0"/>
              <a:buChar char="•"/>
            </a:pPr>
            <a:r>
              <a:rPr lang="en-GB" b="1" dirty="0" smtClean="0"/>
              <a:t>An alternative to Si or HPGe.</a:t>
            </a:r>
          </a:p>
          <a:p>
            <a:pPr marL="342900" indent="-342900" algn="just">
              <a:buFont typeface="Arial" panose="020B0604020202020204" pitchFamily="34" charset="0"/>
              <a:buChar char="•"/>
            </a:pPr>
            <a:endParaRPr lang="en-GB" b="1" dirty="0" smtClean="0"/>
          </a:p>
          <a:p>
            <a:pPr marL="342900" indent="-342900" algn="just">
              <a:buFont typeface="Arial" panose="020B0604020202020204" pitchFamily="34" charset="0"/>
              <a:buChar char="•"/>
            </a:pPr>
            <a:r>
              <a:rPr lang="en-GB" b="1" dirty="0" smtClean="0"/>
              <a:t>Room temperature </a:t>
            </a:r>
            <a:r>
              <a:rPr lang="en-GB" b="1" dirty="0"/>
              <a:t>o</a:t>
            </a:r>
            <a:r>
              <a:rPr lang="en-GB" b="1" dirty="0" smtClean="0"/>
              <a:t>peration.</a:t>
            </a:r>
          </a:p>
          <a:p>
            <a:pPr marL="342900" indent="-342900" algn="just">
              <a:buFont typeface="Arial" panose="020B0604020202020204" pitchFamily="34" charset="0"/>
              <a:buChar char="•"/>
            </a:pPr>
            <a:endParaRPr lang="en-GB" b="1" dirty="0" smtClean="0"/>
          </a:p>
          <a:p>
            <a:pPr marL="342900" indent="-342900" algn="just">
              <a:buFont typeface="Arial" panose="020B0604020202020204" pitchFamily="34" charset="0"/>
              <a:buChar char="•"/>
            </a:pPr>
            <a:r>
              <a:rPr lang="en-GB" b="1" dirty="0" smtClean="0"/>
              <a:t>High X-Ray stopping power    ( &gt; 20 keV).</a:t>
            </a:r>
          </a:p>
          <a:p>
            <a:pPr marL="342900" indent="-342900" algn="just">
              <a:buFont typeface="Arial" panose="020B0604020202020204" pitchFamily="34" charset="0"/>
              <a:buChar char="•"/>
            </a:pPr>
            <a:endParaRPr lang="en-GB" b="1" dirty="0" smtClean="0"/>
          </a:p>
          <a:p>
            <a:pPr marL="342900" indent="-342900" algn="just">
              <a:buFont typeface="Arial" panose="020B0604020202020204" pitchFamily="34" charset="0"/>
              <a:buChar char="•"/>
            </a:pPr>
            <a:r>
              <a:rPr lang="en-GB" b="1" dirty="0" smtClean="0"/>
              <a:t>Good electron transport.</a:t>
            </a:r>
          </a:p>
          <a:p>
            <a:pPr marL="342900" indent="-342900" algn="just">
              <a:buFont typeface="Arial" panose="020B0604020202020204" pitchFamily="34" charset="0"/>
              <a:buChar char="•"/>
            </a:pPr>
            <a:endParaRPr lang="en-GB" b="1" dirty="0" smtClean="0"/>
          </a:p>
          <a:p>
            <a:pPr marL="342900" indent="-342900" algn="just">
              <a:buFont typeface="Arial" panose="020B0604020202020204" pitchFamily="34" charset="0"/>
              <a:buChar char="•"/>
            </a:pPr>
            <a:r>
              <a:rPr lang="en-GB" b="1" dirty="0" smtClean="0"/>
              <a:t>Recent advances in volume and quality.</a:t>
            </a:r>
          </a:p>
        </p:txBody>
      </p:sp>
      <p:cxnSp>
        <p:nvCxnSpPr>
          <p:cNvPr id="8" name="Straight Arrow Connector 7"/>
          <p:cNvCxnSpPr/>
          <p:nvPr/>
        </p:nvCxnSpPr>
        <p:spPr bwMode="auto">
          <a:xfrm>
            <a:off x="272431" y="5914263"/>
            <a:ext cx="1671604" cy="0"/>
          </a:xfrm>
          <a:prstGeom prst="straightConnector1">
            <a:avLst/>
          </a:prstGeom>
          <a:solidFill>
            <a:schemeClr val="accent1"/>
          </a:solidFill>
          <a:ln w="25400" cap="flat" cmpd="sng" algn="ctr">
            <a:solidFill>
              <a:srgbClr val="FF0000"/>
            </a:solidFill>
            <a:prstDash val="solid"/>
            <a:round/>
            <a:headEnd type="triangle"/>
            <a:tailEnd type="triangle"/>
          </a:ln>
          <a:effectLst/>
        </p:spPr>
      </p:cxnSp>
      <p:sp>
        <p:nvSpPr>
          <p:cNvPr id="12" name="TextBox 11"/>
          <p:cNvSpPr txBox="1"/>
          <p:nvPr/>
        </p:nvSpPr>
        <p:spPr>
          <a:xfrm>
            <a:off x="475661" y="5968963"/>
            <a:ext cx="1260140" cy="461665"/>
          </a:xfrm>
          <a:prstGeom prst="rect">
            <a:avLst/>
          </a:prstGeom>
          <a:noFill/>
        </p:spPr>
        <p:txBody>
          <a:bodyPr wrap="square" rtlCol="0">
            <a:spAutoFit/>
          </a:bodyPr>
          <a:lstStyle/>
          <a:p>
            <a:pPr algn="ctr"/>
            <a:r>
              <a:rPr lang="en-GB" b="1" dirty="0" smtClean="0">
                <a:solidFill>
                  <a:srgbClr val="FF0000"/>
                </a:solidFill>
              </a:rPr>
              <a:t>2.0 cm</a:t>
            </a:r>
            <a:endParaRPr lang="en-GB" b="1" dirty="0">
              <a:solidFill>
                <a:srgbClr val="FF0000"/>
              </a:solidFill>
            </a:endParaRPr>
          </a:p>
        </p:txBody>
      </p:sp>
    </p:spTree>
    <p:extLst>
      <p:ext uri="{BB962C8B-B14F-4D97-AF65-F5344CB8AC3E}">
        <p14:creationId xmlns:p14="http://schemas.microsoft.com/office/powerpoint/2010/main" val="62403077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BEBA8EAE-BF5A-486C-A8C5-ECC9F3942E4B}">
                <a14:imgProps xmlns:a14="http://schemas.microsoft.com/office/drawing/2010/main">
                  <a14:imgLayer r:embed="rId4">
                    <a14:imgEffect>
                      <a14:sharpenSoften amount="23000"/>
                    </a14:imgEffect>
                    <a14:imgEffect>
                      <a14:brightnessContrast bright="15000" contrast="33000"/>
                    </a14:imgEffect>
                  </a14:imgLayer>
                </a14:imgProps>
              </a:ext>
              <a:ext uri="{28A0092B-C50C-407E-A947-70E740481C1C}">
                <a14:useLocalDpi xmlns:a14="http://schemas.microsoft.com/office/drawing/2010/main" val="0"/>
              </a:ext>
            </a:extLst>
          </a:blip>
          <a:stretch>
            <a:fillRect/>
          </a:stretch>
        </p:blipFill>
        <p:spPr>
          <a:xfrm>
            <a:off x="0" y="0"/>
            <a:ext cx="9144000" cy="6096000"/>
          </a:xfrm>
          <a:prstGeom prst="rect">
            <a:avLst/>
          </a:prstGeom>
        </p:spPr>
      </p:pic>
      <p:pic>
        <p:nvPicPr>
          <p:cNvPr id="2052" name="Picture 4" descr="http://nssmic2014.npss-confs.org/Images/Logo_Seattle_2014.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92" y="5473203"/>
            <a:ext cx="2224348" cy="1400205"/>
          </a:xfrm>
          <a:prstGeom prst="rect">
            <a:avLst/>
          </a:prstGeom>
          <a:solidFill>
            <a:schemeClr val="bg1"/>
          </a:solidFill>
        </p:spPr>
      </p:pic>
      <p:cxnSp>
        <p:nvCxnSpPr>
          <p:cNvPr id="5" name="Straight Arrow Connector 4"/>
          <p:cNvCxnSpPr/>
          <p:nvPr/>
        </p:nvCxnSpPr>
        <p:spPr bwMode="auto">
          <a:xfrm>
            <a:off x="3023828" y="728700"/>
            <a:ext cx="4572508" cy="612068"/>
          </a:xfrm>
          <a:prstGeom prst="straightConnector1">
            <a:avLst/>
          </a:prstGeom>
          <a:solidFill>
            <a:schemeClr val="accent1"/>
          </a:solidFill>
          <a:ln w="63500" cap="flat" cmpd="sng" algn="ctr">
            <a:solidFill>
              <a:srgbClr val="FF0000"/>
            </a:solidFill>
            <a:prstDash val="solid"/>
            <a:round/>
            <a:headEnd type="stealth"/>
            <a:tailEnd type="stealth"/>
          </a:ln>
          <a:effectLst/>
        </p:spPr>
      </p:cxnSp>
      <p:cxnSp>
        <p:nvCxnSpPr>
          <p:cNvPr id="8" name="Straight Arrow Connector 7"/>
          <p:cNvCxnSpPr/>
          <p:nvPr/>
        </p:nvCxnSpPr>
        <p:spPr bwMode="auto">
          <a:xfrm flipV="1">
            <a:off x="467544" y="728700"/>
            <a:ext cx="1980220" cy="3616253"/>
          </a:xfrm>
          <a:prstGeom prst="straightConnector1">
            <a:avLst/>
          </a:prstGeom>
          <a:solidFill>
            <a:schemeClr val="accent1"/>
          </a:solidFill>
          <a:ln w="63500" cap="flat" cmpd="sng" algn="ctr">
            <a:solidFill>
              <a:srgbClr val="FF0000"/>
            </a:solidFill>
            <a:prstDash val="solid"/>
            <a:round/>
            <a:headEnd type="stealth"/>
            <a:tailEnd type="stealth"/>
          </a:ln>
          <a:effectLst/>
        </p:spPr>
      </p:cxnSp>
      <p:sp>
        <p:nvSpPr>
          <p:cNvPr id="7" name="TextBox 6"/>
          <p:cNvSpPr txBox="1"/>
          <p:nvPr/>
        </p:nvSpPr>
        <p:spPr>
          <a:xfrm rot="419682">
            <a:off x="4485759" y="364691"/>
            <a:ext cx="1609736" cy="769441"/>
          </a:xfrm>
          <a:prstGeom prst="rect">
            <a:avLst/>
          </a:prstGeom>
          <a:noFill/>
        </p:spPr>
        <p:txBody>
          <a:bodyPr wrap="none" rtlCol="0">
            <a:spAutoFit/>
          </a:bodyPr>
          <a:lstStyle/>
          <a:p>
            <a:pPr algn="ctr"/>
            <a:r>
              <a:rPr lang="en-GB" sz="4400" b="1"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10 cm</a:t>
            </a:r>
            <a:endParaRPr lang="en-GB" sz="4400" b="1"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11" name="TextBox 10"/>
          <p:cNvSpPr txBox="1"/>
          <p:nvPr/>
        </p:nvSpPr>
        <p:spPr>
          <a:xfrm rot="17974430">
            <a:off x="587068" y="1637175"/>
            <a:ext cx="1609736" cy="769441"/>
          </a:xfrm>
          <a:prstGeom prst="rect">
            <a:avLst/>
          </a:prstGeom>
          <a:noFill/>
        </p:spPr>
        <p:txBody>
          <a:bodyPr wrap="none" rtlCol="0">
            <a:spAutoFit/>
          </a:bodyPr>
          <a:lstStyle/>
          <a:p>
            <a:pPr algn="ctr"/>
            <a:r>
              <a:rPr lang="en-GB" sz="4400" b="1"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10 cm</a:t>
            </a:r>
            <a:endParaRPr lang="en-GB" sz="4400" b="1"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7322187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15516" y="1309429"/>
            <a:ext cx="8820980" cy="5509200"/>
          </a:xfrm>
          <a:prstGeom prst="rect">
            <a:avLst/>
          </a:prstGeom>
          <a:noFill/>
        </p:spPr>
        <p:txBody>
          <a:bodyPr wrap="square" rtlCol="0">
            <a:spAutoFit/>
          </a:bodyPr>
          <a:lstStyle/>
          <a:p>
            <a:r>
              <a:rPr lang="en-GB" b="1" dirty="0" smtClean="0"/>
              <a:t>For More Information on HEXITEC and it’s applications:</a:t>
            </a:r>
          </a:p>
          <a:p>
            <a:endParaRPr lang="en-GB" b="1" dirty="0"/>
          </a:p>
          <a:p>
            <a:r>
              <a:rPr lang="en-GB" b="1" u="sng" dirty="0" smtClean="0"/>
              <a:t>Wednesday – Session 10 @ 15:00</a:t>
            </a:r>
          </a:p>
          <a:p>
            <a:endParaRPr lang="en-GB" sz="1200" b="1" dirty="0" smtClean="0"/>
          </a:p>
          <a:p>
            <a:r>
              <a:rPr lang="en-GB" b="1" dirty="0" smtClean="0">
                <a:solidFill>
                  <a:srgbClr val="0000FF"/>
                </a:solidFill>
              </a:rPr>
              <a:t>Duarte et al</a:t>
            </a:r>
            <a:r>
              <a:rPr lang="en-GB" b="1" dirty="0">
                <a:solidFill>
                  <a:srgbClr val="0000FF"/>
                </a:solidFill>
              </a:rPr>
              <a:t>, </a:t>
            </a:r>
            <a:r>
              <a:rPr lang="en-GB" b="1" i="1" dirty="0">
                <a:solidFill>
                  <a:srgbClr val="0000FF"/>
                </a:solidFill>
              </a:rPr>
              <a:t>Influence of edge surface leakage current on the performance of pixelated CdTe radiation </a:t>
            </a:r>
            <a:r>
              <a:rPr lang="en-GB" b="1" i="1" dirty="0" smtClean="0">
                <a:solidFill>
                  <a:srgbClr val="0000FF"/>
                </a:solidFill>
              </a:rPr>
              <a:t>detectors.</a:t>
            </a:r>
          </a:p>
          <a:p>
            <a:endParaRPr lang="en-GB" sz="1200" b="1" u="sng" dirty="0"/>
          </a:p>
          <a:p>
            <a:r>
              <a:rPr lang="en-GB" b="1" u="sng" dirty="0" smtClean="0"/>
              <a:t>Thursday – Session 12 @ 11:40</a:t>
            </a:r>
          </a:p>
          <a:p>
            <a:endParaRPr lang="en-GB" sz="1200" b="1" dirty="0" smtClean="0"/>
          </a:p>
          <a:p>
            <a:r>
              <a:rPr lang="en-GB" b="1" dirty="0" smtClean="0">
                <a:solidFill>
                  <a:srgbClr val="0000FF"/>
                </a:solidFill>
              </a:rPr>
              <a:t>Scuffham </a:t>
            </a:r>
            <a:r>
              <a:rPr lang="en-GB" b="1" dirty="0">
                <a:solidFill>
                  <a:srgbClr val="0000FF"/>
                </a:solidFill>
              </a:rPr>
              <a:t>et al, </a:t>
            </a:r>
            <a:r>
              <a:rPr lang="en-GB" b="1" i="1" dirty="0">
                <a:solidFill>
                  <a:srgbClr val="0000FF"/>
                </a:solidFill>
              </a:rPr>
              <a:t>Imaging of Ra-223 with a small-pixel CdTe detector: potential for improved image quantification for radionuclide </a:t>
            </a:r>
            <a:r>
              <a:rPr lang="en-GB" b="1" i="1" dirty="0" smtClean="0">
                <a:solidFill>
                  <a:srgbClr val="0000FF"/>
                </a:solidFill>
              </a:rPr>
              <a:t>dosimetry.</a:t>
            </a:r>
          </a:p>
          <a:p>
            <a:endParaRPr lang="en-GB" sz="1200" b="1" dirty="0"/>
          </a:p>
          <a:p>
            <a:r>
              <a:rPr lang="en-GB" b="1" u="sng" dirty="0" smtClean="0"/>
              <a:t>Thursday – Session 14 @ 17:10</a:t>
            </a:r>
          </a:p>
          <a:p>
            <a:endParaRPr lang="en-GB" sz="1200" b="1" dirty="0" smtClean="0"/>
          </a:p>
          <a:p>
            <a:r>
              <a:rPr lang="en-GB" b="1" dirty="0" smtClean="0">
                <a:solidFill>
                  <a:srgbClr val="0000FF"/>
                </a:solidFill>
              </a:rPr>
              <a:t>Pani</a:t>
            </a:r>
            <a:r>
              <a:rPr lang="en-GB" b="1" dirty="0">
                <a:solidFill>
                  <a:srgbClr val="0000FF"/>
                </a:solidFill>
              </a:rPr>
              <a:t> et al, </a:t>
            </a:r>
            <a:r>
              <a:rPr lang="en-GB" b="1" i="1" dirty="0">
                <a:solidFill>
                  <a:srgbClr val="0000FF"/>
                </a:solidFill>
              </a:rPr>
              <a:t>Dual-energy mammography with a pixellated spectroscopic </a:t>
            </a:r>
            <a:r>
              <a:rPr lang="en-GB" b="1" i="1" dirty="0" smtClean="0">
                <a:solidFill>
                  <a:srgbClr val="0000FF"/>
                </a:solidFill>
              </a:rPr>
              <a:t>detector.</a:t>
            </a:r>
            <a:endParaRPr lang="en-GB" b="1" i="1" dirty="0">
              <a:solidFill>
                <a:srgbClr val="0000FF"/>
              </a:solidFill>
            </a:endParaRPr>
          </a:p>
        </p:txBody>
      </p:sp>
    </p:spTree>
    <p:extLst>
      <p:ext uri="{BB962C8B-B14F-4D97-AF65-F5344CB8AC3E}">
        <p14:creationId xmlns:p14="http://schemas.microsoft.com/office/powerpoint/2010/main" val="24951089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30742" y="8620"/>
            <a:ext cx="7521678" cy="830997"/>
          </a:xfrm>
          <a:prstGeom prst="rect">
            <a:avLst/>
          </a:prstGeom>
          <a:noFill/>
        </p:spPr>
        <p:txBody>
          <a:bodyPr wrap="square" rtlCol="0">
            <a:spAutoFit/>
          </a:bodyPr>
          <a:lstStyle/>
          <a:p>
            <a:pPr algn="ctr"/>
            <a:r>
              <a:rPr lang="en-GB" sz="4800" b="1" dirty="0" smtClean="0">
                <a:solidFill>
                  <a:schemeClr val="accent6"/>
                </a:solidFill>
              </a:rPr>
              <a:t>HEXITEC     – A History</a:t>
            </a:r>
            <a:endParaRPr lang="en-GB" sz="4800" b="1" dirty="0">
              <a:solidFill>
                <a:schemeClr val="accent6"/>
              </a:solidFill>
            </a:endParaRPr>
          </a:p>
        </p:txBody>
      </p:sp>
      <p:pic>
        <p:nvPicPr>
          <p:cNvPr id="8" name="Picture 7" descr="IMAG0386.jpg"/>
          <p:cNvPicPr>
            <a:picLocks noChangeAspect="1"/>
          </p:cNvPicPr>
          <p:nvPr/>
        </p:nvPicPr>
        <p:blipFill>
          <a:blip r:embed="rId3" cstate="print"/>
          <a:stretch>
            <a:fillRect/>
          </a:stretch>
        </p:blipFill>
        <p:spPr>
          <a:xfrm>
            <a:off x="0" y="4309171"/>
            <a:ext cx="9144000" cy="2548829"/>
          </a:xfrm>
          <a:prstGeom prst="rect">
            <a:avLst/>
          </a:prstGeom>
        </p:spPr>
      </p:pic>
      <p:cxnSp>
        <p:nvCxnSpPr>
          <p:cNvPr id="10" name="Straight Arrow Connector 9"/>
          <p:cNvCxnSpPr/>
          <p:nvPr/>
        </p:nvCxnSpPr>
        <p:spPr bwMode="auto">
          <a:xfrm>
            <a:off x="1691680" y="5589240"/>
            <a:ext cx="252028" cy="0"/>
          </a:xfrm>
          <a:prstGeom prst="straightConnector1">
            <a:avLst/>
          </a:prstGeom>
          <a:solidFill>
            <a:schemeClr val="accent1"/>
          </a:solidFill>
          <a:ln w="25400" cap="flat" cmpd="sng" algn="ctr">
            <a:solidFill>
              <a:srgbClr val="FF0000"/>
            </a:solidFill>
            <a:prstDash val="solid"/>
            <a:round/>
            <a:headEnd type="triangle"/>
            <a:tailEnd type="triangle"/>
          </a:ln>
          <a:effectLst/>
        </p:spPr>
      </p:cxnSp>
      <p:sp>
        <p:nvSpPr>
          <p:cNvPr id="11" name="TextBox 10"/>
          <p:cNvSpPr txBox="1"/>
          <p:nvPr/>
        </p:nvSpPr>
        <p:spPr>
          <a:xfrm>
            <a:off x="-508" y="6171691"/>
            <a:ext cx="1260140" cy="461665"/>
          </a:xfrm>
          <a:prstGeom prst="rect">
            <a:avLst/>
          </a:prstGeom>
          <a:noFill/>
        </p:spPr>
        <p:txBody>
          <a:bodyPr wrap="square" rtlCol="0">
            <a:spAutoFit/>
          </a:bodyPr>
          <a:lstStyle/>
          <a:p>
            <a:pPr algn="ctr"/>
            <a:r>
              <a:rPr lang="en-GB" b="1" dirty="0" smtClean="0">
                <a:solidFill>
                  <a:srgbClr val="FF0000"/>
                </a:solidFill>
              </a:rPr>
              <a:t>0.5 cm</a:t>
            </a:r>
            <a:endParaRPr lang="en-GB" b="1" dirty="0">
              <a:solidFill>
                <a:srgbClr val="FF0000"/>
              </a:solidFill>
            </a:endParaRPr>
          </a:p>
        </p:txBody>
      </p:sp>
      <p:cxnSp>
        <p:nvCxnSpPr>
          <p:cNvPr id="12" name="Straight Arrow Connector 11"/>
          <p:cNvCxnSpPr/>
          <p:nvPr/>
        </p:nvCxnSpPr>
        <p:spPr bwMode="auto">
          <a:xfrm>
            <a:off x="3815988" y="5913276"/>
            <a:ext cx="648000" cy="0"/>
          </a:xfrm>
          <a:prstGeom prst="straightConnector1">
            <a:avLst/>
          </a:prstGeom>
          <a:solidFill>
            <a:schemeClr val="accent1"/>
          </a:solidFill>
          <a:ln w="25400" cap="flat" cmpd="sng" algn="ctr">
            <a:solidFill>
              <a:srgbClr val="FF0000"/>
            </a:solidFill>
            <a:prstDash val="solid"/>
            <a:round/>
            <a:headEnd type="triangle"/>
            <a:tailEnd type="triangle"/>
          </a:ln>
          <a:effectLst/>
        </p:spPr>
      </p:cxnSp>
      <p:sp>
        <p:nvSpPr>
          <p:cNvPr id="13" name="TextBox 12"/>
          <p:cNvSpPr txBox="1"/>
          <p:nvPr/>
        </p:nvSpPr>
        <p:spPr>
          <a:xfrm>
            <a:off x="2627784" y="6165304"/>
            <a:ext cx="1260140" cy="461665"/>
          </a:xfrm>
          <a:prstGeom prst="rect">
            <a:avLst/>
          </a:prstGeom>
          <a:noFill/>
        </p:spPr>
        <p:txBody>
          <a:bodyPr wrap="square" rtlCol="0">
            <a:spAutoFit/>
          </a:bodyPr>
          <a:lstStyle/>
          <a:p>
            <a:pPr algn="ctr"/>
            <a:r>
              <a:rPr lang="en-GB" b="1" dirty="0" smtClean="0">
                <a:solidFill>
                  <a:srgbClr val="FF0000"/>
                </a:solidFill>
              </a:rPr>
              <a:t>2.0 cm</a:t>
            </a:r>
            <a:endParaRPr lang="en-GB" b="1" dirty="0">
              <a:solidFill>
                <a:srgbClr val="FF0000"/>
              </a:solidFill>
            </a:endParaRPr>
          </a:p>
        </p:txBody>
      </p:sp>
      <p:cxnSp>
        <p:nvCxnSpPr>
          <p:cNvPr id="14" name="Straight Arrow Connector 13"/>
          <p:cNvCxnSpPr/>
          <p:nvPr/>
        </p:nvCxnSpPr>
        <p:spPr bwMode="auto">
          <a:xfrm>
            <a:off x="6300192" y="6121460"/>
            <a:ext cx="1368000" cy="0"/>
          </a:xfrm>
          <a:prstGeom prst="straightConnector1">
            <a:avLst/>
          </a:prstGeom>
          <a:solidFill>
            <a:schemeClr val="accent1"/>
          </a:solidFill>
          <a:ln w="25400" cap="flat" cmpd="sng" algn="ctr">
            <a:solidFill>
              <a:srgbClr val="FF0000"/>
            </a:solidFill>
            <a:prstDash val="solid"/>
            <a:round/>
            <a:headEnd type="triangle"/>
            <a:tailEnd type="triangle"/>
          </a:ln>
          <a:effectLst/>
        </p:spPr>
      </p:cxnSp>
      <p:sp>
        <p:nvSpPr>
          <p:cNvPr id="15" name="TextBox 14"/>
          <p:cNvSpPr txBox="1"/>
          <p:nvPr/>
        </p:nvSpPr>
        <p:spPr>
          <a:xfrm>
            <a:off x="5544108" y="6165304"/>
            <a:ext cx="1260140" cy="461665"/>
          </a:xfrm>
          <a:prstGeom prst="rect">
            <a:avLst/>
          </a:prstGeom>
          <a:noFill/>
        </p:spPr>
        <p:txBody>
          <a:bodyPr wrap="square" rtlCol="0">
            <a:spAutoFit/>
          </a:bodyPr>
          <a:lstStyle/>
          <a:p>
            <a:pPr algn="ctr"/>
            <a:r>
              <a:rPr lang="en-GB" b="1" dirty="0" smtClean="0">
                <a:solidFill>
                  <a:srgbClr val="FF0000"/>
                </a:solidFill>
              </a:rPr>
              <a:t>4.0 cm</a:t>
            </a:r>
            <a:endParaRPr lang="en-GB" b="1" dirty="0">
              <a:solidFill>
                <a:srgbClr val="FF0000"/>
              </a:solidFill>
            </a:endParaRPr>
          </a:p>
        </p:txBody>
      </p:sp>
      <p:sp>
        <p:nvSpPr>
          <p:cNvPr id="16" name="Rectangle 15"/>
          <p:cNvSpPr/>
          <p:nvPr/>
        </p:nvSpPr>
        <p:spPr>
          <a:xfrm>
            <a:off x="4572000" y="908720"/>
            <a:ext cx="4572000" cy="3170099"/>
          </a:xfrm>
          <a:prstGeom prst="rect">
            <a:avLst/>
          </a:prstGeom>
          <a:ln w="12700">
            <a:solidFill>
              <a:schemeClr val="tx1"/>
            </a:solidFill>
          </a:ln>
        </p:spPr>
        <p:txBody>
          <a:bodyPr>
            <a:spAutoFit/>
          </a:bodyPr>
          <a:lstStyle/>
          <a:p>
            <a:pPr algn="just">
              <a:buFont typeface="Arial" pitchFamily="34" charset="0"/>
              <a:buChar char="•"/>
            </a:pPr>
            <a:endParaRPr lang="en-GB" b="1" dirty="0" smtClean="0"/>
          </a:p>
          <a:p>
            <a:pPr algn="just">
              <a:buFont typeface="Arial" pitchFamily="34" charset="0"/>
              <a:buChar char="•"/>
            </a:pPr>
            <a:r>
              <a:rPr lang="en-GB" b="1" dirty="0" smtClean="0"/>
              <a:t> 2G ASIC Fabricated 2010.</a:t>
            </a:r>
          </a:p>
          <a:p>
            <a:pPr algn="just">
              <a:buFont typeface="Arial" pitchFamily="34" charset="0"/>
              <a:buChar char="•"/>
            </a:pPr>
            <a:endParaRPr lang="en-GB" sz="1600" b="1" dirty="0" smtClean="0"/>
          </a:p>
          <a:p>
            <a:pPr algn="just">
              <a:buFont typeface="Arial" pitchFamily="34" charset="0"/>
              <a:buChar char="•"/>
            </a:pPr>
            <a:r>
              <a:rPr lang="en-GB" b="1" dirty="0" smtClean="0"/>
              <a:t> 80*80 250</a:t>
            </a:r>
            <a:r>
              <a:rPr lang="en-GB" b="1" dirty="0" smtClean="0">
                <a:latin typeface="Symbol" pitchFamily="18" charset="2"/>
              </a:rPr>
              <a:t>m</a:t>
            </a:r>
            <a:r>
              <a:rPr lang="en-GB" b="1" dirty="0" smtClean="0"/>
              <a:t>m Pix = 4.0 cm</a:t>
            </a:r>
            <a:r>
              <a:rPr lang="en-GB" b="1" baseline="30000" dirty="0" smtClean="0"/>
              <a:t>2</a:t>
            </a:r>
          </a:p>
          <a:p>
            <a:pPr algn="just"/>
            <a:endParaRPr lang="en-GB" sz="1600" b="1" dirty="0" smtClean="0"/>
          </a:p>
          <a:p>
            <a:pPr algn="just">
              <a:buFont typeface="Arial" pitchFamily="34" charset="0"/>
              <a:buChar char="•"/>
            </a:pPr>
            <a:r>
              <a:rPr lang="en-GB" b="1" dirty="0" smtClean="0"/>
              <a:t> CdTe FWHM</a:t>
            </a:r>
            <a:r>
              <a:rPr lang="en-GB" b="1" baseline="-25000" dirty="0" smtClean="0"/>
              <a:t>@60keV</a:t>
            </a:r>
            <a:r>
              <a:rPr lang="en-GB" b="1" dirty="0" smtClean="0"/>
              <a:t> = 0.8 keV</a:t>
            </a:r>
          </a:p>
          <a:p>
            <a:pPr algn="just">
              <a:buFont typeface="Arial" pitchFamily="34" charset="0"/>
              <a:buChar char="•"/>
            </a:pPr>
            <a:endParaRPr lang="en-GB" b="1" dirty="0" smtClean="0"/>
          </a:p>
          <a:p>
            <a:pPr algn="just">
              <a:buFont typeface="Arial" pitchFamily="34" charset="0"/>
              <a:buChar char="•"/>
            </a:pPr>
            <a:endParaRPr lang="en-GB" b="1" dirty="0" smtClean="0"/>
          </a:p>
          <a:p>
            <a:pPr algn="just">
              <a:buFont typeface="Arial" pitchFamily="34" charset="0"/>
              <a:buChar char="•"/>
            </a:pPr>
            <a:endParaRPr lang="en-GB" b="1" dirty="0" smtClean="0"/>
          </a:p>
        </p:txBody>
      </p:sp>
      <p:sp>
        <p:nvSpPr>
          <p:cNvPr id="18433" name="Rectangle 1"/>
          <p:cNvSpPr>
            <a:spLocks noChangeArrowheads="1"/>
          </p:cNvSpPr>
          <p:nvPr/>
        </p:nvSpPr>
        <p:spPr bwMode="auto">
          <a:xfrm>
            <a:off x="178006" y="3298925"/>
            <a:ext cx="4213974" cy="33855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1" u="sng" strike="noStrike" cap="none" normalizeH="0" baseline="0" dirty="0" smtClean="0">
                <a:ln>
                  <a:noFill/>
                </a:ln>
                <a:solidFill>
                  <a:srgbClr val="000000"/>
                </a:solidFill>
                <a:effectLst/>
                <a:latin typeface="+mn-lt"/>
                <a:cs typeface="Arial" pitchFamily="34" charset="0"/>
              </a:rPr>
              <a:t>M.D.Wilson</a:t>
            </a:r>
            <a:r>
              <a:rPr kumimoji="0" lang="en-US" sz="1600" b="1" i="1" u="sng" strike="noStrike" cap="none" normalizeH="0" dirty="0" smtClean="0">
                <a:ln>
                  <a:noFill/>
                </a:ln>
                <a:solidFill>
                  <a:srgbClr val="000000"/>
                </a:solidFill>
                <a:effectLst/>
                <a:latin typeface="+mn-lt"/>
                <a:cs typeface="Arial" pitchFamily="34" charset="0"/>
              </a:rPr>
              <a:t> et al</a:t>
            </a:r>
            <a:r>
              <a:rPr kumimoji="0" lang="en-US" sz="1600" b="1" i="1" u="sng" strike="noStrike" cap="none" normalizeH="0" baseline="0" dirty="0" smtClean="0">
                <a:ln>
                  <a:noFill/>
                </a:ln>
                <a:solidFill>
                  <a:srgbClr val="000000"/>
                </a:solidFill>
                <a:effectLst/>
                <a:latin typeface="+mn-lt"/>
                <a:cs typeface="Arial" pitchFamily="34" charset="0"/>
              </a:rPr>
              <a:t>, NIMA 652, 2011, 158-161</a:t>
            </a:r>
            <a:endParaRPr kumimoji="0" lang="en-US" sz="1600" b="1" i="1" u="sng" strike="noStrike" cap="none" normalizeH="0" baseline="0" dirty="0" smtClean="0">
              <a:ln>
                <a:noFill/>
              </a:ln>
              <a:solidFill>
                <a:schemeClr val="tx1"/>
              </a:solidFill>
              <a:effectLst/>
              <a:latin typeface="+mn-lt"/>
              <a:cs typeface="Arial" pitchFamily="34" charset="0"/>
            </a:endParaRPr>
          </a:p>
        </p:txBody>
      </p:sp>
      <p:sp>
        <p:nvSpPr>
          <p:cNvPr id="17" name="Rectangle 16"/>
          <p:cNvSpPr/>
          <p:nvPr/>
        </p:nvSpPr>
        <p:spPr>
          <a:xfrm>
            <a:off x="4860032" y="3298925"/>
            <a:ext cx="3996444" cy="338554"/>
          </a:xfrm>
          <a:prstGeom prst="rect">
            <a:avLst/>
          </a:prstGeom>
        </p:spPr>
        <p:txBody>
          <a:bodyPr wrap="square">
            <a:spAutoFit/>
          </a:bodyPr>
          <a:lstStyle/>
          <a:p>
            <a:pPr algn="ctr"/>
            <a:r>
              <a:rPr lang="en-GB" sz="1600" b="1" i="1" u="sng" dirty="0" smtClean="0"/>
              <a:t>M.C.Veale et al, JINST 7, 2012, C01035</a:t>
            </a:r>
            <a:endParaRPr lang="en-GB" sz="1600" b="1" i="1" u="sng" dirty="0"/>
          </a:p>
        </p:txBody>
      </p:sp>
      <p:pic>
        <p:nvPicPr>
          <p:cNvPr id="18" name="Picture 11"/>
          <p:cNvPicPr>
            <a:picLocks noChangeAspect="1" noChangeArrowheads="1"/>
          </p:cNvPicPr>
          <p:nvPr/>
        </p:nvPicPr>
        <p:blipFill>
          <a:blip r:embed="rId4" cstate="print"/>
          <a:srcRect/>
          <a:stretch>
            <a:fillRect/>
          </a:stretch>
        </p:blipFill>
        <p:spPr bwMode="auto">
          <a:xfrm>
            <a:off x="646563" y="94505"/>
            <a:ext cx="3745417" cy="778211"/>
          </a:xfrm>
          <a:prstGeom prst="rect">
            <a:avLst/>
          </a:prstGeom>
          <a:noFill/>
        </p:spPr>
      </p:pic>
      <p:sp>
        <p:nvSpPr>
          <p:cNvPr id="3" name="TextBox 2"/>
          <p:cNvSpPr txBox="1"/>
          <p:nvPr/>
        </p:nvSpPr>
        <p:spPr>
          <a:xfrm>
            <a:off x="0" y="908720"/>
            <a:ext cx="4572000" cy="3170099"/>
          </a:xfrm>
          <a:prstGeom prst="rect">
            <a:avLst/>
          </a:prstGeom>
          <a:noFill/>
          <a:ln w="12700">
            <a:solidFill>
              <a:schemeClr val="tx1"/>
            </a:solidFill>
          </a:ln>
        </p:spPr>
        <p:txBody>
          <a:bodyPr wrap="square" rtlCol="0">
            <a:spAutoFit/>
          </a:bodyPr>
          <a:lstStyle/>
          <a:p>
            <a:pPr algn="just"/>
            <a:r>
              <a:rPr lang="en-GB" b="1" dirty="0" smtClean="0"/>
              <a:t> </a:t>
            </a:r>
          </a:p>
          <a:p>
            <a:pPr algn="just">
              <a:buFont typeface="Arial" pitchFamily="34" charset="0"/>
              <a:buChar char="•"/>
            </a:pPr>
            <a:r>
              <a:rPr lang="en-GB" b="1" dirty="0" smtClean="0"/>
              <a:t> 1G ASIC Fabricated 2008.</a:t>
            </a:r>
          </a:p>
          <a:p>
            <a:pPr algn="just"/>
            <a:endParaRPr lang="en-GB" sz="1600" b="1" dirty="0" smtClean="0"/>
          </a:p>
          <a:p>
            <a:pPr algn="just">
              <a:buFont typeface="Arial" pitchFamily="34" charset="0"/>
              <a:buChar char="•"/>
            </a:pPr>
            <a:r>
              <a:rPr lang="en-GB" b="1" dirty="0" smtClean="0"/>
              <a:t> 20*20 250</a:t>
            </a:r>
            <a:r>
              <a:rPr lang="en-GB" b="1" dirty="0" smtClean="0">
                <a:latin typeface="Symbol" pitchFamily="18" charset="2"/>
              </a:rPr>
              <a:t>m</a:t>
            </a:r>
            <a:r>
              <a:rPr lang="en-GB" b="1" dirty="0" smtClean="0"/>
              <a:t>m Pix = 0.25 cm</a:t>
            </a:r>
            <a:r>
              <a:rPr lang="en-GB" b="1" baseline="30000" dirty="0" smtClean="0"/>
              <a:t>2</a:t>
            </a:r>
            <a:endParaRPr lang="en-GB" b="1" dirty="0" smtClean="0"/>
          </a:p>
          <a:p>
            <a:pPr algn="just">
              <a:buFont typeface="Arial" pitchFamily="34" charset="0"/>
              <a:buChar char="•"/>
            </a:pPr>
            <a:endParaRPr lang="en-GB" sz="1600" b="1" dirty="0" smtClean="0"/>
          </a:p>
          <a:p>
            <a:pPr algn="just">
              <a:buFont typeface="Arial" pitchFamily="34" charset="0"/>
              <a:buChar char="•"/>
            </a:pPr>
            <a:r>
              <a:rPr lang="en-GB" b="1" dirty="0" smtClean="0"/>
              <a:t> CdZnTe FWHM</a:t>
            </a:r>
            <a:r>
              <a:rPr lang="en-GB" b="1" baseline="-25000" dirty="0" smtClean="0"/>
              <a:t>@60 keV</a:t>
            </a:r>
            <a:r>
              <a:rPr lang="en-GB" b="1" dirty="0" smtClean="0"/>
              <a:t> = 1keV</a:t>
            </a:r>
          </a:p>
          <a:p>
            <a:pPr algn="just">
              <a:buFont typeface="Arial" pitchFamily="34" charset="0"/>
              <a:buChar char="•"/>
            </a:pPr>
            <a:endParaRPr lang="en-GB" b="1" dirty="0" smtClean="0"/>
          </a:p>
          <a:p>
            <a:pPr algn="just">
              <a:buFont typeface="Arial" pitchFamily="34" charset="0"/>
              <a:buChar char="•"/>
            </a:pPr>
            <a:endParaRPr lang="en-GB" b="1" dirty="0" smtClean="0"/>
          </a:p>
          <a:p>
            <a:pPr algn="just">
              <a:buFont typeface="Arial" pitchFamily="34" charset="0"/>
              <a:buChar char="•"/>
            </a:pPr>
            <a:endParaRPr lang="en-GB" b="1" dirty="0" smtClean="0"/>
          </a:p>
        </p:txBody>
      </p:sp>
      <p:pic>
        <p:nvPicPr>
          <p:cNvPr id="1026"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48600" y="6233498"/>
            <a:ext cx="1695400" cy="6245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92481697"/>
      </p:ext>
    </p:extLst>
  </p:cSld>
  <p:clrMapOvr>
    <a:masterClrMapping/>
  </p:clrMapOvr>
  <p:transition advTm="44008"/>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23528" y="31740"/>
            <a:ext cx="8496944" cy="830997"/>
          </a:xfrm>
          <a:prstGeom prst="rect">
            <a:avLst/>
          </a:prstGeom>
          <a:noFill/>
        </p:spPr>
        <p:txBody>
          <a:bodyPr wrap="square" rtlCol="0">
            <a:spAutoFit/>
          </a:bodyPr>
          <a:lstStyle/>
          <a:p>
            <a:pPr algn="ctr"/>
            <a:r>
              <a:rPr lang="en-GB" sz="4800" b="1" dirty="0" smtClean="0">
                <a:solidFill>
                  <a:schemeClr val="accent6"/>
                </a:solidFill>
              </a:rPr>
              <a:t>Large Area Detectors</a:t>
            </a:r>
            <a:endParaRPr lang="en-GB" sz="4800" b="1" dirty="0">
              <a:solidFill>
                <a:schemeClr val="accent6"/>
              </a:solidFill>
            </a:endParaRPr>
          </a:p>
        </p:txBody>
      </p:sp>
      <p:pic>
        <p:nvPicPr>
          <p:cNvPr id="1027"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478" t="10208" r="7044"/>
          <a:stretch/>
        </p:blipFill>
        <p:spPr bwMode="auto">
          <a:xfrm>
            <a:off x="251880" y="3621520"/>
            <a:ext cx="3240000" cy="24394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3635896" y="1028921"/>
            <a:ext cx="5302144" cy="4524315"/>
          </a:xfrm>
          <a:prstGeom prst="rect">
            <a:avLst/>
          </a:prstGeom>
          <a:solidFill>
            <a:schemeClr val="bg1"/>
          </a:solidFill>
          <a:ln w="12700">
            <a:noFill/>
          </a:ln>
        </p:spPr>
        <p:txBody>
          <a:bodyPr wrap="square" rtlCol="0">
            <a:spAutoFit/>
          </a:bodyPr>
          <a:lstStyle/>
          <a:p>
            <a:pPr marL="342900" indent="-342900" algn="just">
              <a:buFont typeface="Arial" panose="020B0604020202020204" pitchFamily="34" charset="0"/>
              <a:buChar char="•"/>
            </a:pPr>
            <a:r>
              <a:rPr lang="en-GB" b="1" dirty="0" smtClean="0"/>
              <a:t>Large Area Detectors for Imaging Applications.</a:t>
            </a:r>
          </a:p>
          <a:p>
            <a:pPr marL="342900" indent="-342900" algn="just">
              <a:buFont typeface="Arial" panose="020B0604020202020204" pitchFamily="34" charset="0"/>
              <a:buChar char="•"/>
            </a:pPr>
            <a:endParaRPr lang="en-GB" b="1" dirty="0" smtClean="0"/>
          </a:p>
          <a:p>
            <a:pPr marL="342900" indent="-342900" algn="just">
              <a:buFont typeface="Arial" panose="020B0604020202020204" pitchFamily="34" charset="0"/>
              <a:buChar char="•"/>
            </a:pPr>
            <a:r>
              <a:rPr lang="en-GB" b="1" dirty="0" smtClean="0"/>
              <a:t>Recently developed a 100 cm</a:t>
            </a:r>
            <a:r>
              <a:rPr lang="en-GB" b="1" baseline="30000" dirty="0" smtClean="0"/>
              <a:t>2</a:t>
            </a:r>
            <a:r>
              <a:rPr lang="en-GB" b="1" dirty="0" smtClean="0"/>
              <a:t> CdTe camera.</a:t>
            </a:r>
          </a:p>
          <a:p>
            <a:pPr marL="342900" indent="-342900" algn="just">
              <a:buFont typeface="Arial" panose="020B0604020202020204" pitchFamily="34" charset="0"/>
              <a:buChar char="•"/>
            </a:pPr>
            <a:endParaRPr lang="en-GB" b="1" dirty="0" smtClean="0"/>
          </a:p>
          <a:p>
            <a:pPr marL="342900" indent="-342900" algn="just">
              <a:buFont typeface="Arial" panose="020B0604020202020204" pitchFamily="34" charset="0"/>
              <a:buChar char="•"/>
            </a:pPr>
            <a:r>
              <a:rPr lang="en-GB" b="1" dirty="0" smtClean="0"/>
              <a:t>25 CdTe modules.</a:t>
            </a:r>
          </a:p>
          <a:p>
            <a:pPr marL="342900" indent="-342900" algn="just">
              <a:buFont typeface="Arial" panose="020B0604020202020204" pitchFamily="34" charset="0"/>
              <a:buChar char="•"/>
            </a:pPr>
            <a:endParaRPr lang="en-GB" b="1" dirty="0" smtClean="0"/>
          </a:p>
          <a:p>
            <a:pPr marL="342900" indent="-342900" algn="just">
              <a:buFont typeface="Arial" panose="020B0604020202020204" pitchFamily="34" charset="0"/>
              <a:buChar char="•"/>
            </a:pPr>
            <a:r>
              <a:rPr lang="en-GB" b="1" dirty="0" smtClean="0"/>
              <a:t>5 x 5 array – 3 pixel dead area.</a:t>
            </a:r>
          </a:p>
          <a:p>
            <a:pPr marL="342900" indent="-342900" algn="just">
              <a:buFont typeface="Arial" panose="020B0604020202020204" pitchFamily="34" charset="0"/>
              <a:buChar char="•"/>
            </a:pPr>
            <a:endParaRPr lang="en-GB" b="1" dirty="0" smtClean="0"/>
          </a:p>
          <a:p>
            <a:pPr marL="342900" indent="-342900" algn="just">
              <a:buFont typeface="Arial" panose="020B0604020202020204" pitchFamily="34" charset="0"/>
              <a:buChar char="•"/>
            </a:pPr>
            <a:r>
              <a:rPr lang="en-GB" b="1" dirty="0" smtClean="0"/>
              <a:t>Each module characterised individually. </a:t>
            </a:r>
          </a:p>
        </p:txBody>
      </p:sp>
      <p:sp>
        <p:nvSpPr>
          <p:cNvPr id="2" name="TextBox 1"/>
          <p:cNvSpPr txBox="1"/>
          <p:nvPr/>
        </p:nvSpPr>
        <p:spPr>
          <a:xfrm>
            <a:off x="-10050" y="6054387"/>
            <a:ext cx="9154050" cy="830997"/>
          </a:xfrm>
          <a:prstGeom prst="rect">
            <a:avLst/>
          </a:prstGeom>
          <a:solidFill>
            <a:schemeClr val="bg1"/>
          </a:solidFill>
        </p:spPr>
        <p:txBody>
          <a:bodyPr wrap="square" rtlCol="0">
            <a:spAutoFit/>
          </a:bodyPr>
          <a:lstStyle/>
          <a:p>
            <a:r>
              <a:rPr lang="en-GB" b="1" dirty="0">
                <a:solidFill>
                  <a:srgbClr val="0000FF"/>
                </a:solidFill>
              </a:rPr>
              <a:t>Seller et </a:t>
            </a:r>
            <a:r>
              <a:rPr lang="en-GB" b="1" dirty="0" smtClean="0">
                <a:solidFill>
                  <a:srgbClr val="0000FF"/>
                </a:solidFill>
              </a:rPr>
              <a:t>al, </a:t>
            </a:r>
            <a:r>
              <a:rPr lang="en-GB" b="1" i="1" dirty="0">
                <a:solidFill>
                  <a:srgbClr val="0000FF"/>
                </a:solidFill>
              </a:rPr>
              <a:t>Large area CdTe based spectroscopic X-ray imaging </a:t>
            </a:r>
            <a:r>
              <a:rPr lang="en-GB" b="1" i="1" dirty="0" smtClean="0">
                <a:solidFill>
                  <a:srgbClr val="0000FF"/>
                </a:solidFill>
              </a:rPr>
              <a:t>detector</a:t>
            </a:r>
            <a:r>
              <a:rPr lang="en-GB" b="1" dirty="0" smtClean="0">
                <a:solidFill>
                  <a:srgbClr val="0000FF"/>
                </a:solidFill>
              </a:rPr>
              <a:t>, Thurs </a:t>
            </a:r>
            <a:r>
              <a:rPr lang="en-GB" b="1" dirty="0">
                <a:solidFill>
                  <a:srgbClr val="0000FF"/>
                </a:solidFill>
              </a:rPr>
              <a:t>9:50 </a:t>
            </a:r>
            <a:r>
              <a:rPr lang="en-GB" b="1" dirty="0" smtClean="0">
                <a:solidFill>
                  <a:srgbClr val="0000FF"/>
                </a:solidFill>
              </a:rPr>
              <a:t>AM</a:t>
            </a:r>
          </a:p>
        </p:txBody>
      </p:sp>
      <p:pic>
        <p:nvPicPr>
          <p:cNvPr id="7" name="Picture 6"/>
          <p:cNvPicPr/>
          <p:nvPr/>
        </p:nvPicPr>
        <p:blipFill>
          <a:blip r:embed="rId4"/>
          <a:stretch>
            <a:fillRect/>
          </a:stretch>
        </p:blipFill>
        <p:spPr>
          <a:xfrm>
            <a:off x="236805" y="937926"/>
            <a:ext cx="3240000" cy="2620573"/>
          </a:xfrm>
          <a:prstGeom prst="rect">
            <a:avLst/>
          </a:prstGeom>
        </p:spPr>
      </p:pic>
      <p:cxnSp>
        <p:nvCxnSpPr>
          <p:cNvPr id="8" name="Straight Arrow Connector 7"/>
          <p:cNvCxnSpPr/>
          <p:nvPr/>
        </p:nvCxnSpPr>
        <p:spPr bwMode="auto">
          <a:xfrm flipV="1">
            <a:off x="1685268" y="4437112"/>
            <a:ext cx="0" cy="1102462"/>
          </a:xfrm>
          <a:prstGeom prst="straightConnector1">
            <a:avLst/>
          </a:prstGeom>
          <a:solidFill>
            <a:schemeClr val="accent1"/>
          </a:solidFill>
          <a:ln w="25400" cap="flat" cmpd="sng" algn="ctr">
            <a:solidFill>
              <a:srgbClr val="FF0000"/>
            </a:solidFill>
            <a:prstDash val="solid"/>
            <a:round/>
            <a:headEnd type="triangle"/>
            <a:tailEnd type="triangle"/>
          </a:ln>
          <a:effectLst/>
        </p:spPr>
      </p:cxnSp>
      <p:sp>
        <p:nvSpPr>
          <p:cNvPr id="9" name="TextBox 8"/>
          <p:cNvSpPr txBox="1"/>
          <p:nvPr/>
        </p:nvSpPr>
        <p:spPr>
          <a:xfrm rot="5400000">
            <a:off x="1149171" y="4782345"/>
            <a:ext cx="1512168" cy="461665"/>
          </a:xfrm>
          <a:prstGeom prst="rect">
            <a:avLst/>
          </a:prstGeom>
          <a:noFill/>
        </p:spPr>
        <p:txBody>
          <a:bodyPr wrap="square" rtlCol="0">
            <a:spAutoFit/>
          </a:bodyPr>
          <a:lstStyle/>
          <a:p>
            <a:pPr algn="ctr"/>
            <a:r>
              <a:rPr lang="en-GB" b="1" dirty="0" smtClean="0">
                <a:solidFill>
                  <a:srgbClr val="FF0000"/>
                </a:solidFill>
              </a:rPr>
              <a:t>10 cm</a:t>
            </a:r>
            <a:endParaRPr lang="en-GB" b="1" dirty="0">
              <a:solidFill>
                <a:srgbClr val="FF0000"/>
              </a:solidFill>
            </a:endParaRPr>
          </a:p>
        </p:txBody>
      </p:sp>
    </p:spTree>
    <p:extLst>
      <p:ext uri="{BB962C8B-B14F-4D97-AF65-F5344CB8AC3E}">
        <p14:creationId xmlns:p14="http://schemas.microsoft.com/office/powerpoint/2010/main" val="58233671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3528" y="31740"/>
            <a:ext cx="8496944" cy="830997"/>
          </a:xfrm>
          <a:prstGeom prst="rect">
            <a:avLst/>
          </a:prstGeom>
          <a:noFill/>
        </p:spPr>
        <p:txBody>
          <a:bodyPr wrap="square" rtlCol="0">
            <a:spAutoFit/>
          </a:bodyPr>
          <a:lstStyle/>
          <a:p>
            <a:pPr algn="ctr"/>
            <a:r>
              <a:rPr lang="en-GB" sz="4800" b="1" dirty="0" smtClean="0">
                <a:solidFill>
                  <a:schemeClr val="accent6"/>
                </a:solidFill>
              </a:rPr>
              <a:t>CdTe Detector Modules</a:t>
            </a:r>
            <a:endParaRPr lang="en-GB" sz="4800" b="1" dirty="0">
              <a:solidFill>
                <a:schemeClr val="accent6"/>
              </a:solidFill>
            </a:endParaRPr>
          </a:p>
        </p:txBody>
      </p:sp>
      <p:pic>
        <p:nvPicPr>
          <p:cNvPr id="3" name="Picture 3" descr="I:\projectsQA\PM Seller\Dage 5x5\Application Detector DAQ\WP4 Mec PS\Photos\IMG_0107.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4742" t="15734" r="8855" b="13161"/>
          <a:stretch/>
        </p:blipFill>
        <p:spPr bwMode="auto">
          <a:xfrm>
            <a:off x="107864" y="908720"/>
            <a:ext cx="3240000" cy="2010222"/>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5" descr="C:\Users\ps88\Desktop\New folder\P1010504.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9170" t="26004" r="32925" b="19563"/>
          <a:stretch/>
        </p:blipFill>
        <p:spPr bwMode="auto">
          <a:xfrm>
            <a:off x="107504" y="3055173"/>
            <a:ext cx="3240000" cy="3182139"/>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3347864" y="1028921"/>
            <a:ext cx="5796136" cy="4893647"/>
          </a:xfrm>
          <a:prstGeom prst="rect">
            <a:avLst/>
          </a:prstGeom>
          <a:solidFill>
            <a:schemeClr val="bg1"/>
          </a:solidFill>
          <a:ln w="12700">
            <a:noFill/>
          </a:ln>
        </p:spPr>
        <p:txBody>
          <a:bodyPr wrap="square" rtlCol="0">
            <a:spAutoFit/>
          </a:bodyPr>
          <a:lstStyle/>
          <a:p>
            <a:pPr marL="342900" indent="-342900" algn="just">
              <a:buFont typeface="Arial" panose="020B0604020202020204" pitchFamily="34" charset="0"/>
              <a:buChar char="•"/>
            </a:pPr>
            <a:r>
              <a:rPr lang="en-GB" b="1" dirty="0" smtClean="0"/>
              <a:t>Acrorad Al-Schottky Anode CdTe.</a:t>
            </a:r>
          </a:p>
          <a:p>
            <a:pPr marL="342900" indent="-342900" algn="just">
              <a:buFont typeface="Arial" panose="020B0604020202020204" pitchFamily="34" charset="0"/>
              <a:buChar char="•"/>
            </a:pPr>
            <a:endParaRPr lang="en-GB" b="1" dirty="0"/>
          </a:p>
          <a:p>
            <a:pPr marL="342900" indent="-342900" algn="just">
              <a:buFont typeface="Arial" panose="020B0604020202020204" pitchFamily="34" charset="0"/>
              <a:buChar char="•"/>
            </a:pPr>
            <a:r>
              <a:rPr lang="en-GB" b="1" dirty="0" smtClean="0"/>
              <a:t>80 x 80 pixels on 250 </a:t>
            </a:r>
            <a:r>
              <a:rPr lang="en-GB" b="1" dirty="0" smtClean="0">
                <a:latin typeface="Symbol" panose="05050102010706020507" pitchFamily="18" charset="2"/>
              </a:rPr>
              <a:t>m</a:t>
            </a:r>
            <a:r>
              <a:rPr lang="en-GB" b="1" dirty="0" smtClean="0"/>
              <a:t>m pitch.</a:t>
            </a:r>
          </a:p>
          <a:p>
            <a:pPr marL="342900" indent="-342900" algn="just">
              <a:buFont typeface="Arial" panose="020B0604020202020204" pitchFamily="34" charset="0"/>
              <a:buChar char="•"/>
            </a:pPr>
            <a:endParaRPr lang="en-GB" b="1" dirty="0"/>
          </a:p>
          <a:p>
            <a:pPr marL="342900" indent="-342900" algn="just">
              <a:buFont typeface="Arial" panose="020B0604020202020204" pitchFamily="34" charset="0"/>
              <a:buChar char="•"/>
            </a:pPr>
            <a:r>
              <a:rPr lang="en-GB" b="1" dirty="0" smtClean="0"/>
              <a:t>20.35 mm x 20.45 mm x 1.00 mm.</a:t>
            </a:r>
          </a:p>
          <a:p>
            <a:pPr marL="342900" indent="-342900" algn="just">
              <a:buFont typeface="Arial" panose="020B0604020202020204" pitchFamily="34" charset="0"/>
              <a:buChar char="•"/>
            </a:pPr>
            <a:endParaRPr lang="en-GB" b="1" dirty="0"/>
          </a:p>
          <a:p>
            <a:pPr marL="342900" indent="-342900" algn="just">
              <a:buFont typeface="Arial" panose="020B0604020202020204" pitchFamily="34" charset="0"/>
              <a:buChar char="•"/>
            </a:pPr>
            <a:r>
              <a:rPr lang="en-GB" b="1" dirty="0" smtClean="0"/>
              <a:t>Flip-chip-bonded to HEXITEC ASICs.</a:t>
            </a:r>
          </a:p>
          <a:p>
            <a:pPr marL="342900" indent="-342900" algn="just">
              <a:buFont typeface="Arial" panose="020B0604020202020204" pitchFamily="34" charset="0"/>
              <a:buChar char="•"/>
            </a:pPr>
            <a:endParaRPr lang="en-GB" b="1" dirty="0"/>
          </a:p>
          <a:p>
            <a:pPr marL="342900" indent="-342900" algn="just">
              <a:buFont typeface="Arial" panose="020B0604020202020204" pitchFamily="34" charset="0"/>
              <a:buChar char="•"/>
            </a:pPr>
            <a:r>
              <a:rPr lang="en-GB" b="1" dirty="0" smtClean="0"/>
              <a:t>Mounted on Al carrier and wedge bonded.</a:t>
            </a:r>
          </a:p>
          <a:p>
            <a:pPr marL="342900" indent="-342900" algn="just">
              <a:buFont typeface="Arial" panose="020B0604020202020204" pitchFamily="34" charset="0"/>
              <a:buChar char="•"/>
            </a:pPr>
            <a:endParaRPr lang="en-GB" b="1" dirty="0"/>
          </a:p>
          <a:p>
            <a:pPr marL="342900" indent="-342900" algn="just">
              <a:buFont typeface="Arial" panose="020B0604020202020204" pitchFamily="34" charset="0"/>
              <a:buChar char="•"/>
            </a:pPr>
            <a:r>
              <a:rPr lang="en-GB" b="1" dirty="0" smtClean="0"/>
              <a:t>3-side-buttable design.</a:t>
            </a:r>
          </a:p>
        </p:txBody>
      </p:sp>
      <p:sp>
        <p:nvSpPr>
          <p:cNvPr id="6" name="TextBox 5"/>
          <p:cNvSpPr txBox="1"/>
          <p:nvPr/>
        </p:nvSpPr>
        <p:spPr>
          <a:xfrm>
            <a:off x="-10050" y="6054387"/>
            <a:ext cx="9154050" cy="830997"/>
          </a:xfrm>
          <a:prstGeom prst="rect">
            <a:avLst/>
          </a:prstGeom>
          <a:solidFill>
            <a:schemeClr val="bg1"/>
          </a:solidFill>
        </p:spPr>
        <p:txBody>
          <a:bodyPr wrap="square" rtlCol="0">
            <a:spAutoFit/>
          </a:bodyPr>
          <a:lstStyle/>
          <a:p>
            <a:r>
              <a:rPr lang="en-GB" b="1" dirty="0" smtClean="0">
                <a:solidFill>
                  <a:srgbClr val="0000FF"/>
                </a:solidFill>
              </a:rPr>
              <a:t>Schneider et al, </a:t>
            </a:r>
            <a:r>
              <a:rPr lang="en-GB" b="1" i="1" dirty="0">
                <a:solidFill>
                  <a:srgbClr val="0000FF"/>
                </a:solidFill>
              </a:rPr>
              <a:t>Interconnect and bonding techniques for pixelated X-ray and gamma ray </a:t>
            </a:r>
            <a:r>
              <a:rPr lang="en-GB" b="1" i="1" dirty="0" smtClean="0">
                <a:solidFill>
                  <a:srgbClr val="0000FF"/>
                </a:solidFill>
              </a:rPr>
              <a:t>detectors</a:t>
            </a:r>
            <a:r>
              <a:rPr lang="en-GB" b="1" dirty="0" smtClean="0">
                <a:solidFill>
                  <a:srgbClr val="0000FF"/>
                </a:solidFill>
              </a:rPr>
              <a:t>, Weds 3:00 PM</a:t>
            </a:r>
          </a:p>
        </p:txBody>
      </p:sp>
    </p:spTree>
    <p:extLst>
      <p:ext uri="{BB962C8B-B14F-4D97-AF65-F5344CB8AC3E}">
        <p14:creationId xmlns:p14="http://schemas.microsoft.com/office/powerpoint/2010/main" val="307430140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3528" y="31740"/>
            <a:ext cx="8496944" cy="830997"/>
          </a:xfrm>
          <a:prstGeom prst="rect">
            <a:avLst/>
          </a:prstGeom>
          <a:noFill/>
        </p:spPr>
        <p:txBody>
          <a:bodyPr wrap="square" rtlCol="0">
            <a:spAutoFit/>
          </a:bodyPr>
          <a:lstStyle/>
          <a:p>
            <a:pPr algn="ctr"/>
            <a:r>
              <a:rPr lang="en-GB" sz="4800" b="1" dirty="0" smtClean="0">
                <a:solidFill>
                  <a:schemeClr val="accent6"/>
                </a:solidFill>
              </a:rPr>
              <a:t>CdTe Detector Testing</a:t>
            </a:r>
            <a:endParaRPr lang="en-GB" sz="4800" b="1" dirty="0">
              <a:solidFill>
                <a:schemeClr val="accent6"/>
              </a:solidFill>
            </a:endParaRPr>
          </a:p>
        </p:txBody>
      </p:sp>
      <p:sp>
        <p:nvSpPr>
          <p:cNvPr id="4" name="TextBox 3"/>
          <p:cNvSpPr txBox="1"/>
          <p:nvPr/>
        </p:nvSpPr>
        <p:spPr>
          <a:xfrm>
            <a:off x="3558436" y="954520"/>
            <a:ext cx="5585564" cy="1077218"/>
          </a:xfrm>
          <a:prstGeom prst="rect">
            <a:avLst/>
          </a:prstGeom>
          <a:solidFill>
            <a:schemeClr val="bg1"/>
          </a:solidFill>
        </p:spPr>
        <p:txBody>
          <a:bodyPr wrap="square" rtlCol="0">
            <a:spAutoFit/>
          </a:bodyPr>
          <a:lstStyle/>
          <a:p>
            <a:pPr marL="342900" indent="-342900">
              <a:buFont typeface="Wingdings" panose="05000000000000000000" pitchFamily="2" charset="2"/>
              <a:buChar char="ü"/>
            </a:pPr>
            <a:r>
              <a:rPr lang="en-GB" sz="3200" b="1" dirty="0">
                <a:solidFill>
                  <a:srgbClr val="0000FF"/>
                </a:solidFill>
              </a:rPr>
              <a:t>High Operating </a:t>
            </a:r>
            <a:r>
              <a:rPr lang="en-GB" sz="3200" b="1" dirty="0" smtClean="0">
                <a:solidFill>
                  <a:srgbClr val="0000FF"/>
                </a:solidFill>
              </a:rPr>
              <a:t>Voltage</a:t>
            </a:r>
          </a:p>
          <a:p>
            <a:pPr indent="354013"/>
            <a:r>
              <a:rPr lang="en-GB" sz="3200" b="1" dirty="0" smtClean="0">
                <a:solidFill>
                  <a:srgbClr val="0000FF"/>
                </a:solidFill>
              </a:rPr>
              <a:t>(&gt;300V)</a:t>
            </a:r>
          </a:p>
        </p:txBody>
      </p:sp>
      <p:pic>
        <p:nvPicPr>
          <p:cNvPr id="5" name="Picture 3" descr="I:\projectsQA\PM Seller\Dage 5x5\Application Detector DAQ\WP4 Mec PS\Photos\IMG_0107.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4742" t="15734" r="8855" b="13161"/>
          <a:stretch/>
        </p:blipFill>
        <p:spPr bwMode="auto">
          <a:xfrm>
            <a:off x="107864" y="908720"/>
            <a:ext cx="3240000" cy="201022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C:\Users\ps88\Desktop\New folder\P1010504.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9170" t="26004" r="32925" b="19563"/>
          <a:stretch/>
        </p:blipFill>
        <p:spPr bwMode="auto">
          <a:xfrm>
            <a:off x="107504" y="3055173"/>
            <a:ext cx="3240000" cy="3182139"/>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3558436" y="2179694"/>
            <a:ext cx="4572000" cy="1077218"/>
          </a:xfrm>
          <a:prstGeom prst="rect">
            <a:avLst/>
          </a:prstGeom>
        </p:spPr>
        <p:txBody>
          <a:bodyPr>
            <a:spAutoFit/>
          </a:bodyPr>
          <a:lstStyle/>
          <a:p>
            <a:pPr marL="342900" lvl="0" indent="-342900">
              <a:buFont typeface="Wingdings" panose="05000000000000000000" pitchFamily="2" charset="2"/>
              <a:buChar char="ü"/>
            </a:pPr>
            <a:r>
              <a:rPr lang="en-GB" sz="3200" b="1" dirty="0" smtClean="0">
                <a:solidFill>
                  <a:srgbClr val="0000FF"/>
                </a:solidFill>
              </a:rPr>
              <a:t>Stable </a:t>
            </a:r>
            <a:r>
              <a:rPr lang="en-GB" sz="3200" b="1" dirty="0">
                <a:solidFill>
                  <a:srgbClr val="0000FF"/>
                </a:solidFill>
              </a:rPr>
              <a:t>Current</a:t>
            </a:r>
          </a:p>
          <a:p>
            <a:pPr lvl="0" indent="354013"/>
            <a:r>
              <a:rPr lang="en-GB" sz="3200" b="1" dirty="0">
                <a:solidFill>
                  <a:srgbClr val="0000FF"/>
                </a:solidFill>
              </a:rPr>
              <a:t>(</a:t>
            </a:r>
            <a:r>
              <a:rPr lang="en-GB" sz="3200" b="1" dirty="0">
                <a:solidFill>
                  <a:srgbClr val="0000FF"/>
                </a:solidFill>
                <a:latin typeface="Symbol" panose="05050102010706020507" pitchFamily="18" charset="2"/>
              </a:rPr>
              <a:t>s</a:t>
            </a:r>
            <a:r>
              <a:rPr lang="en-GB" sz="3200" b="1" dirty="0">
                <a:solidFill>
                  <a:srgbClr val="0000FF"/>
                </a:solidFill>
              </a:rPr>
              <a:t>&lt;2nA</a:t>
            </a:r>
            <a:r>
              <a:rPr lang="en-GB" sz="3200" b="1" dirty="0" smtClean="0">
                <a:solidFill>
                  <a:srgbClr val="0000FF"/>
                </a:solidFill>
              </a:rPr>
              <a:t>)</a:t>
            </a:r>
            <a:endParaRPr lang="en-GB" sz="3200" b="1" dirty="0">
              <a:solidFill>
                <a:srgbClr val="0000FF"/>
              </a:solidFill>
            </a:endParaRPr>
          </a:p>
        </p:txBody>
      </p:sp>
      <p:sp>
        <p:nvSpPr>
          <p:cNvPr id="9" name="Rectangle 8"/>
          <p:cNvSpPr/>
          <p:nvPr/>
        </p:nvSpPr>
        <p:spPr>
          <a:xfrm>
            <a:off x="3558436" y="3425511"/>
            <a:ext cx="4572000" cy="1077218"/>
          </a:xfrm>
          <a:prstGeom prst="rect">
            <a:avLst/>
          </a:prstGeom>
        </p:spPr>
        <p:txBody>
          <a:bodyPr>
            <a:spAutoFit/>
          </a:bodyPr>
          <a:lstStyle/>
          <a:p>
            <a:pPr marL="342900" lvl="0" indent="-342900">
              <a:buFont typeface="Wingdings" panose="05000000000000000000" pitchFamily="2" charset="2"/>
              <a:buChar char="ü"/>
            </a:pPr>
            <a:r>
              <a:rPr lang="en-GB" sz="3200" b="1" dirty="0" smtClean="0">
                <a:solidFill>
                  <a:srgbClr val="0000FF"/>
                </a:solidFill>
              </a:rPr>
              <a:t>Good </a:t>
            </a:r>
            <a:r>
              <a:rPr lang="en-GB" sz="3200" b="1" dirty="0">
                <a:solidFill>
                  <a:srgbClr val="0000FF"/>
                </a:solidFill>
              </a:rPr>
              <a:t>Bond </a:t>
            </a:r>
            <a:r>
              <a:rPr lang="en-GB" sz="3200" b="1" dirty="0" smtClean="0">
                <a:solidFill>
                  <a:srgbClr val="0000FF"/>
                </a:solidFill>
              </a:rPr>
              <a:t>Yield</a:t>
            </a:r>
          </a:p>
          <a:p>
            <a:pPr lvl="0" indent="354013"/>
            <a:r>
              <a:rPr lang="en-GB" sz="3200" b="1" dirty="0" smtClean="0">
                <a:solidFill>
                  <a:srgbClr val="0000FF"/>
                </a:solidFill>
              </a:rPr>
              <a:t>(&gt;99%)</a:t>
            </a:r>
          </a:p>
        </p:txBody>
      </p:sp>
      <p:sp>
        <p:nvSpPr>
          <p:cNvPr id="11" name="Rectangle 10"/>
          <p:cNvSpPr/>
          <p:nvPr/>
        </p:nvSpPr>
        <p:spPr>
          <a:xfrm>
            <a:off x="3558436" y="4692042"/>
            <a:ext cx="4572000" cy="1077218"/>
          </a:xfrm>
          <a:prstGeom prst="rect">
            <a:avLst/>
          </a:prstGeom>
        </p:spPr>
        <p:txBody>
          <a:bodyPr>
            <a:spAutoFit/>
          </a:bodyPr>
          <a:lstStyle/>
          <a:p>
            <a:pPr marL="342900" lvl="0" indent="-342900">
              <a:buFont typeface="Wingdings" panose="05000000000000000000" pitchFamily="2" charset="2"/>
              <a:buChar char="ü"/>
            </a:pPr>
            <a:r>
              <a:rPr lang="en-GB" sz="3200" b="1" dirty="0" smtClean="0">
                <a:solidFill>
                  <a:srgbClr val="0000FF"/>
                </a:solidFill>
              </a:rPr>
              <a:t>90</a:t>
            </a:r>
            <a:r>
              <a:rPr lang="en-GB" sz="3200" b="1" dirty="0">
                <a:solidFill>
                  <a:srgbClr val="0000FF"/>
                </a:solidFill>
              </a:rPr>
              <a:t>% &lt; 2keV</a:t>
            </a:r>
          </a:p>
          <a:p>
            <a:pPr lvl="0" indent="354013"/>
            <a:r>
              <a:rPr lang="en-GB" sz="3200" b="1" dirty="0">
                <a:solidFill>
                  <a:srgbClr val="0000FF"/>
                </a:solidFill>
              </a:rPr>
              <a:t>(FWHM</a:t>
            </a:r>
            <a:r>
              <a:rPr lang="en-GB" sz="3200" b="1" baseline="-25000" dirty="0">
                <a:solidFill>
                  <a:srgbClr val="0000FF"/>
                </a:solidFill>
              </a:rPr>
              <a:t>@60keV</a:t>
            </a:r>
            <a:r>
              <a:rPr lang="en-GB" sz="3200" b="1" dirty="0">
                <a:solidFill>
                  <a:srgbClr val="0000FF"/>
                </a:solidFill>
              </a:rPr>
              <a:t>)</a:t>
            </a:r>
            <a:endParaRPr lang="en-GB" sz="3200" b="1" baseline="-25000" dirty="0">
              <a:solidFill>
                <a:srgbClr val="0000FF"/>
              </a:solidFill>
            </a:endParaRPr>
          </a:p>
        </p:txBody>
      </p:sp>
    </p:spTree>
    <p:extLst>
      <p:ext uri="{BB962C8B-B14F-4D97-AF65-F5344CB8AC3E}">
        <p14:creationId xmlns:p14="http://schemas.microsoft.com/office/powerpoint/2010/main" val="30044716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64329" y="114868"/>
            <a:ext cx="6264696" cy="830997"/>
          </a:xfrm>
          <a:prstGeom prst="rect">
            <a:avLst/>
          </a:prstGeom>
          <a:noFill/>
        </p:spPr>
        <p:txBody>
          <a:bodyPr wrap="square" rtlCol="0">
            <a:spAutoFit/>
          </a:bodyPr>
          <a:lstStyle/>
          <a:p>
            <a:pPr algn="ctr"/>
            <a:r>
              <a:rPr lang="en-GB" sz="4800" b="1" dirty="0" smtClean="0">
                <a:solidFill>
                  <a:schemeClr val="accent6"/>
                </a:solidFill>
              </a:rPr>
              <a:t>Bias Voltage Effect</a:t>
            </a:r>
            <a:endParaRPr lang="en-GB" sz="4800" b="1" dirty="0">
              <a:solidFill>
                <a:schemeClr val="accent6"/>
              </a:solidFill>
            </a:endParaRPr>
          </a:p>
        </p:txBody>
      </p:sp>
      <p:sp>
        <p:nvSpPr>
          <p:cNvPr id="3" name="TextBox 2"/>
          <p:cNvSpPr txBox="1"/>
          <p:nvPr/>
        </p:nvSpPr>
        <p:spPr>
          <a:xfrm>
            <a:off x="2891727" y="1232756"/>
            <a:ext cx="5976156" cy="4154984"/>
          </a:xfrm>
          <a:prstGeom prst="rect">
            <a:avLst/>
          </a:prstGeom>
          <a:noFill/>
          <a:ln w="12700">
            <a:noFill/>
          </a:ln>
        </p:spPr>
        <p:txBody>
          <a:bodyPr wrap="square" rtlCol="0">
            <a:spAutoFit/>
          </a:bodyPr>
          <a:lstStyle/>
          <a:p>
            <a:pPr marL="342900" indent="-342900" algn="just">
              <a:buFont typeface="Arial" panose="020B0604020202020204" pitchFamily="34" charset="0"/>
              <a:buChar char="•"/>
            </a:pPr>
            <a:r>
              <a:rPr lang="en-GB" b="1" dirty="0" smtClean="0"/>
              <a:t>Operating voltage has a large effect on spectroscopic performance.</a:t>
            </a:r>
          </a:p>
          <a:p>
            <a:pPr marL="342900" indent="-342900" algn="just">
              <a:buFont typeface="Arial" panose="020B0604020202020204" pitchFamily="34" charset="0"/>
              <a:buChar char="•"/>
            </a:pPr>
            <a:endParaRPr lang="en-GB" b="1" dirty="0" smtClean="0"/>
          </a:p>
          <a:p>
            <a:pPr marL="342900" indent="-342900" algn="just">
              <a:buFont typeface="Arial" panose="020B0604020202020204" pitchFamily="34" charset="0"/>
              <a:buChar char="•"/>
            </a:pPr>
            <a:r>
              <a:rPr lang="en-GB" b="1" dirty="0" smtClean="0"/>
              <a:t>Poor spectroscopic performance observed for voltages &lt; 300 V.</a:t>
            </a:r>
          </a:p>
          <a:p>
            <a:pPr marL="342900" indent="-342900" algn="just">
              <a:buFont typeface="Arial" panose="020B0604020202020204" pitchFamily="34" charset="0"/>
              <a:buChar char="•"/>
            </a:pPr>
            <a:endParaRPr lang="en-GB" b="1" dirty="0" smtClean="0"/>
          </a:p>
          <a:p>
            <a:pPr marL="342900" indent="-342900" algn="just">
              <a:buFont typeface="Arial" panose="020B0604020202020204" pitchFamily="34" charset="0"/>
              <a:buChar char="•"/>
            </a:pPr>
            <a:r>
              <a:rPr lang="en-GB" b="1" dirty="0" smtClean="0"/>
              <a:t>At higher voltages additional noise is observed in the spectra.</a:t>
            </a:r>
          </a:p>
          <a:p>
            <a:pPr marL="342900" indent="-342900" algn="just">
              <a:buFont typeface="Arial" panose="020B0604020202020204" pitchFamily="34" charset="0"/>
              <a:buChar char="•"/>
            </a:pPr>
            <a:endParaRPr lang="en-GB" b="1" dirty="0"/>
          </a:p>
          <a:p>
            <a:pPr marL="342900" indent="-342900" algn="just">
              <a:buFont typeface="Arial" panose="020B0604020202020204" pitchFamily="34" charset="0"/>
              <a:buChar char="•"/>
            </a:pPr>
            <a:r>
              <a:rPr lang="en-GB" b="1" dirty="0" smtClean="0"/>
              <a:t>Only detectors where V</a:t>
            </a:r>
            <a:r>
              <a:rPr lang="en-GB" b="1" baseline="-25000" dirty="0" smtClean="0"/>
              <a:t>opp </a:t>
            </a:r>
            <a:r>
              <a:rPr lang="en-GB" b="1" dirty="0" smtClean="0"/>
              <a:t>&gt; - 300V are included in  the detector. </a:t>
            </a:r>
          </a:p>
        </p:txBody>
      </p:sp>
      <p:grpSp>
        <p:nvGrpSpPr>
          <p:cNvPr id="5" name="Group 4"/>
          <p:cNvGrpSpPr/>
          <p:nvPr/>
        </p:nvGrpSpPr>
        <p:grpSpPr>
          <a:xfrm>
            <a:off x="-508" y="0"/>
            <a:ext cx="2622478" cy="6858000"/>
            <a:chOff x="-1217" y="-1"/>
            <a:chExt cx="3240000" cy="8472869"/>
          </a:xfrm>
        </p:grpSpPr>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17" y="6354652"/>
              <a:ext cx="3240000" cy="2118216"/>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17" y="4236436"/>
              <a:ext cx="3240000" cy="2118216"/>
            </a:xfrm>
            <a:prstGeom prst="rect">
              <a:avLst/>
            </a:prstGeom>
          </p:spPr>
        </p:pic>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17" y="2118219"/>
              <a:ext cx="3240000" cy="2118217"/>
            </a:xfrm>
            <a:prstGeom prst="rect">
              <a:avLst/>
            </a:prstGeom>
          </p:spPr>
        </p:pic>
        <p:pic>
          <p:nvPicPr>
            <p:cNvPr id="9" name="Picture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217" y="-1"/>
              <a:ext cx="3240000" cy="2118220"/>
            </a:xfrm>
            <a:prstGeom prst="rect">
              <a:avLst/>
            </a:prstGeom>
          </p:spPr>
        </p:pic>
      </p:grpSp>
    </p:spTree>
    <p:extLst>
      <p:ext uri="{BB962C8B-B14F-4D97-AF65-F5344CB8AC3E}">
        <p14:creationId xmlns:p14="http://schemas.microsoft.com/office/powerpoint/2010/main" val="12258166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3528" y="31740"/>
            <a:ext cx="8496944" cy="830997"/>
          </a:xfrm>
          <a:prstGeom prst="rect">
            <a:avLst/>
          </a:prstGeom>
          <a:noFill/>
        </p:spPr>
        <p:txBody>
          <a:bodyPr wrap="square" rtlCol="0">
            <a:spAutoFit/>
          </a:bodyPr>
          <a:lstStyle/>
          <a:p>
            <a:pPr algn="ctr"/>
            <a:r>
              <a:rPr lang="en-GB" sz="4800" b="1" dirty="0" smtClean="0">
                <a:solidFill>
                  <a:schemeClr val="accent6"/>
                </a:solidFill>
              </a:rPr>
              <a:t>Electrical Characterisation</a:t>
            </a:r>
            <a:endParaRPr lang="en-GB" sz="4800" b="1" dirty="0">
              <a:solidFill>
                <a:schemeClr val="accent6"/>
              </a:solidFill>
            </a:endParaRPr>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564" y="3861048"/>
            <a:ext cx="4320000" cy="2820157"/>
          </a:xfrm>
          <a:prstGeom prst="rect">
            <a:avLst/>
          </a:prstGeom>
        </p:spPr>
      </p:pic>
      <p:sp>
        <p:nvSpPr>
          <p:cNvPr id="3" name="TextBox 2"/>
          <p:cNvSpPr txBox="1"/>
          <p:nvPr/>
        </p:nvSpPr>
        <p:spPr>
          <a:xfrm>
            <a:off x="4361564" y="1028921"/>
            <a:ext cx="4782436" cy="5632311"/>
          </a:xfrm>
          <a:prstGeom prst="rect">
            <a:avLst/>
          </a:prstGeom>
          <a:solidFill>
            <a:schemeClr val="bg1"/>
          </a:solidFill>
          <a:ln w="12700">
            <a:noFill/>
          </a:ln>
        </p:spPr>
        <p:txBody>
          <a:bodyPr wrap="square" rtlCol="0">
            <a:spAutoFit/>
          </a:bodyPr>
          <a:lstStyle/>
          <a:p>
            <a:pPr marL="342900" indent="-342900" algn="just">
              <a:buFont typeface="Arial" panose="020B0604020202020204" pitchFamily="34" charset="0"/>
              <a:buChar char="•"/>
            </a:pPr>
            <a:r>
              <a:rPr lang="en-GB" b="1" dirty="0" smtClean="0"/>
              <a:t>Detector temperature held at 20</a:t>
            </a:r>
            <a:r>
              <a:rPr lang="en-GB" b="1" baseline="30000" dirty="0" smtClean="0"/>
              <a:t>o</a:t>
            </a:r>
            <a:r>
              <a:rPr lang="en-GB" b="1" dirty="0" smtClean="0"/>
              <a:t>C.</a:t>
            </a:r>
          </a:p>
          <a:p>
            <a:pPr marL="342900" indent="-342900" algn="just">
              <a:buFont typeface="Arial" panose="020B0604020202020204" pitchFamily="34" charset="0"/>
              <a:buChar char="•"/>
            </a:pPr>
            <a:endParaRPr lang="en-GB" b="1" dirty="0" smtClean="0"/>
          </a:p>
          <a:p>
            <a:pPr marL="342900" indent="-342900" algn="just">
              <a:buFont typeface="Arial" panose="020B0604020202020204" pitchFamily="34" charset="0"/>
              <a:buChar char="•"/>
            </a:pPr>
            <a:r>
              <a:rPr lang="en-GB" b="1" dirty="0" smtClean="0"/>
              <a:t>Keithley 2410 Sourcemeter.</a:t>
            </a:r>
          </a:p>
          <a:p>
            <a:pPr marL="342900" indent="-342900" algn="just">
              <a:buFont typeface="Arial" panose="020B0604020202020204" pitchFamily="34" charset="0"/>
              <a:buChar char="•"/>
            </a:pPr>
            <a:endParaRPr lang="en-GB" b="1" dirty="0" smtClean="0"/>
          </a:p>
          <a:p>
            <a:pPr marL="342900" indent="-342900" algn="just">
              <a:buFont typeface="Arial" panose="020B0604020202020204" pitchFamily="34" charset="0"/>
              <a:buChar char="•"/>
            </a:pPr>
            <a:r>
              <a:rPr lang="en-GB" b="1" dirty="0" smtClean="0"/>
              <a:t>Optimal operating bias defined as:</a:t>
            </a:r>
          </a:p>
          <a:p>
            <a:pPr marL="342900" indent="-342900" algn="just">
              <a:buFont typeface="Arial" panose="020B0604020202020204" pitchFamily="34" charset="0"/>
              <a:buChar char="•"/>
            </a:pPr>
            <a:endParaRPr lang="en-GB" b="1" dirty="0"/>
          </a:p>
          <a:p>
            <a:pPr marL="354013" algn="just"/>
            <a:r>
              <a:rPr lang="en-GB" b="1" i="1" dirty="0" smtClean="0">
                <a:solidFill>
                  <a:srgbClr val="0000FF"/>
                </a:solidFill>
              </a:rPr>
              <a:t>“the highest voltage achievable for &lt; 2nA of variation over 5 minutes”</a:t>
            </a:r>
          </a:p>
          <a:p>
            <a:pPr algn="just"/>
            <a:endParaRPr lang="en-GB" b="1" dirty="0" smtClean="0"/>
          </a:p>
          <a:p>
            <a:pPr marL="342900" indent="-342900" algn="just">
              <a:buFont typeface="Arial" panose="020B0604020202020204" pitchFamily="34" charset="0"/>
              <a:buChar char="•"/>
            </a:pPr>
            <a:r>
              <a:rPr lang="en-GB" b="1" dirty="0" smtClean="0"/>
              <a:t>Operating bias calculated for each module.</a:t>
            </a:r>
          </a:p>
          <a:p>
            <a:pPr marL="342900" indent="-342900" algn="just">
              <a:buFont typeface="Arial" panose="020B0604020202020204" pitchFamily="34" charset="0"/>
              <a:buChar char="•"/>
            </a:pPr>
            <a:endParaRPr lang="en-GB" b="1" dirty="0" smtClean="0"/>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1564" y="928748"/>
            <a:ext cx="4320000" cy="2824288"/>
          </a:xfrm>
          <a:prstGeom prst="rect">
            <a:avLst/>
          </a:prstGeom>
        </p:spPr>
      </p:pic>
    </p:spTree>
    <p:extLst>
      <p:ext uri="{BB962C8B-B14F-4D97-AF65-F5344CB8AC3E}">
        <p14:creationId xmlns:p14="http://schemas.microsoft.com/office/powerpoint/2010/main" val="384636985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3528" y="31740"/>
            <a:ext cx="8496944" cy="830997"/>
          </a:xfrm>
          <a:prstGeom prst="rect">
            <a:avLst/>
          </a:prstGeom>
          <a:noFill/>
        </p:spPr>
        <p:txBody>
          <a:bodyPr wrap="square" rtlCol="0">
            <a:spAutoFit/>
          </a:bodyPr>
          <a:lstStyle/>
          <a:p>
            <a:pPr algn="ctr"/>
            <a:r>
              <a:rPr lang="en-GB" sz="4800" b="1" dirty="0" smtClean="0">
                <a:solidFill>
                  <a:schemeClr val="accent6"/>
                </a:solidFill>
              </a:rPr>
              <a:t>Operating Voltage</a:t>
            </a:r>
            <a:endParaRPr lang="en-GB" sz="4800" b="1" dirty="0">
              <a:solidFill>
                <a:schemeClr val="accent6"/>
              </a:solidFill>
            </a:endParaRP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897141"/>
            <a:ext cx="9144000" cy="5969332"/>
          </a:xfrm>
          <a:prstGeom prst="rect">
            <a:avLst/>
          </a:prstGeom>
        </p:spPr>
      </p:pic>
    </p:spTree>
    <p:extLst>
      <p:ext uri="{BB962C8B-B14F-4D97-AF65-F5344CB8AC3E}">
        <p14:creationId xmlns:p14="http://schemas.microsoft.com/office/powerpoint/2010/main" val="4290835709"/>
      </p:ext>
    </p:extLst>
  </p:cSld>
  <p:clrMapOvr>
    <a:masterClrMapping/>
  </p:clrMapOvr>
  <p:timing>
    <p:tnLst>
      <p:par>
        <p:cTn id="1" dur="indefinite" restart="never" nodeType="tmRoot"/>
      </p:par>
    </p:tnLst>
  </p:timing>
</p:sld>
</file>

<file path=ppt/theme/theme1.xml><?xml version="1.0" encoding="utf-8"?>
<a:theme xmlns:a="http://schemas.openxmlformats.org/drawingml/2006/main" name="STFC_PowerPoint_template">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Lucida Grande"/>
        <a:ea typeface="ヒラギノ角ゴ Pro W3"/>
        <a:cs typeface=""/>
      </a:majorFont>
      <a:minorFont>
        <a:latin typeface="Lucida Grande"/>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Lucida Grande"/>
        <a:ea typeface="ヒラギノ角ゴ Pro W3"/>
        <a:cs typeface=""/>
      </a:majorFont>
      <a:minorFont>
        <a:latin typeface="Lucida Grande"/>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spDef>
    <a:lnDef>
      <a:spPr bwMode="auto">
        <a:solidFill>
          <a:schemeClr val="accent1"/>
        </a:solidFill>
        <a:ln w="25400" cap="flat" cmpd="sng" algn="ctr">
          <a:solidFill>
            <a:srgbClr val="FF0000"/>
          </a:solidFill>
          <a:prstDash val="solid"/>
          <a:round/>
          <a:headEnd type="none"/>
          <a:tailEnd type="none"/>
        </a:ln>
        <a:effectLst/>
      </a:spPr>
      <a:body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STFC_PowerPoint_template</Template>
  <TotalTime>24480</TotalTime>
  <Words>2555</Words>
  <Application>Microsoft Office PowerPoint</Application>
  <PresentationFormat>On-screen Show (4:3)</PresentationFormat>
  <Paragraphs>274</Paragraphs>
  <Slides>21</Slides>
  <Notes>21</Notes>
  <HiddenSlides>0</HiddenSlides>
  <MMClips>0</MMClips>
  <ScaleCrop>false</ScaleCrop>
  <HeadingPairs>
    <vt:vector size="4" baseType="variant">
      <vt:variant>
        <vt:lpstr>Theme</vt:lpstr>
      </vt:variant>
      <vt:variant>
        <vt:i4>2</vt:i4>
      </vt:variant>
      <vt:variant>
        <vt:lpstr>Slide Titles</vt:lpstr>
      </vt:variant>
      <vt:variant>
        <vt:i4>21</vt:i4>
      </vt:variant>
    </vt:vector>
  </HeadingPairs>
  <TitlesOfParts>
    <vt:vector size="23" baseType="lpstr">
      <vt:lpstr>STFC_PowerPoint_template</vt:lpstr>
      <vt:lpstr>1_Blank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STFC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mcv34</dc:creator>
  <cp:lastModifiedBy>Matthew C Veale</cp:lastModifiedBy>
  <cp:revision>806</cp:revision>
  <cp:lastPrinted>2012-10-26T12:15:28Z</cp:lastPrinted>
  <dcterms:created xsi:type="dcterms:W3CDTF">2010-05-26T09:07:05Z</dcterms:created>
  <dcterms:modified xsi:type="dcterms:W3CDTF">2014-09-07T21:15:52Z</dcterms:modified>
</cp:coreProperties>
</file>