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20"/>
  </p:notesMasterIdLst>
  <p:handoutMasterIdLst>
    <p:handoutMasterId r:id="rId21"/>
  </p:handoutMasterIdLst>
  <p:sldIdLst>
    <p:sldId id="291" r:id="rId2"/>
    <p:sldId id="257" r:id="rId3"/>
    <p:sldId id="262" r:id="rId4"/>
    <p:sldId id="283" r:id="rId5"/>
    <p:sldId id="263" r:id="rId6"/>
    <p:sldId id="290" r:id="rId7"/>
    <p:sldId id="282" r:id="rId8"/>
    <p:sldId id="286" r:id="rId9"/>
    <p:sldId id="273" r:id="rId10"/>
    <p:sldId id="288" r:id="rId11"/>
    <p:sldId id="289" r:id="rId12"/>
    <p:sldId id="268" r:id="rId13"/>
    <p:sldId id="265" r:id="rId14"/>
    <p:sldId id="266" r:id="rId15"/>
    <p:sldId id="271" r:id="rId16"/>
    <p:sldId id="285" r:id="rId17"/>
    <p:sldId id="277" r:id="rId18"/>
    <p:sldId id="29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2" autoAdjust="0"/>
    <p:restoredTop sz="98635" autoAdjust="0"/>
  </p:normalViewPr>
  <p:slideViewPr>
    <p:cSldViewPr snapToGrid="0" snapToObjects="1">
      <p:cViewPr>
        <p:scale>
          <a:sx n="110" d="100"/>
          <a:sy n="110" d="100"/>
        </p:scale>
        <p:origin x="-64" y="-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406ED4-5522-134B-A29C-F0B01E3462B7}" type="datetimeFigureOut">
              <a:rPr lang="en-US" smtClean="0"/>
              <a:t>11/09/2014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76C17B-B801-774E-92DD-F5426A4D7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175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7002DC-DD40-9B43-940A-252503B6A8C4}" type="datetimeFigureOut">
              <a:rPr lang="en-US" smtClean="0"/>
              <a:t>11/09/2014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76E8B4-BAB6-1044-BCBF-FE7EBA428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0271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6E8B4-BAB6-1044-BCBF-FE7EBA428A9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404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11/09/2014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PSD10 10th International Conference on Position Sensitive Detectors.  - University of Surrey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11/09/2014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PSD10 10th International Conference on Position Sensitive Detectors.  - University of Surrey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11/09/2014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PSD10 10th International Conference on Position Sensitive Detectors.  - University of Surrey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11/09/2014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PSD10 10th International Conference on Position Sensitive Detectors.  - University of Surrey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11/09/2014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PSD10 10th International Conference on Position Sensitive Detectors.  - University of Surrey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11/09/2014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PSD10 10th International Conference on Position Sensitive Detectors.  - University of Surrey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11/09/2014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PSD10 10th International Conference on Position Sensitive Detectors.  - University of Surrey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11/09/2014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PSD10 10th International Conference on Position Sensitive Detectors.  - University of Surrey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11/09/2014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PSD10 10th International Conference on Position Sensitive Detectors.  - University of Surrey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11/09/2014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PSD10 10th International Conference on Position Sensitive Detectors.  - University of Surrey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11/09/2014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PSD10 10th International Conference on Position Sensitive Detectors.  - University of Surrey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11/09/2014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PSD10 10th International Conference on Position Sensitive Detectors.  - University of Surrey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3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Relationship Id="rId3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9.emf"/><Relationship Id="rId5" Type="http://schemas.openxmlformats.org/officeDocument/2006/relationships/oleObject" Target="../embeddings/oleObject1.bin"/><Relationship Id="rId6" Type="http://schemas.openxmlformats.org/officeDocument/2006/relationships/image" Target="../media/image8.emf"/><Relationship Id="rId7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0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927" y="710146"/>
            <a:ext cx="8339528" cy="17801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PGRIS: </a:t>
            </a:r>
            <a:br>
              <a:rPr lang="en-US" dirty="0" smtClean="0"/>
            </a:br>
            <a:r>
              <a:rPr lang="en-US" dirty="0" smtClean="0"/>
              <a:t>Towards portable Compton Camera Imaging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846602"/>
            <a:ext cx="7772400" cy="203712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Samantha Colosimo</a:t>
            </a:r>
            <a:r>
              <a:rPr lang="en-US" baseline="30000" dirty="0"/>
              <a:t>∗</a:t>
            </a:r>
            <a:r>
              <a:rPr lang="en-US" dirty="0"/>
              <a:t>, Andrew Boston</a:t>
            </a:r>
            <a:r>
              <a:rPr lang="en-US" baseline="30000" dirty="0"/>
              <a:t>∗,</a:t>
            </a:r>
            <a:r>
              <a:rPr lang="en-US" dirty="0"/>
              <a:t> Helen Boston</a:t>
            </a:r>
            <a:r>
              <a:rPr lang="en-US" baseline="30000" dirty="0"/>
              <a:t>∗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Laura </a:t>
            </a:r>
            <a:r>
              <a:rPr lang="en-US" dirty="0" err="1"/>
              <a:t>Harkness</a:t>
            </a:r>
            <a:r>
              <a:rPr lang="en-US" dirty="0"/>
              <a:t>-Brennan</a:t>
            </a:r>
            <a:r>
              <a:rPr lang="en-US" baseline="30000" dirty="0"/>
              <a:t>∗</a:t>
            </a:r>
            <a:r>
              <a:rPr lang="en-US" dirty="0"/>
              <a:t>, Daniel Judson</a:t>
            </a:r>
            <a:r>
              <a:rPr lang="en-US" baseline="30000" dirty="0"/>
              <a:t>∗</a:t>
            </a:r>
            <a:r>
              <a:rPr lang="en-US" dirty="0"/>
              <a:t>, Ian </a:t>
            </a:r>
            <a:r>
              <a:rPr lang="en-US" dirty="0" err="1"/>
              <a:t>Lazurus</a:t>
            </a:r>
            <a:r>
              <a:rPr lang="en-US" baseline="30000" dirty="0"/>
              <a:t>†</a:t>
            </a:r>
            <a:r>
              <a:rPr lang="en-US" dirty="0"/>
              <a:t>, Paul Nolan</a:t>
            </a:r>
            <a:r>
              <a:rPr lang="en-US" baseline="30000" dirty="0"/>
              <a:t>∗</a:t>
            </a:r>
            <a:r>
              <a:rPr lang="en-US" dirty="0"/>
              <a:t>, Paul Seller</a:t>
            </a:r>
            <a:r>
              <a:rPr lang="en-US" baseline="30000" dirty="0"/>
              <a:t>‡</a:t>
            </a:r>
            <a:r>
              <a:rPr lang="en-US" dirty="0"/>
              <a:t>, John Simpson</a:t>
            </a:r>
            <a:r>
              <a:rPr lang="en-US" baseline="30000" dirty="0"/>
              <a:t>†</a:t>
            </a:r>
            <a:r>
              <a:rPr lang="en-US" dirty="0"/>
              <a:t>, and Matthew Veale</a:t>
            </a:r>
            <a:r>
              <a:rPr lang="en-US" baseline="30000" dirty="0" smtClean="0"/>
              <a:t>‡</a:t>
            </a:r>
          </a:p>
          <a:p>
            <a:endParaRPr lang="en-US" baseline="30000" dirty="0" smtClean="0"/>
          </a:p>
          <a:p>
            <a:r>
              <a:rPr lang="en-US" dirty="0" smtClean="0"/>
              <a:t> </a:t>
            </a:r>
            <a:r>
              <a:rPr lang="en-US" baseline="30000" dirty="0"/>
              <a:t>∗Department of Physics, University of Liverpool, Liverpool L69 7ZE, UK</a:t>
            </a:r>
            <a:br>
              <a:rPr lang="en-US" baseline="30000" dirty="0"/>
            </a:br>
            <a:r>
              <a:rPr lang="en-US" baseline="30000" dirty="0"/>
              <a:t>†STFC </a:t>
            </a:r>
            <a:r>
              <a:rPr lang="en-US" baseline="30000" dirty="0" err="1"/>
              <a:t>Daresbury</a:t>
            </a:r>
            <a:r>
              <a:rPr lang="en-US" baseline="30000" dirty="0"/>
              <a:t> Laboratory, </a:t>
            </a:r>
            <a:r>
              <a:rPr lang="en-US" baseline="30000" dirty="0" err="1"/>
              <a:t>Daresbury</a:t>
            </a:r>
            <a:r>
              <a:rPr lang="en-US" baseline="30000" dirty="0"/>
              <a:t>, Warrington WA4 4AD, UK</a:t>
            </a:r>
            <a:br>
              <a:rPr lang="en-US" baseline="30000" dirty="0"/>
            </a:br>
            <a:r>
              <a:rPr lang="en-US" baseline="30000" dirty="0"/>
              <a:t>‡STFC Rutherford Appleton Laboratory, Harwell Science and Innovation Campus, </a:t>
            </a:r>
            <a:r>
              <a:rPr lang="en-US" baseline="30000" dirty="0" err="1"/>
              <a:t>Didcot</a:t>
            </a:r>
            <a:r>
              <a:rPr lang="en-US" baseline="30000" dirty="0"/>
              <a:t> OX11 0QX, UK 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27" y="5874761"/>
            <a:ext cx="3618932" cy="83338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177" y="6002085"/>
            <a:ext cx="4683746" cy="5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8823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Developments after </a:t>
            </a:r>
            <a:r>
              <a:rPr lang="en-US" dirty="0" err="1" smtClean="0"/>
              <a:t>PorGamRays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 descr="Untitled-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451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4513" y="2513829"/>
            <a:ext cx="7408333" cy="3736333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Imaging Methods </a:t>
            </a:r>
            <a:r>
              <a:rPr lang="en-US" sz="2000" dirty="0" smtClean="0"/>
              <a:t>– D. Judson</a:t>
            </a:r>
          </a:p>
          <a:p>
            <a:pPr lvl="1"/>
            <a:r>
              <a:rPr lang="en-US" sz="2000" dirty="0" smtClean="0"/>
              <a:t>Real time imaging capability has been developed.</a:t>
            </a:r>
          </a:p>
          <a:p>
            <a:pPr lvl="1"/>
            <a:r>
              <a:rPr lang="en-US" sz="2000" dirty="0" smtClean="0"/>
              <a:t>An </a:t>
            </a:r>
            <a:r>
              <a:rPr lang="en-US" sz="2000" dirty="0"/>
              <a:t>i</a:t>
            </a:r>
            <a:r>
              <a:rPr lang="en-US" sz="2000" dirty="0" smtClean="0"/>
              <a:t>terative reconstruction algorithm has been developed at the Liverpool.</a:t>
            </a:r>
          </a:p>
          <a:p>
            <a:pPr lvl="1"/>
            <a:endParaRPr lang="en-US" sz="2000" dirty="0" smtClean="0"/>
          </a:p>
          <a:p>
            <a:r>
              <a:rPr lang="en-US" sz="2000" b="1" dirty="0" smtClean="0"/>
              <a:t>New detectors modules</a:t>
            </a:r>
          </a:p>
          <a:p>
            <a:pPr lvl="1"/>
            <a:r>
              <a:rPr lang="en-US" sz="2000" dirty="0" smtClean="0"/>
              <a:t>New CZT and Si detectors.</a:t>
            </a:r>
          </a:p>
          <a:p>
            <a:pPr lvl="1"/>
            <a:r>
              <a:rPr lang="en-US" sz="2000" dirty="0" smtClean="0"/>
              <a:t>New ASICs which will increase the energy range and allow for multichannel readout.</a:t>
            </a:r>
            <a:endParaRPr lang="en-US" sz="2000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991088" y="6484619"/>
            <a:ext cx="1161826" cy="365125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10</a:t>
            </a:fld>
            <a:r>
              <a:rPr lang="en-US" dirty="0" smtClean="0"/>
              <a:t>/18</a:t>
            </a:r>
            <a:endParaRPr lang="en-US" dirty="0"/>
          </a:p>
        </p:txBody>
      </p:sp>
      <p:sp>
        <p:nvSpPr>
          <p:cNvPr id="10" name="Date Placeholder 12"/>
          <p:cNvSpPr>
            <a:spLocks noGrp="1"/>
          </p:cNvSpPr>
          <p:nvPr>
            <p:ph type="dt" sz="half" idx="10"/>
          </p:nvPr>
        </p:nvSpPr>
        <p:spPr>
          <a:xfrm>
            <a:off x="5163672" y="6484620"/>
            <a:ext cx="3786690" cy="365125"/>
          </a:xfrm>
        </p:spPr>
        <p:txBody>
          <a:bodyPr/>
          <a:lstStyle/>
          <a:p>
            <a:r>
              <a:rPr lang="en-GB" dirty="0" smtClean="0"/>
              <a:t> Samantha Colosimo, University of Liverpool -  11/09/2014</a:t>
            </a:r>
            <a:endParaRPr lang="en-US" dirty="0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193638" y="6484620"/>
            <a:ext cx="3786691" cy="365125"/>
          </a:xfrm>
        </p:spPr>
        <p:txBody>
          <a:bodyPr/>
          <a:lstStyle/>
          <a:p>
            <a:r>
              <a:rPr lang="en-US" dirty="0" smtClean="0"/>
              <a:t>PSD10 - 10th International Conference on Position Sensitive Detectors.  - University of Surrey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558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427132"/>
            <a:ext cx="8229600" cy="3450696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Image reconstruction can be performed using both analytical and iterative algorithms (OSEM, MLEM).</a:t>
            </a:r>
          </a:p>
          <a:p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Analytical reconstruction was employed in the </a:t>
            </a:r>
            <a:r>
              <a:rPr lang="en-US" sz="2000" dirty="0" err="1" smtClean="0">
                <a:solidFill>
                  <a:srgbClr val="000000"/>
                </a:solidFill>
              </a:rPr>
              <a:t>PorGamRays</a:t>
            </a:r>
            <a:r>
              <a:rPr lang="en-US" sz="2000" dirty="0" smtClean="0">
                <a:solidFill>
                  <a:srgbClr val="000000"/>
                </a:solidFill>
              </a:rPr>
              <a:t> project.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The iterative method has been employed on the data. </a:t>
            </a:r>
          </a:p>
          <a:p>
            <a:pPr lvl="1"/>
            <a:r>
              <a:rPr lang="en-US" sz="2000" baseline="30000" dirty="0" smtClean="0">
                <a:solidFill>
                  <a:srgbClr val="000000"/>
                </a:solidFill>
              </a:rPr>
              <a:t>133</a:t>
            </a:r>
            <a:r>
              <a:rPr lang="en-US" sz="2000" dirty="0" smtClean="0">
                <a:solidFill>
                  <a:srgbClr val="000000"/>
                </a:solidFill>
              </a:rPr>
              <a:t>Ba:</a:t>
            </a:r>
          </a:p>
          <a:p>
            <a:endParaRPr lang="en-US" sz="20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Image Reconstruction</a:t>
            </a:r>
            <a:endParaRPr lang="en-US" dirty="0"/>
          </a:p>
        </p:txBody>
      </p:sp>
      <p:pic>
        <p:nvPicPr>
          <p:cNvPr id="6" name="Picture 7" descr="Untitled-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451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991088" y="6496164"/>
            <a:ext cx="1161826" cy="365125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11</a:t>
            </a:fld>
            <a:r>
              <a:rPr lang="en-US" dirty="0" smtClean="0"/>
              <a:t>/18</a:t>
            </a:r>
            <a:endParaRPr lang="en-US" dirty="0"/>
          </a:p>
        </p:txBody>
      </p:sp>
      <p:sp>
        <p:nvSpPr>
          <p:cNvPr id="14" name="Date Placeholder 12"/>
          <p:cNvSpPr>
            <a:spLocks noGrp="1"/>
          </p:cNvSpPr>
          <p:nvPr>
            <p:ph type="dt" sz="half" idx="10"/>
          </p:nvPr>
        </p:nvSpPr>
        <p:spPr>
          <a:xfrm>
            <a:off x="5163672" y="6496165"/>
            <a:ext cx="3786690" cy="365125"/>
          </a:xfrm>
        </p:spPr>
        <p:txBody>
          <a:bodyPr/>
          <a:lstStyle/>
          <a:p>
            <a:r>
              <a:rPr lang="en-GB" dirty="0" smtClean="0"/>
              <a:t> Samantha Colosimo, University of Liverpool -  11/09/2014</a:t>
            </a:r>
            <a:endParaRPr lang="en-US" dirty="0"/>
          </a:p>
        </p:txBody>
      </p:sp>
      <p:sp>
        <p:nvSpPr>
          <p:cNvPr id="15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193638" y="6496165"/>
            <a:ext cx="3786691" cy="365125"/>
          </a:xfrm>
        </p:spPr>
        <p:txBody>
          <a:bodyPr/>
          <a:lstStyle/>
          <a:p>
            <a:r>
              <a:rPr lang="en-US" dirty="0" smtClean="0"/>
              <a:t>PSD10 - 10th International Conference on Position Sensitive Detectors.  - University of Surrey</a:t>
            </a:r>
            <a:endParaRPr lang="en-US" dirty="0"/>
          </a:p>
        </p:txBody>
      </p:sp>
      <p:pic>
        <p:nvPicPr>
          <p:cNvPr id="16" name="Picture 15" descr="AnalyticalVSIterativ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727" y="4268451"/>
            <a:ext cx="5299363" cy="220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074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0113" y="2645270"/>
            <a:ext cx="4807524" cy="3884639"/>
          </a:xfrm>
        </p:spPr>
        <p:txBody>
          <a:bodyPr>
            <a:noAutofit/>
          </a:bodyPr>
          <a:lstStyle/>
          <a:p>
            <a:r>
              <a:rPr lang="en-US" sz="2200" b="1" dirty="0" smtClean="0">
                <a:solidFill>
                  <a:srgbClr val="000000"/>
                </a:solidFill>
              </a:rPr>
              <a:t>PGRIS </a:t>
            </a:r>
            <a:r>
              <a:rPr lang="en-US" sz="2200" dirty="0" smtClean="0">
                <a:solidFill>
                  <a:srgbClr val="000000"/>
                </a:solidFill>
              </a:rPr>
              <a:t>is being developed to expand the capabilities of the system.</a:t>
            </a:r>
            <a:endParaRPr lang="en-US" sz="2200" dirty="0">
              <a:solidFill>
                <a:srgbClr val="000000"/>
              </a:solidFill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Modular design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New detector modules (CZT and Si), which will posses an imaging range of 60 </a:t>
            </a:r>
            <a:r>
              <a:rPr lang="en-US" sz="2000" dirty="0" err="1" smtClean="0">
                <a:solidFill>
                  <a:srgbClr val="000000"/>
                </a:solidFill>
              </a:rPr>
              <a:t>keV</a:t>
            </a:r>
            <a:r>
              <a:rPr lang="en-US" sz="2000" dirty="0" smtClean="0">
                <a:solidFill>
                  <a:srgbClr val="000000"/>
                </a:solidFill>
              </a:rPr>
              <a:t> – 1.5 MeV.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Specially developed </a:t>
            </a:r>
            <a:r>
              <a:rPr lang="en-US" sz="2000" b="1" dirty="0" smtClean="0">
                <a:solidFill>
                  <a:srgbClr val="000000"/>
                </a:solidFill>
              </a:rPr>
              <a:t>PGRIS ASICs, </a:t>
            </a:r>
            <a:r>
              <a:rPr lang="en-US" sz="2000" dirty="0" smtClean="0">
                <a:solidFill>
                  <a:srgbClr val="000000"/>
                </a:solidFill>
              </a:rPr>
              <a:t>which are capable to allow spectroscopy </a:t>
            </a:r>
            <a:r>
              <a:rPr lang="en-US" sz="2000" dirty="0">
                <a:solidFill>
                  <a:srgbClr val="000000"/>
                </a:solidFill>
              </a:rPr>
              <a:t>on photon energies ranging from 60 </a:t>
            </a:r>
            <a:r>
              <a:rPr lang="en-US" sz="2000" dirty="0" err="1">
                <a:solidFill>
                  <a:srgbClr val="000000"/>
                </a:solidFill>
              </a:rPr>
              <a:t>keV</a:t>
            </a:r>
            <a:r>
              <a:rPr lang="en-US" sz="2000" dirty="0">
                <a:solidFill>
                  <a:srgbClr val="000000"/>
                </a:solidFill>
              </a:rPr>
              <a:t> to ∼8 MeV</a:t>
            </a:r>
            <a:r>
              <a:rPr lang="en-US" sz="2000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/>
              <a:t>P</a:t>
            </a:r>
            <a:r>
              <a:rPr lang="en-US" dirty="0"/>
              <a:t>ortable </a:t>
            </a:r>
            <a:r>
              <a:rPr lang="en-US" b="1" dirty="0"/>
              <a:t>G</a:t>
            </a:r>
            <a:r>
              <a:rPr lang="en-US" dirty="0"/>
              <a:t>amma-</a:t>
            </a:r>
            <a:r>
              <a:rPr lang="en-US" b="1" dirty="0"/>
              <a:t>R</a:t>
            </a:r>
            <a:r>
              <a:rPr lang="en-US" dirty="0"/>
              <a:t>ay </a:t>
            </a:r>
            <a:r>
              <a:rPr lang="en-US" b="1" dirty="0"/>
              <a:t>I</a:t>
            </a:r>
            <a:r>
              <a:rPr lang="en-US" dirty="0"/>
              <a:t>maging </a:t>
            </a:r>
            <a:r>
              <a:rPr lang="en-US" b="1" dirty="0"/>
              <a:t>S</a:t>
            </a:r>
            <a:r>
              <a:rPr lang="en-US" dirty="0"/>
              <a:t>pectrometer </a:t>
            </a:r>
            <a:r>
              <a:rPr lang="en-US" dirty="0" smtClean="0"/>
              <a:t>- PGRIS</a:t>
            </a:r>
            <a:endParaRPr lang="en-US" dirty="0"/>
          </a:p>
        </p:txBody>
      </p:sp>
      <p:pic>
        <p:nvPicPr>
          <p:cNvPr id="8" name="Picture 7" descr="Untitled-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451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991088" y="6484619"/>
            <a:ext cx="1161826" cy="365125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12</a:t>
            </a:fld>
            <a:r>
              <a:rPr lang="en-US" dirty="0" smtClean="0"/>
              <a:t>/18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5163672" y="6484620"/>
            <a:ext cx="3786690" cy="365125"/>
          </a:xfrm>
        </p:spPr>
        <p:txBody>
          <a:bodyPr/>
          <a:lstStyle/>
          <a:p>
            <a:r>
              <a:rPr lang="en-GB" dirty="0" smtClean="0"/>
              <a:t> Samantha Colosimo, University of Liverpool -  11/09/2014</a:t>
            </a:r>
            <a:endParaRPr lang="en-US" dirty="0"/>
          </a:p>
        </p:txBody>
      </p:sp>
      <p:sp>
        <p:nvSpPr>
          <p:cNvPr id="15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193638" y="6484620"/>
            <a:ext cx="3786691" cy="365125"/>
          </a:xfrm>
        </p:spPr>
        <p:txBody>
          <a:bodyPr/>
          <a:lstStyle/>
          <a:p>
            <a:r>
              <a:rPr lang="en-US" dirty="0" smtClean="0"/>
              <a:t>PSD10 - 10th International Conference on Position Sensitive Detectors.  - University of Surrey</a:t>
            </a:r>
            <a:endParaRPr lang="en-US" dirty="0"/>
          </a:p>
        </p:txBody>
      </p:sp>
      <p:pic>
        <p:nvPicPr>
          <p:cNvPr id="10" name="Picture 9" descr="PGRISSetup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636" y="3107089"/>
            <a:ext cx="4230365" cy="270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093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4818" y="1828573"/>
            <a:ext cx="5276273" cy="4955059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CZT Detectors</a:t>
            </a:r>
            <a:r>
              <a:rPr lang="en-US" sz="2000" dirty="0" smtClean="0"/>
              <a:t>:</a:t>
            </a:r>
            <a:endParaRPr lang="en-US" sz="1800" dirty="0" smtClean="0"/>
          </a:p>
          <a:p>
            <a:pPr lvl="1"/>
            <a:r>
              <a:rPr lang="en-US" sz="1800" dirty="0" smtClean="0"/>
              <a:t>Provided by STFC RAL.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</a:rPr>
              <a:t>I</a:t>
            </a:r>
            <a:r>
              <a:rPr lang="en-US" sz="1800" dirty="0" smtClean="0">
                <a:solidFill>
                  <a:srgbClr val="000000"/>
                </a:solidFill>
              </a:rPr>
              <a:t>deal for </a:t>
            </a:r>
            <a:r>
              <a:rPr lang="en-US" sz="1800" dirty="0">
                <a:solidFill>
                  <a:srgbClr val="000000"/>
                </a:solidFill>
              </a:rPr>
              <a:t>H</a:t>
            </a:r>
            <a:r>
              <a:rPr lang="en-US" sz="1800" dirty="0" smtClean="0">
                <a:solidFill>
                  <a:srgbClr val="000000"/>
                </a:solidFill>
              </a:rPr>
              <a:t>igh Resolution gamma-ray spectroscopy </a:t>
            </a:r>
            <a:endParaRPr lang="en-US" sz="1800" dirty="0" smtClean="0">
              <a:solidFill>
                <a:srgbClr val="000000"/>
              </a:solidFill>
            </a:endParaRP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20 x 20 mm detectors</a:t>
            </a:r>
            <a:endParaRPr lang="en-US" sz="1800" dirty="0" smtClean="0">
              <a:solidFill>
                <a:srgbClr val="000000"/>
              </a:solidFill>
            </a:endParaRPr>
          </a:p>
          <a:p>
            <a:pPr lvl="1"/>
            <a:r>
              <a:rPr lang="en-US" sz="1800" dirty="0" smtClean="0"/>
              <a:t>2 mm thick detector, 2x2x2 mm, 8 mm</a:t>
            </a:r>
            <a:r>
              <a:rPr lang="en-US" sz="1800" baseline="30000" dirty="0" smtClean="0"/>
              <a:t>3</a:t>
            </a:r>
            <a:r>
              <a:rPr lang="en-US" sz="1800" dirty="0" smtClean="0"/>
              <a:t> voxels.</a:t>
            </a:r>
            <a:endParaRPr lang="en-US" sz="1800" dirty="0">
              <a:solidFill>
                <a:srgbClr val="000000"/>
              </a:solidFill>
            </a:endParaRPr>
          </a:p>
          <a:p>
            <a:pPr lvl="1"/>
            <a:r>
              <a:rPr lang="en-US" sz="1800" dirty="0"/>
              <a:t>5 mm </a:t>
            </a:r>
            <a:r>
              <a:rPr lang="en-US" sz="1800" dirty="0" smtClean="0"/>
              <a:t>thick detector, 5x2x2</a:t>
            </a:r>
            <a:r>
              <a:rPr lang="en-US" sz="1800" dirty="0"/>
              <a:t> </a:t>
            </a:r>
            <a:r>
              <a:rPr lang="en-US" sz="1800" dirty="0" smtClean="0"/>
              <a:t>mm, 20 mm</a:t>
            </a:r>
            <a:r>
              <a:rPr lang="en-US" sz="1800" baseline="30000" dirty="0" smtClean="0"/>
              <a:t>3 </a:t>
            </a:r>
            <a:r>
              <a:rPr lang="en-US" sz="1800" dirty="0" smtClean="0"/>
              <a:t>voxels.</a:t>
            </a:r>
          </a:p>
          <a:p>
            <a:pPr lvl="1"/>
            <a:endParaRPr lang="en-US" sz="2000" dirty="0"/>
          </a:p>
          <a:p>
            <a:pPr marL="274320" lvl="1"/>
            <a:r>
              <a:rPr lang="en-US" sz="2000" b="1" dirty="0" smtClean="0"/>
              <a:t>Si </a:t>
            </a:r>
            <a:r>
              <a:rPr lang="en-US" sz="2000" b="1" dirty="0"/>
              <a:t>Detector: </a:t>
            </a:r>
            <a:r>
              <a:rPr lang="en-US" sz="2000" b="1" dirty="0" smtClean="0"/>
              <a:t>	</a:t>
            </a:r>
          </a:p>
          <a:p>
            <a:pPr marL="553720" lvl="2"/>
            <a:r>
              <a:rPr lang="en-US" sz="1800" dirty="0" smtClean="0"/>
              <a:t>20 x 20 mm, 1000 </a:t>
            </a:r>
            <a:r>
              <a:rPr lang="en-US" sz="1800" dirty="0" err="1" smtClean="0"/>
              <a:t>μm</a:t>
            </a:r>
            <a:r>
              <a:rPr lang="en-US" sz="1800" dirty="0" smtClean="0"/>
              <a:t> thick</a:t>
            </a:r>
          </a:p>
          <a:p>
            <a:pPr marL="553720" lvl="2"/>
            <a:r>
              <a:rPr lang="en-US" sz="1800" dirty="0" smtClean="0"/>
              <a:t>Manufactured by Micron Semiconductors</a:t>
            </a:r>
          </a:p>
          <a:p>
            <a:pPr marL="553720" lvl="2"/>
            <a:r>
              <a:rPr lang="en-US" sz="1800" dirty="0" smtClean="0"/>
              <a:t>100 pixels</a:t>
            </a:r>
          </a:p>
          <a:p>
            <a:pPr marL="553720" lvl="2"/>
            <a:r>
              <a:rPr lang="en-US" sz="1800" dirty="0"/>
              <a:t>I</a:t>
            </a:r>
            <a:r>
              <a:rPr lang="en-US" sz="1800" dirty="0" smtClean="0"/>
              <a:t>mage </a:t>
            </a:r>
            <a:r>
              <a:rPr lang="en-US" sz="1800" dirty="0"/>
              <a:t>photons down to the 60 </a:t>
            </a:r>
            <a:r>
              <a:rPr lang="en-US" sz="1800" dirty="0" err="1" smtClean="0"/>
              <a:t>keV</a:t>
            </a:r>
            <a:r>
              <a:rPr lang="en-US" sz="1800" dirty="0"/>
              <a:t>.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PGRIS Detectors</a:t>
            </a:r>
            <a:endParaRPr lang="en-US" dirty="0"/>
          </a:p>
        </p:txBody>
      </p:sp>
      <p:pic>
        <p:nvPicPr>
          <p:cNvPr id="5" name="Picture 4" descr="20140521_111140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2" r="4685"/>
          <a:stretch/>
        </p:blipFill>
        <p:spPr>
          <a:xfrm rot="5400000">
            <a:off x="5408252" y="2497072"/>
            <a:ext cx="3857567" cy="3276790"/>
          </a:xfrm>
          <a:prstGeom prst="rect">
            <a:avLst/>
          </a:prstGeom>
        </p:spPr>
      </p:pic>
      <p:pic>
        <p:nvPicPr>
          <p:cNvPr id="6" name="Picture 7" descr="Untitled-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451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611091" y="6030857"/>
            <a:ext cx="34520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Fig. PGRIS 5 mm CZT Detector mounted on daughter card with NUCAM II ASIC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6536069" y="2931102"/>
            <a:ext cx="1362363" cy="1246909"/>
          </a:xfrm>
          <a:prstGeom prst="rect">
            <a:avLst/>
          </a:prstGeom>
          <a:noFill/>
          <a:ln w="57150" cmpd="sng">
            <a:solidFill>
              <a:srgbClr val="FEFC7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991088" y="6484619"/>
            <a:ext cx="1161826" cy="365125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13</a:t>
            </a:fld>
            <a:r>
              <a:rPr lang="en-US" dirty="0" smtClean="0"/>
              <a:t>/18</a:t>
            </a:r>
            <a:endParaRPr lang="en-US" dirty="0"/>
          </a:p>
        </p:txBody>
      </p:sp>
      <p:sp>
        <p:nvSpPr>
          <p:cNvPr id="14" name="Date Placeholder 12"/>
          <p:cNvSpPr>
            <a:spLocks noGrp="1"/>
          </p:cNvSpPr>
          <p:nvPr>
            <p:ph type="dt" sz="half" idx="10"/>
          </p:nvPr>
        </p:nvSpPr>
        <p:spPr>
          <a:xfrm>
            <a:off x="5163672" y="6484620"/>
            <a:ext cx="3786690" cy="365125"/>
          </a:xfrm>
        </p:spPr>
        <p:txBody>
          <a:bodyPr/>
          <a:lstStyle/>
          <a:p>
            <a:r>
              <a:rPr lang="en-GB" dirty="0" smtClean="0"/>
              <a:t> Samantha Colosimo, University of Liverpool -  11/09/2014</a:t>
            </a:r>
            <a:endParaRPr lang="en-US" dirty="0"/>
          </a:p>
        </p:txBody>
      </p:sp>
      <p:sp>
        <p:nvSpPr>
          <p:cNvPr id="15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193638" y="6484620"/>
            <a:ext cx="3786691" cy="365125"/>
          </a:xfrm>
        </p:spPr>
        <p:txBody>
          <a:bodyPr/>
          <a:lstStyle/>
          <a:p>
            <a:r>
              <a:rPr lang="en-US" dirty="0" smtClean="0"/>
              <a:t>PSD10 - 10th International Conference on Position Sensitive Detectors.  - University of Surrey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287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3638" y="2094609"/>
            <a:ext cx="5128817" cy="2855079"/>
          </a:xfrm>
        </p:spPr>
        <p:txBody>
          <a:bodyPr>
            <a:noAutofit/>
          </a:bodyPr>
          <a:lstStyle/>
          <a:p>
            <a:r>
              <a:rPr lang="en-GB" sz="1600" dirty="0" smtClean="0"/>
              <a:t>For </a:t>
            </a:r>
            <a:r>
              <a:rPr lang="en-GB" sz="1600" dirty="0"/>
              <a:t>every event above </a:t>
            </a:r>
            <a:r>
              <a:rPr lang="en-GB" sz="1600" dirty="0" smtClean="0"/>
              <a:t>an externally defined energy threshold,</a:t>
            </a:r>
            <a:r>
              <a:rPr lang="en-GB" sz="1600" b="1" dirty="0"/>
              <a:t> channel number</a:t>
            </a:r>
            <a:r>
              <a:rPr lang="en-GB" sz="1600" dirty="0"/>
              <a:t>, </a:t>
            </a:r>
            <a:r>
              <a:rPr lang="en-GB" sz="1600" b="1" dirty="0"/>
              <a:t>amplitude</a:t>
            </a:r>
            <a:r>
              <a:rPr lang="en-GB" sz="1600" dirty="0"/>
              <a:t>, </a:t>
            </a:r>
            <a:r>
              <a:rPr lang="en-GB" sz="1600" b="1" dirty="0"/>
              <a:t>charge collection time </a:t>
            </a:r>
            <a:r>
              <a:rPr lang="en-GB" sz="1600" dirty="0"/>
              <a:t>and </a:t>
            </a:r>
            <a:r>
              <a:rPr lang="en-GB" sz="1600" b="1" dirty="0"/>
              <a:t>timestamp</a:t>
            </a:r>
            <a:r>
              <a:rPr lang="en-GB" sz="1600" dirty="0"/>
              <a:t> are </a:t>
            </a:r>
            <a:r>
              <a:rPr lang="en-GB" sz="1600" dirty="0" smtClean="0"/>
              <a:t>transmitted.</a:t>
            </a:r>
          </a:p>
          <a:p>
            <a:r>
              <a:rPr lang="en-GB" sz="1600" dirty="0" smtClean="0"/>
              <a:t>The threshold is </a:t>
            </a:r>
            <a:r>
              <a:rPr lang="en-GB" sz="1600" dirty="0"/>
              <a:t>externally </a:t>
            </a:r>
            <a:r>
              <a:rPr lang="en-GB" sz="1600" dirty="0" smtClean="0"/>
              <a:t>adjustable</a:t>
            </a:r>
            <a:r>
              <a:rPr lang="en-GB" sz="1600" dirty="0"/>
              <a:t>.</a:t>
            </a:r>
          </a:p>
          <a:p>
            <a:r>
              <a:rPr lang="en-US" sz="1600" dirty="0" smtClean="0"/>
              <a:t>The </a:t>
            </a:r>
            <a:r>
              <a:rPr lang="en-US" sz="1600" b="1" dirty="0" smtClean="0"/>
              <a:t>PGRIS </a:t>
            </a:r>
            <a:r>
              <a:rPr lang="en-US" sz="1600" dirty="0" smtClean="0"/>
              <a:t>ASIC has two outputs: external </a:t>
            </a:r>
            <a:r>
              <a:rPr lang="en-US" sz="1600" dirty="0"/>
              <a:t>ADC </a:t>
            </a:r>
            <a:r>
              <a:rPr lang="en-US" sz="1600" dirty="0" smtClean="0"/>
              <a:t>and internal </a:t>
            </a:r>
            <a:r>
              <a:rPr lang="en-US" sz="1600" dirty="0" smtClean="0"/>
              <a:t>ADC on daughter </a:t>
            </a:r>
            <a:r>
              <a:rPr lang="en-US" sz="1600"/>
              <a:t>cards </a:t>
            </a:r>
            <a:r>
              <a:rPr lang="en-US" sz="1600" smtClean="0"/>
              <a:t>which </a:t>
            </a:r>
            <a:r>
              <a:rPr lang="en-US" sz="1600" dirty="0"/>
              <a:t>can send data to the readout </a:t>
            </a:r>
            <a:r>
              <a:rPr lang="en-US" sz="1600" dirty="0" smtClean="0"/>
              <a:t>FPGA.</a:t>
            </a:r>
          </a:p>
          <a:p>
            <a:r>
              <a:rPr lang="en-US" sz="1600" dirty="0"/>
              <a:t>Designed for higher energy events, which will improve upon the </a:t>
            </a:r>
            <a:r>
              <a:rPr lang="en-US" sz="1600" dirty="0" smtClean="0"/>
              <a:t>previous issues </a:t>
            </a:r>
            <a:r>
              <a:rPr lang="en-US" sz="1600" dirty="0"/>
              <a:t>with charge sharing</a:t>
            </a:r>
            <a:r>
              <a:rPr lang="en-US" sz="1600" dirty="0" smtClean="0"/>
              <a:t>.</a:t>
            </a:r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PGRIS ASICs</a:t>
            </a:r>
            <a:endParaRPr lang="en-US" dirty="0"/>
          </a:p>
        </p:txBody>
      </p:sp>
      <p:pic>
        <p:nvPicPr>
          <p:cNvPr id="4" name="Picture 7" descr="Untitled-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451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991088" y="6484619"/>
            <a:ext cx="1161826" cy="365125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14</a:t>
            </a:fld>
            <a:r>
              <a:rPr lang="en-US" dirty="0" smtClean="0"/>
              <a:t>/18</a:t>
            </a:r>
            <a:endParaRPr lang="en-US" dirty="0"/>
          </a:p>
        </p:txBody>
      </p:sp>
      <p:sp>
        <p:nvSpPr>
          <p:cNvPr id="11" name="Date Placeholder 12"/>
          <p:cNvSpPr>
            <a:spLocks noGrp="1"/>
          </p:cNvSpPr>
          <p:nvPr>
            <p:ph type="dt" sz="half" idx="10"/>
          </p:nvPr>
        </p:nvSpPr>
        <p:spPr>
          <a:xfrm>
            <a:off x="5163672" y="6484620"/>
            <a:ext cx="3786690" cy="365125"/>
          </a:xfrm>
        </p:spPr>
        <p:txBody>
          <a:bodyPr/>
          <a:lstStyle/>
          <a:p>
            <a:r>
              <a:rPr lang="en-GB" dirty="0" smtClean="0"/>
              <a:t> Samantha Colosimo, University of Liverpool -  11/09/2014</a:t>
            </a:r>
            <a:endParaRPr lang="en-US" dirty="0"/>
          </a:p>
        </p:txBody>
      </p:sp>
      <p:sp>
        <p:nvSpPr>
          <p:cNvPr id="12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193638" y="6484620"/>
            <a:ext cx="3786691" cy="365125"/>
          </a:xfrm>
        </p:spPr>
        <p:txBody>
          <a:bodyPr/>
          <a:lstStyle/>
          <a:p>
            <a:r>
              <a:rPr lang="en-US" dirty="0" smtClean="0"/>
              <a:t>PSD10 - 10th International Conference on Position Sensitive Detectors.  - University of Surrey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414495" y="1047704"/>
            <a:ext cx="3246907" cy="2445238"/>
            <a:chOff x="5437585" y="1566498"/>
            <a:chExt cx="3246907" cy="2445238"/>
          </a:xfrm>
        </p:grpSpPr>
        <p:sp>
          <p:nvSpPr>
            <p:cNvPr id="6" name="Rectangle 5"/>
            <p:cNvSpPr/>
            <p:nvPr/>
          </p:nvSpPr>
          <p:spPr>
            <a:xfrm>
              <a:off x="5437585" y="1591055"/>
              <a:ext cx="3246907" cy="2420681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518728" y="1566498"/>
              <a:ext cx="3165764" cy="2369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/>
                <a:t>Some Functional Specs:</a:t>
              </a:r>
            </a:p>
            <a:p>
              <a:r>
                <a:rPr lang="en-GB" sz="1200" dirty="0" smtClean="0"/>
                <a:t>Power </a:t>
              </a:r>
              <a:r>
                <a:rPr lang="en-GB" sz="1200" dirty="0"/>
                <a:t>supply: </a:t>
              </a:r>
              <a:r>
                <a:rPr lang="en-GB" sz="1200" dirty="0" smtClean="0"/>
                <a:t>3.3V</a:t>
              </a:r>
            </a:p>
            <a:p>
              <a:r>
                <a:rPr lang="en-GB" sz="1200" dirty="0" smtClean="0"/>
                <a:t>Clock </a:t>
              </a:r>
              <a:r>
                <a:rPr lang="en-GB" sz="1200" dirty="0"/>
                <a:t>frequency: </a:t>
              </a:r>
              <a:r>
                <a:rPr lang="en-GB" sz="1200" dirty="0" smtClean="0"/>
                <a:t>32MHz</a:t>
              </a:r>
            </a:p>
            <a:p>
              <a:r>
                <a:rPr lang="en-GB" sz="1200" dirty="0" smtClean="0"/>
                <a:t>100 </a:t>
              </a:r>
              <a:r>
                <a:rPr lang="en-GB" sz="1200" dirty="0"/>
                <a:t>data </a:t>
              </a:r>
              <a:r>
                <a:rPr lang="en-GB" sz="1200" dirty="0" smtClean="0"/>
                <a:t>channels</a:t>
              </a:r>
            </a:p>
            <a:p>
              <a:r>
                <a:rPr lang="en-GB" sz="1200" dirty="0" smtClean="0"/>
                <a:t>One </a:t>
              </a:r>
              <a:r>
                <a:rPr lang="en-GB" sz="1200" dirty="0"/>
                <a:t>further channel for timestamp </a:t>
              </a:r>
              <a:r>
                <a:rPr lang="en-GB" sz="1200" dirty="0" smtClean="0"/>
                <a:t>monitoring</a:t>
              </a:r>
            </a:p>
            <a:p>
              <a:r>
                <a:rPr lang="en-GB" sz="1200" dirty="0" smtClean="0"/>
                <a:t>DC </a:t>
              </a:r>
              <a:r>
                <a:rPr lang="en-GB" sz="1200" dirty="0"/>
                <a:t>input </a:t>
              </a:r>
              <a:r>
                <a:rPr lang="en-GB" sz="1200" dirty="0" smtClean="0"/>
                <a:t>coupling</a:t>
              </a:r>
            </a:p>
            <a:p>
              <a:r>
                <a:rPr lang="en-GB" sz="1200" dirty="0" smtClean="0"/>
                <a:t>Leakage </a:t>
              </a:r>
              <a:r>
                <a:rPr lang="en-GB" sz="1200" dirty="0"/>
                <a:t>current compensation: up to </a:t>
              </a:r>
              <a:r>
                <a:rPr lang="en-GB" sz="1200" dirty="0" smtClean="0"/>
                <a:t>150nA</a:t>
              </a:r>
              <a:endParaRPr lang="en-GB" sz="1200" dirty="0" smtClean="0"/>
            </a:p>
            <a:p>
              <a:r>
                <a:rPr lang="en-GB" sz="1200" dirty="0" smtClean="0"/>
                <a:t>Selectable </a:t>
              </a:r>
              <a:r>
                <a:rPr lang="en-GB" sz="1200" dirty="0"/>
                <a:t>gain - input range: 80k or 400k </a:t>
              </a:r>
              <a:r>
                <a:rPr lang="en-GB" sz="1200" dirty="0" smtClean="0"/>
                <a:t>electrons</a:t>
              </a:r>
            </a:p>
            <a:p>
              <a:r>
                <a:rPr lang="en-GB" sz="1200" dirty="0" smtClean="0"/>
                <a:t>Selectable </a:t>
              </a:r>
              <a:r>
                <a:rPr lang="en-GB" sz="1200" dirty="0"/>
                <a:t>shaping time: 0.5</a:t>
              </a:r>
              <a:r>
                <a:rPr lang="en-GB" sz="1200" dirty="0">
                  <a:sym typeface="Symbol"/>
                </a:rPr>
                <a:t></a:t>
              </a:r>
              <a:r>
                <a:rPr lang="en-GB" sz="1200" dirty="0"/>
                <a:t>s to 7.5</a:t>
              </a:r>
              <a:r>
                <a:rPr lang="en-GB" sz="1200" dirty="0">
                  <a:sym typeface="Symbol"/>
                </a:rPr>
                <a:t></a:t>
              </a:r>
              <a:r>
                <a:rPr lang="en-GB" sz="1200" dirty="0"/>
                <a:t>s - 4bit resolution</a:t>
              </a:r>
              <a:endParaRPr lang="en-US" sz="1200" dirty="0"/>
            </a:p>
          </p:txBody>
        </p:sp>
      </p:grpSp>
      <p:pic>
        <p:nvPicPr>
          <p:cNvPr id="9217" name="Picture 1" descr="BlockDiagram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98" y="4537421"/>
            <a:ext cx="3346012" cy="1924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8076" y="4141035"/>
            <a:ext cx="2770907" cy="23435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87499" y="3590638"/>
            <a:ext cx="37525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Data from neighbouring channels are also read out as part of the same event. </a:t>
            </a: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309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449206"/>
            <a:ext cx="8229600" cy="1584487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Test and characterize the new CZT detectors, which have been mounted onto NUCAM2 daughter boards. </a:t>
            </a:r>
            <a:endParaRPr lang="en-US" sz="2000" dirty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In order to power two CZTs of difference widths, a modification to the motherboard will be made.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Modification of PGRIS motherboard</a:t>
            </a:r>
            <a:endParaRPr lang="en-US" dirty="0"/>
          </a:p>
        </p:txBody>
      </p:sp>
      <p:pic>
        <p:nvPicPr>
          <p:cNvPr id="4" name="Picture 3" descr="View_of_motherboard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5"/>
          <a:stretch/>
        </p:blipFill>
        <p:spPr>
          <a:xfrm rot="5400000">
            <a:off x="5015835" y="2706195"/>
            <a:ext cx="2484341" cy="4857586"/>
          </a:xfrm>
          <a:prstGeom prst="rect">
            <a:avLst/>
          </a:prstGeom>
        </p:spPr>
      </p:pic>
      <p:pic>
        <p:nvPicPr>
          <p:cNvPr id="5" name="Picture 7" descr="Untitled-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451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5895414" y="3952871"/>
            <a:ext cx="666749" cy="1793871"/>
          </a:xfrm>
          <a:prstGeom prst="rect">
            <a:avLst/>
          </a:prstGeom>
          <a:noFill/>
          <a:ln w="57150" cmpd="sng">
            <a:solidFill>
              <a:srgbClr val="0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991088" y="6484619"/>
            <a:ext cx="1161826" cy="365125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15</a:t>
            </a:fld>
            <a:r>
              <a:rPr lang="en-US" dirty="0" smtClean="0"/>
              <a:t>/18</a:t>
            </a:r>
            <a:endParaRPr lang="en-US" dirty="0"/>
          </a:p>
        </p:txBody>
      </p:sp>
      <p:sp>
        <p:nvSpPr>
          <p:cNvPr id="16" name="Date Placeholder 12"/>
          <p:cNvSpPr>
            <a:spLocks noGrp="1"/>
          </p:cNvSpPr>
          <p:nvPr>
            <p:ph type="dt" sz="half" idx="10"/>
          </p:nvPr>
        </p:nvSpPr>
        <p:spPr>
          <a:xfrm>
            <a:off x="5163672" y="6484620"/>
            <a:ext cx="3786690" cy="365125"/>
          </a:xfrm>
        </p:spPr>
        <p:txBody>
          <a:bodyPr/>
          <a:lstStyle/>
          <a:p>
            <a:r>
              <a:rPr lang="en-GB" dirty="0" smtClean="0"/>
              <a:t> Samantha Colosimo, University of Liverpool -  11/09/2014</a:t>
            </a:r>
            <a:endParaRPr lang="en-US" dirty="0"/>
          </a:p>
        </p:txBody>
      </p:sp>
      <p:sp>
        <p:nvSpPr>
          <p:cNvPr id="17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193638" y="6484620"/>
            <a:ext cx="3786691" cy="365125"/>
          </a:xfrm>
        </p:spPr>
        <p:txBody>
          <a:bodyPr/>
          <a:lstStyle/>
          <a:p>
            <a:r>
              <a:rPr lang="en-US" dirty="0" smtClean="0"/>
              <a:t>PSD10 - 10th International Conference on Position Sensitive Detectors.  - University of Surrey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58271" y="3948533"/>
            <a:ext cx="304107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Detectors require </a:t>
            </a:r>
            <a:r>
              <a:rPr lang="en-US" sz="1600" dirty="0"/>
              <a:t>field strength of 4,000 – 5,000 </a:t>
            </a:r>
            <a:r>
              <a:rPr lang="en-US" sz="1600" dirty="0" smtClean="0"/>
              <a:t>V cm</a:t>
            </a:r>
            <a:r>
              <a:rPr lang="en-US" sz="1600" baseline="30000" dirty="0"/>
              <a:t>-1</a:t>
            </a:r>
            <a:r>
              <a:rPr lang="en-US" sz="1600" dirty="0"/>
              <a:t>.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2 </a:t>
            </a:r>
            <a:r>
              <a:rPr lang="en-US" sz="1600" dirty="0"/>
              <a:t>mm ~ </a:t>
            </a:r>
            <a:r>
              <a:rPr lang="en-US" sz="1600" dirty="0" smtClean="0"/>
              <a:t>800 - 1000 V</a:t>
            </a: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5 </a:t>
            </a:r>
            <a:r>
              <a:rPr lang="en-US" sz="1600" dirty="0"/>
              <a:t>mm ~ </a:t>
            </a:r>
            <a:r>
              <a:rPr lang="en-US" sz="1600" dirty="0" smtClean="0"/>
              <a:t>2000 - 2,500 V 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 smtClean="0"/>
              <a:t>The power supply will need to be changed to power two detectors simultaneously with different bias voltages. </a:t>
            </a:r>
          </a:p>
          <a:p>
            <a:endParaRPr lang="en-US" sz="1600" dirty="0"/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3599344" y="4444994"/>
            <a:ext cx="2196489" cy="1301748"/>
          </a:xfrm>
          <a:prstGeom prst="straightConnector1">
            <a:avLst/>
          </a:prstGeom>
          <a:ln w="2857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519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514807"/>
            <a:ext cx="8229600" cy="3719737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Test and characterize the new CZT detectors with radiation </a:t>
            </a:r>
          </a:p>
          <a:p>
            <a:pPr marL="301943" lvl="1" indent="0">
              <a:buNone/>
            </a:pPr>
            <a:r>
              <a:rPr lang="en-US" sz="1800" dirty="0" smtClean="0">
                <a:solidFill>
                  <a:srgbClr val="000000"/>
                </a:solidFill>
              </a:rPr>
              <a:t>-&gt; these are currently mounted onto NUCAM2 daughter boards</a:t>
            </a:r>
            <a:r>
              <a:rPr lang="en-US" sz="1800" dirty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and awaiting testing.</a:t>
            </a:r>
          </a:p>
          <a:p>
            <a:pPr marL="0" indent="0"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The second stage is to mount these detectors with the purpose built PGRIS ASICs. </a:t>
            </a:r>
          </a:p>
          <a:p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Test system with new Silicon detector, mounted to PGRIS ASICs.</a:t>
            </a:r>
          </a:p>
          <a:p>
            <a:endParaRPr lang="en-US" sz="2000" dirty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Produce Compton images with the analytical and iterative imaging algorithms. 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Next steps</a:t>
            </a:r>
            <a:endParaRPr lang="en-US" dirty="0"/>
          </a:p>
        </p:txBody>
      </p:sp>
      <p:pic>
        <p:nvPicPr>
          <p:cNvPr id="5" name="Picture 7" descr="Untitled-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451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991088" y="6484619"/>
            <a:ext cx="1161826" cy="365125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16</a:t>
            </a:fld>
            <a:r>
              <a:rPr lang="en-US" dirty="0" smtClean="0"/>
              <a:t>/18</a:t>
            </a:r>
            <a:endParaRPr lang="en-US" dirty="0"/>
          </a:p>
        </p:txBody>
      </p:sp>
      <p:sp>
        <p:nvSpPr>
          <p:cNvPr id="10" name="Date Placeholder 12"/>
          <p:cNvSpPr>
            <a:spLocks noGrp="1"/>
          </p:cNvSpPr>
          <p:nvPr>
            <p:ph type="dt" sz="half" idx="10"/>
          </p:nvPr>
        </p:nvSpPr>
        <p:spPr>
          <a:xfrm>
            <a:off x="5163672" y="6484620"/>
            <a:ext cx="3786690" cy="365125"/>
          </a:xfrm>
        </p:spPr>
        <p:txBody>
          <a:bodyPr/>
          <a:lstStyle/>
          <a:p>
            <a:r>
              <a:rPr lang="en-GB" dirty="0" smtClean="0"/>
              <a:t> Samantha Colosimo, University of Liverpool -  11/09/2014</a:t>
            </a:r>
            <a:endParaRPr lang="en-US" dirty="0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193638" y="6484620"/>
            <a:ext cx="3786691" cy="365125"/>
          </a:xfrm>
        </p:spPr>
        <p:txBody>
          <a:bodyPr/>
          <a:lstStyle/>
          <a:p>
            <a:r>
              <a:rPr lang="en-US" dirty="0" smtClean="0"/>
              <a:t>PSD10 - 10th International Conference on Position Sensitive Detectors.  - University of Surrey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552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65" y="2452919"/>
            <a:ext cx="5551487" cy="3821586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>
                <a:solidFill>
                  <a:srgbClr val="000000"/>
                </a:solidFill>
              </a:rPr>
              <a:t>A portable Compton Camera device is being developed at the University of Liverpool. </a:t>
            </a:r>
          </a:p>
          <a:p>
            <a:endParaRPr lang="en-US" sz="2200" dirty="0" smtClean="0">
              <a:solidFill>
                <a:srgbClr val="000000"/>
              </a:solidFill>
            </a:endParaRPr>
          </a:p>
          <a:p>
            <a:r>
              <a:rPr lang="en-US" sz="2200" dirty="0" smtClean="0">
                <a:solidFill>
                  <a:srgbClr val="000000"/>
                </a:solidFill>
              </a:rPr>
              <a:t>The proof of principle work developed by the </a:t>
            </a:r>
            <a:r>
              <a:rPr lang="en-US" sz="2200" dirty="0" err="1" smtClean="0">
                <a:solidFill>
                  <a:srgbClr val="000000"/>
                </a:solidFill>
              </a:rPr>
              <a:t>PorGamRays</a:t>
            </a:r>
            <a:r>
              <a:rPr lang="en-US" sz="2200" dirty="0" smtClean="0">
                <a:solidFill>
                  <a:srgbClr val="000000"/>
                </a:solidFill>
              </a:rPr>
              <a:t> system will be improved upon with the use of new detectors and ASIC modules, expanding the capability of the system. </a:t>
            </a:r>
          </a:p>
          <a:p>
            <a:endParaRPr lang="en-US" sz="2200" dirty="0" smtClean="0">
              <a:solidFill>
                <a:srgbClr val="000000"/>
              </a:solidFill>
            </a:endParaRPr>
          </a:p>
          <a:p>
            <a:r>
              <a:rPr lang="en-US" sz="2200" dirty="0" smtClean="0">
                <a:solidFill>
                  <a:srgbClr val="000000"/>
                </a:solidFill>
              </a:rPr>
              <a:t>Characterisation work will be performed with the new detectors along with the purpose built PGRIS ASICS.</a:t>
            </a:r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4" name="Picture 7" descr="Untitled-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451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991088" y="6484619"/>
            <a:ext cx="1161826" cy="365125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17</a:t>
            </a:fld>
            <a:r>
              <a:rPr lang="en-US" dirty="0" smtClean="0"/>
              <a:t>/18</a:t>
            </a:r>
            <a:endParaRPr lang="en-US" dirty="0"/>
          </a:p>
        </p:txBody>
      </p:sp>
      <p:sp>
        <p:nvSpPr>
          <p:cNvPr id="10" name="Date Placeholder 12"/>
          <p:cNvSpPr>
            <a:spLocks noGrp="1"/>
          </p:cNvSpPr>
          <p:nvPr>
            <p:ph type="dt" sz="half" idx="10"/>
          </p:nvPr>
        </p:nvSpPr>
        <p:spPr>
          <a:xfrm>
            <a:off x="5163672" y="6484620"/>
            <a:ext cx="3786690" cy="365125"/>
          </a:xfrm>
        </p:spPr>
        <p:txBody>
          <a:bodyPr/>
          <a:lstStyle/>
          <a:p>
            <a:r>
              <a:rPr lang="en-GB" dirty="0" smtClean="0"/>
              <a:t> Samantha Colosimo, University of Liverpool -  11/09/2014</a:t>
            </a:r>
            <a:endParaRPr lang="en-US" dirty="0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193638" y="6484620"/>
            <a:ext cx="3786691" cy="365125"/>
          </a:xfrm>
        </p:spPr>
        <p:txBody>
          <a:bodyPr/>
          <a:lstStyle/>
          <a:p>
            <a:r>
              <a:rPr lang="en-US" dirty="0" smtClean="0"/>
              <a:t>PSD10 - 10th International Conference on Position Sensitive Detectors.  - University of Surrey</a:t>
            </a:r>
            <a:endParaRPr lang="en-US" dirty="0"/>
          </a:p>
        </p:txBody>
      </p:sp>
      <p:pic>
        <p:nvPicPr>
          <p:cNvPr id="12" name="Picture 11" descr="ComptonCameraConeOverlab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552" y="3062200"/>
            <a:ext cx="3017810" cy="3017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885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927" y="710146"/>
            <a:ext cx="8339528" cy="17801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PGRIS: </a:t>
            </a:r>
            <a:br>
              <a:rPr lang="en-US" dirty="0" smtClean="0"/>
            </a:br>
            <a:r>
              <a:rPr lang="en-US" dirty="0" smtClean="0"/>
              <a:t>Towards portable Compton Camera Imaging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846602"/>
            <a:ext cx="7772400" cy="203712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Samantha Colosimo</a:t>
            </a:r>
            <a:r>
              <a:rPr lang="en-US" baseline="30000" dirty="0"/>
              <a:t>∗</a:t>
            </a:r>
            <a:r>
              <a:rPr lang="en-US" dirty="0"/>
              <a:t>, Andrew Boston</a:t>
            </a:r>
            <a:r>
              <a:rPr lang="en-US" baseline="30000" dirty="0"/>
              <a:t>∗,</a:t>
            </a:r>
            <a:r>
              <a:rPr lang="en-US" dirty="0"/>
              <a:t> Helen Boston</a:t>
            </a:r>
            <a:r>
              <a:rPr lang="en-US" baseline="30000" dirty="0"/>
              <a:t>∗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Laura </a:t>
            </a:r>
            <a:r>
              <a:rPr lang="en-US" dirty="0" err="1"/>
              <a:t>Harkness</a:t>
            </a:r>
            <a:r>
              <a:rPr lang="en-US" dirty="0"/>
              <a:t>-Brennan</a:t>
            </a:r>
            <a:r>
              <a:rPr lang="en-US" baseline="30000" dirty="0"/>
              <a:t>∗</a:t>
            </a:r>
            <a:r>
              <a:rPr lang="en-US" dirty="0"/>
              <a:t>, Daniel Judson</a:t>
            </a:r>
            <a:r>
              <a:rPr lang="en-US" baseline="30000" dirty="0"/>
              <a:t>∗</a:t>
            </a:r>
            <a:r>
              <a:rPr lang="en-US" dirty="0"/>
              <a:t>, Ian </a:t>
            </a:r>
            <a:r>
              <a:rPr lang="en-US" dirty="0" err="1"/>
              <a:t>Lazurus</a:t>
            </a:r>
            <a:r>
              <a:rPr lang="en-US" baseline="30000" dirty="0"/>
              <a:t>†</a:t>
            </a:r>
            <a:r>
              <a:rPr lang="en-US" dirty="0"/>
              <a:t>, Paul Nolan</a:t>
            </a:r>
            <a:r>
              <a:rPr lang="en-US" baseline="30000" dirty="0"/>
              <a:t>∗</a:t>
            </a:r>
            <a:r>
              <a:rPr lang="en-US" dirty="0"/>
              <a:t>, Paul Seller</a:t>
            </a:r>
            <a:r>
              <a:rPr lang="en-US" baseline="30000" dirty="0"/>
              <a:t>‡</a:t>
            </a:r>
            <a:r>
              <a:rPr lang="en-US" dirty="0"/>
              <a:t>, John Simpson</a:t>
            </a:r>
            <a:r>
              <a:rPr lang="en-US" baseline="30000" dirty="0"/>
              <a:t>†</a:t>
            </a:r>
            <a:r>
              <a:rPr lang="en-US" dirty="0"/>
              <a:t>, and Matthew Veale</a:t>
            </a:r>
            <a:r>
              <a:rPr lang="en-US" baseline="30000" dirty="0" smtClean="0"/>
              <a:t>‡</a:t>
            </a:r>
          </a:p>
          <a:p>
            <a:endParaRPr lang="en-US" baseline="30000" dirty="0" smtClean="0"/>
          </a:p>
          <a:p>
            <a:r>
              <a:rPr lang="en-US" dirty="0" smtClean="0"/>
              <a:t> </a:t>
            </a:r>
            <a:r>
              <a:rPr lang="en-US" baseline="30000" dirty="0"/>
              <a:t>∗Department of Physics, University of Liverpool, Liverpool L69 7ZE, UK</a:t>
            </a:r>
            <a:br>
              <a:rPr lang="en-US" baseline="30000" dirty="0"/>
            </a:br>
            <a:r>
              <a:rPr lang="en-US" baseline="30000" dirty="0"/>
              <a:t>†STFC </a:t>
            </a:r>
            <a:r>
              <a:rPr lang="en-US" baseline="30000" dirty="0" err="1"/>
              <a:t>Daresbury</a:t>
            </a:r>
            <a:r>
              <a:rPr lang="en-US" baseline="30000" dirty="0"/>
              <a:t> Laboratory, </a:t>
            </a:r>
            <a:r>
              <a:rPr lang="en-US" baseline="30000" dirty="0" err="1"/>
              <a:t>Daresbury</a:t>
            </a:r>
            <a:r>
              <a:rPr lang="en-US" baseline="30000" dirty="0"/>
              <a:t>, Warrington WA4 4AD, UK</a:t>
            </a:r>
            <a:br>
              <a:rPr lang="en-US" baseline="30000" dirty="0"/>
            </a:br>
            <a:r>
              <a:rPr lang="en-US" baseline="30000" dirty="0"/>
              <a:t>‡STFC Rutherford Appleton Laboratory, Harwell Science and Innovation Campus, </a:t>
            </a:r>
            <a:r>
              <a:rPr lang="en-US" baseline="30000" dirty="0" err="1"/>
              <a:t>Didcot</a:t>
            </a:r>
            <a:r>
              <a:rPr lang="en-US" baseline="30000" dirty="0"/>
              <a:t> OX11 0QX, UK 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27" y="5874761"/>
            <a:ext cx="3618932" cy="83338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177" y="6002085"/>
            <a:ext cx="4683746" cy="5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6280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2852936"/>
            <a:ext cx="4769202" cy="2746445"/>
          </a:xfrm>
        </p:spPr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Portable Imaging and Spectroscopy</a:t>
            </a:r>
          </a:p>
          <a:p>
            <a:pPr>
              <a:lnSpc>
                <a:spcPct val="13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Compton Camera Principle</a:t>
            </a:r>
          </a:p>
          <a:p>
            <a:pPr>
              <a:lnSpc>
                <a:spcPct val="130000"/>
              </a:lnSpc>
            </a:pPr>
            <a:r>
              <a:rPr lang="en-US" sz="2000" dirty="0" err="1" smtClean="0">
                <a:solidFill>
                  <a:srgbClr val="000000"/>
                </a:solidFill>
              </a:rPr>
              <a:t>PorGamRays</a:t>
            </a:r>
            <a:r>
              <a:rPr lang="en-US" sz="2000" dirty="0" smtClean="0">
                <a:solidFill>
                  <a:srgbClr val="000000"/>
                </a:solidFill>
              </a:rPr>
              <a:t> Project</a:t>
            </a:r>
          </a:p>
          <a:p>
            <a:pPr>
              <a:lnSpc>
                <a:spcPct val="130000"/>
              </a:lnSpc>
            </a:pPr>
            <a:r>
              <a:rPr lang="en-US" sz="2000" dirty="0">
                <a:solidFill>
                  <a:srgbClr val="000000"/>
                </a:solidFill>
              </a:rPr>
              <a:t>Image Reconstruction 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The PGRIS detectors and ASICs</a:t>
            </a:r>
          </a:p>
          <a:p>
            <a:pPr>
              <a:lnSpc>
                <a:spcPct val="13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Future characterization work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Overview</a:t>
            </a:r>
            <a:endParaRPr lang="en-US" dirty="0"/>
          </a:p>
        </p:txBody>
      </p:sp>
      <p:pic>
        <p:nvPicPr>
          <p:cNvPr id="4" name="Picture 7" descr="Untitled-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451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991088" y="6484619"/>
            <a:ext cx="1161826" cy="365125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2</a:t>
            </a:fld>
            <a:r>
              <a:rPr lang="en-US" dirty="0" smtClean="0"/>
              <a:t>/18</a:t>
            </a:r>
            <a:endParaRPr lang="en-US" dirty="0"/>
          </a:p>
        </p:txBody>
      </p:sp>
      <p:pic>
        <p:nvPicPr>
          <p:cNvPr id="12" name="Picture 11" descr="image_4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924944"/>
            <a:ext cx="3918527" cy="2938896"/>
          </a:xfrm>
          <a:prstGeom prst="rect">
            <a:avLst/>
          </a:prstGeom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5163672" y="6484620"/>
            <a:ext cx="3786690" cy="365125"/>
          </a:xfrm>
        </p:spPr>
        <p:txBody>
          <a:bodyPr/>
          <a:lstStyle/>
          <a:p>
            <a:r>
              <a:rPr lang="en-GB" dirty="0" smtClean="0"/>
              <a:t> Samantha Colosimo, University of Liverpool -  11/09/2014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193638" y="6484620"/>
            <a:ext cx="3786691" cy="365125"/>
          </a:xfrm>
        </p:spPr>
        <p:txBody>
          <a:bodyPr/>
          <a:lstStyle/>
          <a:p>
            <a:r>
              <a:rPr lang="en-US" dirty="0" smtClean="0"/>
              <a:t>PSD10 - 10th International Conference on Position Sensitive Detectors.  - University of Surrey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24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0" y="2455966"/>
            <a:ext cx="8195249" cy="286648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2000" dirty="0" smtClean="0"/>
              <a:t>Aim – To create </a:t>
            </a:r>
            <a:r>
              <a:rPr lang="en-US" sz="2000" dirty="0"/>
              <a:t>a portable </a:t>
            </a:r>
            <a:r>
              <a:rPr lang="en-US" sz="2000" dirty="0" smtClean="0"/>
              <a:t>gamma-ray spectroscopy and imaging </a:t>
            </a:r>
            <a:r>
              <a:rPr lang="en-US" sz="2000" dirty="0"/>
              <a:t>system for </a:t>
            </a:r>
            <a:r>
              <a:rPr lang="en-US" sz="2000" b="1" dirty="0">
                <a:solidFill>
                  <a:srgbClr val="1402F8"/>
                </a:solidFill>
                <a:ea typeface="ＭＳ Ｐゴシック" charset="0"/>
                <a:cs typeface="ＭＳ Ｐゴシック" charset="0"/>
              </a:rPr>
              <a:t>decommissioning</a:t>
            </a:r>
            <a:r>
              <a:rPr lang="en-US" sz="2000" dirty="0">
                <a:solidFill>
                  <a:srgbClr val="1402F8"/>
                </a:solidFill>
                <a:ea typeface="ＭＳ Ｐゴシック" charset="0"/>
                <a:cs typeface="ＭＳ Ｐゴシック" charset="0"/>
              </a:rPr>
              <a:t>, </a:t>
            </a:r>
            <a:r>
              <a:rPr lang="en-US" sz="2000" b="1" dirty="0" smtClean="0">
                <a:solidFill>
                  <a:srgbClr val="1402F8"/>
                </a:solidFill>
                <a:ea typeface="ＭＳ Ｐゴシック" charset="0"/>
                <a:cs typeface="ＭＳ Ｐゴシック" charset="0"/>
              </a:rPr>
              <a:t>security, </a:t>
            </a:r>
            <a:r>
              <a:rPr lang="en-US" sz="2000" dirty="0" smtClean="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and</a:t>
            </a:r>
            <a:r>
              <a:rPr lang="en-US" sz="2000" b="1" dirty="0" smtClean="0">
                <a:solidFill>
                  <a:srgbClr val="1402F8"/>
                </a:solidFill>
                <a:ea typeface="ＭＳ Ｐゴシック" charset="0"/>
                <a:cs typeface="ＭＳ Ｐゴシック" charset="0"/>
              </a:rPr>
              <a:t> medical applications.</a:t>
            </a:r>
            <a:r>
              <a:rPr lang="en-US" sz="2000" dirty="0" smtClean="0">
                <a:solidFill>
                  <a:srgbClr val="1402F8"/>
                </a:solidFill>
                <a:ea typeface="ＭＳ Ｐゴシック" charset="0"/>
                <a:cs typeface="ＭＳ Ｐゴシック" charset="0"/>
              </a:rPr>
              <a:t> </a:t>
            </a:r>
          </a:p>
          <a:p>
            <a:pPr>
              <a:lnSpc>
                <a:spcPct val="90000"/>
              </a:lnSpc>
              <a:buNone/>
            </a:pPr>
            <a:endParaRPr lang="en-US" sz="2000" dirty="0" smtClean="0"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None/>
            </a:pPr>
            <a:endParaRPr lang="en-US" sz="2000" dirty="0" smtClean="0"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sz="2000" b="1" dirty="0" smtClean="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System will be:</a:t>
            </a:r>
          </a:p>
          <a:p>
            <a:pPr>
              <a:lnSpc>
                <a:spcPct val="90000"/>
              </a:lnSpc>
            </a:pPr>
            <a:r>
              <a:rPr lang="en-US" sz="1800" dirty="0" smtClean="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Handheld </a:t>
            </a:r>
            <a:r>
              <a:rPr lang="en-US" sz="1800" dirty="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and battery </a:t>
            </a:r>
            <a:r>
              <a:rPr lang="en-US" sz="1800" dirty="0" smtClean="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operated</a:t>
            </a:r>
          </a:p>
          <a:p>
            <a:pPr>
              <a:lnSpc>
                <a:spcPct val="90000"/>
              </a:lnSpc>
            </a:pPr>
            <a:r>
              <a:rPr lang="en-US" sz="1800" dirty="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Able to work at room </a:t>
            </a:r>
            <a:r>
              <a:rPr lang="en-US" sz="1800" dirty="0" smtClean="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temperature</a:t>
            </a:r>
            <a:endParaRPr lang="en-US" sz="1800" dirty="0">
              <a:solidFill>
                <a:schemeClr val="tx1"/>
              </a:solidFill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1800" dirty="0" smtClean="0">
                <a:solidFill>
                  <a:schemeClr val="tx1"/>
                </a:solidFill>
                <a:ea typeface="ＭＳ Ｐゴシック" charset="0"/>
              </a:rPr>
              <a:t>Capable of isotope identification</a:t>
            </a:r>
          </a:p>
          <a:p>
            <a:pPr>
              <a:lnSpc>
                <a:spcPct val="90000"/>
              </a:lnSpc>
            </a:pPr>
            <a:r>
              <a:rPr lang="en-US" sz="1800" dirty="0" smtClean="0">
                <a:solidFill>
                  <a:schemeClr val="tx1"/>
                </a:solidFill>
                <a:ea typeface="ＭＳ Ｐゴシック" charset="0"/>
              </a:rPr>
              <a:t>Detect sources in 3D space</a:t>
            </a:r>
          </a:p>
          <a:p>
            <a:pPr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  <a:ea typeface="ＭＳ Ｐゴシック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Portable Imaging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3355" y="3371828"/>
            <a:ext cx="3881466" cy="2540140"/>
          </a:xfrm>
          <a:prstGeom prst="rect">
            <a:avLst/>
          </a:prstGeom>
        </p:spPr>
      </p:pic>
      <p:pic>
        <p:nvPicPr>
          <p:cNvPr id="6" name="Picture 7" descr="Untitled-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451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83041" y="5868173"/>
            <a:ext cx="4047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Waste storage at Nuclear Decommissioning Authority. http</a:t>
            </a:r>
            <a:r>
              <a:rPr lang="en-US" sz="1400" dirty="0"/>
              <a:t>://</a:t>
            </a:r>
            <a:r>
              <a:rPr lang="en-US" sz="1400" dirty="0" err="1"/>
              <a:t>www.nda.gov.uk</a:t>
            </a:r>
            <a:endParaRPr lang="en-US" sz="1400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991088" y="6484619"/>
            <a:ext cx="1161826" cy="365125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3</a:t>
            </a:fld>
            <a:r>
              <a:rPr lang="en-US" dirty="0" smtClean="0"/>
              <a:t>/18</a:t>
            </a:r>
            <a:endParaRPr lang="en-US" dirty="0"/>
          </a:p>
        </p:txBody>
      </p:sp>
      <p:sp>
        <p:nvSpPr>
          <p:cNvPr id="15" name="Date Placeholder 12"/>
          <p:cNvSpPr>
            <a:spLocks noGrp="1"/>
          </p:cNvSpPr>
          <p:nvPr>
            <p:ph type="dt" sz="half" idx="10"/>
          </p:nvPr>
        </p:nvSpPr>
        <p:spPr>
          <a:xfrm>
            <a:off x="5163672" y="6484620"/>
            <a:ext cx="3786690" cy="365125"/>
          </a:xfrm>
        </p:spPr>
        <p:txBody>
          <a:bodyPr/>
          <a:lstStyle/>
          <a:p>
            <a:r>
              <a:rPr lang="en-GB" dirty="0" smtClean="0"/>
              <a:t> Samantha Colosimo, University of Liverpool -  11/09/2014</a:t>
            </a:r>
            <a:endParaRPr lang="en-US" dirty="0"/>
          </a:p>
        </p:txBody>
      </p:sp>
      <p:sp>
        <p:nvSpPr>
          <p:cNvPr id="16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193638" y="6484620"/>
            <a:ext cx="3786691" cy="365125"/>
          </a:xfrm>
        </p:spPr>
        <p:txBody>
          <a:bodyPr/>
          <a:lstStyle/>
          <a:p>
            <a:r>
              <a:rPr lang="en-US" dirty="0" smtClean="0"/>
              <a:t>PSD10 - 10th International Conference on Position Sensitive Detectors.  - University of Surrey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287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6728" y="2364347"/>
            <a:ext cx="5405004" cy="3861691"/>
          </a:xfrm>
        </p:spPr>
        <p:txBody>
          <a:bodyPr>
            <a:noAutofit/>
          </a:bodyPr>
          <a:lstStyle/>
          <a:p>
            <a:pPr marL="509588" indent="-509588"/>
            <a:r>
              <a:rPr lang="en-US" sz="2000" dirty="0" smtClean="0"/>
              <a:t>Detecting sensors chosen to operate in a modular system – No cooling</a:t>
            </a:r>
          </a:p>
          <a:p>
            <a:pPr marL="509588" indent="-509588"/>
            <a:r>
              <a:rPr lang="en-US" sz="2000" dirty="0" smtClean="0"/>
              <a:t>Need excellent spectroscopic performance. </a:t>
            </a:r>
          </a:p>
          <a:p>
            <a:pPr marL="509588" indent="-509588"/>
            <a:r>
              <a:rPr lang="en-US" sz="2000" dirty="0" smtClean="0"/>
              <a:t>3D Imaging will be performed based on the </a:t>
            </a:r>
            <a:r>
              <a:rPr lang="en-US" sz="2000" b="1" dirty="0" smtClean="0"/>
              <a:t>Compton </a:t>
            </a:r>
            <a:r>
              <a:rPr lang="en-US" sz="2000" b="1" dirty="0"/>
              <a:t>camera </a:t>
            </a:r>
            <a:r>
              <a:rPr lang="en-US" sz="2000" dirty="0" smtClean="0"/>
              <a:t>principle.</a:t>
            </a:r>
          </a:p>
          <a:p>
            <a:pPr marL="509588" indent="-509588"/>
            <a:endParaRPr lang="en-US" sz="2000" dirty="0" smtClean="0"/>
          </a:p>
          <a:p>
            <a:pPr marL="509588" indent="-509588"/>
            <a:r>
              <a:rPr lang="en-US" sz="2000" dirty="0" smtClean="0"/>
              <a:t>Radioactive </a:t>
            </a:r>
            <a:r>
              <a:rPr lang="en-US" sz="2000" dirty="0"/>
              <a:t>material found quickly, reducing cost, false alarms and search times while increasing cargo throughput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200" dirty="0"/>
          </a:p>
          <a:p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Portable Imaging</a:t>
            </a:r>
            <a:endParaRPr lang="en-US" dirty="0"/>
          </a:p>
        </p:txBody>
      </p:sp>
      <p:pic>
        <p:nvPicPr>
          <p:cNvPr id="4" name="Picture 7" descr="Untitled-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451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991088" y="6484619"/>
            <a:ext cx="1161826" cy="365125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4</a:t>
            </a:fld>
            <a:r>
              <a:rPr lang="en-US" dirty="0" smtClean="0"/>
              <a:t>/18</a:t>
            </a:r>
            <a:endParaRPr lang="en-US" dirty="0"/>
          </a:p>
        </p:txBody>
      </p:sp>
      <p:sp>
        <p:nvSpPr>
          <p:cNvPr id="10" name="Date Placeholder 12"/>
          <p:cNvSpPr>
            <a:spLocks noGrp="1"/>
          </p:cNvSpPr>
          <p:nvPr>
            <p:ph type="dt" sz="half" idx="10"/>
          </p:nvPr>
        </p:nvSpPr>
        <p:spPr>
          <a:xfrm>
            <a:off x="5163672" y="6484620"/>
            <a:ext cx="3786690" cy="365125"/>
          </a:xfrm>
        </p:spPr>
        <p:txBody>
          <a:bodyPr/>
          <a:lstStyle/>
          <a:p>
            <a:r>
              <a:rPr lang="en-GB" dirty="0" smtClean="0"/>
              <a:t> Samantha Colosimo, University of Liverpool -  11/09/2014</a:t>
            </a:r>
            <a:endParaRPr lang="en-US" dirty="0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193638" y="6484620"/>
            <a:ext cx="3786691" cy="365125"/>
          </a:xfrm>
        </p:spPr>
        <p:txBody>
          <a:bodyPr/>
          <a:lstStyle/>
          <a:p>
            <a:r>
              <a:rPr lang="en-US" dirty="0" smtClean="0"/>
              <a:t>PSD10 - 10th International Conference on Position Sensitive Detectors.  - University of Surrey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945908" y="5539920"/>
            <a:ext cx="2864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Portable imaging and spectroscopy</a:t>
            </a:r>
          </a:p>
          <a:p>
            <a:pPr algn="ctr"/>
            <a:r>
              <a:rPr lang="en-US" sz="1400" dirty="0"/>
              <a:t>d</a:t>
            </a:r>
            <a:r>
              <a:rPr lang="en-US" sz="1400" dirty="0" smtClean="0"/>
              <a:t>evice. </a:t>
            </a:r>
            <a:endParaRPr lang="en-US" sz="1400" dirty="0"/>
          </a:p>
        </p:txBody>
      </p:sp>
      <p:pic>
        <p:nvPicPr>
          <p:cNvPr id="16" name="Picture 11" descr="pgr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395" y="2652983"/>
            <a:ext cx="3184967" cy="287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67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5033818" y="1981575"/>
            <a:ext cx="3706020" cy="32574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152914" y="5400617"/>
            <a:ext cx="3303588" cy="8699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3638" y="2148828"/>
            <a:ext cx="4582695" cy="4318012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The Compton camera </a:t>
            </a:r>
            <a:r>
              <a:rPr lang="en-US" sz="2000" dirty="0" smtClean="0">
                <a:solidFill>
                  <a:srgbClr val="000000"/>
                </a:solidFill>
              </a:rPr>
              <a:t>principle relies on projecting</a:t>
            </a:r>
            <a:r>
              <a:rPr lang="en-GB" sz="2000" dirty="0" smtClean="0">
                <a:solidFill>
                  <a:srgbClr val="000000"/>
                </a:solidFill>
              </a:rPr>
              <a:t> </a:t>
            </a:r>
            <a:r>
              <a:rPr lang="en-GB" sz="2000" b="1" i="1" dirty="0" smtClean="0">
                <a:solidFill>
                  <a:srgbClr val="0000FF"/>
                </a:solidFill>
              </a:rPr>
              <a:t>Cones </a:t>
            </a:r>
            <a:r>
              <a:rPr lang="en-GB" sz="2000" b="1" i="1" dirty="0">
                <a:solidFill>
                  <a:srgbClr val="0000FF"/>
                </a:solidFill>
              </a:rPr>
              <a:t>of Response </a:t>
            </a:r>
            <a:r>
              <a:rPr lang="en-GB" sz="2000" dirty="0" smtClean="0">
                <a:solidFill>
                  <a:srgbClr val="000000"/>
                </a:solidFill>
              </a:rPr>
              <a:t>into </a:t>
            </a:r>
            <a:r>
              <a:rPr lang="en-GB" sz="2000" dirty="0">
                <a:solidFill>
                  <a:srgbClr val="000000"/>
                </a:solidFill>
              </a:rPr>
              <a:t>imaging </a:t>
            </a:r>
            <a:r>
              <a:rPr lang="en-GB" sz="2000" dirty="0" smtClean="0">
                <a:solidFill>
                  <a:srgbClr val="000000"/>
                </a:solidFill>
              </a:rPr>
              <a:t>space.</a:t>
            </a:r>
          </a:p>
          <a:p>
            <a:endParaRPr lang="en-GB" sz="2000" dirty="0" smtClean="0">
              <a:solidFill>
                <a:srgbClr val="000000"/>
              </a:solidFill>
            </a:endParaRPr>
          </a:p>
          <a:p>
            <a:r>
              <a:rPr lang="en-GB" sz="2000" dirty="0" smtClean="0">
                <a:solidFill>
                  <a:srgbClr val="000000"/>
                </a:solidFill>
              </a:rPr>
              <a:t>Gamma-ray energy will be deposited in a detector through Compton scattering and then absorbed in a second detector via the photoelectric effect. 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lang="en-US" sz="2000" dirty="0"/>
              <a:t>Cones are projected using </a:t>
            </a:r>
            <a:r>
              <a:rPr lang="en-US" sz="2000" b="1" dirty="0" smtClean="0"/>
              <a:t>the Compton scattering</a:t>
            </a:r>
            <a:r>
              <a:rPr lang="en-US" sz="2000" b="1" dirty="0"/>
              <a:t> </a:t>
            </a:r>
            <a:r>
              <a:rPr lang="en-US" sz="2000" b="1" dirty="0" smtClean="0"/>
              <a:t>equation. 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lang="en-GB" sz="2000" dirty="0" smtClean="0">
                <a:solidFill>
                  <a:srgbClr val="000000"/>
                </a:solidFill>
              </a:rPr>
              <a:t>Require a knowledge of  </a:t>
            </a:r>
            <a:r>
              <a:rPr lang="en-GB" sz="2000" b="1" dirty="0" smtClean="0">
                <a:solidFill>
                  <a:srgbClr val="000000"/>
                </a:solidFill>
              </a:rPr>
              <a:t>energy, position </a:t>
            </a:r>
            <a:r>
              <a:rPr lang="en-GB" sz="2000" dirty="0" smtClean="0">
                <a:solidFill>
                  <a:srgbClr val="000000"/>
                </a:solidFill>
              </a:rPr>
              <a:t>and</a:t>
            </a:r>
            <a:r>
              <a:rPr lang="en-GB" sz="2000" b="1" dirty="0" smtClean="0">
                <a:solidFill>
                  <a:srgbClr val="000000"/>
                </a:solidFill>
              </a:rPr>
              <a:t> time.</a:t>
            </a: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Compton Camera Principle</a:t>
            </a:r>
            <a:endParaRPr lang="en-US" dirty="0"/>
          </a:p>
        </p:txBody>
      </p:sp>
      <p:pic>
        <p:nvPicPr>
          <p:cNvPr id="4" name="Picture 3" descr="ComptonCamera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914" y="1981575"/>
            <a:ext cx="3586924" cy="3257416"/>
          </a:xfrm>
          <a:prstGeom prst="rect">
            <a:avLst/>
          </a:prstGeom>
        </p:spPr>
      </p:pic>
      <p:graphicFrame>
        <p:nvGraphicFramePr>
          <p:cNvPr id="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5802361"/>
              </p:ext>
            </p:extLst>
          </p:nvPr>
        </p:nvGraphicFramePr>
        <p:xfrm>
          <a:off x="5163672" y="5400617"/>
          <a:ext cx="3303588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" name="Equation" r:id="rId5" imgW="1854200" imgH="469900" progId="Equation.3">
                  <p:embed/>
                </p:oleObj>
              </mc:Choice>
              <mc:Fallback>
                <p:oleObj name="Equation" r:id="rId5" imgW="18542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3672" y="5400617"/>
                        <a:ext cx="3303588" cy="869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7" descr="Untitled-1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451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991088" y="6484619"/>
            <a:ext cx="1161826" cy="365125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5</a:t>
            </a:fld>
            <a:r>
              <a:rPr lang="en-US" dirty="0" smtClean="0"/>
              <a:t>/18</a:t>
            </a:r>
            <a:endParaRPr lang="en-US" dirty="0"/>
          </a:p>
        </p:txBody>
      </p:sp>
      <p:sp>
        <p:nvSpPr>
          <p:cNvPr id="12" name="Date Placeholder 12"/>
          <p:cNvSpPr>
            <a:spLocks noGrp="1"/>
          </p:cNvSpPr>
          <p:nvPr>
            <p:ph type="dt" sz="half" idx="10"/>
          </p:nvPr>
        </p:nvSpPr>
        <p:spPr>
          <a:xfrm>
            <a:off x="5163672" y="6484620"/>
            <a:ext cx="3786690" cy="365125"/>
          </a:xfrm>
        </p:spPr>
        <p:txBody>
          <a:bodyPr/>
          <a:lstStyle/>
          <a:p>
            <a:r>
              <a:rPr lang="en-GB" dirty="0" smtClean="0"/>
              <a:t> Samantha Colosimo, University of Liverpool -  11/09/2014</a:t>
            </a:r>
            <a:endParaRPr lang="en-US" dirty="0"/>
          </a:p>
        </p:txBody>
      </p:sp>
      <p:sp>
        <p:nvSpPr>
          <p:cNvPr id="13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193638" y="6484620"/>
            <a:ext cx="3786691" cy="365125"/>
          </a:xfrm>
        </p:spPr>
        <p:txBody>
          <a:bodyPr/>
          <a:lstStyle/>
          <a:p>
            <a:r>
              <a:rPr lang="en-US" dirty="0" smtClean="0"/>
              <a:t>PSD10 - 10th International Conference on Position Sensitive Detectors.  - University of Surrey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287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5929350" y="3508667"/>
            <a:ext cx="3115970" cy="8390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Compton Camera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53291" y="2238807"/>
            <a:ext cx="2590800" cy="399573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The </a:t>
            </a:r>
            <a:r>
              <a:rPr lang="en-US" sz="2000" b="1" dirty="0" smtClean="0"/>
              <a:t>cone axis </a:t>
            </a:r>
            <a:r>
              <a:rPr lang="en-US" sz="2000" dirty="0" smtClean="0"/>
              <a:t>is determined through the interaction positions in the scatter and absorber detectors.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The energy deposited determines </a:t>
            </a:r>
            <a:r>
              <a:rPr lang="en-US" sz="2000" b="1" dirty="0" err="1" smtClean="0"/>
              <a:t>θ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From these parameters a cone is reconstructed. </a:t>
            </a: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</p:txBody>
      </p:sp>
      <p:pic>
        <p:nvPicPr>
          <p:cNvPr id="8" name="Picture 7" descr="Untitled-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451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73519" y="4766003"/>
            <a:ext cx="3320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θ</a:t>
            </a:r>
            <a:endParaRPr lang="en-US" sz="2000" dirty="0"/>
          </a:p>
        </p:txBody>
      </p:sp>
      <p:pic>
        <p:nvPicPr>
          <p:cNvPr id="10" name="Picture 9" descr="ComptonCamera3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220" y="2121049"/>
            <a:ext cx="4432327" cy="4432327"/>
          </a:xfrm>
          <a:prstGeom prst="rect">
            <a:avLst/>
          </a:prstGeom>
        </p:spPr>
      </p:pic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991088" y="6484619"/>
            <a:ext cx="1161826" cy="365125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6</a:t>
            </a:fld>
            <a:r>
              <a:rPr lang="en-US" dirty="0" smtClean="0"/>
              <a:t>/18</a:t>
            </a:r>
            <a:endParaRPr lang="en-US" dirty="0"/>
          </a:p>
        </p:txBody>
      </p:sp>
      <p:sp>
        <p:nvSpPr>
          <p:cNvPr id="16" name="Date Placeholder 12"/>
          <p:cNvSpPr>
            <a:spLocks noGrp="1"/>
          </p:cNvSpPr>
          <p:nvPr>
            <p:ph type="dt" sz="half" idx="10"/>
          </p:nvPr>
        </p:nvSpPr>
        <p:spPr>
          <a:xfrm>
            <a:off x="5163672" y="6484620"/>
            <a:ext cx="3786690" cy="365125"/>
          </a:xfrm>
        </p:spPr>
        <p:txBody>
          <a:bodyPr/>
          <a:lstStyle/>
          <a:p>
            <a:r>
              <a:rPr lang="en-GB" dirty="0" smtClean="0"/>
              <a:t> Samantha Colosimo, University of Liverpool -  11/09/2014</a:t>
            </a:r>
            <a:endParaRPr lang="en-US" dirty="0"/>
          </a:p>
        </p:txBody>
      </p:sp>
      <p:sp>
        <p:nvSpPr>
          <p:cNvPr id="17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193638" y="6484620"/>
            <a:ext cx="3786691" cy="365125"/>
          </a:xfrm>
        </p:spPr>
        <p:txBody>
          <a:bodyPr/>
          <a:lstStyle/>
          <a:p>
            <a:r>
              <a:rPr lang="en-US" dirty="0" smtClean="0"/>
              <a:t>PSD10 - 10th International Conference on Position Sensitive Detectors.  - University of Surrey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573819" y="5834436"/>
            <a:ext cx="9348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Source</a:t>
            </a:r>
            <a:endParaRPr lang="en-US" sz="20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6153727" y="5622515"/>
            <a:ext cx="1420092" cy="4273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445858"/>
              </p:ext>
            </p:extLst>
          </p:nvPr>
        </p:nvGraphicFramePr>
        <p:xfrm>
          <a:off x="5963985" y="3508667"/>
          <a:ext cx="3021012" cy="795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4" name="Equation" r:id="rId5" imgW="1854200" imgH="469900" progId="Equation.3">
                  <p:embed/>
                </p:oleObj>
              </mc:Choice>
              <mc:Fallback>
                <p:oleObj name="Equation" r:id="rId5" imgW="18542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3985" y="3508667"/>
                        <a:ext cx="3021012" cy="7955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2534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Compton Camera</a:t>
            </a:r>
            <a:endParaRPr lang="en-US" dirty="0"/>
          </a:p>
        </p:txBody>
      </p:sp>
      <p:pic>
        <p:nvPicPr>
          <p:cNvPr id="9" name="Picture 7" descr="Untitled-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451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omptonCameraConeOverlab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220" y="2113056"/>
            <a:ext cx="4451863" cy="4451863"/>
          </a:xfrm>
          <a:prstGeom prst="rect">
            <a:avLst/>
          </a:prstGeom>
        </p:spPr>
      </p:pic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991088" y="6484619"/>
            <a:ext cx="1161826" cy="365125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7</a:t>
            </a:fld>
            <a:r>
              <a:rPr lang="en-US" dirty="0" smtClean="0"/>
              <a:t>/18</a:t>
            </a:r>
            <a:endParaRPr lang="en-US" dirty="0"/>
          </a:p>
        </p:txBody>
      </p:sp>
      <p:sp>
        <p:nvSpPr>
          <p:cNvPr id="15" name="Date Placeholder 12"/>
          <p:cNvSpPr>
            <a:spLocks noGrp="1"/>
          </p:cNvSpPr>
          <p:nvPr>
            <p:ph type="dt" sz="half" idx="10"/>
          </p:nvPr>
        </p:nvSpPr>
        <p:spPr>
          <a:xfrm>
            <a:off x="5163672" y="6484620"/>
            <a:ext cx="3786690" cy="365125"/>
          </a:xfrm>
        </p:spPr>
        <p:txBody>
          <a:bodyPr/>
          <a:lstStyle/>
          <a:p>
            <a:r>
              <a:rPr lang="en-GB" dirty="0" smtClean="0"/>
              <a:t> Samantha Colosimo, University of Liverpool -  11/09/2014</a:t>
            </a:r>
            <a:endParaRPr lang="en-US" dirty="0"/>
          </a:p>
        </p:txBody>
      </p:sp>
      <p:sp>
        <p:nvSpPr>
          <p:cNvPr id="16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193638" y="6484620"/>
            <a:ext cx="3786691" cy="365125"/>
          </a:xfrm>
        </p:spPr>
        <p:txBody>
          <a:bodyPr/>
          <a:lstStyle/>
          <a:p>
            <a:r>
              <a:rPr lang="en-US" dirty="0" smtClean="0"/>
              <a:t>PSD10 - 10th International Conference on Position Sensitive Detectors.  - University of Surrey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826220" y="5622514"/>
            <a:ext cx="859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3686026" y="5622514"/>
            <a:ext cx="2386883" cy="1963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5"/>
          <p:cNvSpPr>
            <a:spLocks noGrp="1"/>
          </p:cNvSpPr>
          <p:nvPr>
            <p:ph idx="1"/>
          </p:nvPr>
        </p:nvSpPr>
        <p:spPr>
          <a:xfrm>
            <a:off x="353291" y="2238808"/>
            <a:ext cx="2336800" cy="14672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From the overlap of multiple cones, the source location can be found. </a:t>
            </a: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478298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5556253" y="3014567"/>
            <a:ext cx="3523128" cy="2682674"/>
            <a:chOff x="5152914" y="3886200"/>
            <a:chExt cx="3072133" cy="2445762"/>
          </a:xfrm>
        </p:grpSpPr>
        <p:pic>
          <p:nvPicPr>
            <p:cNvPr id="18" name="Picture 2" descr="C:\Users\andy\Documents\projects\PorGamRayS\inages\PGR_Image1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647" b="6961"/>
            <a:stretch/>
          </p:blipFill>
          <p:spPr bwMode="auto">
            <a:xfrm>
              <a:off x="5257400" y="3886200"/>
              <a:ext cx="2967647" cy="244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6"/>
            <p:cNvSpPr txBox="1">
              <a:spLocks noChangeArrowheads="1"/>
            </p:cNvSpPr>
            <p:nvPr/>
          </p:nvSpPr>
          <p:spPr bwMode="auto">
            <a:xfrm>
              <a:off x="5999454" y="5382365"/>
              <a:ext cx="408048" cy="143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>
                  <a:latin typeface="Constantia" charset="0"/>
                </a:rPr>
                <a:t>x (mm)</a:t>
              </a:r>
            </a:p>
          </p:txBody>
        </p:sp>
        <p:sp>
          <p:nvSpPr>
            <p:cNvPr id="21" name="TextBox 8"/>
            <p:cNvSpPr txBox="1">
              <a:spLocks noChangeArrowheads="1"/>
            </p:cNvSpPr>
            <p:nvPr/>
          </p:nvSpPr>
          <p:spPr bwMode="auto">
            <a:xfrm rot="16200000">
              <a:off x="4849307" y="4580361"/>
              <a:ext cx="949540" cy="342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>
                  <a:latin typeface="Constantia" charset="0"/>
                </a:rPr>
                <a:t>y (mm)</a:t>
              </a:r>
            </a:p>
          </p:txBody>
        </p:sp>
        <p:cxnSp>
          <p:nvCxnSpPr>
            <p:cNvPr id="22" name="Straight Connector 21"/>
            <p:cNvCxnSpPr/>
            <p:nvPr/>
          </p:nvCxnSpPr>
          <p:spPr>
            <a:xfrm rot="5400000" flipH="1" flipV="1">
              <a:off x="5685088" y="4677719"/>
              <a:ext cx="1444827" cy="0"/>
            </a:xfrm>
            <a:prstGeom prst="line">
              <a:avLst/>
            </a:prstGeom>
            <a:ln>
              <a:solidFill>
                <a:srgbClr val="FF0000">
                  <a:alpha val="42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 flipH="1" flipV="1">
              <a:off x="5838631" y="4663209"/>
              <a:ext cx="1444827" cy="0"/>
            </a:xfrm>
            <a:prstGeom prst="line">
              <a:avLst/>
            </a:prstGeom>
            <a:ln>
              <a:solidFill>
                <a:srgbClr val="FF0000">
                  <a:alpha val="42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0800000" flipV="1">
              <a:off x="5677319" y="4676182"/>
              <a:ext cx="1497898" cy="0"/>
            </a:xfrm>
            <a:prstGeom prst="line">
              <a:avLst/>
            </a:prstGeom>
            <a:ln>
              <a:solidFill>
                <a:srgbClr val="FF0000">
                  <a:alpha val="42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0800000" flipV="1">
              <a:off x="5672201" y="4530884"/>
              <a:ext cx="1497045" cy="0"/>
            </a:xfrm>
            <a:prstGeom prst="line">
              <a:avLst/>
            </a:prstGeom>
            <a:ln>
              <a:solidFill>
                <a:srgbClr val="FF0000">
                  <a:alpha val="42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668" y="2068550"/>
            <a:ext cx="5462409" cy="3813759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T</a:t>
            </a:r>
            <a:r>
              <a:rPr lang="en-US" sz="2000" dirty="0" smtClean="0">
                <a:solidFill>
                  <a:schemeClr val="tx1"/>
                </a:solidFill>
              </a:rPr>
              <a:t>he </a:t>
            </a:r>
            <a:r>
              <a:rPr lang="en-US" sz="2000" b="1" dirty="0" err="1" smtClean="0">
                <a:solidFill>
                  <a:schemeClr val="tx1"/>
                </a:solidFill>
              </a:rPr>
              <a:t>PorGamRays</a:t>
            </a:r>
            <a:r>
              <a:rPr lang="en-US" sz="2000" dirty="0" smtClean="0">
                <a:solidFill>
                  <a:schemeClr val="tx1"/>
                </a:solidFill>
              </a:rPr>
              <a:t> system was designed to  prove </a:t>
            </a:r>
            <a:r>
              <a:rPr lang="en-US" sz="2000" dirty="0">
                <a:solidFill>
                  <a:schemeClr val="tx1"/>
                </a:solidFill>
              </a:rPr>
              <a:t>the possibility of near field imaging </a:t>
            </a:r>
            <a:r>
              <a:rPr lang="en-US" sz="2000" dirty="0" smtClean="0">
                <a:solidFill>
                  <a:schemeClr val="tx1"/>
                </a:solidFill>
              </a:rPr>
              <a:t>with CZT &amp; Si detector based </a:t>
            </a:r>
            <a:r>
              <a:rPr lang="en-US" sz="2000" dirty="0">
                <a:solidFill>
                  <a:schemeClr val="tx1"/>
                </a:solidFill>
              </a:rPr>
              <a:t>Compton </a:t>
            </a:r>
            <a:r>
              <a:rPr lang="en-US" sz="2000" dirty="0" smtClean="0">
                <a:solidFill>
                  <a:schemeClr val="tx1"/>
                </a:solidFill>
              </a:rPr>
              <a:t>camera</a:t>
            </a:r>
            <a:r>
              <a:rPr lang="en-US" sz="2000" baseline="30000" dirty="0" smtClean="0">
                <a:solidFill>
                  <a:schemeClr val="tx1"/>
                </a:solidFill>
              </a:rPr>
              <a:t>1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Original design of CZT – ideal due to wide band gap detector stack with 5 mm separation in a modular design.</a:t>
            </a:r>
          </a:p>
          <a:p>
            <a:endParaRPr lang="en-US" sz="2000" dirty="0">
              <a:solidFill>
                <a:schemeClr val="tx1"/>
              </a:solidFill>
              <a:ea typeface="ＭＳ Ｐゴシック" charset="0"/>
              <a:cs typeface="Candara"/>
            </a:endParaRPr>
          </a:p>
          <a:p>
            <a:r>
              <a:rPr lang="en-US" sz="2000" dirty="0" smtClean="0">
                <a:solidFill>
                  <a:schemeClr val="tx1"/>
                </a:solidFill>
                <a:ea typeface="ＭＳ Ｐゴシック" charset="0"/>
                <a:cs typeface="Candara"/>
              </a:rPr>
              <a:t>Spectroscopy and imaging capabilities proven. </a:t>
            </a:r>
          </a:p>
          <a:p>
            <a:pPr lvl="1"/>
            <a:r>
              <a:rPr lang="en-US" sz="1800" baseline="30000" dirty="0" smtClean="0">
                <a:solidFill>
                  <a:schemeClr val="tx1"/>
                </a:solidFill>
                <a:ea typeface="ＭＳ Ｐゴシック" charset="0"/>
                <a:cs typeface="Candara"/>
              </a:rPr>
              <a:t>33</a:t>
            </a:r>
            <a:r>
              <a:rPr lang="en-US" sz="1800" dirty="0" smtClean="0">
                <a:solidFill>
                  <a:schemeClr val="tx1"/>
                </a:solidFill>
                <a:ea typeface="ＭＳ Ｐゴシック" charset="0"/>
                <a:cs typeface="Candara"/>
              </a:rPr>
              <a:t>Ba  - 357 </a:t>
            </a:r>
            <a:r>
              <a:rPr lang="en-US" sz="1800" dirty="0" err="1" smtClean="0">
                <a:solidFill>
                  <a:schemeClr val="tx1"/>
                </a:solidFill>
                <a:ea typeface="ＭＳ Ｐゴシック" charset="0"/>
                <a:cs typeface="Candara"/>
              </a:rPr>
              <a:t>keV</a:t>
            </a:r>
            <a:r>
              <a:rPr lang="en-US" sz="1800" dirty="0" smtClean="0">
                <a:solidFill>
                  <a:schemeClr val="tx1"/>
                </a:solidFill>
                <a:ea typeface="ＭＳ Ｐゴシック" charset="0"/>
                <a:cs typeface="Candara"/>
              </a:rPr>
              <a:t> photon = FHWM ~ 20 mm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PorGamRays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7930" y="5961399"/>
            <a:ext cx="4324276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457200" lvl="0" indent="-457200">
              <a:buAutoNum type="arabicParenR"/>
            </a:pPr>
            <a:r>
              <a:rPr lang="en-US" sz="1400" dirty="0" smtClean="0">
                <a:cs typeface="Carbara"/>
              </a:rPr>
              <a:t>D.S</a:t>
            </a:r>
            <a:r>
              <a:rPr lang="en-US" sz="1400" dirty="0">
                <a:cs typeface="Carbara"/>
              </a:rPr>
              <a:t>. Judson et al. </a:t>
            </a:r>
            <a:r>
              <a:rPr lang="en-US" sz="1400" i="1" dirty="0">
                <a:cs typeface="Carbara"/>
              </a:rPr>
              <a:t>Nuclear Instruments and Methods in Physics Research A, 652 (2011), p. </a:t>
            </a:r>
            <a:r>
              <a:rPr lang="en-US" sz="1400" i="1" dirty="0" smtClean="0">
                <a:cs typeface="Carbara"/>
              </a:rPr>
              <a:t>587</a:t>
            </a:r>
          </a:p>
        </p:txBody>
      </p:sp>
      <p:pic>
        <p:nvPicPr>
          <p:cNvPr id="28" name="Picture 7" descr="Untitled-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451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991088" y="6484619"/>
            <a:ext cx="1161826" cy="365125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8</a:t>
            </a:fld>
            <a:r>
              <a:rPr lang="en-US" dirty="0" smtClean="0"/>
              <a:t>/18</a:t>
            </a:r>
            <a:endParaRPr lang="en-US" dirty="0"/>
          </a:p>
        </p:txBody>
      </p:sp>
      <p:sp>
        <p:nvSpPr>
          <p:cNvPr id="31" name="Date Placeholder 12"/>
          <p:cNvSpPr>
            <a:spLocks noGrp="1"/>
          </p:cNvSpPr>
          <p:nvPr>
            <p:ph type="dt" sz="half" idx="10"/>
          </p:nvPr>
        </p:nvSpPr>
        <p:spPr>
          <a:xfrm>
            <a:off x="5163672" y="6484620"/>
            <a:ext cx="3786690" cy="365125"/>
          </a:xfrm>
        </p:spPr>
        <p:txBody>
          <a:bodyPr/>
          <a:lstStyle/>
          <a:p>
            <a:r>
              <a:rPr lang="en-GB" dirty="0" smtClean="0"/>
              <a:t> Samantha Colosimo, University of Liverpool -  11/09/2014</a:t>
            </a:r>
            <a:endParaRPr lang="en-US" dirty="0"/>
          </a:p>
        </p:txBody>
      </p:sp>
      <p:sp>
        <p:nvSpPr>
          <p:cNvPr id="32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193638" y="6484620"/>
            <a:ext cx="3786691" cy="365125"/>
          </a:xfrm>
        </p:spPr>
        <p:txBody>
          <a:bodyPr/>
          <a:lstStyle/>
          <a:p>
            <a:r>
              <a:rPr lang="en-US" dirty="0" smtClean="0"/>
              <a:t>PSD10 - 10th International Conference on Position Sensitive Detectors.  - University of Surrey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40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4577" y="2237450"/>
            <a:ext cx="5169319" cy="3813759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ea typeface="ＭＳ Ｐゴシック" charset="0"/>
                <a:cs typeface="Candara"/>
              </a:rPr>
              <a:t>Measured changes in the source position of 10 mm.</a:t>
            </a:r>
          </a:p>
          <a:p>
            <a:r>
              <a:rPr lang="en-US" sz="2000" dirty="0" smtClean="0">
                <a:solidFill>
                  <a:schemeClr val="tx1"/>
                </a:solidFill>
                <a:ea typeface="ＭＳ Ｐゴシック" charset="0"/>
                <a:cs typeface="Candara"/>
              </a:rPr>
              <a:t>Multi source imaging 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  <a:ea typeface="ＭＳ Ｐゴシック" charset="0"/>
                <a:cs typeface="Candara"/>
              </a:rPr>
              <a:t>Ba</a:t>
            </a:r>
            <a:r>
              <a:rPr lang="en-US" sz="1600" baseline="30000" dirty="0" smtClean="0">
                <a:solidFill>
                  <a:schemeClr val="tx1"/>
                </a:solidFill>
                <a:ea typeface="ＭＳ Ｐゴシック" charset="0"/>
                <a:cs typeface="Candara"/>
              </a:rPr>
              <a:t>133</a:t>
            </a:r>
            <a:r>
              <a:rPr lang="en-US" sz="1600" dirty="0" smtClean="0">
                <a:solidFill>
                  <a:schemeClr val="tx1"/>
                </a:solidFill>
                <a:ea typeface="ＭＳ Ｐゴシック" charset="0"/>
                <a:cs typeface="Candara"/>
              </a:rPr>
              <a:t>  (356 </a:t>
            </a:r>
            <a:r>
              <a:rPr lang="en-US" sz="1600" dirty="0" err="1" smtClean="0">
                <a:solidFill>
                  <a:schemeClr val="tx1"/>
                </a:solidFill>
                <a:ea typeface="ＭＳ Ｐゴシック" charset="0"/>
                <a:cs typeface="Candara"/>
              </a:rPr>
              <a:t>keV</a:t>
            </a:r>
            <a:r>
              <a:rPr lang="en-US" sz="1600" dirty="0" smtClean="0">
                <a:solidFill>
                  <a:schemeClr val="tx1"/>
                </a:solidFill>
                <a:ea typeface="ＭＳ Ｐゴシック" charset="0"/>
                <a:cs typeface="Candara"/>
              </a:rPr>
              <a:t>) and Co</a:t>
            </a:r>
            <a:r>
              <a:rPr lang="en-US" sz="1600" baseline="30000" dirty="0" smtClean="0">
                <a:solidFill>
                  <a:schemeClr val="tx1"/>
                </a:solidFill>
                <a:ea typeface="ＭＳ Ｐゴシック" charset="0"/>
                <a:cs typeface="Candara"/>
              </a:rPr>
              <a:t>57</a:t>
            </a:r>
            <a:r>
              <a:rPr lang="en-US" sz="1600" dirty="0">
                <a:solidFill>
                  <a:schemeClr val="tx1"/>
                </a:solidFill>
                <a:ea typeface="ＭＳ Ｐゴシック" charset="0"/>
                <a:cs typeface="Candara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ea typeface="ＭＳ Ｐゴシック" charset="0"/>
                <a:cs typeface="Candara"/>
              </a:rPr>
              <a:t>(151 </a:t>
            </a:r>
            <a:r>
              <a:rPr lang="en-US" sz="1600" dirty="0" err="1" smtClean="0">
                <a:solidFill>
                  <a:schemeClr val="tx1"/>
                </a:solidFill>
                <a:ea typeface="ＭＳ Ｐゴシック" charset="0"/>
                <a:cs typeface="Candara"/>
              </a:rPr>
              <a:t>keV</a:t>
            </a:r>
            <a:r>
              <a:rPr lang="en-US" sz="1600" dirty="0" smtClean="0">
                <a:solidFill>
                  <a:schemeClr val="tx1"/>
                </a:solidFill>
                <a:ea typeface="ＭＳ Ｐゴシック" charset="0"/>
                <a:cs typeface="Candara"/>
              </a:rPr>
              <a:t>).</a:t>
            </a:r>
          </a:p>
          <a:p>
            <a:r>
              <a:rPr lang="en-US" sz="2000" dirty="0" err="1">
                <a:solidFill>
                  <a:schemeClr val="tx1"/>
                </a:solidFill>
                <a:ea typeface="ＭＳ Ｐゴシック" charset="0"/>
                <a:cs typeface="Candara"/>
              </a:rPr>
              <a:t>PorGamRays</a:t>
            </a:r>
            <a:r>
              <a:rPr lang="en-US" sz="2000" dirty="0">
                <a:solidFill>
                  <a:schemeClr val="tx1"/>
                </a:solidFill>
                <a:ea typeface="ＭＳ Ｐゴシック" charset="0"/>
                <a:cs typeface="Candara"/>
              </a:rPr>
              <a:t> was limited by the use of NUCAM II </a:t>
            </a:r>
            <a:r>
              <a:rPr lang="en-US" sz="2000" dirty="0" smtClean="0">
                <a:solidFill>
                  <a:schemeClr val="tx1"/>
                </a:solidFill>
                <a:ea typeface="ＭＳ Ｐゴシック" charset="0"/>
                <a:cs typeface="Candara"/>
              </a:rPr>
              <a:t>ASICS</a:t>
            </a:r>
            <a:r>
              <a:rPr lang="en-US" sz="2000" baseline="30000" dirty="0">
                <a:solidFill>
                  <a:schemeClr val="tx1"/>
                </a:solidFill>
                <a:ea typeface="ＭＳ Ｐゴシック" charset="0"/>
                <a:cs typeface="Candara"/>
              </a:rPr>
              <a:t>1</a:t>
            </a:r>
            <a:r>
              <a:rPr lang="en-US" sz="2000" baseline="30000" dirty="0" smtClean="0">
                <a:solidFill>
                  <a:schemeClr val="tx1"/>
                </a:solidFill>
                <a:ea typeface="ＭＳ Ｐゴシック" charset="0"/>
                <a:cs typeface="Candara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ea typeface="ＭＳ Ｐゴシック" charset="0"/>
                <a:cs typeface="Candara"/>
              </a:rPr>
              <a:t> </a:t>
            </a:r>
            <a:r>
              <a:rPr lang="en-US" sz="2000" dirty="0">
                <a:solidFill>
                  <a:schemeClr val="tx1"/>
                </a:solidFill>
                <a:ea typeface="ＭＳ Ｐゴシック" charset="0"/>
                <a:cs typeface="Candara"/>
              </a:rPr>
              <a:t>available at the time</a:t>
            </a:r>
            <a:r>
              <a:rPr lang="en-US" sz="2000" dirty="0" smtClean="0">
                <a:solidFill>
                  <a:schemeClr val="tx1"/>
                </a:solidFill>
                <a:ea typeface="ＭＳ Ｐゴシック" charset="0"/>
                <a:cs typeface="Candara"/>
              </a:rPr>
              <a:t>,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ea typeface="ＭＳ Ｐゴシック" charset="0"/>
                <a:cs typeface="Candara"/>
              </a:rPr>
              <a:t>Limited energy </a:t>
            </a:r>
            <a:r>
              <a:rPr lang="en-US" sz="1800" dirty="0">
                <a:solidFill>
                  <a:schemeClr val="tx1"/>
                </a:solidFill>
                <a:ea typeface="ＭＳ Ｐゴシック" charset="0"/>
                <a:cs typeface="Candara"/>
              </a:rPr>
              <a:t>range </a:t>
            </a:r>
            <a:r>
              <a:rPr lang="en-US" sz="1800" dirty="0" smtClean="0">
                <a:solidFill>
                  <a:schemeClr val="tx1"/>
                </a:solidFill>
                <a:ea typeface="ＭＳ Ｐゴシック" charset="0"/>
                <a:cs typeface="Candara"/>
              </a:rPr>
              <a:t>(up to ~350 </a:t>
            </a:r>
            <a:r>
              <a:rPr lang="en-US" sz="1800" dirty="0" err="1" smtClean="0">
                <a:solidFill>
                  <a:schemeClr val="tx1"/>
                </a:solidFill>
                <a:ea typeface="ＭＳ Ｐゴシック" charset="0"/>
                <a:cs typeface="Candara"/>
              </a:rPr>
              <a:t>keV</a:t>
            </a:r>
            <a:r>
              <a:rPr lang="en-US" sz="1800" dirty="0" smtClean="0">
                <a:solidFill>
                  <a:schemeClr val="tx1"/>
                </a:solidFill>
                <a:ea typeface="ＭＳ Ｐゴシック" charset="0"/>
                <a:cs typeface="Candara"/>
              </a:rPr>
              <a:t>).</a:t>
            </a:r>
          </a:p>
          <a:p>
            <a:pPr lvl="1"/>
            <a:r>
              <a:rPr lang="en-US" sz="1800" dirty="0" smtClean="0"/>
              <a:t>Not </a:t>
            </a:r>
            <a:r>
              <a:rPr lang="en-US" sz="1800" dirty="0"/>
              <a:t>able to readout multiple channels to account for the charge sharing between </a:t>
            </a:r>
            <a:r>
              <a:rPr lang="en-US" sz="1800" dirty="0" smtClean="0"/>
              <a:t>segments -&gt; </a:t>
            </a:r>
            <a:r>
              <a:rPr lang="en-US" sz="1800" dirty="0"/>
              <a:t>leading to poor energy resolution 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/>
              </a:solidFill>
              <a:ea typeface="ＭＳ Ｐゴシック" charset="0"/>
              <a:cs typeface="Candar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PorGamRays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66820" y="5961399"/>
            <a:ext cx="3894639" cy="523220"/>
          </a:xfrm>
          <a:prstGeom prst="rect">
            <a:avLst/>
          </a:prstGeom>
          <a:solidFill>
            <a:srgbClr val="D9D9D9"/>
          </a:solidFill>
        </p:spPr>
        <p:txBody>
          <a:bodyPr wrap="square">
            <a:spAutoFit/>
          </a:bodyPr>
          <a:lstStyle/>
          <a:p>
            <a:pPr marL="457200" indent="-457200">
              <a:buFontTx/>
              <a:buAutoNum type="arabicParenR"/>
            </a:pPr>
            <a:r>
              <a:rPr lang="en-US" sz="1400" dirty="0" smtClean="0">
                <a:cs typeface="Carbara"/>
              </a:rPr>
              <a:t>P. Seller </a:t>
            </a:r>
            <a:r>
              <a:rPr lang="en-US" sz="1400" i="1" dirty="0">
                <a:cs typeface="Carbara"/>
              </a:rPr>
              <a:t>et. al., IEEE Nuclear Symposium Conf. Rec., V6, 3786, </a:t>
            </a:r>
            <a:r>
              <a:rPr lang="fr-FR" altLang="ja-JP" sz="1400" i="1" dirty="0">
                <a:cs typeface="Carbara"/>
              </a:rPr>
              <a:t>’</a:t>
            </a:r>
            <a:r>
              <a:rPr lang="en-US" sz="1400" i="1" dirty="0">
                <a:cs typeface="Carbara"/>
              </a:rPr>
              <a:t>06 </a:t>
            </a:r>
            <a:endParaRPr lang="en-US" sz="1400" dirty="0">
              <a:cs typeface="Carbara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443896" y="1815530"/>
            <a:ext cx="3602883" cy="1653715"/>
            <a:chOff x="5250890" y="4648778"/>
            <a:chExt cx="3729789" cy="1556610"/>
          </a:xfrm>
        </p:grpSpPr>
        <p:sp>
          <p:nvSpPr>
            <p:cNvPr id="13" name="TextBox 8"/>
            <p:cNvSpPr txBox="1">
              <a:spLocks noChangeArrowheads="1"/>
            </p:cNvSpPr>
            <p:nvPr/>
          </p:nvSpPr>
          <p:spPr bwMode="auto">
            <a:xfrm>
              <a:off x="5250890" y="5897611"/>
              <a:ext cx="372978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400" dirty="0">
                  <a:latin typeface="Constantia" charset="0"/>
                </a:rPr>
                <a:t>x position (mm)</a:t>
              </a:r>
            </a:p>
          </p:txBody>
        </p:sp>
        <p:pic>
          <p:nvPicPr>
            <p:cNvPr id="14" name="Picture 17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0986" y="4648778"/>
              <a:ext cx="3253208" cy="1231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2"/>
            <p:cNvSpPr txBox="1">
              <a:spLocks noChangeArrowheads="1"/>
            </p:cNvSpPr>
            <p:nvPr/>
          </p:nvSpPr>
          <p:spPr bwMode="auto">
            <a:xfrm>
              <a:off x="7666636" y="4909381"/>
              <a:ext cx="1034892" cy="289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>
                  <a:solidFill>
                    <a:srgbClr val="FF0000"/>
                  </a:solidFill>
                  <a:latin typeface="Constantia" charset="0"/>
                </a:rPr>
                <a:t>x = 95 mm</a:t>
              </a:r>
            </a:p>
          </p:txBody>
        </p:sp>
        <p:sp>
          <p:nvSpPr>
            <p:cNvPr id="16" name="TextBox 13"/>
            <p:cNvSpPr txBox="1">
              <a:spLocks noChangeArrowheads="1"/>
            </p:cNvSpPr>
            <p:nvPr/>
          </p:nvSpPr>
          <p:spPr bwMode="auto">
            <a:xfrm>
              <a:off x="7666636" y="4648778"/>
              <a:ext cx="1054092" cy="289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>
                  <a:latin typeface="Constantia" charset="0"/>
                </a:rPr>
                <a:t>x = 115 mm</a:t>
              </a:r>
            </a:p>
          </p:txBody>
        </p:sp>
      </p:grpSp>
      <p:pic>
        <p:nvPicPr>
          <p:cNvPr id="28" name="Picture 7" descr="Untitled-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451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991088" y="6484619"/>
            <a:ext cx="1161826" cy="365125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9</a:t>
            </a:fld>
            <a:r>
              <a:rPr lang="en-US" dirty="0" smtClean="0"/>
              <a:t>/18</a:t>
            </a:r>
            <a:endParaRPr lang="en-US" dirty="0"/>
          </a:p>
        </p:txBody>
      </p:sp>
      <p:sp>
        <p:nvSpPr>
          <p:cNvPr id="18" name="Date Placeholder 12"/>
          <p:cNvSpPr>
            <a:spLocks noGrp="1"/>
          </p:cNvSpPr>
          <p:nvPr>
            <p:ph type="dt" sz="half" idx="10"/>
          </p:nvPr>
        </p:nvSpPr>
        <p:spPr>
          <a:xfrm>
            <a:off x="5163672" y="6484620"/>
            <a:ext cx="3786690" cy="365125"/>
          </a:xfrm>
        </p:spPr>
        <p:txBody>
          <a:bodyPr/>
          <a:lstStyle/>
          <a:p>
            <a:r>
              <a:rPr lang="en-GB" dirty="0" smtClean="0"/>
              <a:t> Samantha Colosimo, University of Liverpool -  11/09/2014</a:t>
            </a:r>
            <a:endParaRPr lang="en-US" dirty="0"/>
          </a:p>
        </p:txBody>
      </p:sp>
      <p:sp>
        <p:nvSpPr>
          <p:cNvPr id="19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193638" y="6484620"/>
            <a:ext cx="3786691" cy="365125"/>
          </a:xfrm>
        </p:spPr>
        <p:txBody>
          <a:bodyPr/>
          <a:lstStyle/>
          <a:p>
            <a:r>
              <a:rPr lang="en-US" dirty="0" smtClean="0"/>
              <a:t>PSD10 - 10th International Conference on Position Sensitive Detectors.  - University of Surrey</a:t>
            </a:r>
            <a:endParaRPr lang="en-US" dirty="0"/>
          </a:p>
        </p:txBody>
      </p:sp>
      <p:pic>
        <p:nvPicPr>
          <p:cNvPr id="20" name="Content Placeholder 5" descr="356_gate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912" r="-31912"/>
          <a:stretch>
            <a:fillRect/>
          </a:stretch>
        </p:blipFill>
        <p:spPr>
          <a:xfrm>
            <a:off x="4798015" y="4046597"/>
            <a:ext cx="2955004" cy="1599852"/>
          </a:xfrm>
          <a:prstGeom prst="rect">
            <a:avLst/>
          </a:prstGeom>
        </p:spPr>
      </p:pic>
      <p:pic>
        <p:nvPicPr>
          <p:cNvPr id="21" name="Content Placeholder 3" descr="121_gated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912" r="-31912"/>
          <a:stretch>
            <a:fillRect/>
          </a:stretch>
        </p:blipFill>
        <p:spPr bwMode="auto">
          <a:xfrm>
            <a:off x="6542011" y="4052731"/>
            <a:ext cx="2955004" cy="159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5269025" y="3330700"/>
            <a:ext cx="3724147" cy="638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273050" indent="-2730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charset="0"/>
              <a:buNone/>
            </a:pPr>
            <a:r>
              <a:rPr lang="en-GB" sz="2600" baseline="30000" dirty="0">
                <a:latin typeface="Goudy Old Style" charset="0"/>
              </a:rPr>
              <a:t> </a:t>
            </a:r>
            <a:r>
              <a:rPr lang="en-GB" sz="2600" dirty="0" smtClean="0">
                <a:latin typeface="Goudy Old Style" charset="0"/>
              </a:rPr>
              <a:t> </a:t>
            </a:r>
            <a:r>
              <a:rPr lang="en-GB" sz="1400" baseline="30000" dirty="0">
                <a:latin typeface="Candara"/>
                <a:cs typeface="Candara"/>
              </a:rPr>
              <a:t>133</a:t>
            </a:r>
            <a:r>
              <a:rPr lang="en-GB" sz="1400" dirty="0">
                <a:latin typeface="Candara"/>
                <a:cs typeface="Candara"/>
              </a:rPr>
              <a:t>Ba (356 </a:t>
            </a:r>
            <a:r>
              <a:rPr lang="en-GB" sz="1400" dirty="0" err="1" smtClean="0">
                <a:latin typeface="Candara"/>
                <a:cs typeface="Candara"/>
              </a:rPr>
              <a:t>keV</a:t>
            </a:r>
            <a:r>
              <a:rPr lang="en-GB" sz="1400" dirty="0" smtClean="0">
                <a:latin typeface="Candara"/>
                <a:cs typeface="Candara"/>
              </a:rPr>
              <a:t>)                   </a:t>
            </a:r>
            <a:r>
              <a:rPr lang="en-GB" sz="1400" baseline="30000" dirty="0" smtClean="0">
                <a:latin typeface="Candara"/>
                <a:cs typeface="Candara"/>
              </a:rPr>
              <a:t>57</a:t>
            </a:r>
            <a:r>
              <a:rPr lang="en-GB" sz="1400" dirty="0" smtClean="0">
                <a:latin typeface="Candara"/>
                <a:cs typeface="Candara"/>
              </a:rPr>
              <a:t>Co </a:t>
            </a:r>
            <a:r>
              <a:rPr lang="en-GB" sz="1400" dirty="0">
                <a:latin typeface="Candara"/>
                <a:cs typeface="Candara"/>
              </a:rPr>
              <a:t>(121 </a:t>
            </a:r>
            <a:r>
              <a:rPr lang="en-GB" sz="1400" dirty="0" err="1">
                <a:latin typeface="Candara"/>
                <a:cs typeface="Candara"/>
              </a:rPr>
              <a:t>keV</a:t>
            </a:r>
            <a:r>
              <a:rPr lang="en-GB" sz="1400" dirty="0">
                <a:latin typeface="Candara"/>
                <a:cs typeface="Candara"/>
              </a:rPr>
              <a:t>)</a:t>
            </a:r>
          </a:p>
          <a:p>
            <a:pPr defTabSz="914400"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charset="0"/>
              <a:buNone/>
            </a:pPr>
            <a:r>
              <a:rPr lang="en-US" sz="1400" dirty="0">
                <a:latin typeface="Candara"/>
                <a:cs typeface="Candara"/>
              </a:rPr>
              <a:t>x </a:t>
            </a:r>
            <a:r>
              <a:rPr lang="en-GB" sz="1400" dirty="0">
                <a:latin typeface="Candara"/>
                <a:cs typeface="Candara"/>
              </a:rPr>
              <a:t>= 110, y = 120 </a:t>
            </a:r>
            <a:r>
              <a:rPr lang="en-GB" sz="1400" dirty="0" smtClean="0">
                <a:latin typeface="Candara"/>
                <a:cs typeface="Candara"/>
              </a:rPr>
              <a:t>mm,          x </a:t>
            </a:r>
            <a:r>
              <a:rPr lang="en-GB" sz="1400" dirty="0">
                <a:latin typeface="Candara"/>
                <a:cs typeface="Candara"/>
              </a:rPr>
              <a:t>= 130 mm, y =85 mm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980203" y="5999980"/>
            <a:ext cx="2686450" cy="307777"/>
          </a:xfrm>
          <a:prstGeom prst="rect">
            <a:avLst/>
          </a:prstGeom>
          <a:solidFill>
            <a:srgbClr val="D9D9D9"/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cs typeface="Carbara"/>
              </a:rPr>
              <a:t>D. Judson at </a:t>
            </a:r>
            <a:r>
              <a:rPr lang="en-GB" sz="1400" i="1" dirty="0" smtClean="0">
                <a:cs typeface="Carbara"/>
              </a:rPr>
              <a:t> Imaging 2010</a:t>
            </a:r>
            <a:endParaRPr lang="en-US" sz="1400" dirty="0">
              <a:cs typeface="Carbar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56032" y="3469245"/>
            <a:ext cx="3702967" cy="2291937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8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Custom 2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A9ADBC"/>
      </a:hlink>
      <a:folHlink>
        <a:srgbClr val="9775A7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30730</TotalTime>
  <Words>1655</Words>
  <Application>Microsoft Macintosh PowerPoint</Application>
  <PresentationFormat>On-screen Show (4:3)</PresentationFormat>
  <Paragraphs>202</Paragraphs>
  <Slides>18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Waveform</vt:lpstr>
      <vt:lpstr>Equation</vt:lpstr>
      <vt:lpstr>PGRIS:  Towards portable Compton Camera Imaging</vt:lpstr>
      <vt:lpstr>Overview</vt:lpstr>
      <vt:lpstr>Portable Imaging</vt:lpstr>
      <vt:lpstr>Portable Imaging</vt:lpstr>
      <vt:lpstr>Compton Camera Principle</vt:lpstr>
      <vt:lpstr>Compton Camera</vt:lpstr>
      <vt:lpstr>Compton Camera</vt:lpstr>
      <vt:lpstr>PorGamRays</vt:lpstr>
      <vt:lpstr>PorGamRays</vt:lpstr>
      <vt:lpstr>Developments after PorGamRays </vt:lpstr>
      <vt:lpstr>Image Reconstruction</vt:lpstr>
      <vt:lpstr>Portable Gamma-Ray Imaging Spectrometer - PGRIS</vt:lpstr>
      <vt:lpstr>PGRIS Detectors</vt:lpstr>
      <vt:lpstr>PGRIS ASICs</vt:lpstr>
      <vt:lpstr>Modification of PGRIS motherboard</vt:lpstr>
      <vt:lpstr>Next steps</vt:lpstr>
      <vt:lpstr>Summary</vt:lpstr>
      <vt:lpstr>PGRIS:  Towards portable Compton Camera Imaging</vt:lpstr>
    </vt:vector>
  </TitlesOfParts>
  <Company>University of Liverpool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PGRIS: Towards portable Compton camera imaging</dc:title>
  <dc:creator>Samantha Colosimo</dc:creator>
  <cp:lastModifiedBy>Samantha Colosimo</cp:lastModifiedBy>
  <cp:revision>121</cp:revision>
  <dcterms:created xsi:type="dcterms:W3CDTF">2014-07-04T13:56:51Z</dcterms:created>
  <dcterms:modified xsi:type="dcterms:W3CDTF">2014-09-11T14:46:45Z</dcterms:modified>
</cp:coreProperties>
</file>