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63" r:id="rId2"/>
    <p:sldId id="576" r:id="rId3"/>
    <p:sldId id="749" r:id="rId4"/>
    <p:sldId id="661" r:id="rId5"/>
    <p:sldId id="659" r:id="rId6"/>
    <p:sldId id="750" r:id="rId7"/>
    <p:sldId id="752" r:id="rId8"/>
    <p:sldId id="748" r:id="rId9"/>
    <p:sldId id="755" r:id="rId10"/>
    <p:sldId id="767" r:id="rId11"/>
    <p:sldId id="744" r:id="rId12"/>
    <p:sldId id="765" r:id="rId13"/>
    <p:sldId id="747" r:id="rId14"/>
    <p:sldId id="756" r:id="rId15"/>
    <p:sldId id="758" r:id="rId16"/>
    <p:sldId id="754" r:id="rId17"/>
    <p:sldId id="766" r:id="rId18"/>
    <p:sldId id="726" r:id="rId19"/>
    <p:sldId id="762" r:id="rId20"/>
    <p:sldId id="671" r:id="rId21"/>
    <p:sldId id="763" r:id="rId22"/>
    <p:sldId id="751" r:id="rId23"/>
    <p:sldId id="764" r:id="rId24"/>
    <p:sldId id="717" r:id="rId25"/>
    <p:sldId id="544" r:id="rId26"/>
    <p:sldId id="566" r:id="rId27"/>
    <p:sldId id="545" r:id="rId28"/>
    <p:sldId id="706" r:id="rId29"/>
    <p:sldId id="562" r:id="rId30"/>
    <p:sldId id="739" r:id="rId31"/>
    <p:sldId id="665" r:id="rId32"/>
    <p:sldId id="768" r:id="rId33"/>
    <p:sldId id="759" r:id="rId34"/>
    <p:sldId id="743" r:id="rId35"/>
    <p:sldId id="711" r:id="rId36"/>
    <p:sldId id="736" r:id="rId37"/>
  </p:sldIdLst>
  <p:sldSz cx="9144000" cy="6858000" type="screen4x3"/>
  <p:notesSz cx="6794500" cy="99314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C00"/>
    <a:srgbClr val="00A5EB"/>
    <a:srgbClr val="0033CC"/>
    <a:srgbClr val="9C9E9F"/>
    <a:srgbClr val="FFFFFF"/>
    <a:srgbClr val="DDDDDD"/>
    <a:srgbClr val="FFFF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059" autoAdjust="0"/>
    <p:restoredTop sz="87469" autoAdjust="0"/>
  </p:normalViewPr>
  <p:slideViewPr>
    <p:cSldViewPr>
      <p:cViewPr>
        <p:scale>
          <a:sx n="90" d="100"/>
          <a:sy n="90" d="100"/>
        </p:scale>
        <p:origin x="-894" y="-162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142" y="-90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496" y="0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/>
          <a:lstStyle>
            <a:lvl1pPr algn="r">
              <a:defRPr sz="1200"/>
            </a:lvl1pPr>
          </a:lstStyle>
          <a:p>
            <a:fld id="{F56CC775-558F-4AC0-B8F7-C7ABB343D74D}" type="datetimeFigureOut">
              <a:rPr lang="de-DE" smtClean="0"/>
              <a:t>05.09.2014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496" y="9433829"/>
            <a:ext cx="2944486" cy="496031"/>
          </a:xfrm>
          <a:prstGeom prst="rect">
            <a:avLst/>
          </a:prstGeom>
        </p:spPr>
        <p:txBody>
          <a:bodyPr vert="horz" lIns="88230" tIns="44115" rIns="88230" bIns="44115" rtlCol="0" anchor="b"/>
          <a:lstStyle>
            <a:lvl1pPr algn="r">
              <a:defRPr sz="1200"/>
            </a:lvl1pPr>
          </a:lstStyle>
          <a:p>
            <a:fld id="{F386B80D-C372-4CA6-BBB7-D95A0B65E0E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169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00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6976" y="0"/>
            <a:ext cx="294600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47" y="4718455"/>
            <a:ext cx="5436208" cy="4467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5" tIns="45787" rIns="91575" bIns="457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829"/>
            <a:ext cx="294600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defTabSz="916004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6976" y="9433829"/>
            <a:ext cx="2946006" cy="49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5" tIns="45787" rIns="91575" bIns="45787" numCol="1" anchor="b" anchorCtr="0" compatLnSpc="1">
            <a:prstTxWarp prst="textNoShape">
              <a:avLst/>
            </a:prstTxWarp>
          </a:bodyPr>
          <a:lstStyle>
            <a:lvl1pPr algn="r" defTabSz="916004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A38B7BC-7605-49C1-B061-291FD2C5C1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7523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/>
              <a:t>X-ray detector system, based on the Medipix3 readout chip</a:t>
            </a:r>
          </a:p>
        </p:txBody>
      </p:sp>
      <p:sp>
        <p:nvSpPr>
          <p:cNvPr id="4608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004">
              <a:defRPr sz="1500">
                <a:solidFill>
                  <a:schemeClr val="tx1"/>
                </a:solidFill>
                <a:latin typeface="Arial" charset="0"/>
              </a:defRPr>
            </a:lvl1pPr>
            <a:lvl2pPr marL="716872" indent="-275720" defTabSz="916004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02881" indent="-220576" defTabSz="916004">
              <a:defRPr sz="1500">
                <a:solidFill>
                  <a:schemeClr val="tx1"/>
                </a:solidFill>
                <a:latin typeface="Arial" charset="0"/>
              </a:defRPr>
            </a:lvl3pPr>
            <a:lvl4pPr marL="1544033" indent="-220576" defTabSz="916004">
              <a:defRPr sz="1500">
                <a:solidFill>
                  <a:schemeClr val="tx1"/>
                </a:solidFill>
                <a:latin typeface="Arial" charset="0"/>
              </a:defRPr>
            </a:lvl4pPr>
            <a:lvl5pPr marL="1985185" indent="-220576" defTabSz="916004">
              <a:defRPr sz="1500">
                <a:solidFill>
                  <a:schemeClr val="tx1"/>
                </a:solidFill>
                <a:latin typeface="Arial" charset="0"/>
              </a:defRPr>
            </a:lvl5pPr>
            <a:lvl6pPr marL="2426338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867490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308642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749794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0F7DE707-4496-43B8-8513-32F37EF27CDA}" type="slidenum">
              <a:rPr lang="en-GB" sz="1200"/>
              <a:pPr/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full system built, been testing on </a:t>
            </a:r>
            <a:r>
              <a:rPr lang="en-US" baseline="0" dirty="0" err="1" smtClean="0"/>
              <a:t>beamlines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96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INTENSITY of defect pattern changes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4831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full system built, been testing on </a:t>
            </a:r>
            <a:r>
              <a:rPr lang="en-US" baseline="0" dirty="0" err="1" smtClean="0"/>
              <a:t>beamlines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96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Need to rethink the introduction</a:t>
            </a:r>
            <a:r>
              <a:rPr lang="en-US" baseline="0" dirty="0" smtClean="0"/>
              <a:t> slide – need to think this through!</a:t>
            </a:r>
            <a:endParaRPr lang="en-US" dirty="0" smtClean="0"/>
          </a:p>
          <a:p>
            <a:r>
              <a:rPr lang="en-US" dirty="0" smtClean="0"/>
              <a:t>Note – developing germanium pixel detectors – </a:t>
            </a:r>
          </a:p>
          <a:p>
            <a:r>
              <a:rPr lang="en-US" dirty="0" smtClean="0"/>
              <a:t>Detectors being produced by Canberra Lingolsheim</a:t>
            </a:r>
          </a:p>
          <a:p>
            <a:r>
              <a:rPr lang="en-US" dirty="0" smtClean="0"/>
              <a:t>Also collaborating with IZM to develop bump bonding processes</a:t>
            </a:r>
          </a:p>
          <a:p>
            <a:r>
              <a:rPr lang="en-US" dirty="0" smtClean="0"/>
              <a:t>Germanium is a delicate material!</a:t>
            </a:r>
            <a:endParaRPr lang="en-GB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About 2keV threshold</a:t>
            </a:r>
            <a:r>
              <a:rPr lang="en-US" baseline="0" dirty="0" smtClean="0"/>
              <a:t> dispersion </a:t>
            </a:r>
            <a:r>
              <a:rPr lang="de-DE" baseline="0" dirty="0" smtClean="0"/>
              <a:t>(i.e. </a:t>
            </a:r>
            <a:r>
              <a:rPr lang="de-DE" baseline="0" dirty="0" err="1" smtClean="0"/>
              <a:t>range</a:t>
            </a:r>
            <a:r>
              <a:rPr lang="de-DE" baseline="0" dirty="0" smtClean="0"/>
              <a:t>), 100e RMS </a:t>
            </a:r>
            <a:r>
              <a:rPr lang="de-DE" baseline="0" dirty="0" err="1" smtClean="0"/>
              <a:t>expected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noise</a:t>
            </a:r>
            <a:r>
              <a:rPr lang="de-DE" baseline="0" dirty="0" smtClean="0"/>
              <a:t> (but not </a:t>
            </a:r>
            <a:r>
              <a:rPr lang="de-DE" baseline="0" dirty="0" err="1" smtClean="0"/>
              <a:t>properly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tested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since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monochromatic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tests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yet</a:t>
            </a:r>
            <a:r>
              <a:rPr lang="de-DE" baseline="0" dirty="0" smtClean="0"/>
              <a:t>).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1318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to check for a list</a:t>
            </a:r>
            <a:r>
              <a:rPr lang="en-US" baseline="0" dirty="0" smtClean="0"/>
              <a:t> of what we’re looking for!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049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Assigns the full signal from each hit to whichever</a:t>
            </a:r>
            <a:r>
              <a:rPr lang="en-US" baseline="0" dirty="0" smtClean="0"/>
              <a:t> pixel received the greatest signal.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43428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</a:t>
            </a:r>
            <a:r>
              <a:rPr lang="en-US" baseline="0" dirty="0" smtClean="0"/>
              <a:t> show spectral results with and without charge summing (simulated)?</a:t>
            </a:r>
          </a:p>
          <a:p>
            <a:r>
              <a:rPr lang="en-US" baseline="0" dirty="0" smtClean="0"/>
              <a:t>Do I show these superimposed? If not, do this!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057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Maybe</a:t>
            </a:r>
            <a:r>
              <a:rPr lang="en-US" baseline="0" dirty="0" smtClean="0"/>
              <a:t> show spectral results with and without charge summing (simulated)?</a:t>
            </a:r>
          </a:p>
          <a:p>
            <a:r>
              <a:rPr lang="en-US" baseline="0" dirty="0" smtClean="0"/>
              <a:t>Do I show these superimposed? If not, do this!</a:t>
            </a:r>
          </a:p>
          <a:p>
            <a:r>
              <a:rPr lang="en-US" baseline="0" dirty="0" smtClean="0"/>
              <a:t>Gain selection not very interesting - omit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057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Approximately 200 output,</a:t>
            </a:r>
            <a:r>
              <a:rPr lang="en-US" baseline="0" dirty="0" smtClean="0"/>
              <a:t> 100 other signals, over 100 ground pins (improving LVDS), then other things like power</a:t>
            </a:r>
          </a:p>
          <a:p>
            <a:r>
              <a:rPr lang="en-US" baseline="0" dirty="0" smtClean="0"/>
              <a:t>More about edge area could be added</a:t>
            </a:r>
          </a:p>
          <a:p>
            <a:r>
              <a:rPr lang="en-US" baseline="0" dirty="0" smtClean="0"/>
              <a:t>Maybe additional slide? Wire bonding issues? Could be helpful, but not critical – non-uniform layout of pads – useful to mention, perhaps show.</a:t>
            </a:r>
          </a:p>
          <a:p>
            <a:r>
              <a:rPr lang="en-US" baseline="0" dirty="0" smtClean="0"/>
              <a:t>(More about ceramic?)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5649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Stress first two</a:t>
            </a:r>
            <a:r>
              <a:rPr lang="en-US" baseline="0" dirty="0" smtClean="0"/>
              <a:t> materials built into practical systems, Germanium as </a:t>
            </a:r>
            <a:r>
              <a:rPr lang="en-US" baseline="0" smtClean="0"/>
              <a:t>new development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969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Single 10GE</a:t>
            </a:r>
            <a:r>
              <a:rPr lang="en-US" baseline="0" dirty="0" smtClean="0"/>
              <a:t> allows up to 500fps, memory burst mode – 4 could allow continuous at 2000 fps.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4966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Pretty pictures ONLY!</a:t>
            </a:r>
            <a:r>
              <a:rPr lang="en-US" baseline="0" dirty="0" smtClean="0"/>
              <a:t> NO EXPLANATION!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386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Tileable</a:t>
            </a:r>
            <a:r>
              <a:rPr lang="en-US" dirty="0" smtClean="0"/>
              <a:t> module design</a:t>
            </a:r>
            <a:r>
              <a:rPr lang="de-DE" baseline="0" dirty="0" smtClean="0"/>
              <a:t> – </a:t>
            </a:r>
            <a:r>
              <a:rPr lang="de-DE" baseline="0" dirty="0" err="1" smtClean="0"/>
              <a:t>Question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demand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beamlines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71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Michael</a:t>
            </a:r>
            <a:r>
              <a:rPr lang="en-US" baseline="0" dirty="0" smtClean="0"/>
              <a:t> Campbell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98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dirty="0" smtClean="0"/>
              <a:t>What about edgeless talk </a:t>
            </a:r>
            <a:r>
              <a:rPr lang="en-GB" dirty="0" err="1" smtClean="0"/>
              <a:t>etc</a:t>
            </a:r>
            <a:r>
              <a:rPr lang="en-GB" dirty="0" smtClean="0"/>
              <a:t>?</a:t>
            </a:r>
          </a:p>
        </p:txBody>
      </p:sp>
      <p:sp>
        <p:nvSpPr>
          <p:cNvPr id="57348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6004">
              <a:defRPr sz="1500">
                <a:solidFill>
                  <a:schemeClr val="tx1"/>
                </a:solidFill>
                <a:latin typeface="Arial" charset="0"/>
              </a:defRPr>
            </a:lvl1pPr>
            <a:lvl2pPr marL="716872" indent="-275720" defTabSz="916004">
              <a:defRPr sz="1500">
                <a:solidFill>
                  <a:schemeClr val="tx1"/>
                </a:solidFill>
                <a:latin typeface="Arial" charset="0"/>
              </a:defRPr>
            </a:lvl2pPr>
            <a:lvl3pPr marL="1102881" indent="-220576" defTabSz="916004">
              <a:defRPr sz="1500">
                <a:solidFill>
                  <a:schemeClr val="tx1"/>
                </a:solidFill>
                <a:latin typeface="Arial" charset="0"/>
              </a:defRPr>
            </a:lvl3pPr>
            <a:lvl4pPr marL="1544033" indent="-220576" defTabSz="916004">
              <a:defRPr sz="1500">
                <a:solidFill>
                  <a:schemeClr val="tx1"/>
                </a:solidFill>
                <a:latin typeface="Arial" charset="0"/>
              </a:defRPr>
            </a:lvl4pPr>
            <a:lvl5pPr marL="1985185" indent="-220576" defTabSz="916004">
              <a:defRPr sz="1500">
                <a:solidFill>
                  <a:schemeClr val="tx1"/>
                </a:solidFill>
                <a:latin typeface="Arial" charset="0"/>
              </a:defRPr>
            </a:lvl5pPr>
            <a:lvl6pPr marL="2426338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6pPr>
            <a:lvl7pPr marL="2867490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7pPr>
            <a:lvl8pPr marL="3308642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8pPr>
            <a:lvl9pPr marL="3749794" indent="-220576" defTabSz="916004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C334E71A-1D51-4EDE-8648-2BCB4378CD4C}" type="slidenum">
              <a:rPr lang="en-GB" sz="1200"/>
              <a:pPr/>
              <a:t>5</a:t>
            </a:fld>
            <a:endParaRPr lang="en-GB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CdTe</a:t>
            </a:r>
            <a:r>
              <a:rPr lang="en-US" dirty="0" smtClean="0"/>
              <a:t> – most</a:t>
            </a:r>
            <a:r>
              <a:rPr lang="en-US" baseline="0" dirty="0" smtClean="0"/>
              <a:t> well-established, but still not perfect</a:t>
            </a:r>
          </a:p>
          <a:p>
            <a:r>
              <a:rPr lang="en-US" baseline="0" dirty="0" err="1" smtClean="0"/>
              <a:t>Ge</a:t>
            </a:r>
            <a:r>
              <a:rPr lang="en-US" baseline="0" dirty="0" smtClean="0"/>
              <a:t> – new development </a:t>
            </a:r>
          </a:p>
          <a:p>
            <a:r>
              <a:rPr lang="en-US" baseline="0" dirty="0" err="1" smtClean="0"/>
              <a:t>GaAs</a:t>
            </a:r>
            <a:r>
              <a:rPr lang="en-US" baseline="0" dirty="0" smtClean="0"/>
              <a:t> – Bit of both – recent fast progress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6365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full system built, been testing on </a:t>
            </a:r>
            <a:r>
              <a:rPr lang="en-US" baseline="0" dirty="0" err="1" smtClean="0"/>
              <a:t>beamlines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96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</a:t>
            </a:r>
            <a:r>
              <a:rPr lang="en-US" baseline="0" dirty="0" smtClean="0"/>
              <a:t> give info on non-functional pixel number, and also X-ray tube conditions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075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Should</a:t>
            </a:r>
            <a:r>
              <a:rPr lang="en-US" baseline="0" dirty="0" smtClean="0"/>
              <a:t> give info on non-functional pixel number, and also X-ray tube conditions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8B7BC-7605-49C1-B061-291FD2C5C145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07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412875"/>
          </a:xfrm>
          <a:prstGeom prst="rect">
            <a:avLst/>
          </a:prstGeom>
          <a:solidFill>
            <a:srgbClr val="00A6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 Box 16"/>
          <p:cNvSpPr txBox="1">
            <a:spLocks noChangeArrowheads="1"/>
          </p:cNvSpPr>
          <p:nvPr userDrawn="1"/>
        </p:nvSpPr>
        <p:spPr bwMode="auto">
          <a:xfrm>
            <a:off x="2003425" y="2481263"/>
            <a:ext cx="2855913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endParaRPr lang="en-US" smtClean="0"/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412776"/>
            <a:ext cx="8520113" cy="485775"/>
          </a:xfrm>
        </p:spPr>
        <p:txBody>
          <a:bodyPr/>
          <a:lstStyle>
            <a:lvl1pPr marL="0" indent="0">
              <a:buFont typeface="Arial Black" pitchFamily="34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r>
              <a:rPr lang="en-GB" dirty="0" err="1"/>
              <a:t>Untertitel</a:t>
            </a:r>
            <a:r>
              <a:rPr lang="en-GB" dirty="0"/>
              <a:t>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Klicken</a:t>
            </a:r>
            <a:r>
              <a:rPr lang="en-GB" dirty="0"/>
              <a:t> </a:t>
            </a:r>
            <a:r>
              <a:rPr lang="en-GB" dirty="0" err="1"/>
              <a:t>bearbeiten</a:t>
            </a:r>
            <a:endParaRPr lang="en-GB" dirty="0"/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200"/>
            </a:lvl1pPr>
          </a:lstStyle>
          <a:p>
            <a:r>
              <a:rPr lang="en-GB"/>
              <a:t>TITELMASTER</a:t>
            </a:r>
            <a:br>
              <a:rPr lang="en-GB"/>
            </a:br>
            <a:r>
              <a:rPr lang="en-GB"/>
              <a:t>FORMAT </a:t>
            </a:r>
          </a:p>
        </p:txBody>
      </p:sp>
    </p:spTree>
    <p:extLst>
      <p:ext uri="{BB962C8B-B14F-4D97-AF65-F5344CB8AC3E}">
        <p14:creationId xmlns:p14="http://schemas.microsoft.com/office/powerpoint/2010/main" val="27855010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40881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9213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92137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141481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50466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4463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18038" y="3576638"/>
            <a:ext cx="4184650" cy="24479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4361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82575" y="977900"/>
            <a:ext cx="4183063" cy="5046663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4463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18038" y="3576638"/>
            <a:ext cx="4184650" cy="24479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675709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282575" y="977900"/>
            <a:ext cx="4183063" cy="24463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18038" y="977900"/>
            <a:ext cx="4184650" cy="24463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282575" y="3576638"/>
            <a:ext cx="4183063" cy="24479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18038" y="3576638"/>
            <a:ext cx="4184650" cy="244792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28941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spcAft>
                <a:spcPts val="1000"/>
              </a:spcAft>
              <a:buFont typeface="Arial" pitchFamily="34" charset="0"/>
              <a:buChar char="•"/>
              <a:defRPr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342743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0097505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504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5046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02679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74091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61888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7283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61171604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425918619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Textmasterformate durch Klicken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US" smtClean="0"/>
              <a:t>Dritte Ebene</a:t>
            </a:r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361113"/>
            <a:ext cx="7593013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0" anchor="ctr"/>
          <a:lstStyle/>
          <a:p>
            <a:pPr algn="r" eaLnBrk="1" hangingPunct="1"/>
            <a:r>
              <a:rPr lang="en-GB" sz="900" dirty="0" smtClean="0">
                <a:solidFill>
                  <a:schemeClr val="bg2"/>
                </a:solidFill>
              </a:rPr>
              <a:t>David </a:t>
            </a:r>
            <a:r>
              <a:rPr lang="en-GB" sz="900" dirty="0">
                <a:solidFill>
                  <a:schemeClr val="bg2"/>
                </a:solidFill>
              </a:rPr>
              <a:t>Pennicard    </a:t>
            </a:r>
            <a:r>
              <a:rPr lang="en-GB" sz="900" dirty="0" smtClean="0">
                <a:solidFill>
                  <a:schemeClr val="bg2"/>
                </a:solidFill>
              </a:rPr>
              <a:t>|   </a:t>
            </a:r>
            <a:r>
              <a:rPr lang="en-US" sz="900" dirty="0" smtClean="0">
                <a:solidFill>
                  <a:schemeClr val="bg2"/>
                </a:solidFill>
              </a:rPr>
              <a:t>The LAMBDA pixel detector with high-Z sensors    |   PSD 10, University of Surrey,</a:t>
            </a:r>
            <a:r>
              <a:rPr lang="en-US" sz="900" baseline="0" dirty="0" smtClean="0">
                <a:solidFill>
                  <a:schemeClr val="bg2"/>
                </a:solidFill>
              </a:rPr>
              <a:t> UK, Sept 2014   </a:t>
            </a:r>
            <a:r>
              <a:rPr lang="en-GB" sz="900" dirty="0" smtClean="0">
                <a:solidFill>
                  <a:schemeClr val="bg2"/>
                </a:solidFill>
              </a:rPr>
              <a:t>|  </a:t>
            </a:r>
            <a:r>
              <a:rPr lang="en-GB" sz="900" b="1" dirty="0">
                <a:solidFill>
                  <a:schemeClr val="bg2"/>
                </a:solidFill>
              </a:rPr>
              <a:t>Page </a:t>
            </a:r>
            <a:fld id="{97A5325B-6916-4FBC-A858-AD4DB117EA1A}" type="slidenum">
              <a:rPr lang="en-GB" sz="900" b="1">
                <a:solidFill>
                  <a:schemeClr val="bg2"/>
                </a:solidFill>
              </a:rPr>
              <a:pPr algn="r" eaLnBrk="1" hangingPunct="1"/>
              <a:t>‹#›</a:t>
            </a:fld>
            <a:endParaRPr lang="en-GB" sz="900" b="1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035925" y="6099175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78" r:id="rId1"/>
    <p:sldLayoutId id="2147484379" r:id="rId2"/>
    <p:sldLayoutId id="2147484380" r:id="rId3"/>
    <p:sldLayoutId id="2147484381" r:id="rId4"/>
    <p:sldLayoutId id="2147484382" r:id="rId5"/>
    <p:sldLayoutId id="2147484383" r:id="rId6"/>
    <p:sldLayoutId id="2147484384" r:id="rId7"/>
    <p:sldLayoutId id="2147484385" r:id="rId8"/>
    <p:sldLayoutId id="2147484386" r:id="rId9"/>
    <p:sldLayoutId id="2147484387" r:id="rId10"/>
    <p:sldLayoutId id="2147484388" r:id="rId11"/>
    <p:sldLayoutId id="2147484389" r:id="rId12"/>
    <p:sldLayoutId id="2147484390" r:id="rId13"/>
    <p:sldLayoutId id="2147484391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5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 Black" pitchFamily="34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50000"/>
        </a:spcAft>
        <a:buClr>
          <a:srgbClr val="FF9900"/>
        </a:buClr>
        <a:buFont typeface="Arial Black" pitchFamily="34" charset="0"/>
        <a:buChar char="•"/>
        <a:defRPr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3.jpeg"/><Relationship Id="rId11" Type="http://schemas.openxmlformats.org/officeDocument/2006/relationships/image" Target="../media/image8.pn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2.wmv"/><Relationship Id="rId7" Type="http://schemas.openxmlformats.org/officeDocument/2006/relationships/image" Target="../media/image8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0.jpe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nberra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tif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Dropbox\MyFiles\GeSensorRemetallise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90029"/>
            <a:ext cx="2579683" cy="20289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D:\GaAs Project\GaAs1 Example Images\GaAsUSBFigure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092" y="4473116"/>
            <a:ext cx="3456449" cy="2154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89" name="Rectangle 47"/>
          <p:cNvSpPr>
            <a:spLocks noChangeArrowheads="1"/>
          </p:cNvSpPr>
          <p:nvPr/>
        </p:nvSpPr>
        <p:spPr bwMode="auto">
          <a:xfrm>
            <a:off x="107504" y="175990"/>
            <a:ext cx="1068387" cy="1020762"/>
          </a:xfrm>
          <a:prstGeom prst="rect">
            <a:avLst/>
          </a:prstGeom>
          <a:solidFill>
            <a:schemeClr val="tx2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Rectangle 29"/>
          <p:cNvSpPr>
            <a:spLocks noGrp="1" noChangeArrowheads="1"/>
          </p:cNvSpPr>
          <p:nvPr>
            <p:ph type="ctrTitle" sz="quarter"/>
          </p:nvPr>
        </p:nvSpPr>
        <p:spPr>
          <a:xfrm>
            <a:off x="1175891" y="132984"/>
            <a:ext cx="6387405" cy="1063768"/>
          </a:xfrm>
        </p:spPr>
        <p:txBody>
          <a:bodyPr/>
          <a:lstStyle/>
          <a:p>
            <a:pPr algn="ctr" eaLnBrk="1" hangingPunct="1"/>
            <a:r>
              <a:rPr lang="en-US" altLang="ko-KR" sz="3200" dirty="0" smtClean="0">
                <a:ea typeface="굴림" charset="-127"/>
              </a:rPr>
              <a:t>The LAMBDA pixel detector with high-Z sensors</a:t>
            </a:r>
            <a:endParaRPr lang="en-US" altLang="ko-KR" sz="3200" dirty="0">
              <a:ea typeface="굴림" charset="-127"/>
            </a:endParaRPr>
          </a:p>
        </p:txBody>
      </p:sp>
      <p:sp>
        <p:nvSpPr>
          <p:cNvPr id="16391" name="Text Box 35"/>
          <p:cNvSpPr txBox="1">
            <a:spLocks noChangeArrowheads="1"/>
          </p:cNvSpPr>
          <p:nvPr/>
        </p:nvSpPr>
        <p:spPr bwMode="auto">
          <a:xfrm>
            <a:off x="143508" y="1412776"/>
            <a:ext cx="88209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u="sng" dirty="0" smtClean="0"/>
              <a:t>David Pennicard</a:t>
            </a:r>
            <a:r>
              <a:rPr lang="en-US" dirty="0" smtClean="0"/>
              <a:t>, Sergej Smoljanin, Milija Sarajlic, Jiaguo Zhang, Helmut Hirsemann, Bernd Struth, Heinz Graafsma – </a:t>
            </a:r>
            <a:r>
              <a:rPr lang="en-US" i="1" dirty="0" smtClean="0"/>
              <a:t>DESY, Hamburg</a:t>
            </a:r>
          </a:p>
        </p:txBody>
      </p:sp>
      <p:pic>
        <p:nvPicPr>
          <p:cNvPr id="16392" name="Picture 46" descr="DESY-Logo-cyan-RGB_ger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54" t="-4523" r="-13409"/>
          <a:stretch>
            <a:fillRect/>
          </a:stretch>
        </p:blipFill>
        <p:spPr bwMode="auto">
          <a:xfrm>
            <a:off x="116502" y="153288"/>
            <a:ext cx="1149350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48" descr="HG_LOGO_70_ENG_K"/>
          <p:cNvPicPr>
            <a:picLocks noChangeAspect="1" noChangeArrowheads="1"/>
          </p:cNvPicPr>
          <p:nvPr/>
        </p:nvPicPr>
        <p:blipFill>
          <a:blip r:embed="rId8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296" y="418245"/>
            <a:ext cx="147320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PSD10\Pics\LambdaModuleTransparent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69" y="1997551"/>
            <a:ext cx="3312368" cy="253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D:\Contact with Canberra\GermaniumSensorPhotos\HexaSensors\GeHexaWaf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90030"/>
            <a:ext cx="2268252" cy="203746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GaAsVideoWMM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11"/>
          <a:srcRect t="6032" b="10994"/>
          <a:stretch/>
        </p:blipFill>
        <p:spPr>
          <a:xfrm>
            <a:off x="4644008" y="2020052"/>
            <a:ext cx="3636404" cy="226296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GaAs Project\GaAs1 Example Images\GaAsUSBFigur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186666"/>
            <a:ext cx="4752020" cy="296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 Arsenide – imaging performance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6"/>
            <a:ext cx="8573901" cy="5046663"/>
          </a:xfrm>
        </p:spPr>
        <p:txBody>
          <a:bodyPr/>
          <a:lstStyle/>
          <a:p>
            <a:r>
              <a:rPr lang="en-US" dirty="0" smtClean="0"/>
              <a:t>Cellular </a:t>
            </a:r>
            <a:r>
              <a:rPr lang="en-US" dirty="0" err="1" smtClean="0"/>
              <a:t>nonuniformity</a:t>
            </a:r>
            <a:r>
              <a:rPr lang="en-US" dirty="0" smtClean="0"/>
              <a:t> structure</a:t>
            </a:r>
          </a:p>
          <a:p>
            <a:r>
              <a:rPr lang="en-US" dirty="0" smtClean="0"/>
              <a:t>0.16% </a:t>
            </a:r>
            <a:r>
              <a:rPr lang="en-US" dirty="0"/>
              <a:t>dark pixels </a:t>
            </a:r>
            <a:r>
              <a:rPr lang="en-US" dirty="0" smtClean="0"/>
              <a:t>(640), 0.08% </a:t>
            </a:r>
            <a:r>
              <a:rPr lang="en-US" dirty="0"/>
              <a:t>hot pixels </a:t>
            </a:r>
            <a:r>
              <a:rPr lang="en-US" dirty="0" smtClean="0"/>
              <a:t>(300) excluding chip errors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de-DE" dirty="0"/>
          </a:p>
        </p:txBody>
      </p:sp>
      <p:pic>
        <p:nvPicPr>
          <p:cNvPr id="10" name="Picture 2" descr="D:\CdTeHexaModule\CdTeHexa_Flatimage_with_sca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2160226"/>
            <a:ext cx="435648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Dropbox\MyFiles\GaAsRXHexa_300V_SPM_flatfield_altscal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1"/>
          <a:stretch/>
        </p:blipFill>
        <p:spPr bwMode="auto">
          <a:xfrm>
            <a:off x="71501" y="2136587"/>
            <a:ext cx="3996444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18245" y="189484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USB stick, FF corrected</a:t>
            </a:r>
            <a:endParaRPr lang="de-DE" sz="1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87524" y="5180496"/>
            <a:ext cx="8573901" cy="126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FF99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Good time stability – see Elias </a:t>
            </a:r>
            <a:r>
              <a:rPr lang="en-US" kern="0" dirty="0" err="1" smtClean="0"/>
              <a:t>Hamann</a:t>
            </a:r>
            <a:r>
              <a:rPr lang="en-US" kern="0" dirty="0" smtClean="0"/>
              <a:t> (2013), Characterization of High Resistivity </a:t>
            </a:r>
            <a:r>
              <a:rPr lang="en-US" kern="0" dirty="0" err="1" smtClean="0"/>
              <a:t>GaAs</a:t>
            </a:r>
            <a:r>
              <a:rPr lang="en-US" kern="0" dirty="0" smtClean="0"/>
              <a:t> as Sensor Material for Photon Counting Semiconductor Pixel Detectors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de-DE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4041465" y="4964472"/>
            <a:ext cx="3960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0.4</a:t>
            </a:r>
            <a:endParaRPr lang="de-DE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2132856"/>
            <a:ext cx="3960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1.6</a:t>
            </a:r>
            <a:endParaRPr lang="de-DE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786" y="1844824"/>
            <a:ext cx="437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Flat field (Mo tube @ 40kV, -300V bias)</a:t>
            </a:r>
            <a:endParaRPr lang="de-DE" sz="1800" b="1" dirty="0"/>
          </a:p>
        </p:txBody>
      </p:sp>
      <p:sp>
        <p:nvSpPr>
          <p:cNvPr id="5" name="Rectangle 4"/>
          <p:cNvSpPr/>
          <p:nvPr/>
        </p:nvSpPr>
        <p:spPr bwMode="auto">
          <a:xfrm>
            <a:off x="1823791" y="2960948"/>
            <a:ext cx="324036" cy="324036"/>
          </a:xfrm>
          <a:prstGeom prst="rect">
            <a:avLst/>
          </a:prstGeom>
          <a:noFill/>
          <a:ln w="12700" cap="flat" cmpd="sng" algn="ctr">
            <a:solidFill>
              <a:srgbClr val="FFCC00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FFC000"/>
              </a:solidFill>
              <a:effectLst/>
              <a:latin typeface="Arial" charset="0"/>
            </a:endParaRPr>
          </a:p>
        </p:txBody>
      </p:sp>
      <p:pic>
        <p:nvPicPr>
          <p:cNvPr id="17" name="Picture 2" descr="D:\Dropbox\MyFiles\GaAsRXHexa_300V_SPM_flatfield_altscal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9" t="24942" r="51837" b="62172"/>
          <a:stretch/>
        </p:blipFill>
        <p:spPr bwMode="auto">
          <a:xfrm>
            <a:off x="2133948" y="3428999"/>
            <a:ext cx="1033895" cy="1056893"/>
          </a:xfrm>
          <a:prstGeom prst="rect">
            <a:avLst/>
          </a:prstGeom>
          <a:noFill/>
          <a:ln>
            <a:solidFill>
              <a:srgbClr val="FFCC00"/>
            </a:solidFill>
            <a:prstDash val="sysDash"/>
          </a:ln>
          <a:effectLst>
            <a:outerShdw blurRad="63500" dist="38100" dir="2700000" sx="103000" sy="103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1823791" y="3284984"/>
            <a:ext cx="307479" cy="12009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2131270" y="2960948"/>
            <a:ext cx="1036573" cy="4680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CC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98451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High-speed imaging with </a:t>
            </a:r>
            <a:r>
              <a:rPr lang="en-US" dirty="0" err="1" smtClean="0"/>
              <a:t>GaAs</a:t>
            </a:r>
            <a:r>
              <a:rPr lang="en-US" dirty="0" smtClean="0"/>
              <a:t> (1000 fps)</a:t>
            </a:r>
            <a:endParaRPr lang="de-DE" dirty="0"/>
          </a:p>
        </p:txBody>
      </p:sp>
      <p:pic>
        <p:nvPicPr>
          <p:cNvPr id="4" name="Picture 2" descr="D:\Dropbox\Public\FanLettering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1" t="6610" r="9643" b="8101"/>
          <a:stretch/>
        </p:blipFill>
        <p:spPr bwMode="auto">
          <a:xfrm>
            <a:off x="417398" y="3861048"/>
            <a:ext cx="282245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91881" y="3933056"/>
            <a:ext cx="5220579" cy="1728192"/>
          </a:xfrm>
        </p:spPr>
        <p:txBody>
          <a:bodyPr/>
          <a:lstStyle/>
          <a:p>
            <a:r>
              <a:rPr lang="en-US" dirty="0" smtClean="0"/>
              <a:t>1000 fps X-ray imaging, 20 fps playback     ( x 50 slowdown)</a:t>
            </a:r>
          </a:p>
          <a:p>
            <a:r>
              <a:rPr lang="en-US" dirty="0" smtClean="0"/>
              <a:t>Mo X-ray tube at 60kV (</a:t>
            </a:r>
            <a:r>
              <a:rPr lang="en-US" dirty="0" err="1" smtClean="0"/>
              <a:t>approx</a:t>
            </a:r>
            <a:r>
              <a:rPr lang="en-US" dirty="0" smtClean="0"/>
              <a:t> 80 counts in light regions), flat-field corrected and single bad pixels filtered</a:t>
            </a:r>
            <a:endParaRPr lang="en-US" dirty="0"/>
          </a:p>
          <a:p>
            <a:endParaRPr lang="de-DE" dirty="0"/>
          </a:p>
        </p:txBody>
      </p:sp>
      <p:pic>
        <p:nvPicPr>
          <p:cNvPr id="8" name="GaAsVideoWMM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t="6032" b="10096"/>
          <a:stretch/>
        </p:blipFill>
        <p:spPr>
          <a:xfrm>
            <a:off x="4247965" y="1006087"/>
            <a:ext cx="4176464" cy="2627166"/>
          </a:xfrm>
          <a:prstGeom prst="rect">
            <a:avLst/>
          </a:prstGeom>
        </p:spPr>
      </p:pic>
      <p:pic>
        <p:nvPicPr>
          <p:cNvPr id="5" name="FanVideoWMM.wmv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8297" t="12967" r="13982" b="6901"/>
          <a:stretch/>
        </p:blipFill>
        <p:spPr>
          <a:xfrm>
            <a:off x="431540" y="1016732"/>
            <a:ext cx="3328416" cy="25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2754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2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81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 mute="1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LAMBDA (Large Area Medipix3-Based Detector Array)</a:t>
            </a:r>
          </a:p>
          <a:p>
            <a:r>
              <a:rPr lang="en-US" sz="2600" dirty="0" smtClean="0"/>
              <a:t>High-Z hybrid pixel detector development</a:t>
            </a:r>
          </a:p>
          <a:p>
            <a:pPr lvl="1"/>
            <a:r>
              <a:rPr lang="en-US" sz="2400" dirty="0" smtClean="0"/>
              <a:t>Gallium Arsenide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Cadmium Telluride</a:t>
            </a:r>
          </a:p>
          <a:p>
            <a:pPr lvl="1"/>
            <a:r>
              <a:rPr lang="en-US" sz="2400" dirty="0" smtClean="0"/>
              <a:t>Germanium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704006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Cadmium Telluride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357877" cy="5046663"/>
          </a:xfrm>
        </p:spPr>
        <p:txBody>
          <a:bodyPr/>
          <a:lstStyle/>
          <a:p>
            <a:r>
              <a:rPr lang="en-US" dirty="0" smtClean="0"/>
              <a:t>6-chip layout </a:t>
            </a:r>
            <a:r>
              <a:rPr lang="en-US" dirty="0"/>
              <a:t>(768 x 512 pixel, 55um pixel size)</a:t>
            </a:r>
          </a:p>
          <a:p>
            <a:r>
              <a:rPr lang="en-US" dirty="0" smtClean="0"/>
              <a:t>1 mm-thick </a:t>
            </a:r>
            <a:r>
              <a:rPr lang="en-US" dirty="0" err="1" smtClean="0"/>
              <a:t>CdTe</a:t>
            </a:r>
            <a:r>
              <a:rPr lang="en-US" dirty="0" smtClean="0"/>
              <a:t> from </a:t>
            </a:r>
            <a:r>
              <a:rPr lang="en-US" dirty="0" err="1" smtClean="0"/>
              <a:t>Acrorad</a:t>
            </a:r>
            <a:endParaRPr lang="en-US" dirty="0" smtClean="0"/>
          </a:p>
          <a:p>
            <a:r>
              <a:rPr lang="en-US" i="1" dirty="0" err="1" smtClean="0"/>
              <a:t>Ohmic</a:t>
            </a:r>
            <a:r>
              <a:rPr lang="en-US" dirty="0" smtClean="0"/>
              <a:t> pixel contacts and bump bonding at University of Freiburg – electron readout</a:t>
            </a:r>
          </a:p>
        </p:txBody>
      </p:sp>
      <p:pic>
        <p:nvPicPr>
          <p:cNvPr id="1026" name="Picture 2" descr="D:\CdTeHexaModule\Photos\CdTeLAMBD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492894"/>
            <a:ext cx="4212468" cy="324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2001" y="2456892"/>
            <a:ext cx="3569919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FF99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/>
            <a:r>
              <a:rPr lang="en-US" sz="1800" kern="0" dirty="0" smtClean="0"/>
              <a:t>Higher leakage current than </a:t>
            </a:r>
            <a:r>
              <a:rPr lang="en-US" sz="1800" kern="0" dirty="0" err="1" smtClean="0"/>
              <a:t>Schottky</a:t>
            </a:r>
            <a:r>
              <a:rPr lang="en-US" sz="1800" kern="0" dirty="0" smtClean="0"/>
              <a:t>, but typically less </a:t>
            </a:r>
            <a:r>
              <a:rPr lang="en-US" sz="1800" kern="0" dirty="0" err="1" smtClean="0"/>
              <a:t>polarisation</a:t>
            </a:r>
            <a:endParaRPr lang="en-US" sz="1800" kern="0" dirty="0" smtClean="0"/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3358951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Cadmium </a:t>
            </a:r>
            <a:r>
              <a:rPr lang="en-US" dirty="0"/>
              <a:t>Telluride – </a:t>
            </a:r>
            <a:r>
              <a:rPr lang="en-US" dirty="0" smtClean="0"/>
              <a:t>imaging performance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6"/>
            <a:ext cx="8501893" cy="5046663"/>
          </a:xfrm>
        </p:spPr>
        <p:txBody>
          <a:bodyPr/>
          <a:lstStyle/>
          <a:p>
            <a:r>
              <a:rPr lang="en-US" dirty="0" smtClean="0"/>
              <a:t>Some insensitive blobs, network structure</a:t>
            </a:r>
          </a:p>
          <a:p>
            <a:r>
              <a:rPr lang="en-US" dirty="0" smtClean="0"/>
              <a:t>0.28% dark pixels (1116), 0.015% hot pixels (60)</a:t>
            </a:r>
            <a:endParaRPr lang="en-US" dirty="0"/>
          </a:p>
          <a:p>
            <a:endParaRPr lang="de-DE" dirty="0"/>
          </a:p>
        </p:txBody>
      </p:sp>
      <p:pic>
        <p:nvPicPr>
          <p:cNvPr id="4" name="Picture 2" descr="D:\CdTeHexaModule\CdTeHexa_Flatimage_with_sca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2168860"/>
            <a:ext cx="435648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218245" y="1912766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USB stick, FF corrected</a:t>
            </a:r>
            <a:endParaRPr lang="de-DE" sz="1800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4499992" y="2297341"/>
            <a:ext cx="4512992" cy="2859851"/>
            <a:chOff x="4499992" y="3413465"/>
            <a:chExt cx="4512992" cy="2859851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9992" y="3413465"/>
              <a:ext cx="4512992" cy="28598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4572000" y="3553966"/>
              <a:ext cx="4032448" cy="2575334"/>
            </a:xfrm>
            <a:prstGeom prst="rect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1786" y="1903474"/>
            <a:ext cx="437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Flat field (Mo tube @ 40kV, -300V bias)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30564650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ropbox\MyFiles\PSD10\CdTe_ESRF_countra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1" y="1160748"/>
            <a:ext cx="4883451" cy="34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Cadmium </a:t>
            </a:r>
            <a:r>
              <a:rPr lang="en-US" dirty="0"/>
              <a:t>Telluride – time variation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501893" cy="5046663"/>
          </a:xfrm>
        </p:spPr>
        <p:txBody>
          <a:bodyPr/>
          <a:lstStyle/>
          <a:p>
            <a:r>
              <a:rPr lang="en-US" dirty="0" smtClean="0"/>
              <a:t>Tested at ESRF ID15C with scattered background for 10 hours</a:t>
            </a:r>
            <a:endParaRPr lang="en-US" dirty="0"/>
          </a:p>
          <a:p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959932" y="2240868"/>
            <a:ext cx="1188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 over first hour</a:t>
            </a:r>
            <a:endParaRPr lang="de-DE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3959932" y="2276872"/>
            <a:ext cx="0" cy="1620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653987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ropbox\MyFiles\PSD10\CdTe_ESRF_countrat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701" y="1160748"/>
            <a:ext cx="4883451" cy="34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Cadmium </a:t>
            </a:r>
            <a:r>
              <a:rPr lang="en-US" dirty="0"/>
              <a:t>Telluride – </a:t>
            </a:r>
            <a:r>
              <a:rPr lang="en-US" dirty="0" smtClean="0"/>
              <a:t>time variation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501893" cy="5046663"/>
          </a:xfrm>
        </p:spPr>
        <p:txBody>
          <a:bodyPr/>
          <a:lstStyle/>
          <a:p>
            <a:r>
              <a:rPr lang="en-US" dirty="0" smtClean="0"/>
              <a:t>Tested at ESRF ID15C with scattered background for 10 hours</a:t>
            </a:r>
            <a:endParaRPr lang="en-US" dirty="0"/>
          </a:p>
          <a:p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3959932" y="2240868"/>
            <a:ext cx="1188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+4% over first hour</a:t>
            </a:r>
            <a:endParaRPr lang="de-DE" dirty="0"/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3959932" y="2276872"/>
            <a:ext cx="0" cy="16201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Rectangle 14"/>
          <p:cNvSpPr/>
          <p:nvPr/>
        </p:nvSpPr>
        <p:spPr bwMode="auto">
          <a:xfrm>
            <a:off x="2044701" y="1376772"/>
            <a:ext cx="4255491" cy="3276364"/>
          </a:xfrm>
          <a:prstGeom prst="rect">
            <a:avLst/>
          </a:prstGeom>
          <a:solidFill>
            <a:schemeClr val="bg1">
              <a:alpha val="60000"/>
            </a:schemeClr>
          </a:solidFill>
          <a:ln w="317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077" name="Picture 5" descr="D:\Dropbox\MyFiles\PSD10\CdTe_ESRF_changeFirstHou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022" y="2588991"/>
            <a:ext cx="3816424" cy="299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Dropbox\MyFiles\PSD10\CdTe_ESRF_change1to10hour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2588990"/>
            <a:ext cx="3780739" cy="2994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865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LAMBDA (Large Area Medipix3-Based Detector Array)</a:t>
            </a:r>
          </a:p>
          <a:p>
            <a:r>
              <a:rPr lang="en-US" sz="2600" dirty="0" smtClean="0"/>
              <a:t>High-Z hybrid pixel detector development</a:t>
            </a:r>
          </a:p>
          <a:p>
            <a:pPr lvl="1"/>
            <a:r>
              <a:rPr lang="en-US" sz="2400" dirty="0" smtClean="0"/>
              <a:t>Gallium Arsenide</a:t>
            </a:r>
          </a:p>
          <a:p>
            <a:pPr lvl="1"/>
            <a:r>
              <a:rPr lang="en-US" sz="2400" dirty="0" smtClean="0"/>
              <a:t>Cadmium Telluride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Germanium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06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>
          <a:xfrm>
            <a:off x="215900" y="103188"/>
            <a:ext cx="8520113" cy="544512"/>
          </a:xfrm>
        </p:spPr>
        <p:txBody>
          <a:bodyPr/>
          <a:lstStyle/>
          <a:p>
            <a:pPr eaLnBrk="1" hangingPunct="1"/>
            <a:r>
              <a:rPr lang="en-US" dirty="0" smtClean="0"/>
              <a:t>Germanium pixel detector development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>
          <a:xfrm>
            <a:off x="215900" y="866614"/>
            <a:ext cx="7812484" cy="5046662"/>
          </a:xfrm>
        </p:spPr>
        <p:txBody>
          <a:bodyPr/>
          <a:lstStyle/>
          <a:p>
            <a:pPr eaLnBrk="1" hangingPunct="1"/>
            <a:r>
              <a:rPr lang="en-US" dirty="0" smtClean="0"/>
              <a:t>Advantages and disadvantages</a:t>
            </a:r>
          </a:p>
          <a:p>
            <a:pPr lvl="1" eaLnBrk="1" hangingPunct="1"/>
            <a:r>
              <a:rPr lang="en-US" dirty="0" smtClean="0"/>
              <a:t>High-purity, high uniformity wafers of 90 – 110 mm</a:t>
            </a:r>
          </a:p>
          <a:p>
            <a:pPr lvl="1" eaLnBrk="1" hangingPunct="1"/>
            <a:r>
              <a:rPr lang="en-US" dirty="0" smtClean="0"/>
              <a:t>Cooling needed to reduce leakage current</a:t>
            </a:r>
          </a:p>
          <a:p>
            <a:pPr lvl="2" eaLnBrk="1" hangingPunct="1"/>
            <a:r>
              <a:rPr lang="en-US" dirty="0" smtClean="0"/>
              <a:t>Operation around -100ºC</a:t>
            </a:r>
          </a:p>
          <a:p>
            <a:pPr lvl="2" eaLnBrk="1" hangingPunct="1"/>
            <a:r>
              <a:rPr lang="en-US" dirty="0" smtClean="0"/>
              <a:t>~1W per chip power</a:t>
            </a:r>
          </a:p>
          <a:p>
            <a:pPr eaLnBrk="1" hangingPunct="1"/>
            <a:r>
              <a:rPr lang="en-US" dirty="0" smtClean="0"/>
              <a:t>Sensor development at Canberra France</a:t>
            </a:r>
          </a:p>
          <a:p>
            <a:pPr lvl="1" eaLnBrk="1" hangingPunct="1"/>
            <a:r>
              <a:rPr lang="en-US" dirty="0" smtClean="0"/>
              <a:t>Photodiode structure with n-side readout</a:t>
            </a:r>
          </a:p>
          <a:p>
            <a:pPr lvl="1" eaLnBrk="1" hangingPunct="1"/>
            <a:r>
              <a:rPr lang="en-US" dirty="0" smtClean="0"/>
              <a:t>55 µm pixel size, 700 µm sensor thickness</a:t>
            </a:r>
          </a:p>
          <a:p>
            <a:pPr lvl="1" eaLnBrk="1" hangingPunct="1"/>
            <a:r>
              <a:rPr lang="en-US" dirty="0" smtClean="0"/>
              <a:t>Single Medipix3 layout – 256 x 256 pixels</a:t>
            </a:r>
          </a:p>
          <a:p>
            <a:pPr eaLnBrk="1" hangingPunct="1"/>
            <a:r>
              <a:rPr lang="en-US" dirty="0" smtClean="0"/>
              <a:t>2 high-purity Ge wafers produced</a:t>
            </a:r>
          </a:p>
          <a:p>
            <a:pPr lvl="1" eaLnBrk="1" hangingPunct="1"/>
            <a:r>
              <a:rPr lang="en-US" dirty="0" smtClean="0"/>
              <a:t>16 sensors on each wafer</a:t>
            </a:r>
          </a:p>
          <a:p>
            <a:pPr lvl="1" eaLnBrk="1" hangingPunct="1"/>
            <a:endParaRPr lang="en-US" dirty="0" smtClean="0"/>
          </a:p>
        </p:txBody>
      </p:sp>
      <p:pic>
        <p:nvPicPr>
          <p:cNvPr id="37892" name="Picture 26" descr="CANBERR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244" y="1016732"/>
            <a:ext cx="1799036" cy="756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 descr="H:\My Documents\Contact with Canberra\T8_OpticalGePhoto_ContrastAdjus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0172" y="2689292"/>
            <a:ext cx="2641189" cy="219928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66151" y="1963579"/>
            <a:ext cx="2403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Zuvic</a:t>
            </a:r>
            <a:r>
              <a:rPr lang="en-US" dirty="0" smtClean="0"/>
              <a:t>, M.-O. Lampert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3521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Germanium pixel detector development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44724"/>
            <a:ext cx="6089625" cy="5400600"/>
          </a:xfrm>
        </p:spPr>
        <p:txBody>
          <a:bodyPr/>
          <a:lstStyle/>
          <a:p>
            <a:r>
              <a:rPr lang="en-US" dirty="0" smtClean="0"/>
              <a:t>Indium bump bonding at </a:t>
            </a:r>
            <a:r>
              <a:rPr lang="en-US" dirty="0" err="1" smtClean="0"/>
              <a:t>Fraunhofer</a:t>
            </a:r>
            <a:r>
              <a:rPr lang="en-US" dirty="0" smtClean="0"/>
              <a:t> IZM (Berlin)</a:t>
            </a:r>
          </a:p>
          <a:p>
            <a:pPr lvl="1"/>
            <a:r>
              <a:rPr lang="en-US" dirty="0" smtClean="0"/>
              <a:t>Ductility of In allows safe low-temperature cooling</a:t>
            </a:r>
          </a:p>
          <a:p>
            <a:pPr lvl="1"/>
            <a:r>
              <a:rPr lang="en-US" dirty="0" smtClean="0"/>
              <a:t>Low temperature processing (&lt;100</a:t>
            </a:r>
            <a:r>
              <a:rPr lang="en-US" baseline="30000" dirty="0" smtClean="0"/>
              <a:t>o</a:t>
            </a:r>
            <a:r>
              <a:rPr lang="en-US" dirty="0" smtClean="0"/>
              <a:t>C)</a:t>
            </a:r>
          </a:p>
          <a:p>
            <a:pPr lvl="1"/>
            <a:endParaRPr lang="en-US" dirty="0"/>
          </a:p>
          <a:p>
            <a:r>
              <a:rPr lang="en-US" dirty="0" smtClean="0"/>
              <a:t>Test setup at DESY</a:t>
            </a:r>
          </a:p>
          <a:p>
            <a:pPr lvl="1"/>
            <a:r>
              <a:rPr lang="en-US" dirty="0" smtClean="0"/>
              <a:t>LAMBDA uses ceramic circuit board to avoid thermal stresses during cooling</a:t>
            </a:r>
          </a:p>
          <a:p>
            <a:pPr lvl="1"/>
            <a:r>
              <a:rPr lang="en-US" dirty="0" smtClean="0"/>
              <a:t>Sensor assembly and electronics mounted in vacuum chamber for prototype tests</a:t>
            </a:r>
          </a:p>
          <a:p>
            <a:pPr lvl="1"/>
            <a:r>
              <a:rPr lang="en-US" dirty="0" err="1" smtClean="0"/>
              <a:t>Cryotiger</a:t>
            </a:r>
            <a:r>
              <a:rPr lang="en-US" dirty="0" smtClean="0"/>
              <a:t> cooling to -100</a:t>
            </a:r>
            <a:r>
              <a:rPr lang="en-US" baseline="30000" dirty="0" smtClean="0"/>
              <a:t>o</a:t>
            </a:r>
            <a:r>
              <a:rPr lang="en-US" dirty="0" smtClean="0"/>
              <a:t>C</a:t>
            </a:r>
          </a:p>
          <a:p>
            <a:pPr lvl="1"/>
            <a:endParaRPr lang="en-US" dirty="0" smtClean="0"/>
          </a:p>
        </p:txBody>
      </p:sp>
      <p:pic>
        <p:nvPicPr>
          <p:cNvPr id="4" name="Picture 23" descr="izm_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236" y="875988"/>
            <a:ext cx="2224447" cy="608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D:\Dropbox\MyFiles\GeSensorRemetallis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212" y="1916832"/>
            <a:ext cx="247200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80212" y="1484784"/>
            <a:ext cx="2651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Fritzsch, M. </a:t>
            </a:r>
            <a:r>
              <a:rPr lang="en-US" dirty="0" err="1" smtClean="0"/>
              <a:t>Rothermund</a:t>
            </a:r>
            <a:endParaRPr lang="de-DE" dirty="0"/>
          </a:p>
        </p:txBody>
      </p:sp>
      <p:pic>
        <p:nvPicPr>
          <p:cNvPr id="8" name="Picture 2" descr="\\win.desy.de\home\dpennica\My Documents\Contact with Canberra\GermaniumSensorPhotos\Successful test\IMG_093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6289" y="4077072"/>
            <a:ext cx="278439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9613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LAMBDA (Large Area Medipix3-Based Detector Array)</a:t>
            </a:r>
          </a:p>
          <a:p>
            <a:r>
              <a:rPr lang="en-US" sz="2600" dirty="0" smtClean="0"/>
              <a:t>High-Z hybrid pixel detector development</a:t>
            </a:r>
          </a:p>
          <a:p>
            <a:pPr lvl="1"/>
            <a:r>
              <a:rPr lang="en-US" sz="2400" dirty="0" smtClean="0"/>
              <a:t>Gallium Arsenide</a:t>
            </a:r>
          </a:p>
          <a:p>
            <a:pPr lvl="1"/>
            <a:r>
              <a:rPr lang="en-US" sz="2400" dirty="0" smtClean="0"/>
              <a:t>Cadmium Telluride</a:t>
            </a:r>
          </a:p>
          <a:p>
            <a:pPr lvl="1"/>
            <a:r>
              <a:rPr lang="en-US" sz="2400" dirty="0" smtClean="0"/>
              <a:t>Germanium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688423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ropbox\MyFiles\FlatImage_Milija_100V_filttube_thr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52" y="2290970"/>
            <a:ext cx="4266453" cy="323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82575" y="800708"/>
            <a:ext cx="8520113" cy="5046663"/>
          </a:xfrm>
        </p:spPr>
        <p:txBody>
          <a:bodyPr/>
          <a:lstStyle/>
          <a:p>
            <a:r>
              <a:rPr lang="en-US" dirty="0" smtClean="0"/>
              <a:t>Generally uniform response</a:t>
            </a:r>
          </a:p>
          <a:p>
            <a:pPr lvl="1"/>
            <a:r>
              <a:rPr lang="en-US" dirty="0" smtClean="0"/>
              <a:t>Edge pixels nonfunctional due to high leakage current. In central region have 0.23% bad pixels (very similar to </a:t>
            </a:r>
            <a:r>
              <a:rPr lang="en-US" dirty="0" err="1" smtClean="0"/>
              <a:t>GaAs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from prototype sensors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827300" y="2024844"/>
            <a:ext cx="3384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Flat field from 50kV Ag tube</a:t>
            </a:r>
            <a:endParaRPr lang="de-DE" sz="1800" b="1" dirty="0"/>
          </a:p>
        </p:txBody>
      </p:sp>
      <p:pic>
        <p:nvPicPr>
          <p:cNvPr id="8" name="Picture 2" descr="D:\FirstGermaniumSensorTests\GeRX1\Ge_USBstick_200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734" y="2204486"/>
            <a:ext cx="3942742" cy="3221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65762" y="202484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USB stick (uncorrected)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11308234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temperature</a:t>
            </a:r>
            <a:endParaRPr lang="de-D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2575" y="872716"/>
            <a:ext cx="8520113" cy="5046663"/>
          </a:xfrm>
        </p:spPr>
        <p:txBody>
          <a:bodyPr/>
          <a:lstStyle/>
          <a:p>
            <a:r>
              <a:rPr lang="en-US" dirty="0" smtClean="0"/>
              <a:t>At warmer temps, current-saturated region at edge grows</a:t>
            </a:r>
          </a:p>
          <a:p>
            <a:r>
              <a:rPr lang="en-US" dirty="0" smtClean="0"/>
              <a:t>Pixels become noisy with operating point shift (NB – not readjusted)</a:t>
            </a:r>
            <a:endParaRPr lang="de-DE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4970480"/>
            <a:ext cx="1868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2.2 mA current!</a:t>
            </a:r>
            <a:endParaRPr lang="de-DE" sz="18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D:\Dropbox\MyFiles\GermaniumPublication\FirstDraftJINSTstyle\CombinedGeTempF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52836"/>
            <a:ext cx="8823870" cy="301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714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work on Germanium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6-chip-layout Ge </a:t>
            </a:r>
            <a:r>
              <a:rPr lang="en-US" dirty="0" smtClean="0"/>
              <a:t>sensors produced at Canberra</a:t>
            </a:r>
          </a:p>
          <a:p>
            <a:pPr lvl="1"/>
            <a:r>
              <a:rPr lang="en-US" dirty="0" smtClean="0"/>
              <a:t>Currently being bump-bonded at IZM</a:t>
            </a:r>
            <a:endParaRPr lang="de-DE" dirty="0" smtClean="0"/>
          </a:p>
          <a:p>
            <a:r>
              <a:rPr lang="en-US" dirty="0" smtClean="0"/>
              <a:t>Portable cooling and vacuum system in development</a:t>
            </a:r>
          </a:p>
        </p:txBody>
      </p:sp>
      <p:pic>
        <p:nvPicPr>
          <p:cNvPr id="2050" name="Picture 2" descr="D:\Contact with Canberra\GermaniumSensorPhotos\HexaSensors\GeHexaWaf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2492896"/>
            <a:ext cx="3888432" cy="349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Contact with Canberra\GermaniumSensorPhotos\GeChamberPa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456892"/>
            <a:ext cx="2772308" cy="3691521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</p:pic>
      <p:sp>
        <p:nvSpPr>
          <p:cNvPr id="9" name="Freeform 8"/>
          <p:cNvSpPr/>
          <p:nvPr/>
        </p:nvSpPr>
        <p:spPr bwMode="auto">
          <a:xfrm>
            <a:off x="6434139" y="4780196"/>
            <a:ext cx="934268" cy="577615"/>
          </a:xfrm>
          <a:custGeom>
            <a:avLst/>
            <a:gdLst>
              <a:gd name="connsiteX0" fmla="*/ 0 w 885825"/>
              <a:gd name="connsiteY0" fmla="*/ 280988 h 554832"/>
              <a:gd name="connsiteX1" fmla="*/ 21431 w 885825"/>
              <a:gd name="connsiteY1" fmla="*/ 554832 h 554832"/>
              <a:gd name="connsiteX2" fmla="*/ 878681 w 885825"/>
              <a:gd name="connsiteY2" fmla="*/ 257175 h 554832"/>
              <a:gd name="connsiteX3" fmla="*/ 885825 w 885825"/>
              <a:gd name="connsiteY3" fmla="*/ 0 h 554832"/>
              <a:gd name="connsiteX4" fmla="*/ 0 w 885825"/>
              <a:gd name="connsiteY4" fmla="*/ 280988 h 554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5825" h="554832">
                <a:moveTo>
                  <a:pt x="0" y="280988"/>
                </a:moveTo>
                <a:lnTo>
                  <a:pt x="21431" y="554832"/>
                </a:lnTo>
                <a:lnTo>
                  <a:pt x="878681" y="257175"/>
                </a:lnTo>
                <a:lnTo>
                  <a:pt x="885825" y="0"/>
                </a:lnTo>
                <a:lnTo>
                  <a:pt x="0" y="28098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4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52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02617"/>
            <a:ext cx="8520113" cy="5046663"/>
          </a:xfrm>
        </p:spPr>
        <p:txBody>
          <a:bodyPr/>
          <a:lstStyle/>
          <a:p>
            <a:r>
              <a:rPr lang="en-US" dirty="0" smtClean="0"/>
              <a:t>LAMBDA readout system - high-speed readout of large high-Z sensors</a:t>
            </a:r>
          </a:p>
          <a:p>
            <a:r>
              <a:rPr lang="en-US" dirty="0" smtClean="0"/>
              <a:t>Gallium Arsenide sensors - good pixel yield and stability, acceptable results after flat-field correction</a:t>
            </a:r>
          </a:p>
          <a:p>
            <a:r>
              <a:rPr lang="en-US" dirty="0" smtClean="0"/>
              <a:t>Cadmium Telluride - best QE at high energies, acceptable image quality</a:t>
            </a:r>
          </a:p>
          <a:p>
            <a:r>
              <a:rPr lang="en-US" dirty="0" smtClean="0"/>
              <a:t>Germanium single chips show promising results with higher uniformity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487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Thanks for listening</a:t>
            </a:r>
          </a:p>
          <a:p>
            <a:r>
              <a:rPr lang="en-US" sz="2400" i="1" dirty="0"/>
              <a:t>There are open positions for </a:t>
            </a:r>
            <a:r>
              <a:rPr lang="en-US" sz="2400" i="1" dirty="0" err="1"/>
              <a:t>PostDocs</a:t>
            </a:r>
            <a:r>
              <a:rPr lang="en-US" sz="2400" i="1" dirty="0"/>
              <a:t> and Master/PhD </a:t>
            </a:r>
            <a:r>
              <a:rPr lang="en-US" sz="2400" i="1" dirty="0" smtClean="0"/>
              <a:t>students</a:t>
            </a:r>
          </a:p>
          <a:p>
            <a:pPr lvl="1"/>
            <a:r>
              <a:rPr lang="en-US" sz="1600" dirty="0"/>
              <a:t>http://photon-science.desy.de/research/technical_groups/detectors/index_eng.html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82152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Medipix3 readout chip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249865" cy="5046663"/>
          </a:xfrm>
        </p:spPr>
        <p:txBody>
          <a:bodyPr/>
          <a:lstStyle/>
          <a:p>
            <a:r>
              <a:rPr lang="en-US" dirty="0" smtClean="0"/>
              <a:t>CERN-led collaboration (~20 institutes) </a:t>
            </a:r>
          </a:p>
          <a:p>
            <a:pPr lvl="1"/>
            <a:r>
              <a:rPr lang="en-US" dirty="0" smtClean="0"/>
              <a:t>Flexible design</a:t>
            </a:r>
          </a:p>
          <a:p>
            <a:pPr lvl="1"/>
            <a:r>
              <a:rPr lang="en-US" dirty="0" smtClean="0"/>
              <a:t>256 by 256 array of 55µm pixels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71790"/>
            <a:ext cx="6660740" cy="35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4567" y="3562273"/>
            <a:ext cx="1818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2-stage amplifier</a:t>
            </a:r>
            <a:endParaRPr lang="de-DE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1835696" y="2387015"/>
            <a:ext cx="21782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 photon-counting thresholds available</a:t>
            </a:r>
            <a:endParaRPr lang="de-DE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139952" y="2420888"/>
            <a:ext cx="1836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Interpixel</a:t>
            </a:r>
            <a:r>
              <a:rPr lang="en-US" b="1" dirty="0" smtClean="0"/>
              <a:t> communication</a:t>
            </a:r>
            <a:endParaRPr lang="de-DE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984268" y="3893889"/>
            <a:ext cx="18362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 x 12-bit counters per pixel</a:t>
            </a:r>
            <a:endParaRPr lang="de-DE" b="1" dirty="0"/>
          </a:p>
        </p:txBody>
      </p:sp>
      <p:pic>
        <p:nvPicPr>
          <p:cNvPr id="9" name="Picture 7" descr="flipchi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2140" y="764704"/>
            <a:ext cx="323882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4859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898"/>
          <a:stretch/>
        </p:blipFill>
        <p:spPr>
          <a:xfrm>
            <a:off x="4391980" y="2312876"/>
            <a:ext cx="4716524" cy="35643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8"/>
            <a:ext cx="6836184" cy="544512"/>
          </a:xfrm>
        </p:spPr>
        <p:txBody>
          <a:bodyPr/>
          <a:lstStyle/>
          <a:p>
            <a:r>
              <a:rPr lang="en-US" dirty="0" smtClean="0"/>
              <a:t>Medipix3 design and high-Z compatibility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6"/>
            <a:ext cx="8520113" cy="5046663"/>
          </a:xfrm>
        </p:spPr>
        <p:txBody>
          <a:bodyPr/>
          <a:lstStyle/>
          <a:p>
            <a:r>
              <a:rPr lang="en-US" dirty="0" smtClean="0"/>
              <a:t>Bipolar input preamp with leakage compensation (followed by shaper)</a:t>
            </a:r>
          </a:p>
          <a:p>
            <a:r>
              <a:rPr lang="en-US" dirty="0" smtClean="0"/>
              <a:t>Gain selection</a:t>
            </a:r>
          </a:p>
          <a:p>
            <a:r>
              <a:rPr lang="en-US" dirty="0" smtClean="0"/>
              <a:t>Charge summing (beneficial for thick sensors with fluorescence)</a:t>
            </a:r>
            <a:endParaRPr lang="de-DE" dirty="0"/>
          </a:p>
        </p:txBody>
      </p: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902" y="2392212"/>
            <a:ext cx="3407545" cy="3420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83868" y="5301208"/>
            <a:ext cx="18008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Leakage compensation circuit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82431" y="6129300"/>
            <a:ext cx="4057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/>
              <a:t>Rafael Ballabriga </a:t>
            </a:r>
            <a:r>
              <a:rPr lang="de-DE" sz="1400" i="1" dirty="0" err="1" smtClean="0"/>
              <a:t>Suñé</a:t>
            </a:r>
            <a:r>
              <a:rPr lang="de-DE" sz="1400" i="1" dirty="0" smtClean="0"/>
              <a:t>, CERN Thesis </a:t>
            </a:r>
            <a:r>
              <a:rPr lang="de-DE" sz="1400" i="1" dirty="0"/>
              <a:t>2010-055</a:t>
            </a:r>
            <a:r>
              <a:rPr lang="de-DE" sz="1400" i="1" dirty="0" smtClean="0"/>
              <a:t> </a:t>
            </a:r>
            <a:endParaRPr lang="de-DE" sz="1400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3311860" y="2384884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Bipolar discharge circuit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1349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1" y="103188"/>
            <a:ext cx="6836184" cy="544512"/>
          </a:xfrm>
        </p:spPr>
        <p:txBody>
          <a:bodyPr/>
          <a:lstStyle/>
          <a:p>
            <a:r>
              <a:rPr lang="en-US" dirty="0" smtClean="0"/>
              <a:t>Medipix3 design and high-Z compatibility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6"/>
            <a:ext cx="8520113" cy="5046663"/>
          </a:xfrm>
        </p:spPr>
        <p:txBody>
          <a:bodyPr/>
          <a:lstStyle/>
          <a:p>
            <a:r>
              <a:rPr lang="en-US" dirty="0" smtClean="0"/>
              <a:t>Charge summing (avoids double / lost counts, better discrimination)</a:t>
            </a:r>
            <a:endParaRPr lang="de-DE" dirty="0"/>
          </a:p>
        </p:txBody>
      </p:sp>
      <p:pic>
        <p:nvPicPr>
          <p:cNvPr id="9" name="Picture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87924" y="1736812"/>
            <a:ext cx="5040560" cy="3816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26228" y="1691516"/>
            <a:ext cx="35702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Simulated spectrum - </a:t>
            </a:r>
            <a:r>
              <a:rPr lang="en-US" sz="1800" b="1" dirty="0" err="1" smtClean="0"/>
              <a:t>Ge</a:t>
            </a:r>
            <a:r>
              <a:rPr lang="en-US" sz="1800" b="1" dirty="0" smtClean="0"/>
              <a:t>, 100V</a:t>
            </a:r>
            <a:endParaRPr lang="de-DE" sz="1800" b="1" dirty="0"/>
          </a:p>
        </p:txBody>
      </p:sp>
      <p:grpSp>
        <p:nvGrpSpPr>
          <p:cNvPr id="4" name="Group 3"/>
          <p:cNvGrpSpPr/>
          <p:nvPr/>
        </p:nvGrpSpPr>
        <p:grpSpPr>
          <a:xfrm>
            <a:off x="431540" y="1700808"/>
            <a:ext cx="3503620" cy="3780420"/>
            <a:chOff x="431540" y="1926124"/>
            <a:chExt cx="3503620" cy="3780420"/>
          </a:xfrm>
        </p:grpSpPr>
        <p:sp>
          <p:nvSpPr>
            <p:cNvPr id="12" name="Rectangle 11"/>
            <p:cNvSpPr/>
            <p:nvPr/>
          </p:nvSpPr>
          <p:spPr bwMode="auto">
            <a:xfrm>
              <a:off x="613334" y="1926124"/>
              <a:ext cx="3276364" cy="32403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7544" y="1952836"/>
              <a:ext cx="3467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Medipix3 RX charge summing</a:t>
              </a:r>
              <a:endParaRPr lang="de-DE" sz="1800" b="1" dirty="0"/>
            </a:p>
          </p:txBody>
        </p:sp>
        <p:grpSp>
          <p:nvGrpSpPr>
            <p:cNvPr id="14" name="Group 13"/>
            <p:cNvGrpSpPr>
              <a:grpSpLocks/>
            </p:cNvGrpSpPr>
            <p:nvPr/>
          </p:nvGrpSpPr>
          <p:grpSpPr bwMode="auto">
            <a:xfrm>
              <a:off x="796665" y="2420419"/>
              <a:ext cx="2628900" cy="3286125"/>
              <a:chOff x="5338772" y="1712889"/>
              <a:chExt cx="2628937" cy="3286173"/>
            </a:xfrm>
          </p:grpSpPr>
          <p:cxnSp>
            <p:nvCxnSpPr>
              <p:cNvPr id="15" name="Straight Connector 8"/>
              <p:cNvCxnSpPr>
                <a:cxnSpLocks noChangeShapeType="1"/>
              </p:cNvCxnSpPr>
              <p:nvPr/>
            </p:nvCxnSpPr>
            <p:spPr bwMode="auto">
              <a:xfrm rot="5400000">
                <a:off x="3695686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Straight Connector 11"/>
              <p:cNvCxnSpPr>
                <a:cxnSpLocks noChangeShapeType="1"/>
              </p:cNvCxnSpPr>
              <p:nvPr/>
            </p:nvCxnSpPr>
            <p:spPr bwMode="auto">
              <a:xfrm rot="5400000">
                <a:off x="5010154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Straight Connector 12"/>
              <p:cNvCxnSpPr>
                <a:cxnSpLocks noChangeShapeType="1"/>
              </p:cNvCxnSpPr>
              <p:nvPr/>
            </p:nvCxnSpPr>
            <p:spPr bwMode="auto">
              <a:xfrm rot="5400000">
                <a:off x="6324622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8" name="Group 17"/>
            <p:cNvGrpSpPr>
              <a:grpSpLocks/>
            </p:cNvGrpSpPr>
            <p:nvPr/>
          </p:nvGrpSpPr>
          <p:grpSpPr bwMode="auto">
            <a:xfrm rot="5400000">
              <a:off x="760153" y="2456931"/>
              <a:ext cx="2628900" cy="3286125"/>
              <a:chOff x="5338772" y="1712889"/>
              <a:chExt cx="2628937" cy="3286173"/>
            </a:xfrm>
          </p:grpSpPr>
          <p:cxnSp>
            <p:nvCxnSpPr>
              <p:cNvPr id="19" name="Straight Connector 18"/>
              <p:cNvCxnSpPr>
                <a:cxnSpLocks noChangeShapeType="1"/>
              </p:cNvCxnSpPr>
              <p:nvPr/>
            </p:nvCxnSpPr>
            <p:spPr bwMode="auto">
              <a:xfrm rot="5400000">
                <a:off x="3695686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" name="Straight Connector 19"/>
              <p:cNvCxnSpPr>
                <a:cxnSpLocks noChangeShapeType="1"/>
              </p:cNvCxnSpPr>
              <p:nvPr/>
            </p:nvCxnSpPr>
            <p:spPr bwMode="auto">
              <a:xfrm rot="5400000">
                <a:off x="5010154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Straight Connector 20"/>
              <p:cNvCxnSpPr>
                <a:cxnSpLocks noChangeShapeType="1"/>
              </p:cNvCxnSpPr>
              <p:nvPr/>
            </p:nvCxnSpPr>
            <p:spPr bwMode="auto">
              <a:xfrm rot="5400000">
                <a:off x="6324622" y="3355975"/>
                <a:ext cx="3286173" cy="1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22" name="Oval 21"/>
            <p:cNvSpPr>
              <a:spLocks noChangeArrowheads="1"/>
            </p:cNvSpPr>
            <p:nvPr/>
          </p:nvSpPr>
          <p:spPr bwMode="auto">
            <a:xfrm>
              <a:off x="1234815" y="3187182"/>
              <a:ext cx="1314450" cy="1350962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19050" algn="ctr">
              <a:solidFill>
                <a:srgbClr val="FFC000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22"/>
            <p:cNvSpPr>
              <a:spLocks noChangeArrowheads="1"/>
            </p:cNvSpPr>
            <p:nvPr/>
          </p:nvSpPr>
          <p:spPr bwMode="auto">
            <a:xfrm>
              <a:off x="2001578" y="2676007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Oval 21"/>
            <p:cNvSpPr>
              <a:spLocks noChangeArrowheads="1"/>
            </p:cNvSpPr>
            <p:nvPr/>
          </p:nvSpPr>
          <p:spPr bwMode="auto">
            <a:xfrm>
              <a:off x="2001578" y="5304907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22"/>
            <p:cNvSpPr>
              <a:spLocks noChangeArrowheads="1"/>
            </p:cNvSpPr>
            <p:nvPr/>
          </p:nvSpPr>
          <p:spPr bwMode="auto">
            <a:xfrm>
              <a:off x="687128" y="5304907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Oval 23"/>
            <p:cNvSpPr>
              <a:spLocks noChangeArrowheads="1"/>
            </p:cNvSpPr>
            <p:nvPr/>
          </p:nvSpPr>
          <p:spPr bwMode="auto">
            <a:xfrm>
              <a:off x="687128" y="3990457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24"/>
            <p:cNvSpPr>
              <a:spLocks noChangeArrowheads="1"/>
            </p:cNvSpPr>
            <p:nvPr/>
          </p:nvSpPr>
          <p:spPr bwMode="auto">
            <a:xfrm>
              <a:off x="3316028" y="3969060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Oval 25"/>
            <p:cNvSpPr>
              <a:spLocks noChangeArrowheads="1"/>
            </p:cNvSpPr>
            <p:nvPr/>
          </p:nvSpPr>
          <p:spPr bwMode="auto">
            <a:xfrm>
              <a:off x="3316028" y="5301208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26"/>
            <p:cNvSpPr>
              <a:spLocks noChangeArrowheads="1"/>
            </p:cNvSpPr>
            <p:nvPr/>
          </p:nvSpPr>
          <p:spPr bwMode="auto">
            <a:xfrm>
              <a:off x="3316028" y="2672916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Oval 27"/>
            <p:cNvSpPr>
              <a:spLocks noChangeArrowheads="1"/>
            </p:cNvSpPr>
            <p:nvPr/>
          </p:nvSpPr>
          <p:spPr bwMode="auto">
            <a:xfrm>
              <a:off x="687128" y="2676007"/>
              <a:ext cx="219075" cy="219075"/>
            </a:xfrm>
            <a:prstGeom prst="ellipse">
              <a:avLst/>
            </a:prstGeom>
            <a:solidFill>
              <a:srgbClr val="FF0000">
                <a:alpha val="32941"/>
              </a:srgbClr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Oval 28"/>
            <p:cNvSpPr>
              <a:spLocks noChangeArrowheads="1"/>
            </p:cNvSpPr>
            <p:nvPr/>
          </p:nvSpPr>
          <p:spPr bwMode="auto">
            <a:xfrm>
              <a:off x="2001578" y="3990457"/>
              <a:ext cx="219075" cy="219075"/>
            </a:xfrm>
            <a:prstGeom prst="ellipse">
              <a:avLst/>
            </a:prstGeom>
            <a:solidFill>
              <a:srgbClr val="FF0000">
                <a:alpha val="67058"/>
              </a:srgbClr>
            </a:solidFill>
            <a:ln w="19050" algn="ctr">
              <a:solidFill>
                <a:srgbClr val="FF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32" name="Straight Arrow Connector 32"/>
            <p:cNvCxnSpPr>
              <a:cxnSpLocks noChangeShapeType="1"/>
            </p:cNvCxnSpPr>
            <p:nvPr/>
          </p:nvCxnSpPr>
          <p:spPr bwMode="auto">
            <a:xfrm rot="16200000" flipH="1">
              <a:off x="1672965" y="3661844"/>
              <a:ext cx="328613" cy="328613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3" name="Straight Arrow Connector 33"/>
            <p:cNvCxnSpPr>
              <a:cxnSpLocks noChangeShapeType="1"/>
            </p:cNvCxnSpPr>
            <p:nvPr/>
          </p:nvCxnSpPr>
          <p:spPr bwMode="auto">
            <a:xfrm flipH="1">
              <a:off x="2257165" y="3661844"/>
              <a:ext cx="328613" cy="328613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Straight Arrow Connector 34"/>
            <p:cNvCxnSpPr>
              <a:cxnSpLocks noChangeShapeType="1"/>
            </p:cNvCxnSpPr>
            <p:nvPr/>
          </p:nvCxnSpPr>
          <p:spPr bwMode="auto">
            <a:xfrm rot="10800000" flipH="1">
              <a:off x="1672965" y="4246044"/>
              <a:ext cx="328613" cy="328613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Straight Arrow Connector 35"/>
            <p:cNvCxnSpPr>
              <a:cxnSpLocks noChangeShapeType="1"/>
            </p:cNvCxnSpPr>
            <p:nvPr/>
          </p:nvCxnSpPr>
          <p:spPr bwMode="auto">
            <a:xfrm rot="5400000" flipH="1">
              <a:off x="2257165" y="4246044"/>
              <a:ext cx="328613" cy="328613"/>
            </a:xfrm>
            <a:prstGeom prst="straightConnector1">
              <a:avLst/>
            </a:prstGeom>
            <a:noFill/>
            <a:ln w="19050" algn="ctr">
              <a:solidFill>
                <a:srgbClr val="C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6" name="Oval 37"/>
            <p:cNvSpPr>
              <a:spLocks noChangeArrowheads="1"/>
            </p:cNvSpPr>
            <p:nvPr/>
          </p:nvSpPr>
          <p:spPr bwMode="auto">
            <a:xfrm>
              <a:off x="1380865" y="3296719"/>
              <a:ext cx="219075" cy="219075"/>
            </a:xfrm>
            <a:prstGeom prst="ellipse">
              <a:avLst/>
            </a:prstGeom>
            <a:solidFill>
              <a:srgbClr val="00B050">
                <a:alpha val="32941"/>
              </a:srgbClr>
            </a:solidFill>
            <a:ln w="9525" algn="ctr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Oval 38"/>
            <p:cNvSpPr>
              <a:spLocks noChangeArrowheads="1"/>
            </p:cNvSpPr>
            <p:nvPr/>
          </p:nvSpPr>
          <p:spPr bwMode="auto">
            <a:xfrm>
              <a:off x="2695315" y="3296719"/>
              <a:ext cx="219075" cy="219075"/>
            </a:xfrm>
            <a:prstGeom prst="ellipse">
              <a:avLst/>
            </a:prstGeom>
            <a:solidFill>
              <a:srgbClr val="00B050">
                <a:alpha val="32941"/>
              </a:srgbClr>
            </a:solidFill>
            <a:ln w="9525" algn="ctr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Oval 39"/>
            <p:cNvSpPr>
              <a:spLocks noChangeArrowheads="1"/>
            </p:cNvSpPr>
            <p:nvPr/>
          </p:nvSpPr>
          <p:spPr bwMode="auto">
            <a:xfrm>
              <a:off x="1380865" y="4684194"/>
              <a:ext cx="219075" cy="219075"/>
            </a:xfrm>
            <a:prstGeom prst="ellipse">
              <a:avLst/>
            </a:prstGeom>
            <a:solidFill>
              <a:srgbClr val="00B050">
                <a:alpha val="32941"/>
              </a:srgbClr>
            </a:solidFill>
            <a:ln w="9525" algn="ctr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Oval 40"/>
            <p:cNvSpPr>
              <a:spLocks noChangeArrowheads="1"/>
            </p:cNvSpPr>
            <p:nvPr/>
          </p:nvSpPr>
          <p:spPr bwMode="auto">
            <a:xfrm>
              <a:off x="2695315" y="4720707"/>
              <a:ext cx="219075" cy="219075"/>
            </a:xfrm>
            <a:prstGeom prst="ellipse">
              <a:avLst/>
            </a:prstGeom>
            <a:solidFill>
              <a:srgbClr val="00B050">
                <a:alpha val="32941"/>
              </a:srgbClr>
            </a:solidFill>
            <a:ln w="9525" algn="ctr">
              <a:solidFill>
                <a:srgbClr val="00B05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 Box 38"/>
            <p:cNvSpPr txBox="1">
              <a:spLocks noChangeArrowheads="1"/>
            </p:cNvSpPr>
            <p:nvPr/>
          </p:nvSpPr>
          <p:spPr bwMode="auto">
            <a:xfrm>
              <a:off x="893503" y="3246391"/>
              <a:ext cx="434975" cy="641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3600" dirty="0">
                  <a:solidFill>
                    <a:srgbClr val="009900"/>
                  </a:solidFill>
                  <a:cs typeface="Arial" charset="0"/>
                </a:rPr>
                <a:t>√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45878" y="2907837"/>
              <a:ext cx="11192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Arbitration</a:t>
              </a:r>
              <a:endParaRPr lang="de-DE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43366" y="4158372"/>
              <a:ext cx="1050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Summing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839722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Medipix3: features and possible operating modes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7"/>
            <a:ext cx="8520113" cy="5148572"/>
          </a:xfrm>
        </p:spPr>
        <p:txBody>
          <a:bodyPr/>
          <a:lstStyle/>
          <a:p>
            <a:r>
              <a:rPr lang="en-US" dirty="0" smtClean="0"/>
              <a:t>Continuous read-write: </a:t>
            </a:r>
            <a:r>
              <a:rPr lang="en-US" dirty="0" err="1" smtClean="0"/>
              <a:t>deadtime</a:t>
            </a:r>
            <a:r>
              <a:rPr lang="en-US" dirty="0" smtClean="0"/>
              <a:t>-free readout with 12 bit depth</a:t>
            </a:r>
          </a:p>
          <a:p>
            <a:pPr lvl="1"/>
            <a:r>
              <a:rPr lang="en-US" dirty="0" smtClean="0"/>
              <a:t>2 x frame rate possible with 6 bit depth</a:t>
            </a:r>
          </a:p>
          <a:p>
            <a:r>
              <a:rPr lang="en-US" dirty="0" smtClean="0"/>
              <a:t>24-bit mode (but with </a:t>
            </a:r>
            <a:r>
              <a:rPr lang="en-US" dirty="0" err="1" smtClean="0"/>
              <a:t>deadtime</a:t>
            </a:r>
            <a:r>
              <a:rPr lang="en-US" dirty="0" smtClean="0"/>
              <a:t> between frames)</a:t>
            </a:r>
          </a:p>
          <a:p>
            <a:r>
              <a:rPr lang="en-US" dirty="0" smtClean="0"/>
              <a:t>2 independent counters and thresholds</a:t>
            </a:r>
          </a:p>
          <a:p>
            <a:pPr lvl="1"/>
            <a:r>
              <a:rPr lang="en-US" dirty="0" smtClean="0"/>
              <a:t>Energy discrimination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ump-probe operation</a:t>
            </a:r>
            <a:endParaRPr lang="en-US" dirty="0"/>
          </a:p>
          <a:p>
            <a:r>
              <a:rPr lang="en-US" i="1" dirty="0" smtClean="0"/>
              <a:t>With 110µm pixel sensor</a:t>
            </a:r>
          </a:p>
          <a:p>
            <a:pPr lvl="1"/>
            <a:r>
              <a:rPr lang="en-US" dirty="0" smtClean="0"/>
              <a:t>Up to 8 energy bins</a:t>
            </a:r>
          </a:p>
          <a:p>
            <a:pPr lvl="1"/>
            <a:r>
              <a:rPr lang="en-US" dirty="0" smtClean="0"/>
              <a:t>Or, 4 with charge sharing compensation and CRW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7880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head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4181413" cy="5475436"/>
          </a:xfrm>
        </p:spPr>
        <p:txBody>
          <a:bodyPr/>
          <a:lstStyle/>
          <a:p>
            <a:r>
              <a:rPr lang="en-US" dirty="0"/>
              <a:t>6 by 2 chips (1536 by 512 pixels)</a:t>
            </a:r>
          </a:p>
          <a:p>
            <a:pPr lvl="1"/>
            <a:r>
              <a:rPr lang="en-US" dirty="0"/>
              <a:t>Large Si sensor </a:t>
            </a:r>
            <a:endParaRPr lang="en-US" dirty="0" smtClean="0"/>
          </a:p>
          <a:p>
            <a:pPr lvl="2"/>
            <a:r>
              <a:rPr lang="en-US" dirty="0" smtClean="0"/>
              <a:t>300µm </a:t>
            </a:r>
            <a:r>
              <a:rPr lang="en-US" dirty="0"/>
              <a:t>Si sensor here</a:t>
            </a:r>
          </a:p>
          <a:p>
            <a:pPr lvl="1"/>
            <a:r>
              <a:rPr lang="en-US" dirty="0"/>
              <a:t>2 x “</a:t>
            </a:r>
            <a:r>
              <a:rPr lang="en-US" dirty="0" err="1"/>
              <a:t>Hexa</a:t>
            </a:r>
            <a:r>
              <a:rPr lang="en-US" dirty="0"/>
              <a:t>” high-Z sensors</a:t>
            </a:r>
          </a:p>
          <a:p>
            <a:r>
              <a:rPr lang="en-US" dirty="0"/>
              <a:t>Ceramic circuit board (LTCC)</a:t>
            </a:r>
          </a:p>
          <a:p>
            <a:pPr lvl="1"/>
            <a:r>
              <a:rPr lang="en-US" dirty="0" smtClean="0"/>
              <a:t>Good </a:t>
            </a:r>
            <a:r>
              <a:rPr lang="en-US" dirty="0"/>
              <a:t>match to </a:t>
            </a:r>
            <a:r>
              <a:rPr lang="en-US" dirty="0" smtClean="0"/>
              <a:t>semiconductor CTE</a:t>
            </a:r>
            <a:endParaRPr lang="en-US" dirty="0"/>
          </a:p>
          <a:p>
            <a:pPr lvl="1"/>
            <a:r>
              <a:rPr lang="en-US" dirty="0"/>
              <a:t>Cooling through thermal </a:t>
            </a:r>
            <a:r>
              <a:rPr lang="en-US" dirty="0" err="1"/>
              <a:t>vias</a:t>
            </a:r>
            <a:endParaRPr lang="en-US" dirty="0"/>
          </a:p>
          <a:p>
            <a:r>
              <a:rPr lang="en-US" dirty="0"/>
              <a:t>500-pin connector on board</a:t>
            </a:r>
          </a:p>
          <a:p>
            <a:pPr lvl="1"/>
            <a:r>
              <a:rPr lang="en-US" dirty="0"/>
              <a:t>Full parallel readout (8 LVDS data outputs per chip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46" name="Picture 2" descr="D:\Medipix\Medipix module readout\Photos\FullSystem\IMG_054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5146" y="1160748"/>
            <a:ext cx="4431350" cy="1897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7377454" y="3284227"/>
            <a:ext cx="139774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LTCC board</a:t>
            </a:r>
            <a:endParaRPr lang="en-GB" dirty="0"/>
          </a:p>
        </p:txBody>
      </p:sp>
      <p:sp>
        <p:nvSpPr>
          <p:cNvPr id="14" name="Line 21"/>
          <p:cNvSpPr>
            <a:spLocks noChangeShapeType="1"/>
          </p:cNvSpPr>
          <p:nvPr/>
        </p:nvSpPr>
        <p:spPr bwMode="auto">
          <a:xfrm flipH="1" flipV="1">
            <a:off x="7305446" y="2374268"/>
            <a:ext cx="252028" cy="9606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4706408" y="3283221"/>
            <a:ext cx="204254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en-US" dirty="0" smtClean="0"/>
              <a:t>6 x 2 Medipix3 chips</a:t>
            </a:r>
            <a:endParaRPr lang="en-GB" dirty="0"/>
          </a:p>
        </p:txBody>
      </p:sp>
      <p:sp>
        <p:nvSpPr>
          <p:cNvPr id="18" name="Line 23"/>
          <p:cNvSpPr>
            <a:spLocks noChangeShapeType="1"/>
          </p:cNvSpPr>
          <p:nvPr/>
        </p:nvSpPr>
        <p:spPr bwMode="auto">
          <a:xfrm flipV="1">
            <a:off x="5037194" y="2266256"/>
            <a:ext cx="114424" cy="10169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6147" name="Picture 3" descr="D:\Medipix\Medipix module readout\Photos\FullSystem\IMG_054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37615" y="4041068"/>
            <a:ext cx="240566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IMG_008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50421"/>
          <a:stretch/>
        </p:blipFill>
        <p:spPr bwMode="auto">
          <a:xfrm>
            <a:off x="6820820" y="4041068"/>
            <a:ext cx="2215675" cy="1948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7450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Area Medipix3-Based Detector Array (LAMBDA)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1016732"/>
            <a:ext cx="4721473" cy="5046663"/>
          </a:xfrm>
        </p:spPr>
        <p:txBody>
          <a:bodyPr/>
          <a:lstStyle/>
          <a:p>
            <a:r>
              <a:rPr lang="en-US" dirty="0" smtClean="0"/>
              <a:t>Aimed at X-ray scattering and imaging at synchrotrons</a:t>
            </a:r>
          </a:p>
          <a:p>
            <a:r>
              <a:rPr lang="en-US" dirty="0" smtClean="0"/>
              <a:t>Photon-counting system using Medipix3 chip</a:t>
            </a:r>
          </a:p>
          <a:p>
            <a:r>
              <a:rPr lang="en-US" dirty="0" smtClean="0"/>
              <a:t>Small pixel size – 55 µm</a:t>
            </a:r>
          </a:p>
          <a:p>
            <a:r>
              <a:rPr lang="en-US" dirty="0" smtClean="0"/>
              <a:t>Large </a:t>
            </a:r>
            <a:r>
              <a:rPr lang="en-US" dirty="0" err="1" smtClean="0"/>
              <a:t>tileable</a:t>
            </a:r>
            <a:r>
              <a:rPr lang="en-US" dirty="0" smtClean="0"/>
              <a:t> module layout</a:t>
            </a:r>
          </a:p>
          <a:p>
            <a:r>
              <a:rPr lang="en-US" dirty="0" smtClean="0"/>
              <a:t>High-speed readout</a:t>
            </a:r>
          </a:p>
          <a:p>
            <a:pPr lvl="1"/>
            <a:r>
              <a:rPr lang="en-US" dirty="0" smtClean="0"/>
              <a:t>2000 fps with no dead time</a:t>
            </a:r>
          </a:p>
          <a:p>
            <a:r>
              <a:rPr lang="en-US" dirty="0" smtClean="0"/>
              <a:t>Compatible with high-Z materials</a:t>
            </a:r>
            <a:endParaRPr lang="en-US" dirty="0"/>
          </a:p>
        </p:txBody>
      </p:sp>
      <p:pic>
        <p:nvPicPr>
          <p:cNvPr id="5" name="Picture 3" descr="D:\Medipix\Medipix module readout\Mechanics\Lambda for david mo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0132" y="3907367"/>
            <a:ext cx="3034030" cy="2358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80012" y="547251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3-module design</a:t>
            </a:r>
            <a:endParaRPr lang="de-DE" b="1" dirty="0"/>
          </a:p>
        </p:txBody>
      </p:sp>
      <p:pic>
        <p:nvPicPr>
          <p:cNvPr id="7" name="Picture 2" descr="D:\Medipix\Photos\LAMBDA with prototype casing\HGFCubeBlueCasingWhiteB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646" y="800708"/>
            <a:ext cx="4045830" cy="3091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559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High-speed electronics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08720"/>
            <a:ext cx="4649465" cy="5652628"/>
          </a:xfrm>
        </p:spPr>
        <p:txBody>
          <a:bodyPr/>
          <a:lstStyle/>
          <a:p>
            <a:r>
              <a:rPr lang="en-US" dirty="0" smtClean="0"/>
              <a:t>DESY high-speed readout card (also used for AGIPD and PERCIVAL)</a:t>
            </a:r>
            <a:endParaRPr lang="en-US" dirty="0"/>
          </a:p>
          <a:p>
            <a:pPr lvl="1"/>
            <a:r>
              <a:rPr lang="en-US" dirty="0"/>
              <a:t>Virtex-5 FPGA with PowerPC</a:t>
            </a:r>
          </a:p>
          <a:p>
            <a:pPr lvl="1"/>
            <a:r>
              <a:rPr lang="en-US" dirty="0" smtClean="0"/>
              <a:t>Up to 4 </a:t>
            </a:r>
            <a:r>
              <a:rPr lang="en-US" dirty="0"/>
              <a:t>* </a:t>
            </a:r>
            <a:r>
              <a:rPr lang="en-US" dirty="0" smtClean="0"/>
              <a:t>10 </a:t>
            </a:r>
            <a:r>
              <a:rPr lang="en-US" dirty="0"/>
              <a:t>Gigabit Ethernet </a:t>
            </a:r>
            <a:r>
              <a:rPr lang="en-US" dirty="0" smtClean="0"/>
              <a:t>links</a:t>
            </a:r>
            <a:endParaRPr lang="en-US" dirty="0"/>
          </a:p>
          <a:p>
            <a:pPr lvl="1"/>
            <a:r>
              <a:rPr lang="en-US" dirty="0"/>
              <a:t>DDR2 RAM (8GB)</a:t>
            </a:r>
          </a:p>
          <a:p>
            <a:r>
              <a:rPr lang="en-US" dirty="0"/>
              <a:t>“Signal distribution” board connects to det. head</a:t>
            </a:r>
          </a:p>
          <a:p>
            <a:pPr lvl="1"/>
            <a:r>
              <a:rPr lang="en-US" dirty="0"/>
              <a:t>Space for vacuum barrier with germanium </a:t>
            </a:r>
            <a:r>
              <a:rPr lang="en-US" dirty="0" smtClean="0"/>
              <a:t>detector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de-DE" dirty="0"/>
          </a:p>
        </p:txBody>
      </p:sp>
      <p:pic>
        <p:nvPicPr>
          <p:cNvPr id="2051" name="Picture 3" descr="D:\Medipix\Medipix module readout\Photos\FullSystem\MezzanineFro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807782" y="3096830"/>
            <a:ext cx="3990524" cy="128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Medipix\Medipix module readout\Photos\FullSystem\SDboar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181220" y="2978968"/>
            <a:ext cx="4929352" cy="124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800708"/>
            <a:ext cx="2273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Connector to det. head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7056276" y="1736812"/>
            <a:ext cx="125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Space for vacuum barrier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64288" y="3767554"/>
            <a:ext cx="1197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Vregs</a:t>
            </a:r>
            <a:r>
              <a:rPr lang="en-US" dirty="0" smtClean="0">
                <a:solidFill>
                  <a:schemeClr val="bg1"/>
                </a:solidFill>
              </a:rPr>
              <a:t>, ADC/DAC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4068" y="5733256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10GE links</a:t>
            </a:r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5377661" y="2528900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FPGA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8075" y="5985284"/>
            <a:ext cx="17363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Power / trigger 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8073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results with Si module</a:t>
            </a:r>
            <a:endParaRPr lang="de-DE" dirty="0"/>
          </a:p>
        </p:txBody>
      </p:sp>
      <p:pic>
        <p:nvPicPr>
          <p:cNvPr id="75778" name="Picture 2" descr="C:\Users\dpennica\Desktop\FishCan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95536" y="872716"/>
            <a:ext cx="8272759" cy="274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79" name="Picture 3" descr="D:\NewLambdaSoftware\TestingFullModule\PreliminaryTests\CanInXrayHutc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379" y="3753036"/>
            <a:ext cx="4642740" cy="239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780" name="Picture 4" descr="D:\NewLambdaSoftware\TestingFullModule\PreliminaryTests\CanBac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092" y="3789040"/>
            <a:ext cx="3232199" cy="2413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047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materials</a:t>
            </a:r>
            <a:endParaRPr lang="de-DE" dirty="0"/>
          </a:p>
        </p:txBody>
      </p:sp>
      <p:pic>
        <p:nvPicPr>
          <p:cNvPr id="6" name="Picture 2" descr="D:\Dropbox\MyFiles\FlatImage_Milija_100V_filttube_thr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157" y="1520788"/>
            <a:ext cx="3373335" cy="255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D:\Dropbox\MyFiles\GaAsRXHexa_300V_SPM_flatfield_altscal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9" r="67704" b="50000"/>
          <a:stretch/>
        </p:blipFill>
        <p:spPr bwMode="auto">
          <a:xfrm>
            <a:off x="179512" y="1555930"/>
            <a:ext cx="2406330" cy="242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CdTeHexaModule\CdTeHexa_Flatimage_with_scal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" t="4378" r="68583" b="50270"/>
          <a:stretch/>
        </p:blipFill>
        <p:spPr bwMode="auto">
          <a:xfrm>
            <a:off x="3059832" y="1635125"/>
            <a:ext cx="2338615" cy="235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70508" y="1125985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GaAs</a:t>
            </a:r>
            <a:endParaRPr lang="de-DE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3816205" y="1155820"/>
            <a:ext cx="7846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CdTe</a:t>
            </a:r>
            <a:endParaRPr lang="de-DE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6710190" y="1181190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Ge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610575348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at synchrotrons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77900"/>
            <a:ext cx="3677357" cy="5046663"/>
          </a:xfrm>
        </p:spPr>
        <p:txBody>
          <a:bodyPr/>
          <a:lstStyle/>
          <a:p>
            <a:r>
              <a:rPr lang="en-US" dirty="0" smtClean="0"/>
              <a:t>Powder diffraction patterns measured at PETRA-III P02</a:t>
            </a:r>
            <a:r>
              <a:rPr lang="de-DE" dirty="0" smtClean="0"/>
              <a:t> (42 </a:t>
            </a:r>
            <a:r>
              <a:rPr lang="de-DE" dirty="0" err="1" smtClean="0"/>
              <a:t>keV</a:t>
            </a:r>
            <a:r>
              <a:rPr lang="de-DE" dirty="0" smtClean="0"/>
              <a:t>)</a:t>
            </a:r>
          </a:p>
          <a:p>
            <a:r>
              <a:rPr lang="en-US" dirty="0" smtClean="0"/>
              <a:t>Standard sample (CeO</a:t>
            </a:r>
            <a:r>
              <a:rPr lang="en-US" baseline="-25000" dirty="0" smtClean="0"/>
              <a:t>2</a:t>
            </a:r>
            <a:r>
              <a:rPr lang="en-US" dirty="0" smtClean="0"/>
              <a:t>) gives usable diffraction pattern in 1 </a:t>
            </a:r>
            <a:r>
              <a:rPr lang="en-US" dirty="0" err="1" smtClean="0"/>
              <a:t>ms</a:t>
            </a:r>
            <a:endParaRPr lang="en-US" dirty="0" smtClean="0"/>
          </a:p>
          <a:p>
            <a:r>
              <a:rPr lang="en-US" dirty="0" smtClean="0"/>
              <a:t>Possibility of time-resolved and high-speed measurements (e.g. effects of rapid heating or pressure)</a:t>
            </a:r>
          </a:p>
        </p:txBody>
      </p:sp>
      <p:pic>
        <p:nvPicPr>
          <p:cNvPr id="4098" name="Picture 2" descr="D:\GaAs Project\P02Tests\GaAs_CeO2_1ms_colour_image_and_diff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988" y="1124744"/>
            <a:ext cx="4229123" cy="52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69359" y="3969060"/>
            <a:ext cx="1413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Diffractogram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822194"/>
            <a:ext cx="4226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Scattering from CeO</a:t>
            </a:r>
            <a:r>
              <a:rPr lang="en-US" baseline="-25000" dirty="0" smtClean="0"/>
              <a:t>2</a:t>
            </a:r>
            <a:r>
              <a:rPr lang="en-US" dirty="0" smtClean="0"/>
              <a:t> standard, 42 </a:t>
            </a:r>
            <a:r>
              <a:rPr lang="en-US" dirty="0" err="1" smtClean="0"/>
              <a:t>keV</a:t>
            </a:r>
            <a:r>
              <a:rPr lang="en-US" dirty="0" smtClean="0"/>
              <a:t>, 1ms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70927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use at PETRA-III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9792" y="908720"/>
            <a:ext cx="6300700" cy="5046663"/>
          </a:xfrm>
        </p:spPr>
        <p:txBody>
          <a:bodyPr/>
          <a:lstStyle/>
          <a:p>
            <a:r>
              <a:rPr lang="en-US" dirty="0" smtClean="0"/>
              <a:t>Example – Rheology at PETRA-III P10</a:t>
            </a:r>
          </a:p>
          <a:p>
            <a:pPr lvl="1"/>
            <a:r>
              <a:rPr lang="en-US" dirty="0" smtClean="0"/>
              <a:t>Investigates structure changes and particle dynamics in fluids under shear forces</a:t>
            </a:r>
          </a:p>
          <a:p>
            <a:pPr lvl="1"/>
            <a:r>
              <a:rPr lang="en-US" dirty="0" smtClean="0"/>
              <a:t>Requires high frame rate, high SNR, small pixel size</a:t>
            </a:r>
            <a:endParaRPr lang="de-DE" dirty="0"/>
          </a:p>
        </p:txBody>
      </p:sp>
      <p:pic>
        <p:nvPicPr>
          <p:cNvPr id="251" name="Picture 3"/>
          <p:cNvPicPr>
            <a:picLocks noChangeAspect="1" noChangeArrowheads="1"/>
          </p:cNvPicPr>
          <p:nvPr/>
        </p:nvPicPr>
        <p:blipFill rotWithShape="1"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53" t="19000" r="58761" b="14627"/>
          <a:stretch/>
        </p:blipFill>
        <p:spPr bwMode="auto">
          <a:xfrm>
            <a:off x="5328084" y="2744924"/>
            <a:ext cx="3998322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0" name="TextBox 249"/>
          <p:cNvSpPr txBox="1"/>
          <p:nvPr/>
        </p:nvSpPr>
        <p:spPr>
          <a:xfrm>
            <a:off x="5895918" y="2807640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chemeClr val="bg1"/>
                </a:solidFill>
              </a:rPr>
              <a:t>Part of speckle pattern</a:t>
            </a:r>
            <a:endParaRPr lang="de-DE" sz="1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9784" y="2816932"/>
            <a:ext cx="2808312" cy="2747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D:\Medipix\Medipix module readout\ImagesFromBeamTests\IMG_094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03" t="37250" r="25709" b="15270"/>
          <a:stretch/>
        </p:blipFill>
        <p:spPr bwMode="auto">
          <a:xfrm rot="5400000">
            <a:off x="-1052361" y="2544488"/>
            <a:ext cx="4659987" cy="241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 bwMode="auto">
          <a:xfrm flipH="1">
            <a:off x="1223628" y="2992306"/>
            <a:ext cx="2106236" cy="130079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flipH="1" flipV="1">
            <a:off x="1223628" y="4689140"/>
            <a:ext cx="2502280" cy="86380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69302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Rheology with XPCS – PETRA-III P10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520113" cy="5046663"/>
          </a:xfrm>
        </p:spPr>
        <p:txBody>
          <a:bodyPr/>
          <a:lstStyle/>
          <a:p>
            <a:r>
              <a:rPr lang="en-US" dirty="0" smtClean="0"/>
              <a:t>PRELIMINARY results:</a:t>
            </a:r>
          </a:p>
          <a:p>
            <a:pPr lvl="1"/>
            <a:r>
              <a:rPr lang="en-US" dirty="0" smtClean="0"/>
              <a:t>XPCS measurements demonstrated in </a:t>
            </a:r>
            <a:r>
              <a:rPr lang="en-US" dirty="0" err="1" smtClean="0"/>
              <a:t>rheometer</a:t>
            </a:r>
            <a:r>
              <a:rPr lang="en-US" dirty="0" smtClean="0"/>
              <a:t> setup</a:t>
            </a:r>
          </a:p>
          <a:p>
            <a:pPr lvl="1"/>
            <a:r>
              <a:rPr lang="en-US" dirty="0" smtClean="0"/>
              <a:t>Sample </a:t>
            </a:r>
            <a:r>
              <a:rPr lang="en-US" dirty="0" err="1" smtClean="0"/>
              <a:t>decorrelates</a:t>
            </a:r>
            <a:r>
              <a:rPr lang="en-US" dirty="0" smtClean="0"/>
              <a:t> more quickly with increasing shear applied</a:t>
            </a:r>
          </a:p>
          <a:p>
            <a:pPr lvl="1"/>
            <a:endParaRPr lang="de-DE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64" y="2154342"/>
            <a:ext cx="8229600" cy="409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17640" y="5934762"/>
            <a:ext cx="812723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Tau (s)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7638418" y="5862754"/>
            <a:ext cx="48763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1</a:t>
            </a:r>
            <a:endParaRPr lang="de-DE" dirty="0"/>
          </a:p>
        </p:txBody>
      </p:sp>
      <p:sp>
        <p:nvSpPr>
          <p:cNvPr id="7" name="TextBox 6"/>
          <p:cNvSpPr txBox="1"/>
          <p:nvPr/>
        </p:nvSpPr>
        <p:spPr>
          <a:xfrm>
            <a:off x="5605772" y="5862754"/>
            <a:ext cx="48763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/>
              <a:t>0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3533962" y="5826750"/>
            <a:ext cx="53251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-1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1441941" y="5836361"/>
            <a:ext cx="532518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-2</a:t>
            </a:r>
            <a:endParaRPr lang="de-DE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3013" y="4019870"/>
            <a:ext cx="233910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Autocorrelation function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30457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 sensor </a:t>
            </a:r>
            <a:r>
              <a:rPr lang="en-US" dirty="0" err="1" smtClean="0"/>
              <a:t>behaviour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66613"/>
            <a:ext cx="8520113" cy="5046663"/>
          </a:xfrm>
        </p:spPr>
        <p:txBody>
          <a:bodyPr/>
          <a:lstStyle/>
          <a:p>
            <a:r>
              <a:rPr lang="en-US" dirty="0" smtClean="0"/>
              <a:t>Relatively high current (measured at -110C) dominated by guard ring</a:t>
            </a:r>
          </a:p>
          <a:p>
            <a:pPr lvl="1"/>
            <a:r>
              <a:rPr lang="en-US" dirty="0" err="1" smtClean="0"/>
              <a:t>Ikrum</a:t>
            </a:r>
            <a:r>
              <a:rPr lang="en-US" dirty="0" smtClean="0"/>
              <a:t> tests of previous sensor at -70C showed &lt; 1nA in working pixels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" t="1729" r="1245" b="2024"/>
          <a:stretch/>
        </p:blipFill>
        <p:spPr bwMode="auto">
          <a:xfrm>
            <a:off x="1709700" y="2060848"/>
            <a:ext cx="5562600" cy="386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70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Medipix3 readout chip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908720"/>
            <a:ext cx="5261533" cy="5184576"/>
          </a:xfrm>
        </p:spPr>
        <p:txBody>
          <a:bodyPr/>
          <a:lstStyle/>
          <a:p>
            <a:r>
              <a:rPr lang="en-US" dirty="0" smtClean="0"/>
              <a:t>Collaboration of ~20 groups led by CERN</a:t>
            </a:r>
          </a:p>
          <a:p>
            <a:pPr lvl="1"/>
            <a:r>
              <a:rPr lang="en-US" dirty="0" smtClean="0"/>
              <a:t>Talk by Michael Campbell later</a:t>
            </a:r>
          </a:p>
          <a:p>
            <a:r>
              <a:rPr lang="en-US" dirty="0" smtClean="0"/>
              <a:t>Flexible pixel design</a:t>
            </a:r>
          </a:p>
          <a:p>
            <a:pPr lvl="1"/>
            <a:r>
              <a:rPr lang="en-US" dirty="0" smtClean="0"/>
              <a:t>2 counters and thresholds per 55µm pixel, plus </a:t>
            </a:r>
            <a:r>
              <a:rPr lang="en-US" dirty="0" err="1" smtClean="0"/>
              <a:t>interpixel</a:t>
            </a:r>
            <a:r>
              <a:rPr lang="en-US" dirty="0" smtClean="0"/>
              <a:t> communication</a:t>
            </a:r>
          </a:p>
          <a:p>
            <a:r>
              <a:rPr lang="en-US" dirty="0" smtClean="0"/>
              <a:t>Major applications:</a:t>
            </a:r>
          </a:p>
          <a:p>
            <a:pPr lvl="1"/>
            <a:r>
              <a:rPr lang="en-US" u="sng" dirty="0" smtClean="0"/>
              <a:t>Fast, </a:t>
            </a:r>
            <a:r>
              <a:rPr lang="en-US" u="sng" dirty="0" err="1" smtClean="0"/>
              <a:t>deadtime</a:t>
            </a:r>
            <a:r>
              <a:rPr lang="en-US" u="sng" dirty="0" smtClean="0"/>
              <a:t>-free frame readout</a:t>
            </a:r>
          </a:p>
          <a:p>
            <a:pPr lvl="2"/>
            <a:r>
              <a:rPr lang="en-US" dirty="0" smtClean="0"/>
              <a:t>2000 fps @ 12 bit depth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Colour</a:t>
            </a:r>
            <a:r>
              <a:rPr lang="en-US" dirty="0" smtClean="0"/>
              <a:t> imaging” </a:t>
            </a:r>
          </a:p>
          <a:p>
            <a:pPr lvl="2"/>
            <a:r>
              <a:rPr lang="en-US" dirty="0" smtClean="0"/>
              <a:t>Photon hits divided into energy bins</a:t>
            </a:r>
          </a:p>
        </p:txBody>
      </p:sp>
      <p:pic>
        <p:nvPicPr>
          <p:cNvPr id="7" name="Picture 8" descr="DSC0181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20" t="23743" r="27353" b="9486"/>
          <a:stretch/>
        </p:blipFill>
        <p:spPr bwMode="auto">
          <a:xfrm>
            <a:off x="5760132" y="1484784"/>
            <a:ext cx="3096344" cy="31124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221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design</a:t>
            </a:r>
          </a:p>
        </p:txBody>
      </p:sp>
      <p:sp>
        <p:nvSpPr>
          <p:cNvPr id="27651" name="Inhaltsplatzhalter 2"/>
          <p:cNvSpPr>
            <a:spLocks noGrp="1"/>
          </p:cNvSpPr>
          <p:nvPr>
            <p:ph idx="1"/>
          </p:nvPr>
        </p:nvSpPr>
        <p:spPr>
          <a:xfrm>
            <a:off x="282574" y="836712"/>
            <a:ext cx="8501893" cy="5046663"/>
          </a:xfrm>
        </p:spPr>
        <p:txBody>
          <a:bodyPr/>
          <a:lstStyle/>
          <a:p>
            <a:r>
              <a:rPr lang="en-GB" dirty="0" smtClean="0"/>
              <a:t>12 readout chips bonded to large Si sensor (or smaller high-Z)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27653" name="Picture 8" descr="DSC018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3" t="5789" r="8685" b="5789"/>
          <a:stretch>
            <a:fillRect/>
          </a:stretch>
        </p:blipFill>
        <p:spPr bwMode="auto">
          <a:xfrm>
            <a:off x="221221" y="2140790"/>
            <a:ext cx="1842530" cy="140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D:\Medipix\Medipix module readout\Mechanics\Lambda for david mod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0464" y="2096852"/>
            <a:ext cx="2528040" cy="196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699792" y="1875526"/>
            <a:ext cx="3951237" cy="1964869"/>
            <a:chOff x="2434684" y="2593427"/>
            <a:chExt cx="4405890" cy="2013930"/>
          </a:xfrm>
        </p:grpSpPr>
        <p:pic>
          <p:nvPicPr>
            <p:cNvPr id="9" name="Picture 2" descr="D:\Medipix\Medipix module readout\Photos\FullSystem\IMG_0543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434684" y="2971970"/>
              <a:ext cx="3819026" cy="16353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" name="Straight Arrow Connector 2"/>
            <p:cNvCxnSpPr/>
            <p:nvPr/>
          </p:nvCxnSpPr>
          <p:spPr bwMode="auto">
            <a:xfrm>
              <a:off x="2889337" y="2877424"/>
              <a:ext cx="277230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5" name="TextBox 4"/>
            <p:cNvSpPr txBox="1"/>
            <p:nvPr/>
          </p:nvSpPr>
          <p:spPr>
            <a:xfrm>
              <a:off x="3938977" y="2593427"/>
              <a:ext cx="8130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85 mm</a:t>
              </a:r>
              <a:endParaRPr lang="de-DE" dirty="0"/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>
              <a:off x="5922018" y="3089142"/>
              <a:ext cx="326638" cy="6980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</p:spPr>
        </p:cxnSp>
        <p:sp>
          <p:nvSpPr>
            <p:cNvPr id="18" name="TextBox 17"/>
            <p:cNvSpPr txBox="1"/>
            <p:nvPr/>
          </p:nvSpPr>
          <p:spPr>
            <a:xfrm>
              <a:off x="6027531" y="2797213"/>
              <a:ext cx="81304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28 mm</a:t>
              </a:r>
              <a:endParaRPr lang="de-DE" dirty="0"/>
            </a:p>
          </p:txBody>
        </p:sp>
      </p:grpSp>
      <p:cxnSp>
        <p:nvCxnSpPr>
          <p:cNvPr id="16" name="Straight Arrow Connector 15"/>
          <p:cNvCxnSpPr/>
          <p:nvPr/>
        </p:nvCxnSpPr>
        <p:spPr bwMode="auto">
          <a:xfrm>
            <a:off x="1473612" y="2383410"/>
            <a:ext cx="252028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571523" y="2140790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14mm</a:t>
            </a:r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303031" y="1672738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/>
              <a:t>256 x 256 </a:t>
            </a:r>
            <a:r>
              <a:rPr lang="de-DE" sz="1800" b="1" dirty="0" err="1" smtClean="0"/>
              <a:t>chip</a:t>
            </a:r>
            <a:endParaRPr lang="de-DE" sz="1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021501" y="1556792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b="1" dirty="0" smtClean="0"/>
              <a:t>1536 x 512 </a:t>
            </a:r>
            <a:r>
              <a:rPr lang="de-DE" sz="1800" b="1" dirty="0" err="1" smtClean="0"/>
              <a:t>module</a:t>
            </a:r>
            <a:r>
              <a:rPr lang="de-DE" sz="1800" b="1" dirty="0" smtClean="0"/>
              <a:t> </a:t>
            </a:r>
            <a:r>
              <a:rPr lang="en-US" sz="1800" b="1" dirty="0" smtClean="0"/>
              <a:t>(750k)</a:t>
            </a:r>
            <a:endParaRPr lang="de-DE" sz="1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41268" y="1412776"/>
            <a:ext cx="1999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smtClean="0"/>
              <a:t>1.5k x 1.5 k multi-module</a:t>
            </a:r>
            <a:endParaRPr lang="de-DE" sz="1800" b="1" dirty="0"/>
          </a:p>
        </p:txBody>
      </p:sp>
      <p:sp>
        <p:nvSpPr>
          <p:cNvPr id="21" name="Inhaltsplatzhalter 2"/>
          <p:cNvSpPr txBox="1">
            <a:spLocks/>
          </p:cNvSpPr>
          <p:nvPr/>
        </p:nvSpPr>
        <p:spPr bwMode="auto">
          <a:xfrm>
            <a:off x="338527" y="4185084"/>
            <a:ext cx="8501893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FF99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 smtClean="0"/>
              <a:t>Common DESY high-speed readout card</a:t>
            </a:r>
          </a:p>
          <a:p>
            <a:pPr lvl="1"/>
            <a:r>
              <a:rPr lang="en-GB" sz="1800" kern="0" dirty="0" smtClean="0"/>
              <a:t>FPGA with PowerPC for control, up to 4 x 10 Gigabit Ethernet links</a:t>
            </a:r>
          </a:p>
          <a:p>
            <a:pPr lvl="1"/>
            <a:r>
              <a:rPr lang="en-GB" sz="1800" kern="0" dirty="0" smtClean="0"/>
              <a:t>See AGIPD and Percival talks in synchrotron session</a:t>
            </a:r>
          </a:p>
          <a:p>
            <a:pPr lvl="1"/>
            <a:endParaRPr lang="en-GB" sz="1800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  <a:p>
            <a:endParaRPr lang="en-GB" kern="0" dirty="0" smtClean="0"/>
          </a:p>
        </p:txBody>
      </p:sp>
    </p:spTree>
    <p:extLst>
      <p:ext uri="{BB962C8B-B14F-4D97-AF65-F5344CB8AC3E}">
        <p14:creationId xmlns:p14="http://schemas.microsoft.com/office/powerpoint/2010/main" val="40484836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High-Z pixel detectors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36712"/>
            <a:ext cx="8383753" cy="5046663"/>
          </a:xfrm>
        </p:spPr>
        <p:txBody>
          <a:bodyPr/>
          <a:lstStyle/>
          <a:p>
            <a:r>
              <a:rPr lang="en-US" dirty="0" smtClean="0"/>
              <a:t>Aim: Increase quantum efficiency at hard X-ray </a:t>
            </a:r>
            <a:r>
              <a:rPr lang="en-US" dirty="0" err="1" smtClean="0"/>
              <a:t>beamlines</a:t>
            </a:r>
            <a:endParaRPr lang="en-US" dirty="0" smtClean="0"/>
          </a:p>
          <a:p>
            <a:pPr lvl="1"/>
            <a:r>
              <a:rPr lang="en-US" dirty="0" smtClean="0"/>
              <a:t>Replace silicon sensor in LAMBDA with high-Z semiconductor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8645" y="1988840"/>
            <a:ext cx="6377971" cy="4212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97242" y="1736812"/>
            <a:ext cx="3662690" cy="504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FF99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Investigating different materials in collaboration with other institutes and industry</a:t>
            </a:r>
          </a:p>
          <a:p>
            <a:pPr lvl="1"/>
            <a:r>
              <a:rPr lang="en-US" sz="1800" kern="0" dirty="0" smtClean="0"/>
              <a:t>Gallium arsenide</a:t>
            </a:r>
          </a:p>
          <a:p>
            <a:pPr lvl="1"/>
            <a:r>
              <a:rPr lang="en-US" sz="1800" kern="0" dirty="0"/>
              <a:t>Cadmium </a:t>
            </a:r>
            <a:r>
              <a:rPr lang="en-US" sz="1800" kern="0" dirty="0" smtClean="0"/>
              <a:t>telluride</a:t>
            </a:r>
          </a:p>
          <a:p>
            <a:pPr lvl="1"/>
            <a:r>
              <a:rPr lang="en-US" sz="1800" kern="0" dirty="0" smtClean="0"/>
              <a:t>Germanium</a:t>
            </a:r>
          </a:p>
          <a:p>
            <a:endParaRPr lang="de-DE" kern="0" dirty="0"/>
          </a:p>
        </p:txBody>
      </p:sp>
    </p:spTree>
    <p:extLst>
      <p:ext uri="{BB962C8B-B14F-4D97-AF65-F5344CB8AC3E}">
        <p14:creationId xmlns:p14="http://schemas.microsoft.com/office/powerpoint/2010/main" val="974676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LAMBDA (Large Area Medipix3-Based Detector Array)</a:t>
            </a:r>
          </a:p>
          <a:p>
            <a:r>
              <a:rPr lang="en-US" sz="2600" dirty="0" smtClean="0"/>
              <a:t>High-Z hybrid pixel detector development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Gallium Arsenide</a:t>
            </a:r>
          </a:p>
          <a:p>
            <a:pPr lvl="1"/>
            <a:r>
              <a:rPr lang="en-US" sz="2400" dirty="0"/>
              <a:t>Cadmium </a:t>
            </a:r>
            <a:r>
              <a:rPr lang="en-US" sz="2400" dirty="0" smtClean="0"/>
              <a:t>Telluride</a:t>
            </a:r>
          </a:p>
          <a:p>
            <a:pPr lvl="1"/>
            <a:r>
              <a:rPr lang="en-US" sz="2400" dirty="0" smtClean="0"/>
              <a:t>Germanium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66074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 Arsenide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853956"/>
            <a:ext cx="8352928" cy="5046663"/>
          </a:xfrm>
        </p:spPr>
        <p:txBody>
          <a:bodyPr/>
          <a:lstStyle/>
          <a:p>
            <a:r>
              <a:rPr lang="en-US" dirty="0" smtClean="0"/>
              <a:t>6 chip layout </a:t>
            </a:r>
            <a:r>
              <a:rPr lang="en-US" dirty="0"/>
              <a:t>(768 x 512 pixel, 55um pixel size)</a:t>
            </a:r>
          </a:p>
          <a:p>
            <a:r>
              <a:rPr lang="en-US" dirty="0" smtClean="0"/>
              <a:t>Cr-compensated </a:t>
            </a:r>
            <a:r>
              <a:rPr lang="en-US" dirty="0" err="1" smtClean="0"/>
              <a:t>GaAs</a:t>
            </a:r>
            <a:r>
              <a:rPr lang="en-US" dirty="0" smtClean="0"/>
              <a:t> from RID Ltd, Tomsk - 500 µm thick</a:t>
            </a:r>
          </a:p>
          <a:p>
            <a:pPr lvl="1"/>
            <a:r>
              <a:rPr lang="en-US" dirty="0" smtClean="0"/>
              <a:t>High-resistivity material with reasonable electron lifetime (~10 ns)</a:t>
            </a:r>
          </a:p>
          <a:p>
            <a:pPr lvl="1"/>
            <a:r>
              <a:rPr lang="en-US" dirty="0" smtClean="0"/>
              <a:t>Cr compensation and </a:t>
            </a:r>
            <a:r>
              <a:rPr lang="en-US" dirty="0" err="1" smtClean="0"/>
              <a:t>ohmic</a:t>
            </a:r>
            <a:r>
              <a:rPr lang="en-US" dirty="0" smtClean="0"/>
              <a:t> </a:t>
            </a:r>
            <a:r>
              <a:rPr lang="en-US" dirty="0" err="1" smtClean="0"/>
              <a:t>pixelation</a:t>
            </a:r>
            <a:r>
              <a:rPr lang="en-US" dirty="0" smtClean="0"/>
              <a:t> done at RID - electron readout</a:t>
            </a:r>
          </a:p>
          <a:p>
            <a:r>
              <a:rPr lang="en-US" dirty="0" smtClean="0"/>
              <a:t>Bump bonding at University of Freiburg</a:t>
            </a:r>
          </a:p>
        </p:txBody>
      </p:sp>
      <p:pic>
        <p:nvPicPr>
          <p:cNvPr id="9" name="Picture 2" descr="D:\Dropbox\MyFiles\POF-III\HelmholtzCube_GalliumArsenid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7" b="3635"/>
          <a:stretch/>
        </p:blipFill>
        <p:spPr bwMode="auto">
          <a:xfrm>
            <a:off x="323528" y="3320988"/>
            <a:ext cx="4128574" cy="255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:\My Documents\Webpages\GaAsproces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752" y="3176972"/>
            <a:ext cx="4051712" cy="3023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598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GaAs Project\GaAs1 Example Images\GaAsUSBFigure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2186666"/>
            <a:ext cx="4752020" cy="296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Gallium Arsenide – imaging performance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716"/>
            <a:ext cx="8573901" cy="5046663"/>
          </a:xfrm>
        </p:spPr>
        <p:txBody>
          <a:bodyPr/>
          <a:lstStyle/>
          <a:p>
            <a:r>
              <a:rPr lang="en-US" dirty="0" smtClean="0"/>
              <a:t>Cellular </a:t>
            </a:r>
            <a:r>
              <a:rPr lang="en-US" dirty="0" err="1" smtClean="0"/>
              <a:t>nonuniformity</a:t>
            </a:r>
            <a:r>
              <a:rPr lang="en-US" dirty="0" smtClean="0"/>
              <a:t> structure</a:t>
            </a:r>
          </a:p>
          <a:p>
            <a:r>
              <a:rPr lang="en-US" dirty="0" smtClean="0"/>
              <a:t>0.16% </a:t>
            </a:r>
            <a:r>
              <a:rPr lang="en-US" dirty="0"/>
              <a:t>dark pixels </a:t>
            </a:r>
            <a:r>
              <a:rPr lang="en-US" dirty="0" smtClean="0"/>
              <a:t>(640), 0.08% </a:t>
            </a:r>
            <a:r>
              <a:rPr lang="en-US" dirty="0"/>
              <a:t>hot pixels </a:t>
            </a:r>
            <a:r>
              <a:rPr lang="en-US" dirty="0" smtClean="0"/>
              <a:t>(300) excluding chip errors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de-DE" dirty="0"/>
          </a:p>
        </p:txBody>
      </p:sp>
      <p:pic>
        <p:nvPicPr>
          <p:cNvPr id="10" name="Picture 2" descr="D:\CdTeHexaModule\CdTeHexa_Flatimage_with_sca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0" y="2160226"/>
            <a:ext cx="435648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D:\Dropbox\MyFiles\GaAsRXHexa_300V_SPM_flatfield_altscal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71"/>
          <a:stretch/>
        </p:blipFill>
        <p:spPr bwMode="auto">
          <a:xfrm>
            <a:off x="71501" y="2136587"/>
            <a:ext cx="3996444" cy="306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18245" y="189484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USB stick, FF corrected</a:t>
            </a:r>
            <a:endParaRPr lang="de-DE" sz="1800" b="1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287524" y="5180496"/>
            <a:ext cx="8573901" cy="1260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pitchFamily="34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ts val="1000"/>
              </a:spcAft>
              <a:buClr>
                <a:srgbClr val="FF9900"/>
              </a:buClr>
              <a:buFont typeface="Arial" pitchFamily="34" charset="0"/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Good time stability – see Elias </a:t>
            </a:r>
            <a:r>
              <a:rPr lang="en-US" kern="0" dirty="0" err="1" smtClean="0"/>
              <a:t>Hamann</a:t>
            </a:r>
            <a:r>
              <a:rPr lang="en-US" kern="0" dirty="0" smtClean="0"/>
              <a:t> (2013), Characterization of High Resistivity </a:t>
            </a:r>
            <a:r>
              <a:rPr lang="en-US" kern="0" dirty="0" err="1" smtClean="0"/>
              <a:t>GaAs</a:t>
            </a:r>
            <a:r>
              <a:rPr lang="en-US" kern="0" dirty="0" smtClean="0"/>
              <a:t> as Sensor Material for Photon Counting Semiconductor Pixel Detectors</a:t>
            </a:r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en-US" kern="0" dirty="0" smtClean="0"/>
          </a:p>
          <a:p>
            <a:endParaRPr lang="de-DE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4041465" y="4964472"/>
            <a:ext cx="3960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0.4</a:t>
            </a:r>
            <a:endParaRPr lang="de-DE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067944" y="2132856"/>
            <a:ext cx="39604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1.6</a:t>
            </a:r>
            <a:endParaRPr lang="de-DE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1786" y="1844824"/>
            <a:ext cx="4376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/>
              <a:t>Flat field (Mo tube @ 40kV, -300V bias)</a:t>
            </a:r>
            <a:endParaRPr lang="de-DE" sz="1800" b="1" dirty="0"/>
          </a:p>
        </p:txBody>
      </p:sp>
    </p:spTree>
    <p:extLst>
      <p:ext uri="{BB962C8B-B14F-4D97-AF65-F5344CB8AC3E}">
        <p14:creationId xmlns:p14="http://schemas.microsoft.com/office/powerpoint/2010/main" val="2472166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4">
      <a:dk1>
        <a:srgbClr val="000000"/>
      </a:dk1>
      <a:lt1>
        <a:srgbClr val="FFFFFF"/>
      </a:lt1>
      <a:dk2>
        <a:srgbClr val="FFFFFF"/>
      </a:dk2>
      <a:lt2>
        <a:srgbClr val="808080"/>
      </a:lt2>
      <a:accent1>
        <a:srgbClr val="00A5EB"/>
      </a:accent1>
      <a:accent2>
        <a:srgbClr val="F28E00"/>
      </a:accent2>
      <a:accent3>
        <a:srgbClr val="FFFFFF"/>
      </a:accent3>
      <a:accent4>
        <a:srgbClr val="000000"/>
      </a:accent4>
      <a:accent5>
        <a:srgbClr val="AACFF3"/>
      </a:accent5>
      <a:accent6>
        <a:srgbClr val="DB8000"/>
      </a:accent6>
      <a:hlink>
        <a:srgbClr val="00A5EB"/>
      </a:hlink>
      <a:folHlink>
        <a:srgbClr val="80808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0" cap="flat" cmpd="sng" algn="ctr">
          <a:solidFill>
            <a:schemeClr val="accent2"/>
          </a:solidFill>
          <a:prstDash val="sysDot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14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1788</Words>
  <Application>Microsoft Office PowerPoint</Application>
  <PresentationFormat>On-screen Show (4:3)</PresentationFormat>
  <Paragraphs>336</Paragraphs>
  <Slides>36</Slides>
  <Notes>21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2_DESY_Vortrag_3-1</vt:lpstr>
      <vt:lpstr>The LAMBDA pixel detector with high-Z sensors</vt:lpstr>
      <vt:lpstr>Overview</vt:lpstr>
      <vt:lpstr>Large Area Medipix3-Based Detector Array (LAMBDA)</vt:lpstr>
      <vt:lpstr>Medipix3 readout chip</vt:lpstr>
      <vt:lpstr>System design</vt:lpstr>
      <vt:lpstr>High-Z pixel detectors</vt:lpstr>
      <vt:lpstr>Overview</vt:lpstr>
      <vt:lpstr>Gallium Arsenide</vt:lpstr>
      <vt:lpstr>Gallium Arsenide – imaging performance</vt:lpstr>
      <vt:lpstr>Gallium Arsenide – imaging performance</vt:lpstr>
      <vt:lpstr>High-speed imaging with GaAs (1000 fps)</vt:lpstr>
      <vt:lpstr>Overview</vt:lpstr>
      <vt:lpstr>Cadmium Telluride</vt:lpstr>
      <vt:lpstr>Cadmium Telluride – imaging performance</vt:lpstr>
      <vt:lpstr>Cadmium Telluride – time variation</vt:lpstr>
      <vt:lpstr>Cadmium Telluride – time variation</vt:lpstr>
      <vt:lpstr>Overview</vt:lpstr>
      <vt:lpstr>Germanium pixel detector development</vt:lpstr>
      <vt:lpstr>Germanium pixel detector development</vt:lpstr>
      <vt:lpstr>Test results from prototype sensors</vt:lpstr>
      <vt:lpstr>Effects of temperature</vt:lpstr>
      <vt:lpstr>Further work on Germanium</vt:lpstr>
      <vt:lpstr>Conclusions</vt:lpstr>
      <vt:lpstr>PowerPoint Presentation</vt:lpstr>
      <vt:lpstr>Medipix3 readout chip</vt:lpstr>
      <vt:lpstr>Medipix3 design and high-Z compatibility</vt:lpstr>
      <vt:lpstr>Medipix3 design and high-Z compatibility</vt:lpstr>
      <vt:lpstr>Medipix3: features and possible operating modes</vt:lpstr>
      <vt:lpstr>Detector head</vt:lpstr>
      <vt:lpstr>High-speed electronics</vt:lpstr>
      <vt:lpstr>Test results with Si module</vt:lpstr>
      <vt:lpstr>Comparison of materials</vt:lpstr>
      <vt:lpstr>Application at synchrotrons</vt:lpstr>
      <vt:lpstr>Experimental use at PETRA-III</vt:lpstr>
      <vt:lpstr>Rheology with XPCS – PETRA-III P10</vt:lpstr>
      <vt:lpstr>Ge sensor behaviour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Pennicard, David</dc:creator>
  <cp:lastModifiedBy>Pennicard, David</cp:lastModifiedBy>
  <cp:revision>2130</cp:revision>
  <cp:lastPrinted>2013-10-22T17:09:08Z</cp:lastPrinted>
  <dcterms:created xsi:type="dcterms:W3CDTF">2008-04-14T12:45:38Z</dcterms:created>
  <dcterms:modified xsi:type="dcterms:W3CDTF">2014-09-05T15:08:38Z</dcterms:modified>
</cp:coreProperties>
</file>