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  <p:sldId id="264" r:id="rId9"/>
    <p:sldId id="292" r:id="rId10"/>
    <p:sldId id="293" r:id="rId11"/>
    <p:sldId id="279" r:id="rId12"/>
    <p:sldId id="282" r:id="rId13"/>
    <p:sldId id="291" r:id="rId14"/>
    <p:sldId id="277" r:id="rId15"/>
    <p:sldId id="278" r:id="rId16"/>
    <p:sldId id="265" r:id="rId17"/>
    <p:sldId id="299" r:id="rId18"/>
    <p:sldId id="298" r:id="rId19"/>
    <p:sldId id="269" r:id="rId20"/>
    <p:sldId id="297" r:id="rId21"/>
    <p:sldId id="296" r:id="rId22"/>
    <p:sldId id="270" r:id="rId23"/>
    <p:sldId id="271" r:id="rId24"/>
    <p:sldId id="272" r:id="rId25"/>
    <p:sldId id="266" r:id="rId26"/>
    <p:sldId id="294" r:id="rId27"/>
    <p:sldId id="281" r:id="rId28"/>
    <p:sldId id="280" r:id="rId29"/>
    <p:sldId id="285" r:id="rId30"/>
    <p:sldId id="287" r:id="rId31"/>
    <p:sldId id="288" r:id="rId32"/>
  </p:sldIdLst>
  <p:sldSz cx="10688638" cy="7562850"/>
  <p:notesSz cx="6858000" cy="9144000"/>
  <p:defaultTextStyle>
    <a:defPPr>
      <a:defRPr lang="en-US"/>
    </a:defPPr>
    <a:lvl1pPr algn="l" defTabSz="561579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561579" algn="l" defTabSz="561579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1123158" algn="l" defTabSz="561579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684736" algn="l" defTabSz="561579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2246315" algn="l" defTabSz="561579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807894" algn="l" defTabSz="561579" rtl="0" eaLnBrk="1" latinLnBrk="0" hangingPunct="1">
      <a:defRPr sz="29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3369473" algn="l" defTabSz="561579" rtl="0" eaLnBrk="1" latinLnBrk="0" hangingPunct="1">
      <a:defRPr sz="29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931051" algn="l" defTabSz="561579" rtl="0" eaLnBrk="1" latinLnBrk="0" hangingPunct="1">
      <a:defRPr sz="29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4492630" algn="l" defTabSz="561579" rtl="0" eaLnBrk="1" latinLnBrk="0" hangingPunct="1">
      <a:defRPr sz="29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04C"/>
    <a:srgbClr val="16186D"/>
    <a:srgbClr val="A16D59"/>
    <a:srgbClr val="B2943B"/>
    <a:srgbClr val="1619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2008" y="-320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ntaylor:Desktop:first_pravda_sensors_ICV_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IV</a:t>
            </a:r>
            <a:r>
              <a:rPr lang="en-US" sz="2000" baseline="0" dirty="0"/>
              <a:t> curve for </a:t>
            </a:r>
            <a:r>
              <a:rPr lang="en-US" sz="2000" baseline="0" dirty="0" smtClean="0"/>
              <a:t>PRaVDA </a:t>
            </a:r>
            <a:r>
              <a:rPr lang="en-US" sz="2000" baseline="0" dirty="0"/>
              <a:t>p-</a:t>
            </a:r>
            <a:r>
              <a:rPr lang="en-US" sz="2000" baseline="0" dirty="0" smtClean="0"/>
              <a:t>spray n-in-p sensor </a:t>
            </a:r>
            <a:r>
              <a:rPr lang="en-US" sz="2000" dirty="0" smtClean="0"/>
              <a:t>          </a:t>
            </a:r>
            <a:endParaRPr lang="en-US" sz="2000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'3087-5_161um'!$B$7</c:f>
              <c:strCache>
                <c:ptCount val="1"/>
                <c:pt idx="0">
                  <c:v> I(uA)           </c:v>
                </c:pt>
              </c:strCache>
            </c:strRef>
          </c:tx>
          <c:xVal>
            <c:numRef>
              <c:f>'3087-5_161um'!$A$8:$A$58</c:f>
              <c:numCache>
                <c:formatCode>General</c:formatCode>
                <c:ptCount val="51"/>
                <c:pt idx="0">
                  <c:v>1.0</c:v>
                </c:pt>
                <c:pt idx="1">
                  <c:v>11.0</c:v>
                </c:pt>
                <c:pt idx="2">
                  <c:v>21.0</c:v>
                </c:pt>
                <c:pt idx="3">
                  <c:v>31.0</c:v>
                </c:pt>
                <c:pt idx="4">
                  <c:v>41.0</c:v>
                </c:pt>
                <c:pt idx="5">
                  <c:v>51.0</c:v>
                </c:pt>
                <c:pt idx="6">
                  <c:v>61.0</c:v>
                </c:pt>
                <c:pt idx="7">
                  <c:v>71.0</c:v>
                </c:pt>
                <c:pt idx="8">
                  <c:v>81.0</c:v>
                </c:pt>
                <c:pt idx="9">
                  <c:v>91.0</c:v>
                </c:pt>
                <c:pt idx="10">
                  <c:v>101.0</c:v>
                </c:pt>
                <c:pt idx="11">
                  <c:v>111.0</c:v>
                </c:pt>
                <c:pt idx="12">
                  <c:v>121.0</c:v>
                </c:pt>
                <c:pt idx="13">
                  <c:v>131.0</c:v>
                </c:pt>
                <c:pt idx="14">
                  <c:v>141.0</c:v>
                </c:pt>
                <c:pt idx="15">
                  <c:v>151.0</c:v>
                </c:pt>
                <c:pt idx="16">
                  <c:v>161.0</c:v>
                </c:pt>
                <c:pt idx="17">
                  <c:v>171.0</c:v>
                </c:pt>
                <c:pt idx="18">
                  <c:v>181.0</c:v>
                </c:pt>
                <c:pt idx="19">
                  <c:v>191.0</c:v>
                </c:pt>
                <c:pt idx="20">
                  <c:v>201.0</c:v>
                </c:pt>
                <c:pt idx="21">
                  <c:v>211.0</c:v>
                </c:pt>
                <c:pt idx="22">
                  <c:v>221.0</c:v>
                </c:pt>
                <c:pt idx="23">
                  <c:v>231.0</c:v>
                </c:pt>
                <c:pt idx="24">
                  <c:v>241.0</c:v>
                </c:pt>
                <c:pt idx="25">
                  <c:v>251.0</c:v>
                </c:pt>
                <c:pt idx="26">
                  <c:v>261.0</c:v>
                </c:pt>
                <c:pt idx="27">
                  <c:v>271.0</c:v>
                </c:pt>
                <c:pt idx="28">
                  <c:v>281.0</c:v>
                </c:pt>
                <c:pt idx="29">
                  <c:v>291.0</c:v>
                </c:pt>
                <c:pt idx="30">
                  <c:v>301.0</c:v>
                </c:pt>
                <c:pt idx="31">
                  <c:v>311.0</c:v>
                </c:pt>
                <c:pt idx="32">
                  <c:v>321.0</c:v>
                </c:pt>
                <c:pt idx="33">
                  <c:v>331.0</c:v>
                </c:pt>
                <c:pt idx="34">
                  <c:v>341.0</c:v>
                </c:pt>
                <c:pt idx="35">
                  <c:v>351.0</c:v>
                </c:pt>
                <c:pt idx="36">
                  <c:v>361.0</c:v>
                </c:pt>
                <c:pt idx="37">
                  <c:v>371.0</c:v>
                </c:pt>
                <c:pt idx="38">
                  <c:v>381.0</c:v>
                </c:pt>
                <c:pt idx="39">
                  <c:v>391.0</c:v>
                </c:pt>
                <c:pt idx="40">
                  <c:v>401.0</c:v>
                </c:pt>
                <c:pt idx="41">
                  <c:v>411.0</c:v>
                </c:pt>
                <c:pt idx="42">
                  <c:v>421.0</c:v>
                </c:pt>
                <c:pt idx="43">
                  <c:v>431.0</c:v>
                </c:pt>
                <c:pt idx="44">
                  <c:v>441.0</c:v>
                </c:pt>
                <c:pt idx="45">
                  <c:v>451.0</c:v>
                </c:pt>
                <c:pt idx="46">
                  <c:v>461.0</c:v>
                </c:pt>
                <c:pt idx="47">
                  <c:v>471.0</c:v>
                </c:pt>
                <c:pt idx="48">
                  <c:v>481.0</c:v>
                </c:pt>
                <c:pt idx="49">
                  <c:v>491.0</c:v>
                </c:pt>
                <c:pt idx="50">
                  <c:v>500.0</c:v>
                </c:pt>
              </c:numCache>
            </c:numRef>
          </c:xVal>
          <c:yVal>
            <c:numRef>
              <c:f>'3087-5_161um'!$B$8:$B$58</c:f>
              <c:numCache>
                <c:formatCode>0.00E+00</c:formatCode>
                <c:ptCount val="51"/>
                <c:pt idx="0">
                  <c:v>0.5276566</c:v>
                </c:pt>
                <c:pt idx="1">
                  <c:v>2.525787</c:v>
                </c:pt>
                <c:pt idx="2">
                  <c:v>2.789695</c:v>
                </c:pt>
                <c:pt idx="3">
                  <c:v>2.869151</c:v>
                </c:pt>
                <c:pt idx="4">
                  <c:v>2.919713</c:v>
                </c:pt>
                <c:pt idx="5">
                  <c:v>3.005146</c:v>
                </c:pt>
                <c:pt idx="6">
                  <c:v>3.2048</c:v>
                </c:pt>
                <c:pt idx="7">
                  <c:v>3.439596</c:v>
                </c:pt>
                <c:pt idx="8">
                  <c:v>3.729115</c:v>
                </c:pt>
                <c:pt idx="9">
                  <c:v>4.017603</c:v>
                </c:pt>
                <c:pt idx="10">
                  <c:v>4.303679</c:v>
                </c:pt>
                <c:pt idx="11">
                  <c:v>4.598724</c:v>
                </c:pt>
                <c:pt idx="12">
                  <c:v>4.919669</c:v>
                </c:pt>
                <c:pt idx="13">
                  <c:v>5.239537</c:v>
                </c:pt>
                <c:pt idx="14">
                  <c:v>5.496422</c:v>
                </c:pt>
                <c:pt idx="15">
                  <c:v>5.673347</c:v>
                </c:pt>
                <c:pt idx="16">
                  <c:v>5.835467</c:v>
                </c:pt>
                <c:pt idx="17">
                  <c:v>6.025073</c:v>
                </c:pt>
                <c:pt idx="18">
                  <c:v>6.225469</c:v>
                </c:pt>
                <c:pt idx="19">
                  <c:v>6.408474</c:v>
                </c:pt>
                <c:pt idx="20">
                  <c:v>6.615743</c:v>
                </c:pt>
                <c:pt idx="21">
                  <c:v>6.844218</c:v>
                </c:pt>
                <c:pt idx="22">
                  <c:v>7.072607</c:v>
                </c:pt>
                <c:pt idx="23">
                  <c:v>7.289112</c:v>
                </c:pt>
                <c:pt idx="24">
                  <c:v>7.527581999999991</c:v>
                </c:pt>
                <c:pt idx="25">
                  <c:v>7.768429999999999</c:v>
                </c:pt>
                <c:pt idx="26">
                  <c:v>8.032023000000001</c:v>
                </c:pt>
                <c:pt idx="27">
                  <c:v>8.243264999999997</c:v>
                </c:pt>
                <c:pt idx="28">
                  <c:v>8.490366</c:v>
                </c:pt>
                <c:pt idx="29">
                  <c:v>8.724535</c:v>
                </c:pt>
                <c:pt idx="30">
                  <c:v>9.004054</c:v>
                </c:pt>
                <c:pt idx="31">
                  <c:v>9.30459</c:v>
                </c:pt>
                <c:pt idx="32">
                  <c:v>9.57778</c:v>
                </c:pt>
                <c:pt idx="33">
                  <c:v>9.935198</c:v>
                </c:pt>
                <c:pt idx="34">
                  <c:v>10.28421</c:v>
                </c:pt>
                <c:pt idx="35">
                  <c:v>10.75595</c:v>
                </c:pt>
                <c:pt idx="36">
                  <c:v>11.3135</c:v>
                </c:pt>
                <c:pt idx="37">
                  <c:v>12.33828</c:v>
                </c:pt>
                <c:pt idx="38">
                  <c:v>13.57075</c:v>
                </c:pt>
                <c:pt idx="39">
                  <c:v>15.04684</c:v>
                </c:pt>
                <c:pt idx="40">
                  <c:v>17.00803</c:v>
                </c:pt>
                <c:pt idx="41">
                  <c:v>20.16667</c:v>
                </c:pt>
                <c:pt idx="42">
                  <c:v>25.46724</c:v>
                </c:pt>
                <c:pt idx="43">
                  <c:v>31.9836</c:v>
                </c:pt>
                <c:pt idx="44">
                  <c:v>38.65901</c:v>
                </c:pt>
                <c:pt idx="45">
                  <c:v>44.14975</c:v>
                </c:pt>
                <c:pt idx="46">
                  <c:v>48.9138</c:v>
                </c:pt>
                <c:pt idx="47">
                  <c:v>54.62506</c:v>
                </c:pt>
                <c:pt idx="48">
                  <c:v>62.28302</c:v>
                </c:pt>
                <c:pt idx="49">
                  <c:v>71.86296999999998</c:v>
                </c:pt>
                <c:pt idx="50">
                  <c:v>81.88609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4263736"/>
        <c:axId val="-2124248472"/>
      </c:scatterChart>
      <c:valAx>
        <c:axId val="-2124263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Bias</a:t>
                </a:r>
                <a:r>
                  <a:rPr lang="en-US" baseline="0"/>
                  <a:t> Voltage [V]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-2124248472"/>
        <c:crosses val="autoZero"/>
        <c:crossBetween val="midCat"/>
      </c:valAx>
      <c:valAx>
        <c:axId val="-212424847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Leakage Current [uA]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-21242637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CE8CFD0-B453-6F42-82E0-C49EDDF6F146}" type="datetimeFigureOut">
              <a:rPr lang="en-US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3270CBB7-EF7F-0648-B345-7D9334BCE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0252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5AE0117-BF00-2249-8A9B-8168E4BBE206}" type="datetimeFigureOut">
              <a:rPr lang="en-US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5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CA0A454-5EBD-9049-B8B5-0055E4F08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76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61579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561579" algn="l" defTabSz="561579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123158" algn="l" defTabSz="561579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684736" algn="l" defTabSz="561579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246315" algn="l" defTabSz="561579" rtl="0" fontAlgn="base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807894" algn="l" defTabSz="56157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369473" algn="l" defTabSz="56157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3931051" algn="l" defTabSz="56157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492630" algn="l" defTabSz="561579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7"/>
            <a:ext cx="9085342" cy="1621111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61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3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4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6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7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69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31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9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15FC8-E1A5-E74B-8B62-8B4CA56019E2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6613D-6B48-2A4E-A94D-F5F0FC381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F5089-7AAE-E24E-A211-33A7322AD692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820F5-6BFE-724E-981E-229992F25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94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7"/>
            <a:ext cx="2404944" cy="6452932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7"/>
            <a:ext cx="7036687" cy="6452932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8E7B0-1846-9948-A750-141AB8B571B0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A665E-C826-E54B-AA24-262AE8D52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7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C65C9-EE6C-4547-95B4-FC2B9E0E7877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40C5D-1579-2D46-8FF7-22A3156C1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6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4"/>
            <a:ext cx="9085342" cy="1502067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61579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2315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8473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463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0789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6947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3105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9263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56701-9158-484D-9490-9923C6512AC5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4C5CB-82F6-ED4F-B07C-07BC8F38F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8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6"/>
            <a:ext cx="4720815" cy="499113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6"/>
            <a:ext cx="4720815" cy="499113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3062B-88F5-0C40-964A-9FAE14DF42B7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7040D-AD76-454E-89A6-AE9FEEC7D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0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7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579" indent="0">
              <a:buNone/>
              <a:defRPr sz="2500" b="1"/>
            </a:lvl2pPr>
            <a:lvl3pPr marL="1123158" indent="0">
              <a:buNone/>
              <a:defRPr sz="2200" b="1"/>
            </a:lvl3pPr>
            <a:lvl4pPr marL="1684736" indent="0">
              <a:buNone/>
              <a:defRPr sz="2000" b="1"/>
            </a:lvl4pPr>
            <a:lvl5pPr marL="2246315" indent="0">
              <a:buNone/>
              <a:defRPr sz="2000" b="1"/>
            </a:lvl5pPr>
            <a:lvl6pPr marL="2807894" indent="0">
              <a:buNone/>
              <a:defRPr sz="2000" b="1"/>
            </a:lvl6pPr>
            <a:lvl7pPr marL="3369473" indent="0">
              <a:buNone/>
              <a:defRPr sz="2000" b="1"/>
            </a:lvl7pPr>
            <a:lvl8pPr marL="3931051" indent="0">
              <a:buNone/>
              <a:defRPr sz="2000" b="1"/>
            </a:lvl8pPr>
            <a:lvl9pPr marL="4492630" indent="0">
              <a:buNone/>
              <a:defRPr sz="20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4" y="1692889"/>
            <a:ext cx="4724526" cy="705517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61579" indent="0">
              <a:buNone/>
              <a:defRPr sz="2500" b="1"/>
            </a:lvl2pPr>
            <a:lvl3pPr marL="1123158" indent="0">
              <a:buNone/>
              <a:defRPr sz="2200" b="1"/>
            </a:lvl3pPr>
            <a:lvl4pPr marL="1684736" indent="0">
              <a:buNone/>
              <a:defRPr sz="2000" b="1"/>
            </a:lvl4pPr>
            <a:lvl5pPr marL="2246315" indent="0">
              <a:buNone/>
              <a:defRPr sz="2000" b="1"/>
            </a:lvl5pPr>
            <a:lvl6pPr marL="2807894" indent="0">
              <a:buNone/>
              <a:defRPr sz="2000" b="1"/>
            </a:lvl6pPr>
            <a:lvl7pPr marL="3369473" indent="0">
              <a:buNone/>
              <a:defRPr sz="2000" b="1"/>
            </a:lvl7pPr>
            <a:lvl8pPr marL="3931051" indent="0">
              <a:buNone/>
              <a:defRPr sz="2000" b="1"/>
            </a:lvl8pPr>
            <a:lvl9pPr marL="4492630" indent="0">
              <a:buNone/>
              <a:defRPr sz="20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4" y="2398404"/>
            <a:ext cx="4724526" cy="435739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448ED-E55F-6A43-BF83-3BB16A2B7342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1ED04-94C3-BA45-AA3A-DF17AB40F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9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0661-DE8E-BF4E-BACA-39DB8BE1F5BD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35DF-6C6A-EB41-9795-575BEED2C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9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E42EA-B4B6-9040-AD69-B59BE27B886A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44246-690C-D948-B3BF-BA9E46698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32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6" y="301113"/>
            <a:ext cx="3516488" cy="128148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301116"/>
            <a:ext cx="5975246" cy="6454683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6" y="1582600"/>
            <a:ext cx="3516488" cy="5173200"/>
          </a:xfrm>
        </p:spPr>
        <p:txBody>
          <a:bodyPr/>
          <a:lstStyle>
            <a:lvl1pPr marL="0" indent="0">
              <a:buNone/>
              <a:defRPr sz="1700"/>
            </a:lvl1pPr>
            <a:lvl2pPr marL="561579" indent="0">
              <a:buNone/>
              <a:defRPr sz="1500"/>
            </a:lvl2pPr>
            <a:lvl3pPr marL="1123158" indent="0">
              <a:buNone/>
              <a:defRPr sz="1200"/>
            </a:lvl3pPr>
            <a:lvl4pPr marL="1684736" indent="0">
              <a:buNone/>
              <a:defRPr sz="1100"/>
            </a:lvl4pPr>
            <a:lvl5pPr marL="2246315" indent="0">
              <a:buNone/>
              <a:defRPr sz="1100"/>
            </a:lvl5pPr>
            <a:lvl6pPr marL="2807894" indent="0">
              <a:buNone/>
              <a:defRPr sz="1100"/>
            </a:lvl6pPr>
            <a:lvl7pPr marL="3369473" indent="0">
              <a:buNone/>
              <a:defRPr sz="1100"/>
            </a:lvl7pPr>
            <a:lvl8pPr marL="3931051" indent="0">
              <a:buNone/>
              <a:defRPr sz="1100"/>
            </a:lvl8pPr>
            <a:lvl9pPr marL="4492630" indent="0">
              <a:buNone/>
              <a:defRPr sz="11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E1E5B-DC85-C347-B8D6-02308DD81774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8B48F-4B3B-064C-92A5-AF8E30FCA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4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8" y="5293996"/>
            <a:ext cx="6413183" cy="624988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 rtlCol="0">
            <a:normAutofit/>
          </a:bodyPr>
          <a:lstStyle>
            <a:lvl1pPr marL="0" indent="0">
              <a:buNone/>
              <a:defRPr sz="3900"/>
            </a:lvl1pPr>
            <a:lvl2pPr marL="561579" indent="0">
              <a:buNone/>
              <a:defRPr sz="3400"/>
            </a:lvl2pPr>
            <a:lvl3pPr marL="1123158" indent="0">
              <a:buNone/>
              <a:defRPr sz="2900"/>
            </a:lvl3pPr>
            <a:lvl4pPr marL="1684736" indent="0">
              <a:buNone/>
              <a:defRPr sz="2500"/>
            </a:lvl4pPr>
            <a:lvl5pPr marL="2246315" indent="0">
              <a:buNone/>
              <a:defRPr sz="2500"/>
            </a:lvl5pPr>
            <a:lvl6pPr marL="2807894" indent="0">
              <a:buNone/>
              <a:defRPr sz="2500"/>
            </a:lvl6pPr>
            <a:lvl7pPr marL="3369473" indent="0">
              <a:buNone/>
              <a:defRPr sz="2500"/>
            </a:lvl7pPr>
            <a:lvl8pPr marL="3931051" indent="0">
              <a:buNone/>
              <a:defRPr sz="2500"/>
            </a:lvl8pPr>
            <a:lvl9pPr marL="4492630" indent="0">
              <a:buNone/>
              <a:defRPr sz="2500"/>
            </a:lvl9pPr>
          </a:lstStyle>
          <a:p>
            <a:pPr lvl="0"/>
            <a:r>
              <a:rPr lang="en-GB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8" y="5918982"/>
            <a:ext cx="6413183" cy="887585"/>
          </a:xfrm>
        </p:spPr>
        <p:txBody>
          <a:bodyPr/>
          <a:lstStyle>
            <a:lvl1pPr marL="0" indent="0">
              <a:buNone/>
              <a:defRPr sz="1700"/>
            </a:lvl1pPr>
            <a:lvl2pPr marL="561579" indent="0">
              <a:buNone/>
              <a:defRPr sz="1500"/>
            </a:lvl2pPr>
            <a:lvl3pPr marL="1123158" indent="0">
              <a:buNone/>
              <a:defRPr sz="1200"/>
            </a:lvl3pPr>
            <a:lvl4pPr marL="1684736" indent="0">
              <a:buNone/>
              <a:defRPr sz="1100"/>
            </a:lvl4pPr>
            <a:lvl5pPr marL="2246315" indent="0">
              <a:buNone/>
              <a:defRPr sz="1100"/>
            </a:lvl5pPr>
            <a:lvl6pPr marL="2807894" indent="0">
              <a:buNone/>
              <a:defRPr sz="1100"/>
            </a:lvl6pPr>
            <a:lvl7pPr marL="3369473" indent="0">
              <a:buNone/>
              <a:defRPr sz="1100"/>
            </a:lvl7pPr>
            <a:lvl8pPr marL="3931051" indent="0">
              <a:buNone/>
              <a:defRPr sz="1100"/>
            </a:lvl8pPr>
            <a:lvl9pPr marL="4492630" indent="0">
              <a:buNone/>
              <a:defRPr sz="11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62B3F-573E-E94D-934E-CA5C73E92611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DFF22-47A5-454B-AD84-6748133E3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7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4432" y="30286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432" y="1764666"/>
            <a:ext cx="9619774" cy="4991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4"/>
            <a:ext cx="2494016" cy="402652"/>
          </a:xfrm>
          <a:prstGeom prst="rect">
            <a:avLst/>
          </a:prstGeom>
        </p:spPr>
        <p:txBody>
          <a:bodyPr vert="horz" lIns="112316" tIns="56158" rIns="112316" bIns="5615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4129C24-0CCC-874F-B958-8BA32F67C8EB}" type="datetime1">
              <a:rPr lang="en-GB"/>
              <a:pPr>
                <a:defRPr/>
              </a:pPr>
              <a:t>08/09/2014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4"/>
            <a:ext cx="3384735" cy="402652"/>
          </a:xfrm>
          <a:prstGeom prst="rect">
            <a:avLst/>
          </a:prstGeom>
        </p:spPr>
        <p:txBody>
          <a:bodyPr vert="horz" lIns="112316" tIns="56158" rIns="112316" bIns="5615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22nd RD50 Workshop, June 3-5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4"/>
            <a:ext cx="2494016" cy="402652"/>
          </a:xfrm>
          <a:prstGeom prst="rect">
            <a:avLst/>
          </a:prstGeom>
        </p:spPr>
        <p:txBody>
          <a:bodyPr vert="horz" lIns="112316" tIns="56158" rIns="112316" bIns="5615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C9136AF-A8FF-AC46-BDB4-99E2ED18F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61579" rtl="0" eaLnBrk="1" fontAlgn="base" hangingPunct="1">
        <a:spcBef>
          <a:spcPct val="0"/>
        </a:spcBef>
        <a:spcAft>
          <a:spcPct val="0"/>
        </a:spcAft>
        <a:defRPr sz="5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561579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561579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561579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561579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561579" algn="ctr" defTabSz="561579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1123158" algn="ctr" defTabSz="561579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684736" algn="ctr" defTabSz="561579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2246315" algn="ctr" defTabSz="561579" rtl="0" eaLnBrk="1" fontAlgn="base" hangingPunct="1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421184" indent="-421184" algn="l" defTabSz="56157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9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912565" indent="-350987" algn="l" defTabSz="56157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403947" indent="-280789" algn="l" defTabSz="56157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965526" indent="-280789" algn="l" defTabSz="56157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527104" indent="-280789" algn="l" defTabSz="561579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5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3088683" indent="-280789" algn="l" defTabSz="561579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650262" indent="-280789" algn="l" defTabSz="561579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11841" indent="-280789" algn="l" defTabSz="561579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773419" indent="-280789" algn="l" defTabSz="561579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157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579" algn="l" defTabSz="56157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23158" algn="l" defTabSz="56157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736" algn="l" defTabSz="56157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6315" algn="l" defTabSz="56157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7894" algn="l" defTabSz="56157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69473" algn="l" defTabSz="56157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31051" algn="l" defTabSz="56157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92630" algn="l" defTabSz="56157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2.jpe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chart" Target="../charts/chart1.xml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4.png"/><Relationship Id="rId5" Type="http://schemas.openxmlformats.org/officeDocument/2006/relationships/image" Target="../media/image25.JP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0.png"/><Relationship Id="rId5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2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4.emf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6.emf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2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7.png"/><Relationship Id="rId12" Type="http://schemas.openxmlformats.org/officeDocument/2006/relationships/image" Target="../media/image68.png"/><Relationship Id="rId13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image" Target="../media/image64.png"/><Relationship Id="rId9" Type="http://schemas.openxmlformats.org/officeDocument/2006/relationships/image" Target="../media/image65.png"/><Relationship Id="rId10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JPG"/><Relationship Id="rId5" Type="http://schemas.openxmlformats.org/officeDocument/2006/relationships/image" Target="../media/image17.emf"/><Relationship Id="rId6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4"/>
          <p:cNvSpPr>
            <a:spLocks noChangeArrowheads="1"/>
          </p:cNvSpPr>
          <p:nvPr/>
        </p:nvSpPr>
        <p:spPr bwMode="auto">
          <a:xfrm>
            <a:off x="1128245" y="1527083"/>
            <a:ext cx="8446993" cy="499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2316" tIns="56158" rIns="112316" bIns="56158">
            <a:spAutoFit/>
          </a:bodyPr>
          <a:lstStyle/>
          <a:p>
            <a:pPr algn="ctr"/>
            <a:r>
              <a:rPr lang="en-US" sz="4400" dirty="0">
                <a:solidFill>
                  <a:srgbClr val="B2943B"/>
                </a:solidFill>
              </a:rPr>
              <a:t>Proton tracking for medical imaging and dosimetry</a:t>
            </a:r>
            <a:r>
              <a:rPr lang="en-US" sz="4400" b="1" dirty="0"/>
              <a:t> </a:t>
            </a:r>
            <a:endParaRPr lang="en-US" sz="4400" dirty="0"/>
          </a:p>
          <a:p>
            <a:pPr algn="ctr"/>
            <a:endParaRPr lang="en-US" sz="4400" dirty="0">
              <a:solidFill>
                <a:srgbClr val="B2943B"/>
              </a:solidFill>
            </a:endParaRPr>
          </a:p>
          <a:p>
            <a:pPr algn="ctr"/>
            <a:endParaRPr lang="en-US" sz="4400" dirty="0">
              <a:solidFill>
                <a:srgbClr val="B2943B"/>
              </a:solidFill>
            </a:endParaRPr>
          </a:p>
          <a:p>
            <a:pPr algn="ctr"/>
            <a:r>
              <a:rPr lang="en-US" u="sng" dirty="0" smtClean="0">
                <a:solidFill>
                  <a:srgbClr val="0C004C"/>
                </a:solidFill>
              </a:rPr>
              <a:t>J.Taylor</a:t>
            </a:r>
            <a:r>
              <a:rPr lang="en-US" dirty="0" smtClean="0">
                <a:solidFill>
                  <a:srgbClr val="0C004C"/>
                </a:solidFill>
              </a:rPr>
              <a:t>,</a:t>
            </a:r>
          </a:p>
          <a:p>
            <a:pPr algn="ctr"/>
            <a:r>
              <a:rPr lang="en-US" dirty="0" smtClean="0">
                <a:solidFill>
                  <a:srgbClr val="0C004C"/>
                </a:solidFill>
              </a:rPr>
              <a:t> P.Allport, G.Casse, </a:t>
            </a:r>
            <a:r>
              <a:rPr lang="en-US" dirty="0" err="1" smtClean="0">
                <a:solidFill>
                  <a:srgbClr val="0C004C"/>
                </a:solidFill>
              </a:rPr>
              <a:t>N.A.Smith</a:t>
            </a:r>
            <a:r>
              <a:rPr lang="en-US" dirty="0" smtClean="0">
                <a:solidFill>
                  <a:srgbClr val="0C004C"/>
                </a:solidFill>
              </a:rPr>
              <a:t>, </a:t>
            </a:r>
            <a:r>
              <a:rPr lang="en-US" dirty="0" err="1" smtClean="0">
                <a:solidFill>
                  <a:srgbClr val="0C004C"/>
                </a:solidFill>
              </a:rPr>
              <a:t>I.Tsurin</a:t>
            </a:r>
            <a:endParaRPr lang="en-US" dirty="0" smtClean="0">
              <a:solidFill>
                <a:srgbClr val="0C004C"/>
              </a:solidFill>
            </a:endParaRPr>
          </a:p>
          <a:p>
            <a:pPr algn="ctr"/>
            <a:endParaRPr lang="en-US" dirty="0" smtClean="0">
              <a:solidFill>
                <a:srgbClr val="0C004C"/>
              </a:solidFill>
            </a:endParaRPr>
          </a:p>
          <a:p>
            <a:pPr algn="ctr"/>
            <a:r>
              <a:rPr lang="en-US" dirty="0" smtClean="0">
                <a:solidFill>
                  <a:srgbClr val="0C004C"/>
                </a:solidFill>
              </a:rPr>
              <a:t>For the PRaVDA Consortium</a:t>
            </a:r>
            <a:endParaRPr lang="en-US" dirty="0">
              <a:solidFill>
                <a:srgbClr val="B2943B"/>
              </a:solidFill>
            </a:endParaRPr>
          </a:p>
          <a:p>
            <a:pPr algn="ctr"/>
            <a:endParaRPr lang="en-US" sz="2500" dirty="0">
              <a:solidFill>
                <a:srgbClr val="16196D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5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534432" y="-107948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Sensor &amp; ASIC Design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14" name="Picture 13" descr="cluster_charge_e-_30mm_range_beam_saturda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78247" y="3079650"/>
            <a:ext cx="3008964" cy="5094126"/>
          </a:xfrm>
          <a:prstGeom prst="rect">
            <a:avLst/>
          </a:prstGeom>
        </p:spPr>
      </p:pic>
      <p:pic>
        <p:nvPicPr>
          <p:cNvPr id="23" name="Picture 22" descr="p_cluster_width_vs_thr_30mm_beam_5-20ke-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92749" y="3202833"/>
            <a:ext cx="3077900" cy="481731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310644" y="1094795"/>
            <a:ext cx="52305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en-US" sz="2000" dirty="0" smtClean="0"/>
              <a:t>1cm x 1cm x 150um </a:t>
            </a:r>
            <a:r>
              <a:rPr lang="en-US" sz="2000" dirty="0"/>
              <a:t>silicon strip detector with 128 channels and 80um strip pitch </a:t>
            </a:r>
          </a:p>
          <a:p>
            <a:pPr fontAlgn="auto"/>
            <a:endParaRPr lang="en-US" sz="2000" dirty="0" smtClean="0"/>
          </a:p>
          <a:p>
            <a:pPr fontAlgn="auto"/>
            <a:r>
              <a:rPr lang="en-US" sz="2000" dirty="0" smtClean="0"/>
              <a:t>Sensor </a:t>
            </a:r>
            <a:r>
              <a:rPr lang="en-US" sz="2000" dirty="0"/>
              <a:t>wire bonded to rad-hard BEETLE ASIC (</a:t>
            </a:r>
            <a:r>
              <a:rPr lang="en-US" sz="2000" dirty="0" err="1"/>
              <a:t>LHCb</a:t>
            </a:r>
            <a:r>
              <a:rPr lang="en-US" sz="2000" dirty="0"/>
              <a:t> experiment) with 40 MHz clock </a:t>
            </a:r>
          </a:p>
          <a:p>
            <a:pPr fontAlgn="auto"/>
            <a:endParaRPr lang="en-US" sz="2000" dirty="0" smtClean="0"/>
          </a:p>
          <a:p>
            <a:pPr fontAlgn="auto"/>
            <a:r>
              <a:rPr lang="en-US" sz="2000" dirty="0" err="1" smtClean="0"/>
              <a:t>ALiBaVa</a:t>
            </a:r>
            <a:r>
              <a:rPr lang="en-US" sz="2000" dirty="0" smtClean="0"/>
              <a:t> </a:t>
            </a:r>
            <a:r>
              <a:rPr lang="en-US" sz="2000" dirty="0"/>
              <a:t>readout motherboard capable of much slower 300 Hz readout using scintillator trigger behind sensor </a:t>
            </a:r>
          </a:p>
        </p:txBody>
      </p:sp>
      <p:pic>
        <p:nvPicPr>
          <p:cNvPr id="25" name="Picture 24" descr="DSC_079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7" y="1152527"/>
            <a:ext cx="4273411" cy="267027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65731" y="3096160"/>
            <a:ext cx="4176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60 MeV protons (typical proton energy after phantom)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6787" y="3969630"/>
            <a:ext cx="372215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Proton cluster width 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 threshold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97864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RHEA ASIC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546" y="1210336"/>
            <a:ext cx="4983649" cy="5345614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dirty="0"/>
              <a:t>Rapid high-speed extended ASIC  (RHEA)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Commercially designed ASIC from ISDI Ltd. 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/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Binary chip with two tunable thresholds: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/>
          </a:p>
          <a:p>
            <a:r>
              <a:rPr lang="en-US" sz="2000" b="1" dirty="0" smtClean="0"/>
              <a:t>	Threshold range 1: 2,000 – 10,000 e-</a:t>
            </a:r>
          </a:p>
          <a:p>
            <a:r>
              <a:rPr lang="en-US" sz="2000" b="1" dirty="0" smtClean="0"/>
              <a:t>	Threshold </a:t>
            </a:r>
            <a:r>
              <a:rPr lang="en-US" sz="2000" b="1" dirty="0"/>
              <a:t>range </a:t>
            </a:r>
            <a:r>
              <a:rPr lang="en-US" sz="2000" b="1" dirty="0" smtClean="0"/>
              <a:t>2: 20,000 – 160,000 e-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/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Expected equivalent noise charge 700e-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/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128 channels with a bonding pitch of 60um</a:t>
            </a:r>
          </a:p>
          <a:p>
            <a:pPr marL="342900" indent="-342900">
              <a:buFont typeface="Arial"/>
              <a:buChar char="•"/>
            </a:pPr>
            <a:endParaRPr lang="en-US" sz="2000" b="1" dirty="0"/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Diced chips will be ready this month for testing and wire bonding to the PRaVDA sensors (18 currently available)</a:t>
            </a:r>
            <a:endParaRPr lang="en-US" sz="2000" b="1" dirty="0"/>
          </a:p>
        </p:txBody>
      </p:sp>
      <p:pic>
        <p:nvPicPr>
          <p:cNvPr id="4" name="Picture 3" descr="Screen Shot 2014-08-29 at 12.01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411" y="1463185"/>
            <a:ext cx="5026819" cy="458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000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PRaVDA Sensor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11" name="McCoy_Wynne-0367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03838" y="1040489"/>
            <a:ext cx="6705022" cy="5948665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39"/>
          <p:cNvSpPr/>
          <p:nvPr/>
        </p:nvSpPr>
        <p:spPr>
          <a:xfrm>
            <a:off x="2839035" y="5880090"/>
            <a:ext cx="1" cy="326453"/>
          </a:xfrm>
          <a:prstGeom prst="line">
            <a:avLst/>
          </a:prstGeom>
          <a:ln w="25400">
            <a:solidFill>
              <a:srgbClr val="EC5D57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146957" y="2574607"/>
            <a:ext cx="28957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0330">
              <a:defRPr sz="1800"/>
            </a:pPr>
            <a:r>
              <a:rPr lang="en-GB" sz="2000" dirty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Silicon </a:t>
            </a:r>
            <a:r>
              <a:rPr lang="en-GB" sz="2000" dirty="0" err="1" smtClean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microstrip</a:t>
            </a:r>
            <a:r>
              <a:rPr lang="en-GB" sz="2000" dirty="0" smtClean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sensor </a:t>
            </a:r>
            <a:r>
              <a:rPr lang="en-GB" sz="2000" dirty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using </a:t>
            </a:r>
            <a:r>
              <a:rPr lang="en-GB" sz="2000" dirty="0">
                <a:solidFill>
                  <a:srgbClr val="C00000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150µm</a:t>
            </a:r>
            <a:r>
              <a:rPr lang="en-GB" sz="2000" dirty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thick </a:t>
            </a:r>
            <a:r>
              <a:rPr lang="en-GB" sz="2000" dirty="0">
                <a:solidFill>
                  <a:srgbClr val="C00000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n-in-p</a:t>
            </a:r>
            <a:r>
              <a:rPr lang="en-GB" sz="2000" dirty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technology developed </a:t>
            </a:r>
            <a:r>
              <a:rPr lang="en-GB" sz="2000" dirty="0" smtClean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for the ATLAS Experiment at the High </a:t>
            </a:r>
            <a:r>
              <a:rPr lang="en-GB" sz="2000" dirty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Luminosity LHC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54314" y="2260239"/>
            <a:ext cx="27561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 sz="1800"/>
            </a:pPr>
            <a:r>
              <a:rPr lang="en-GB" sz="2000" dirty="0">
                <a:solidFill>
                  <a:schemeClr val="tx2"/>
                </a:solidFill>
              </a:rPr>
              <a:t>Left and right sides each contain 1024 strips with a pitch of 90.8um. </a:t>
            </a:r>
            <a:r>
              <a:rPr lang="en-GB" sz="2000" dirty="0">
                <a:solidFill>
                  <a:schemeClr val="tx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Each </a:t>
            </a:r>
            <a:r>
              <a:rPr lang="en-GB" sz="2000" dirty="0" smtClean="0">
                <a:solidFill>
                  <a:schemeClr val="tx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station </a:t>
            </a:r>
            <a:r>
              <a:rPr lang="en-GB" sz="2000" dirty="0">
                <a:solidFill>
                  <a:schemeClr val="tx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GB" sz="2000" dirty="0" smtClean="0">
                <a:solidFill>
                  <a:schemeClr val="tx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strip modules will have </a:t>
            </a:r>
            <a:r>
              <a:rPr lang="en-GB" sz="2000" dirty="0">
                <a:solidFill>
                  <a:schemeClr val="tx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three planes crossed at 60</a:t>
            </a:r>
            <a:r>
              <a:rPr lang="en-GB" sz="2000" baseline="29999" dirty="0">
                <a:solidFill>
                  <a:schemeClr val="tx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GB" sz="2000" dirty="0">
                <a:solidFill>
                  <a:schemeClr val="tx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in an (</a:t>
            </a:r>
            <a:r>
              <a:rPr lang="en-GB" sz="2000" dirty="0" err="1">
                <a:solidFill>
                  <a:schemeClr val="tx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x,u,v</a:t>
            </a:r>
            <a:r>
              <a:rPr lang="en-GB" sz="2000" dirty="0">
                <a:solidFill>
                  <a:schemeClr val="tx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) configuration to allow </a:t>
            </a:r>
            <a:r>
              <a:rPr lang="en-GB" sz="2000" dirty="0">
                <a:solidFill>
                  <a:schemeClr val="accent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high particle </a:t>
            </a:r>
            <a:r>
              <a:rPr lang="en-GB" sz="2000" dirty="0" smtClean="0">
                <a:solidFill>
                  <a:schemeClr val="accent2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rate.</a:t>
            </a:r>
            <a:endParaRPr lang="en-GB" sz="2000" dirty="0">
              <a:solidFill>
                <a:schemeClr val="accent2"/>
              </a:solidFill>
              <a:uFill>
                <a:solidFill>
                  <a:srgbClr val="1F497D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3838" y="6338614"/>
            <a:ext cx="6705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12 </a:t>
            </a:r>
            <a:r>
              <a:rPr lang="en-US" sz="2000" dirty="0" smtClean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strip modules will be used </a:t>
            </a:r>
            <a:r>
              <a:rPr lang="en-US" sz="2000" dirty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to make 4 tracking </a:t>
            </a:r>
            <a:r>
              <a:rPr lang="en-US" sz="2000" dirty="0" smtClean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stations, </a:t>
            </a:r>
            <a:r>
              <a:rPr lang="en-US" sz="2000" dirty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2 before and 2 after the </a:t>
            </a:r>
            <a:r>
              <a:rPr lang="en-US" sz="2000" dirty="0" smtClean="0">
                <a:solidFill>
                  <a:srgbClr val="1F497D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patient</a:t>
            </a:r>
            <a:endParaRPr lang="en-US" sz="2000" dirty="0">
              <a:solidFill>
                <a:srgbClr val="1F497D"/>
              </a:solidFill>
              <a:uFill>
                <a:solidFill>
                  <a:srgbClr val="1F497D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838" y="1040489"/>
            <a:ext cx="6705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PRaVDA module mock-up for bonding trials and RS exhibit </a:t>
            </a:r>
            <a:endParaRPr lang="en-US" sz="2000" dirty="0"/>
          </a:p>
        </p:txBody>
      </p:sp>
      <p:pic>
        <p:nvPicPr>
          <p:cNvPr id="7" name="Picture 6" descr="Screen Shot 2014-09-05 at 11.22.5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50" y="4407003"/>
            <a:ext cx="1229702" cy="1319135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stCxn id="7" idx="3"/>
          </p:cNvCxnSpPr>
          <p:nvPr/>
        </p:nvCxnSpPr>
        <p:spPr>
          <a:xfrm flipV="1">
            <a:off x="1441252" y="4633627"/>
            <a:ext cx="2477368" cy="4329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797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4200" b="1" dirty="0" smtClean="0">
                <a:solidFill>
                  <a:srgbClr val="FFFFFF"/>
                </a:solidFill>
              </a:rPr>
              <a:t>Sensor QA</a:t>
            </a:r>
            <a:endParaRPr lang="en-US" sz="4200" b="1" dirty="0">
              <a:solidFill>
                <a:srgbClr val="FFFFFF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0059862"/>
              </p:ext>
            </p:extLst>
          </p:nvPr>
        </p:nvGraphicFramePr>
        <p:xfrm>
          <a:off x="4664816" y="1171199"/>
          <a:ext cx="5845678" cy="3522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750" y="1317533"/>
            <a:ext cx="4375000" cy="30893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346" y="4964924"/>
            <a:ext cx="9620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QA on detectors carried out using manual and automatic probe stations to measure global IV and then to measure individual strip characteristics. </a:t>
            </a:r>
          </a:p>
          <a:p>
            <a:endParaRPr lang="en-US" sz="2000" dirty="0"/>
          </a:p>
          <a:p>
            <a:r>
              <a:rPr lang="en-US" sz="2000" dirty="0" smtClean="0"/>
              <a:t>Leakage </a:t>
            </a:r>
            <a:r>
              <a:rPr lang="en-US" sz="2000" dirty="0"/>
              <a:t>currents for sensors are typically a</a:t>
            </a:r>
            <a:r>
              <a:rPr lang="en-US" sz="2000" dirty="0" smtClean="0"/>
              <a:t> few </a:t>
            </a:r>
            <a:r>
              <a:rPr lang="en-US" sz="2000" dirty="0" err="1"/>
              <a:t>uA</a:t>
            </a:r>
            <a:r>
              <a:rPr lang="en-US" sz="2000" dirty="0"/>
              <a:t> even at several times depletion voltage</a:t>
            </a:r>
            <a:r>
              <a:rPr lang="en-US" sz="2000" dirty="0" smtClean="0"/>
              <a:t>.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977451" y="2751873"/>
            <a:ext cx="0" cy="10948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31114" y="2063231"/>
            <a:ext cx="1232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Depletion voltage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21999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364" y="1125092"/>
            <a:ext cx="5070853" cy="3580683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4200" b="1" dirty="0" smtClean="0">
                <a:solidFill>
                  <a:srgbClr val="FFFFFF"/>
                </a:solidFill>
              </a:rPr>
              <a:t>Sensor QA</a:t>
            </a:r>
            <a:endParaRPr lang="en-US" sz="42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960" y="4888056"/>
            <a:ext cx="4483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Measurements with probes: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974359"/>
              </p:ext>
            </p:extLst>
          </p:nvPr>
        </p:nvGraphicFramePr>
        <p:xfrm>
          <a:off x="445364" y="5616668"/>
          <a:ext cx="7580469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6161"/>
                <a:gridCol w="2174286"/>
                <a:gridCol w="16800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Parameter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Measured value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Spec. value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Polysilicon</a:t>
                      </a:r>
                      <a:r>
                        <a:rPr lang="en-US" sz="2000" baseline="0" dirty="0" smtClean="0"/>
                        <a:t> bias resistor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615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6 MΩ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6157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&gt;2 MΩ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Coupling </a:t>
                      </a:r>
                      <a:r>
                        <a:rPr lang="en-US" sz="2000" baseline="0" dirty="0" smtClean="0"/>
                        <a:t>capacitance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122 pF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125 pF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IMG_434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701" y="1153282"/>
            <a:ext cx="3747423" cy="2810567"/>
          </a:xfrm>
          <a:prstGeom prst="rect">
            <a:avLst/>
          </a:prstGeom>
        </p:spPr>
      </p:pic>
      <p:pic>
        <p:nvPicPr>
          <p:cNvPr id="10" name="Picture 9" descr="Screen Shot 2014-09-02 at 21.58.3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892" y="3925524"/>
            <a:ext cx="4709121" cy="14450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792380" y="2925071"/>
            <a:ext cx="578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#1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1971" y="2423175"/>
            <a:ext cx="578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#2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753898" y="2443971"/>
            <a:ext cx="578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#3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69466" y="4036812"/>
            <a:ext cx="578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#1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78411" y="3725469"/>
            <a:ext cx="578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#3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47487" y="3503063"/>
            <a:ext cx="578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#2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08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016" y="4284905"/>
            <a:ext cx="3870591" cy="27364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016" y="1134431"/>
            <a:ext cx="4143555" cy="292603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4200" b="1" dirty="0" smtClean="0">
                <a:solidFill>
                  <a:srgbClr val="FFFFFF"/>
                </a:solidFill>
              </a:rPr>
              <a:t>Sensor QA</a:t>
            </a:r>
            <a:endParaRPr lang="en-US" sz="4200" b="1" dirty="0">
              <a:solidFill>
                <a:srgbClr val="FFFFFF"/>
              </a:solidFill>
            </a:endParaRPr>
          </a:p>
        </p:txBody>
      </p:sp>
      <p:pic>
        <p:nvPicPr>
          <p:cNvPr id="6" name="Picture 5" descr="Screen Shot 2014-09-02 at 22.41.0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110" y="1211407"/>
            <a:ext cx="5825384" cy="27720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85110" y="4284905"/>
            <a:ext cx="54690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Using an LCR meter and an automatic probe station we can probe the complex impedance for all strips on both sides of a detector</a:t>
            </a:r>
          </a:p>
          <a:p>
            <a:endParaRPr lang="en-US" sz="2000" dirty="0"/>
          </a:p>
          <a:p>
            <a:r>
              <a:rPr lang="en-US" sz="2000" dirty="0" smtClean="0"/>
              <a:t>Detectors show at least 99% good strips per side.</a:t>
            </a:r>
          </a:p>
        </p:txBody>
      </p:sp>
    </p:spTree>
    <p:extLst>
      <p:ext uri="{BB962C8B-B14F-4D97-AF65-F5344CB8AC3E}">
        <p14:creationId xmlns:p14="http://schemas.microsoft.com/office/powerpoint/2010/main" val="2969121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8853" y="4915716"/>
            <a:ext cx="9749173" cy="2883402"/>
          </a:xfrm>
          <a:prstGeom prst="rect">
            <a:avLst/>
          </a:prstGeom>
        </p:spPr>
        <p:txBody>
          <a:bodyPr wrap="square" lIns="112316" tIns="56158" rIns="112316" bIns="56158">
            <a:spAutoFit/>
          </a:bodyPr>
          <a:lstStyle/>
          <a:p>
            <a:r>
              <a:rPr lang="en-US" sz="2000" dirty="0" smtClean="0"/>
              <a:t>Wire-bonded </a:t>
            </a:r>
            <a:r>
              <a:rPr lang="en-US" sz="2000" dirty="0"/>
              <a:t>256 strips (12.5% of total detector) </a:t>
            </a:r>
            <a:r>
              <a:rPr lang="en-US" sz="2000" dirty="0" smtClean="0"/>
              <a:t>which allows a </a:t>
            </a:r>
            <a:r>
              <a:rPr lang="en-US" sz="2000" dirty="0"/>
              <a:t>beam size of </a:t>
            </a:r>
            <a:r>
              <a:rPr lang="en-US" sz="2000" dirty="0" smtClean="0"/>
              <a:t>up to ~20 </a:t>
            </a:r>
            <a:r>
              <a:rPr lang="en-US" sz="2000" dirty="0"/>
              <a:t>mm to be </a:t>
            </a:r>
            <a:r>
              <a:rPr lang="en-US" sz="2000" dirty="0" smtClean="0"/>
              <a:t>studied (and laboratory source measurements)</a:t>
            </a:r>
          </a:p>
          <a:p>
            <a:endParaRPr lang="en-US" sz="2000" dirty="0"/>
          </a:p>
          <a:p>
            <a:r>
              <a:rPr lang="en-US" sz="2000" dirty="0" smtClean="0"/>
              <a:t>Readout using BEETLE ASIC (</a:t>
            </a:r>
            <a:r>
              <a:rPr lang="en-US" sz="2000" dirty="0" err="1" smtClean="0"/>
              <a:t>LHCb</a:t>
            </a:r>
            <a:r>
              <a:rPr lang="en-US" sz="2000" dirty="0" smtClean="0"/>
              <a:t>) and  </a:t>
            </a:r>
            <a:r>
              <a:rPr lang="en-US" sz="2000" dirty="0" err="1" smtClean="0"/>
              <a:t>ALiBaVa</a:t>
            </a:r>
            <a:r>
              <a:rPr lang="en-US" sz="2000" dirty="0"/>
              <a:t> </a:t>
            </a:r>
            <a:r>
              <a:rPr lang="en-US" sz="2000" dirty="0" smtClean="0"/>
              <a:t>DAQ</a:t>
            </a:r>
          </a:p>
          <a:p>
            <a:endParaRPr lang="en-US" sz="2000" dirty="0"/>
          </a:p>
          <a:p>
            <a:r>
              <a:rPr lang="en-US" sz="2000" dirty="0"/>
              <a:t>Thin beam entrance and exit windows to prevent degrading of energy before detector and backscatter after it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600" b="1" dirty="0" smtClean="0">
                <a:solidFill>
                  <a:srgbClr val="FFFFFF"/>
                </a:solidFill>
              </a:rPr>
              <a:t>Test setup for charged particles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pic>
        <p:nvPicPr>
          <p:cNvPr id="5" name="Picture 4" descr="Screen Shot 2014-09-02 at 22.48.2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675" y="1171199"/>
            <a:ext cx="4266322" cy="3667541"/>
          </a:xfrm>
          <a:prstGeom prst="rect">
            <a:avLst/>
          </a:prstGeom>
        </p:spPr>
      </p:pic>
      <p:pic>
        <p:nvPicPr>
          <p:cNvPr id="6" name="Picture 5" descr="IMG_416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47" y="1171199"/>
            <a:ext cx="4890055" cy="36675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5866" y="4233656"/>
            <a:ext cx="317484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Beta Source test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70910" y="4116751"/>
            <a:ext cx="317484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FFFF"/>
                </a:solidFill>
              </a:rPr>
              <a:t>Clatterbridge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27275" y="1248174"/>
            <a:ext cx="3625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With thanks to </a:t>
            </a:r>
            <a:r>
              <a:rPr lang="en-US" sz="2000" dirty="0" err="1" smtClean="0">
                <a:solidFill>
                  <a:schemeClr val="bg1"/>
                </a:solidFill>
              </a:rPr>
              <a:t>Andrzej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Kacperek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787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</a:rPr>
              <a:t>Testing the sensor with MIPs</a:t>
            </a:r>
            <a:endParaRPr lang="en-US" sz="3200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6240" y="4637779"/>
            <a:ext cx="452953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Threshold on all strips set to 5.5ke-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11151" y="1055735"/>
            <a:ext cx="4499217" cy="3128843"/>
            <a:chOff x="311150" y="1171199"/>
            <a:chExt cx="5438475" cy="3678262"/>
          </a:xfrm>
        </p:grpSpPr>
        <p:pic>
          <p:nvPicPr>
            <p:cNvPr id="2" name="Picture 1" descr="Screen Shot 2014-09-06 at 11.29.2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150" y="1171199"/>
              <a:ext cx="5084465" cy="367826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134414" y="2088966"/>
              <a:ext cx="3615211" cy="1139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dirty="0" smtClean="0"/>
                <a:t>1 </a:t>
              </a:r>
              <a:r>
                <a:rPr lang="en-US" sz="1900" dirty="0"/>
                <a:t>strip </a:t>
              </a:r>
              <a:r>
                <a:rPr lang="en-US" sz="1900" dirty="0" smtClean="0"/>
                <a:t>clusters: 90.2%</a:t>
              </a:r>
              <a:endParaRPr lang="en-US" sz="1900" dirty="0"/>
            </a:p>
            <a:p>
              <a:r>
                <a:rPr lang="en-US" sz="1900" dirty="0" smtClean="0"/>
                <a:t>2 </a:t>
              </a:r>
              <a:r>
                <a:rPr lang="en-US" sz="1900" dirty="0"/>
                <a:t>strip </a:t>
              </a:r>
              <a:r>
                <a:rPr lang="en-US" sz="1900" dirty="0" smtClean="0"/>
                <a:t>clusters: 9.3%</a:t>
              </a:r>
              <a:endParaRPr lang="en-US" sz="1900" dirty="0"/>
            </a:p>
            <a:p>
              <a:r>
                <a:rPr lang="en-US" sz="1900" dirty="0" smtClean="0"/>
                <a:t>3 </a:t>
              </a:r>
              <a:r>
                <a:rPr lang="en-US" sz="1900" dirty="0"/>
                <a:t>strip </a:t>
              </a:r>
              <a:r>
                <a:rPr lang="en-US" sz="1900" dirty="0" smtClean="0"/>
                <a:t>clusters: 0.5%</a:t>
              </a:r>
              <a:endParaRPr lang="en-US" sz="1900" dirty="0"/>
            </a:p>
          </p:txBody>
        </p:sp>
      </p:grpSp>
      <p:pic>
        <p:nvPicPr>
          <p:cNvPr id="12" name="Picture 11" descr="Screen Shot 2014-09-06 at 11.30.2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614" y="1094223"/>
            <a:ext cx="4719959" cy="3404165"/>
          </a:xfrm>
          <a:prstGeom prst="rect">
            <a:avLst/>
          </a:prstGeom>
        </p:spPr>
      </p:pic>
      <p:pic>
        <p:nvPicPr>
          <p:cNvPr id="15" name="Picture 14" descr="Screen Shot 2014-09-06 at 11.31.2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83" y="4242310"/>
            <a:ext cx="4009115" cy="290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469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900" b="1" dirty="0" smtClean="0">
                <a:solidFill>
                  <a:srgbClr val="FFFFFF"/>
                </a:solidFill>
              </a:rPr>
              <a:t>Testing the sensor with 60 MeV protons</a:t>
            </a:r>
            <a:endParaRPr lang="en-US" sz="2900" b="1" dirty="0">
              <a:solidFill>
                <a:srgbClr val="FFFFFF"/>
              </a:solidFill>
            </a:endParaRPr>
          </a:p>
        </p:txBody>
      </p:sp>
      <p:pic>
        <p:nvPicPr>
          <p:cNvPr id="2" name="Picture 1" descr="Screen Shot 2014-09-07 at 16.08.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405" y="924036"/>
            <a:ext cx="4092599" cy="2941881"/>
          </a:xfrm>
          <a:prstGeom prst="rect">
            <a:avLst/>
          </a:prstGeom>
        </p:spPr>
      </p:pic>
      <p:pic>
        <p:nvPicPr>
          <p:cNvPr id="11" name="Picture 10" descr="Screen Shot 2014-09-07 at 16.09.3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32" y="931087"/>
            <a:ext cx="4064576" cy="29418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8928" y="1577999"/>
            <a:ext cx="238398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1 </a:t>
            </a:r>
            <a:r>
              <a:rPr lang="en-US" sz="1900" dirty="0"/>
              <a:t>strip </a:t>
            </a:r>
            <a:r>
              <a:rPr lang="en-US" sz="1900" dirty="0" smtClean="0"/>
              <a:t>clusters: 69%</a:t>
            </a:r>
            <a:endParaRPr lang="en-US" sz="1900" dirty="0"/>
          </a:p>
          <a:p>
            <a:r>
              <a:rPr lang="en-US" sz="1900" dirty="0" smtClean="0"/>
              <a:t>2 </a:t>
            </a:r>
            <a:r>
              <a:rPr lang="en-US" sz="1900" dirty="0"/>
              <a:t>strip </a:t>
            </a:r>
            <a:r>
              <a:rPr lang="en-US" sz="1900" dirty="0" smtClean="0"/>
              <a:t>clusters: 30.6%</a:t>
            </a:r>
            <a:endParaRPr lang="en-US" sz="1900" dirty="0"/>
          </a:p>
          <a:p>
            <a:r>
              <a:rPr lang="en-US" sz="1900" dirty="0" smtClean="0"/>
              <a:t>3 </a:t>
            </a:r>
            <a:r>
              <a:rPr lang="en-US" sz="1900" dirty="0"/>
              <a:t>strip </a:t>
            </a:r>
            <a:r>
              <a:rPr lang="en-US" sz="1900" dirty="0" smtClean="0"/>
              <a:t>clusters: 0.4%</a:t>
            </a:r>
            <a:endParaRPr lang="en-US" sz="1900" dirty="0"/>
          </a:p>
        </p:txBody>
      </p:sp>
      <p:pic>
        <p:nvPicPr>
          <p:cNvPr id="15" name="Picture 14" descr="Screen Shot 2014-09-07 at 16.09.5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4" y="3829778"/>
            <a:ext cx="4251544" cy="30702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08293" y="4733997"/>
            <a:ext cx="1254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3</a:t>
            </a:r>
            <a:r>
              <a:rPr lang="en-US" sz="2000" dirty="0" smtClean="0"/>
              <a:t> mm collimator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690434" y="6776956"/>
            <a:ext cx="367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Threshold on all strips of 10 </a:t>
            </a:r>
            <a:r>
              <a:rPr lang="en-US" sz="2000" b="1" dirty="0" err="1" smtClean="0"/>
              <a:t>ke</a:t>
            </a:r>
            <a:r>
              <a:rPr lang="en-US" sz="2000" b="1" dirty="0" smtClean="0"/>
              <a:t>-</a:t>
            </a:r>
            <a:endParaRPr lang="en-US" sz="2000" b="1" dirty="0"/>
          </a:p>
        </p:txBody>
      </p:sp>
      <p:pic>
        <p:nvPicPr>
          <p:cNvPr id="17" name="Picture 16" descr="Screen Shot 2014-09-07 at 16.52.5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298" y="3829778"/>
            <a:ext cx="4106359" cy="296367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469334" y="4941049"/>
            <a:ext cx="1254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7 mm collimator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80496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34432" y="-145297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300" b="1" dirty="0" smtClean="0">
                <a:solidFill>
                  <a:schemeClr val="bg1"/>
                </a:solidFill>
              </a:rPr>
              <a:t>Simulating the Efficiency of the (</a:t>
            </a:r>
            <a:r>
              <a:rPr lang="en-US" sz="2300" b="1" dirty="0" err="1" smtClean="0">
                <a:solidFill>
                  <a:schemeClr val="bg1"/>
                </a:solidFill>
              </a:rPr>
              <a:t>x,u,v</a:t>
            </a:r>
            <a:r>
              <a:rPr lang="en-US" sz="2300" b="1" dirty="0" smtClean="0">
                <a:solidFill>
                  <a:schemeClr val="bg1"/>
                </a:solidFill>
              </a:rPr>
              <a:t>) configuration</a:t>
            </a:r>
            <a:endParaRPr lang="en-US" sz="2300" b="1" dirty="0">
              <a:solidFill>
                <a:schemeClr val="bg1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394" y="2105778"/>
            <a:ext cx="4301447" cy="206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90" y="4338819"/>
            <a:ext cx="6118114" cy="282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3"/>
          <p:cNvSpPr>
            <a:spLocks/>
          </p:cNvSpPr>
          <p:nvPr/>
        </p:nvSpPr>
        <p:spPr bwMode="auto">
          <a:xfrm>
            <a:off x="211546" y="1115178"/>
            <a:ext cx="10292942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How efficient is the tracker at distinguishing hits in a multi-hit 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Gill Sans" charset="0"/>
              </a:rPr>
              <a:t>environment in both T</a:t>
            </a:r>
            <a:r>
              <a:rPr lang="en-US" sz="2000" dirty="0" smtClean="0">
                <a:cs typeface="Gill Sans" charset="0"/>
              </a:rPr>
              <a:t>reatment and</a:t>
            </a:r>
          </a:p>
          <a:p>
            <a:pPr algn="l"/>
            <a:r>
              <a:rPr lang="en-US" sz="2000" dirty="0" smtClean="0">
                <a:cs typeface="Gill Sans" charset="0"/>
              </a:rPr>
              <a:t>Patient Imaging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Gill Sans" charset="0"/>
              </a:rPr>
              <a:t> mode?</a:t>
            </a:r>
            <a:endParaRPr lang="en-US" sz="2000" dirty="0">
              <a:solidFill>
                <a:schemeClr val="tx1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23" name="Rectangle 4"/>
          <p:cNvSpPr>
            <a:spLocks/>
          </p:cNvSpPr>
          <p:nvPr/>
        </p:nvSpPr>
        <p:spPr bwMode="auto">
          <a:xfrm>
            <a:off x="6623467" y="4726029"/>
            <a:ext cx="367072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For a strip detector with orthogonal strips and N hits, there are:  N</a:t>
            </a:r>
            <a:r>
              <a:rPr lang="en-US" sz="2000" baseline="3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2</a:t>
            </a:r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 - N  </a:t>
            </a:r>
            <a:r>
              <a:rPr lang="ja-JP" altLang="en-US" sz="2000" dirty="0">
                <a:solidFill>
                  <a:schemeClr val="tx1"/>
                </a:solidFill>
                <a:latin typeface="Arial"/>
                <a:ea typeface="ＭＳ Ｐゴシック" charset="0"/>
                <a:cs typeface="Gill Sans" charset="0"/>
              </a:rPr>
              <a:t>‘</a:t>
            </a:r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Ghost-hits</a:t>
            </a:r>
            <a:r>
              <a:rPr lang="ja-JP" altLang="en-US" sz="2000" dirty="0">
                <a:solidFill>
                  <a:schemeClr val="tx1"/>
                </a:solidFill>
                <a:latin typeface="Arial"/>
                <a:ea typeface="ＭＳ Ｐゴシック" charset="0"/>
                <a:cs typeface="Gill Sans" charset="0"/>
              </a:rPr>
              <a:t>’</a:t>
            </a:r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 or ambiguities generated</a:t>
            </a:r>
          </a:p>
        </p:txBody>
      </p:sp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373" y="2105778"/>
            <a:ext cx="1994527" cy="2136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9947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4765" y="1234581"/>
            <a:ext cx="8390104" cy="5114782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500" b="1" dirty="0" smtClean="0"/>
              <a:t>Background</a:t>
            </a:r>
          </a:p>
          <a:p>
            <a:pPr marL="457200" indent="-457200">
              <a:buFontTx/>
              <a:buChar char="-"/>
            </a:pPr>
            <a:r>
              <a:rPr lang="en-US" sz="2500" b="1" dirty="0" smtClean="0"/>
              <a:t>Silicon detectors at Liverpool University Physics Dept.</a:t>
            </a:r>
          </a:p>
          <a:p>
            <a:pPr marL="457200" indent="-457200">
              <a:buFontTx/>
              <a:buChar char="-"/>
            </a:pPr>
            <a:r>
              <a:rPr lang="en-US" sz="2500" b="1" dirty="0" smtClean="0"/>
              <a:t>PRaVDA setup and </a:t>
            </a:r>
            <a:r>
              <a:rPr lang="en-US" sz="2500" b="1" dirty="0" err="1" smtClean="0"/>
              <a:t>microstrip</a:t>
            </a:r>
            <a:r>
              <a:rPr lang="en-US" sz="2500" b="1" dirty="0" smtClean="0"/>
              <a:t> tracker</a:t>
            </a:r>
          </a:p>
          <a:p>
            <a:endParaRPr lang="en-US" sz="2500" b="1" dirty="0" smtClean="0"/>
          </a:p>
          <a:p>
            <a:r>
              <a:rPr lang="en-US" sz="2500" b="1" dirty="0" smtClean="0"/>
              <a:t>Detector design and testing</a:t>
            </a:r>
          </a:p>
          <a:p>
            <a:pPr marL="457200" indent="-457200">
              <a:buFontTx/>
              <a:buChar char="-"/>
            </a:pPr>
            <a:r>
              <a:rPr lang="en-US" sz="2500" b="1" dirty="0" smtClean="0"/>
              <a:t>Sensor &amp; ASIC design</a:t>
            </a:r>
          </a:p>
          <a:p>
            <a:pPr marL="457200" indent="-457200">
              <a:buFontTx/>
              <a:buChar char="-"/>
            </a:pPr>
            <a:r>
              <a:rPr lang="en-US" sz="2500" b="1" dirty="0" smtClean="0"/>
              <a:t>Preliminary results with charged particles</a:t>
            </a:r>
          </a:p>
          <a:p>
            <a:endParaRPr lang="en-US" sz="2500" b="1" dirty="0" smtClean="0"/>
          </a:p>
          <a:p>
            <a:r>
              <a:rPr lang="en-US" sz="2500" b="1" dirty="0"/>
              <a:t>Simulation </a:t>
            </a:r>
            <a:r>
              <a:rPr lang="en-US" sz="2500" b="1" dirty="0" smtClean="0"/>
              <a:t>work</a:t>
            </a:r>
          </a:p>
          <a:p>
            <a:r>
              <a:rPr lang="en-US" sz="2500" b="1" dirty="0" smtClean="0"/>
              <a:t>-    Simulating efficiency</a:t>
            </a:r>
          </a:p>
          <a:p>
            <a:pPr marL="342900" indent="-342900">
              <a:buFontTx/>
              <a:buChar char="-"/>
            </a:pPr>
            <a:r>
              <a:rPr lang="en-US" sz="2500" b="1" dirty="0" smtClean="0"/>
              <a:t>GEANT4 simulation and tracking</a:t>
            </a:r>
          </a:p>
          <a:p>
            <a:endParaRPr lang="en-US" sz="2500" b="1" dirty="0" smtClean="0"/>
          </a:p>
          <a:p>
            <a:r>
              <a:rPr lang="en-US" sz="2500" b="1" dirty="0" smtClean="0"/>
              <a:t>Summary and </a:t>
            </a:r>
            <a:r>
              <a:rPr lang="en-US" sz="2500" b="1" dirty="0"/>
              <a:t>f</a:t>
            </a:r>
            <a:r>
              <a:rPr lang="en-US" sz="2500" b="1" dirty="0" smtClean="0"/>
              <a:t>urther work</a:t>
            </a:r>
            <a:endParaRPr lang="en-US" sz="2500" b="1" dirty="0"/>
          </a:p>
        </p:txBody>
      </p:sp>
      <p:sp>
        <p:nvSpPr>
          <p:cNvPr id="10" name="Rectangle 776"/>
          <p:cNvSpPr>
            <a:spLocks/>
          </p:cNvSpPr>
          <p:nvPr/>
        </p:nvSpPr>
        <p:spPr bwMode="auto">
          <a:xfrm>
            <a:off x="3626936" y="244738"/>
            <a:ext cx="4062026" cy="39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3600" b="1" dirty="0" smtClean="0">
                <a:solidFill>
                  <a:schemeClr val="bg1"/>
                </a:solidFill>
                <a:latin typeface="Arial Bold" charset="0"/>
                <a:cs typeface="Arial Bold" charset="0"/>
                <a:sym typeface="Arial Bold" charset="0"/>
              </a:rPr>
              <a:t>Talk Overview</a:t>
            </a:r>
            <a:endParaRPr lang="en-US" sz="3600" b="1" dirty="0">
              <a:solidFill>
                <a:schemeClr val="bg1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915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34432" y="-145297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300" b="1" dirty="0" smtClean="0">
                <a:solidFill>
                  <a:schemeClr val="bg1"/>
                </a:solidFill>
              </a:rPr>
              <a:t>Simulating the Efficiency of the (</a:t>
            </a:r>
            <a:r>
              <a:rPr lang="en-US" sz="2300" b="1" dirty="0" err="1" smtClean="0">
                <a:solidFill>
                  <a:schemeClr val="bg1"/>
                </a:solidFill>
              </a:rPr>
              <a:t>x,u,v</a:t>
            </a:r>
            <a:r>
              <a:rPr lang="en-US" sz="2300" b="1" dirty="0" smtClean="0">
                <a:solidFill>
                  <a:schemeClr val="bg1"/>
                </a:solidFill>
              </a:rPr>
              <a:t>) configuration</a:t>
            </a:r>
            <a:endParaRPr lang="en-US" sz="2300" b="1" dirty="0">
              <a:solidFill>
                <a:schemeClr val="bg1"/>
              </a:solidFill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87" y="2275433"/>
            <a:ext cx="2865858" cy="1688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3"/>
          <p:cNvSpPr>
            <a:spLocks/>
          </p:cNvSpPr>
          <p:nvPr/>
        </p:nvSpPr>
        <p:spPr bwMode="auto">
          <a:xfrm>
            <a:off x="165100" y="8743950"/>
            <a:ext cx="12674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400">
                <a:solidFill>
                  <a:schemeClr val="tx1"/>
                </a:solidFill>
                <a:ea typeface="ＭＳ Ｐゴシック" charset="0"/>
                <a:cs typeface="Gill Sans" charset="0"/>
              </a:rPr>
              <a:t>A smaller stereo angle would reduce the ambiguities further, but doesn</a:t>
            </a:r>
            <a:r>
              <a:rPr lang="ja-JP" altLang="en-US" sz="2400">
                <a:solidFill>
                  <a:schemeClr val="tx1"/>
                </a:solidFill>
                <a:latin typeface="Arial"/>
                <a:ea typeface="ＭＳ Ｐゴシック" charset="0"/>
                <a:cs typeface="Gill Sans" charset="0"/>
              </a:rPr>
              <a:t>’</a:t>
            </a:r>
            <a:r>
              <a:rPr lang="en-US" sz="2400">
                <a:solidFill>
                  <a:schemeClr val="tx1"/>
                </a:solidFill>
                <a:ea typeface="ＭＳ Ｐゴシック" charset="0"/>
                <a:cs typeface="Gill Sans" charset="0"/>
              </a:rPr>
              <a:t>t offer same resolution in all directions</a:t>
            </a:r>
          </a:p>
        </p:txBody>
      </p:sp>
      <p:sp>
        <p:nvSpPr>
          <p:cNvPr id="41" name="Rectangle 6"/>
          <p:cNvSpPr>
            <a:spLocks/>
          </p:cNvSpPr>
          <p:nvPr/>
        </p:nvSpPr>
        <p:spPr bwMode="auto">
          <a:xfrm>
            <a:off x="387350" y="4284683"/>
            <a:ext cx="3434233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ea typeface="ＭＳ Ｐゴシック" charset="0"/>
                <a:cs typeface="Gill Sans" charset="0"/>
              </a:rPr>
              <a:t>Tracker module design</a:t>
            </a:r>
            <a:endParaRPr lang="en-US" dirty="0">
              <a:solidFill>
                <a:schemeClr val="tx1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48" name="Rectangle 13"/>
          <p:cNvSpPr>
            <a:spLocks/>
          </p:cNvSpPr>
          <p:nvPr/>
        </p:nvSpPr>
        <p:spPr bwMode="auto">
          <a:xfrm>
            <a:off x="279400" y="1149350"/>
            <a:ext cx="83907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Tilt planes of strips at a (stereo) angle </a:t>
            </a:r>
            <a:r>
              <a:rPr lang="en-US" sz="2000" dirty="0" err="1">
                <a:solidFill>
                  <a:schemeClr val="tx1"/>
                </a:solidFill>
                <a:ea typeface="ＭＳ Ｐゴシック" charset="0"/>
                <a:cs typeface="Gill Sans" charset="0"/>
              </a:rPr>
              <a:t>w.r.t</a:t>
            </a:r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 other planes to prevent strip from one plane crossing all strips in the next plane.</a:t>
            </a:r>
          </a:p>
        </p:txBody>
      </p:sp>
      <p:sp>
        <p:nvSpPr>
          <p:cNvPr id="49" name="Rectangle 15"/>
          <p:cNvSpPr>
            <a:spLocks/>
          </p:cNvSpPr>
          <p:nvPr/>
        </p:nvSpPr>
        <p:spPr bwMode="auto">
          <a:xfrm>
            <a:off x="387350" y="5063204"/>
            <a:ext cx="2326358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Each </a:t>
            </a:r>
            <a:r>
              <a:rPr lang="en-US" sz="2000" dirty="0" smtClean="0">
                <a:cs typeface="Gill Sans" charset="0"/>
              </a:rPr>
              <a:t>station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Gill Sans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has 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Gill Sans" charset="0"/>
              </a:rPr>
              <a:t>strips</a:t>
            </a:r>
            <a:endParaRPr lang="en-US" sz="2000" dirty="0">
              <a:solidFill>
                <a:schemeClr val="tx1"/>
              </a:solidFill>
              <a:ea typeface="ＭＳ Ｐゴシック" charset="0"/>
              <a:cs typeface="Gill Sans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crossed at 60</a:t>
            </a:r>
            <a:r>
              <a:rPr lang="en-US" sz="2000" baseline="3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o</a:t>
            </a:r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 to one 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another in 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Gill Sans" charset="0"/>
              </a:rPr>
              <a:t>(</a:t>
            </a:r>
            <a:r>
              <a:rPr lang="en-US" sz="2000" dirty="0" err="1" smtClean="0">
                <a:cs typeface="Gill Sans" charset="0"/>
              </a:rPr>
              <a:t>x</a:t>
            </a:r>
            <a:r>
              <a:rPr lang="en-US" sz="2000" dirty="0" err="1" smtClean="0">
                <a:solidFill>
                  <a:schemeClr val="tx1"/>
                </a:solidFill>
                <a:ea typeface="ＭＳ Ｐゴシック" charset="0"/>
                <a:cs typeface="Gill Sans" charset="0"/>
              </a:rPr>
              <a:t>,</a:t>
            </a:r>
            <a:r>
              <a:rPr lang="en-US" sz="2000" dirty="0" err="1">
                <a:solidFill>
                  <a:schemeClr val="tx1"/>
                </a:solidFill>
                <a:ea typeface="ＭＳ Ｐゴシック" charset="0"/>
                <a:cs typeface="Gill Sans" charset="0"/>
              </a:rPr>
              <a:t>u,v</a:t>
            </a:r>
            <a:r>
              <a:rPr lang="en-US" sz="2000" dirty="0">
                <a:solidFill>
                  <a:schemeClr val="tx1"/>
                </a:solidFill>
                <a:ea typeface="ＭＳ Ｐゴシック" charset="0"/>
                <a:cs typeface="Gill Sans" charset="0"/>
              </a:rPr>
              <a:t>) </a:t>
            </a:r>
          </a:p>
          <a:p>
            <a:pPr algn="l"/>
            <a:r>
              <a:rPr lang="en-US" sz="2000" dirty="0">
                <a:cs typeface="Gill Sans" charset="0"/>
              </a:rPr>
              <a:t>c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Gill Sans" charset="0"/>
              </a:rPr>
              <a:t>onfiguration allowing</a:t>
            </a:r>
          </a:p>
          <a:p>
            <a:pPr algn="l"/>
            <a:r>
              <a:rPr lang="en-US" sz="2000" dirty="0">
                <a:cs typeface="Gill Sans" charset="0"/>
              </a:rPr>
              <a:t>h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0"/>
                <a:cs typeface="Gill Sans" charset="0"/>
              </a:rPr>
              <a:t>igher particle rate.</a:t>
            </a:r>
            <a:endParaRPr lang="en-US" sz="2000" dirty="0">
              <a:solidFill>
                <a:schemeClr val="tx1"/>
              </a:solidFill>
              <a:ea typeface="ＭＳ Ｐゴシック" charset="0"/>
              <a:cs typeface="Gill Sans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8998210" y="1019837"/>
            <a:ext cx="1523772" cy="5825914"/>
            <a:chOff x="8255613" y="977976"/>
            <a:chExt cx="1284637" cy="5486776"/>
          </a:xfrm>
        </p:grpSpPr>
        <p:sp>
          <p:nvSpPr>
            <p:cNvPr id="51" name="Rectangle 1"/>
            <p:cNvSpPr>
              <a:spLocks/>
            </p:cNvSpPr>
            <p:nvPr/>
          </p:nvSpPr>
          <p:spPr bwMode="auto">
            <a:xfrm>
              <a:off x="8745516" y="5790831"/>
              <a:ext cx="304831" cy="562116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alpha val="28000"/>
                  </a:srgbClr>
                </a:gs>
              </a:gsLst>
              <a:lin ang="2136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52" name="Group 7"/>
            <p:cNvGrpSpPr>
              <a:grpSpLocks/>
            </p:cNvGrpSpPr>
            <p:nvPr/>
          </p:nvGrpSpPr>
          <p:grpSpPr bwMode="auto">
            <a:xfrm>
              <a:off x="8255613" y="5052092"/>
              <a:ext cx="1278415" cy="839171"/>
              <a:chOff x="0" y="0"/>
              <a:chExt cx="821" cy="376"/>
            </a:xfrm>
          </p:grpSpPr>
          <p:sp>
            <p:nvSpPr>
              <p:cNvPr id="82" name="Oval 2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3" name="Rectangle 3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4" name="Oval 4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5" name="Line 5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6" name="Line 6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3" name="Group 13"/>
            <p:cNvGrpSpPr>
              <a:grpSpLocks/>
            </p:cNvGrpSpPr>
            <p:nvPr/>
          </p:nvGrpSpPr>
          <p:grpSpPr bwMode="auto">
            <a:xfrm>
              <a:off x="8257171" y="4628043"/>
              <a:ext cx="1276859" cy="839171"/>
              <a:chOff x="0" y="0"/>
              <a:chExt cx="821" cy="376"/>
            </a:xfrm>
          </p:grpSpPr>
          <p:sp>
            <p:nvSpPr>
              <p:cNvPr id="77" name="Oval 8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8" name="Rectangle 9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9" name="Oval 10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0" name="Line 11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81" name="Line 12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54" name="Oval 14"/>
            <p:cNvSpPr>
              <a:spLocks/>
            </p:cNvSpPr>
            <p:nvPr/>
          </p:nvSpPr>
          <p:spPr bwMode="auto">
            <a:xfrm>
              <a:off x="8636652" y="4813286"/>
              <a:ext cx="517897" cy="2254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" name="Rectangle 15"/>
            <p:cNvSpPr>
              <a:spLocks/>
            </p:cNvSpPr>
            <p:nvPr/>
          </p:nvSpPr>
          <p:spPr bwMode="auto">
            <a:xfrm>
              <a:off x="8750184" y="2909529"/>
              <a:ext cx="300164" cy="20265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56" name="Group 21"/>
            <p:cNvGrpSpPr>
              <a:grpSpLocks/>
            </p:cNvGrpSpPr>
            <p:nvPr/>
          </p:nvGrpSpPr>
          <p:grpSpPr bwMode="auto">
            <a:xfrm>
              <a:off x="8261835" y="2184183"/>
              <a:ext cx="1278415" cy="841401"/>
              <a:chOff x="0" y="0"/>
              <a:chExt cx="821" cy="376"/>
            </a:xfrm>
          </p:grpSpPr>
          <p:sp>
            <p:nvSpPr>
              <p:cNvPr id="72" name="Oval 16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3" name="Rectangle 17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4" name="Oval 18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5" name="Line 19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6" name="Line 20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57" name="Oval 22"/>
            <p:cNvSpPr>
              <a:spLocks/>
            </p:cNvSpPr>
            <p:nvPr/>
          </p:nvSpPr>
          <p:spPr bwMode="auto">
            <a:xfrm>
              <a:off x="8636649" y="1931983"/>
              <a:ext cx="517897" cy="2254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" name="Oval 23"/>
            <p:cNvSpPr>
              <a:spLocks/>
            </p:cNvSpPr>
            <p:nvPr/>
          </p:nvSpPr>
          <p:spPr bwMode="auto">
            <a:xfrm>
              <a:off x="8745517" y="1960998"/>
              <a:ext cx="301717" cy="13167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" name="Oval 24"/>
            <p:cNvSpPr>
              <a:spLocks/>
            </p:cNvSpPr>
            <p:nvPr/>
          </p:nvSpPr>
          <p:spPr bwMode="auto">
            <a:xfrm>
              <a:off x="8745517" y="4851226"/>
              <a:ext cx="301717" cy="13167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60" name="Group 30"/>
            <p:cNvGrpSpPr>
              <a:grpSpLocks/>
            </p:cNvGrpSpPr>
            <p:nvPr/>
          </p:nvGrpSpPr>
          <p:grpSpPr bwMode="auto">
            <a:xfrm>
              <a:off x="8261835" y="1769061"/>
              <a:ext cx="1276859" cy="841401"/>
              <a:chOff x="0" y="0"/>
              <a:chExt cx="821" cy="376"/>
            </a:xfrm>
          </p:grpSpPr>
          <p:sp>
            <p:nvSpPr>
              <p:cNvPr id="67" name="Oval 25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8" name="Rectangle 26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9" name="Oval 27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0" name="Line 28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71" name="Line 29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61" name="Oval 31"/>
            <p:cNvSpPr>
              <a:spLocks/>
            </p:cNvSpPr>
            <p:nvPr/>
          </p:nvSpPr>
          <p:spPr bwMode="auto">
            <a:xfrm>
              <a:off x="8636649" y="1923056"/>
              <a:ext cx="517897" cy="2254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2" name="Rectangle 32"/>
            <p:cNvSpPr>
              <a:spLocks/>
            </p:cNvSpPr>
            <p:nvPr/>
          </p:nvSpPr>
          <p:spPr bwMode="auto">
            <a:xfrm>
              <a:off x="8750184" y="1246812"/>
              <a:ext cx="300164" cy="76998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Oval 33"/>
            <p:cNvSpPr>
              <a:spLocks/>
            </p:cNvSpPr>
            <p:nvPr/>
          </p:nvSpPr>
          <p:spPr bwMode="auto">
            <a:xfrm>
              <a:off x="8745517" y="1945374"/>
              <a:ext cx="301717" cy="13167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4" name="Freeform 34"/>
            <p:cNvSpPr>
              <a:spLocks/>
            </p:cNvSpPr>
            <p:nvPr/>
          </p:nvSpPr>
          <p:spPr bwMode="auto">
            <a:xfrm>
              <a:off x="8750184" y="6225946"/>
              <a:ext cx="295497" cy="238806"/>
            </a:xfrm>
            <a:custGeom>
              <a:avLst/>
              <a:gdLst>
                <a:gd name="T0" fmla="*/ 0 w 21600"/>
                <a:gd name="T1" fmla="*/ 18116 h 21600"/>
                <a:gd name="T2" fmla="*/ 2483 w 21600"/>
                <a:gd name="T3" fmla="*/ 4181 h 21600"/>
                <a:gd name="T4" fmla="*/ 7945 w 21600"/>
                <a:gd name="T5" fmla="*/ 4877 h 21600"/>
                <a:gd name="T6" fmla="*/ 10676 w 21600"/>
                <a:gd name="T7" fmla="*/ 8361 h 21600"/>
                <a:gd name="T8" fmla="*/ 15890 w 21600"/>
                <a:gd name="T9" fmla="*/ 0 h 21600"/>
                <a:gd name="T10" fmla="*/ 18372 w 21600"/>
                <a:gd name="T11" fmla="*/ 4877 h 21600"/>
                <a:gd name="T12" fmla="*/ 21600 w 21600"/>
                <a:gd name="T13" fmla="*/ 11148 h 21600"/>
                <a:gd name="T14" fmla="*/ 21352 w 21600"/>
                <a:gd name="T15" fmla="*/ 21600 h 21600"/>
                <a:gd name="T16" fmla="*/ 0 w 21600"/>
                <a:gd name="T17" fmla="*/ 18116 h 21600"/>
                <a:gd name="T18" fmla="*/ 0 w 21600"/>
                <a:gd name="T19" fmla="*/ 18116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600"/>
                <a:gd name="T31" fmla="*/ 0 h 21600"/>
                <a:gd name="T32" fmla="*/ 21600 w 21600"/>
                <a:gd name="T33" fmla="*/ 216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8116"/>
                  </a:moveTo>
                  <a:lnTo>
                    <a:pt x="2483" y="4181"/>
                  </a:lnTo>
                  <a:lnTo>
                    <a:pt x="7945" y="4877"/>
                  </a:lnTo>
                  <a:lnTo>
                    <a:pt x="10676" y="8361"/>
                  </a:lnTo>
                  <a:lnTo>
                    <a:pt x="15890" y="0"/>
                  </a:lnTo>
                  <a:lnTo>
                    <a:pt x="18372" y="4877"/>
                  </a:lnTo>
                  <a:lnTo>
                    <a:pt x="21600" y="11148"/>
                  </a:lnTo>
                  <a:lnTo>
                    <a:pt x="21352" y="21600"/>
                  </a:lnTo>
                  <a:lnTo>
                    <a:pt x="0" y="18116"/>
                  </a:lnTo>
                  <a:close/>
                  <a:moveTo>
                    <a:pt x="0" y="1811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65" name="Picture 18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8147632" y="3318255"/>
              <a:ext cx="1481941" cy="1119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Line 187"/>
            <p:cNvSpPr>
              <a:spLocks noChangeShapeType="1"/>
            </p:cNvSpPr>
            <p:nvPr/>
          </p:nvSpPr>
          <p:spPr bwMode="auto">
            <a:xfrm rot="5400000" flipH="1">
              <a:off x="8594147" y="1284873"/>
              <a:ext cx="61379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2971603" y="4871019"/>
            <a:ext cx="2742579" cy="1577174"/>
            <a:chOff x="3503205" y="2249366"/>
            <a:chExt cx="5612930" cy="3227830"/>
          </a:xfrm>
        </p:grpSpPr>
        <p:grpSp>
          <p:nvGrpSpPr>
            <p:cNvPr id="88" name="Group 87"/>
            <p:cNvGrpSpPr/>
            <p:nvPr/>
          </p:nvGrpSpPr>
          <p:grpSpPr>
            <a:xfrm>
              <a:off x="6323661" y="2927604"/>
              <a:ext cx="2792474" cy="2549592"/>
              <a:chOff x="6349057" y="2953004"/>
              <a:chExt cx="2792474" cy="2549592"/>
            </a:xfrm>
          </p:grpSpPr>
          <p:sp>
            <p:nvSpPr>
              <p:cNvPr id="118" name="Line 10"/>
              <p:cNvSpPr>
                <a:spLocks noChangeShapeType="1"/>
              </p:cNvSpPr>
              <p:nvPr/>
            </p:nvSpPr>
            <p:spPr bwMode="auto">
              <a:xfrm flipH="1">
                <a:off x="8670150" y="3184785"/>
                <a:ext cx="47138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19" name="Group 38"/>
              <p:cNvGrpSpPr>
                <a:grpSpLocks/>
              </p:cNvGrpSpPr>
              <p:nvPr/>
            </p:nvGrpSpPr>
            <p:grpSpPr bwMode="auto">
              <a:xfrm>
                <a:off x="7774865" y="2976747"/>
                <a:ext cx="967632" cy="2525849"/>
                <a:chOff x="0" y="0"/>
                <a:chExt cx="856" cy="2233"/>
              </a:xfrm>
            </p:grpSpPr>
            <p:grpSp>
              <p:nvGrpSpPr>
                <p:cNvPr id="133" name="Group 36"/>
                <p:cNvGrpSpPr>
                  <a:grpSpLocks/>
                </p:cNvGrpSpPr>
                <p:nvPr/>
              </p:nvGrpSpPr>
              <p:grpSpPr bwMode="auto">
                <a:xfrm>
                  <a:off x="0" y="72"/>
                  <a:ext cx="711" cy="2056"/>
                  <a:chOff x="0" y="0"/>
                  <a:chExt cx="711" cy="2056"/>
                </a:xfrm>
              </p:grpSpPr>
              <p:sp>
                <p:nvSpPr>
                  <p:cNvPr id="135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0" y="0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36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0" y="208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37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0" y="624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38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0" y="41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39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0" y="832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40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0" y="1040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41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0" y="1248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4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0" y="14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43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0" y="16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4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0" y="18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45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0" y="20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4" name="Rectangle 37"/>
                <p:cNvSpPr>
                  <a:spLocks/>
                </p:cNvSpPr>
                <p:nvPr/>
              </p:nvSpPr>
              <p:spPr bwMode="auto">
                <a:xfrm>
                  <a:off x="480" y="0"/>
                  <a:ext cx="376" cy="2233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0" name="Group 62"/>
              <p:cNvGrpSpPr>
                <a:grpSpLocks/>
              </p:cNvGrpSpPr>
              <p:nvPr/>
            </p:nvGrpSpPr>
            <p:grpSpPr bwMode="auto">
              <a:xfrm>
                <a:off x="6349057" y="2953004"/>
                <a:ext cx="1426938" cy="2524718"/>
                <a:chOff x="0" y="0"/>
                <a:chExt cx="2473" cy="2233"/>
              </a:xfrm>
            </p:grpSpPr>
            <p:sp>
              <p:nvSpPr>
                <p:cNvPr id="122" name="Rectangle 51"/>
                <p:cNvSpPr>
                  <a:spLocks/>
                </p:cNvSpPr>
                <p:nvPr/>
              </p:nvSpPr>
              <p:spPr bwMode="auto">
                <a:xfrm rot="-5400000">
                  <a:off x="1150" y="91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3" name="Rectangle 52"/>
                <p:cNvSpPr>
                  <a:spLocks/>
                </p:cNvSpPr>
                <p:nvPr/>
              </p:nvSpPr>
              <p:spPr bwMode="auto">
                <a:xfrm rot="-5400000">
                  <a:off x="1150" y="704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4" name="Rectangle 53"/>
                <p:cNvSpPr>
                  <a:spLocks/>
                </p:cNvSpPr>
                <p:nvPr/>
              </p:nvSpPr>
              <p:spPr bwMode="auto">
                <a:xfrm rot="-5400000">
                  <a:off x="1150" y="498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5" name="Rectangle 54"/>
                <p:cNvSpPr>
                  <a:spLocks/>
                </p:cNvSpPr>
                <p:nvPr/>
              </p:nvSpPr>
              <p:spPr bwMode="auto">
                <a:xfrm rot="-5400000">
                  <a:off x="1150" y="292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6" name="Rectangle 55"/>
                <p:cNvSpPr>
                  <a:spLocks/>
                </p:cNvSpPr>
                <p:nvPr/>
              </p:nvSpPr>
              <p:spPr bwMode="auto">
                <a:xfrm rot="-5400000">
                  <a:off x="1150" y="85"/>
                  <a:ext cx="172" cy="2474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7" name="Rectangle 56"/>
                <p:cNvSpPr>
                  <a:spLocks/>
                </p:cNvSpPr>
                <p:nvPr/>
              </p:nvSpPr>
              <p:spPr bwMode="auto">
                <a:xfrm rot="-5400000">
                  <a:off x="1150" y="-12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8" name="Rectangle 57"/>
                <p:cNvSpPr>
                  <a:spLocks/>
                </p:cNvSpPr>
                <p:nvPr/>
              </p:nvSpPr>
              <p:spPr bwMode="auto">
                <a:xfrm rot="-5400000">
                  <a:off x="1150" y="-326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9" name="Rectangle 58"/>
                <p:cNvSpPr>
                  <a:spLocks/>
                </p:cNvSpPr>
                <p:nvPr/>
              </p:nvSpPr>
              <p:spPr bwMode="auto">
                <a:xfrm rot="-5400000">
                  <a:off x="1150" y="-532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0" name="Rectangle 59"/>
                <p:cNvSpPr>
                  <a:spLocks/>
                </p:cNvSpPr>
                <p:nvPr/>
              </p:nvSpPr>
              <p:spPr bwMode="auto">
                <a:xfrm rot="-5400000">
                  <a:off x="1150" y="-738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1" name="Rectangle 60"/>
                <p:cNvSpPr>
                  <a:spLocks/>
                </p:cNvSpPr>
                <p:nvPr/>
              </p:nvSpPr>
              <p:spPr bwMode="auto">
                <a:xfrm rot="-5400000">
                  <a:off x="1150" y="-944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2" name="Rectangle 61"/>
                <p:cNvSpPr>
                  <a:spLocks/>
                </p:cNvSpPr>
                <p:nvPr/>
              </p:nvSpPr>
              <p:spPr bwMode="auto">
                <a:xfrm rot="-5400000">
                  <a:off x="1150" y="-115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121" name="AutoShape 77"/>
              <p:cNvSpPr>
                <a:spLocks/>
              </p:cNvSpPr>
              <p:nvPr/>
            </p:nvSpPr>
            <p:spPr bwMode="auto">
              <a:xfrm rot="16200000">
                <a:off x="7772387" y="4096489"/>
                <a:ext cx="2337443" cy="400845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1600 h 21600"/>
                </a:gdLst>
                <a:ahLst/>
                <a:cxnLst/>
                <a:rect l="T0" t="T1" r="T2" b="T3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0" y="0"/>
                    </a:move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 dirty="0">
                    <a:solidFill>
                      <a:schemeClr val="tx1"/>
                    </a:solidFill>
                    <a:latin typeface="Times New Roman" charset="0"/>
                    <a:cs typeface="Times New Roman" charset="0"/>
                    <a:sym typeface="Times New Roman" charset="0"/>
                  </a:rPr>
                  <a:t>x - outputs</a:t>
                </a: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 rot="10800000">
              <a:off x="3503205" y="2249366"/>
              <a:ext cx="2845274" cy="3202089"/>
              <a:chOff x="6349057" y="2953004"/>
              <a:chExt cx="2845274" cy="3202089"/>
            </a:xfrm>
          </p:grpSpPr>
          <p:sp>
            <p:nvSpPr>
              <p:cNvPr id="90" name="Line 10"/>
              <p:cNvSpPr>
                <a:spLocks noChangeShapeType="1"/>
              </p:cNvSpPr>
              <p:nvPr/>
            </p:nvSpPr>
            <p:spPr bwMode="auto">
              <a:xfrm flipH="1">
                <a:off x="8670150" y="3184785"/>
                <a:ext cx="47138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91" name="Group 38"/>
              <p:cNvGrpSpPr>
                <a:grpSpLocks/>
              </p:cNvGrpSpPr>
              <p:nvPr/>
            </p:nvGrpSpPr>
            <p:grpSpPr bwMode="auto">
              <a:xfrm>
                <a:off x="7774865" y="2976747"/>
                <a:ext cx="967632" cy="2525849"/>
                <a:chOff x="0" y="0"/>
                <a:chExt cx="856" cy="2233"/>
              </a:xfrm>
            </p:grpSpPr>
            <p:grpSp>
              <p:nvGrpSpPr>
                <p:cNvPr id="105" name="Group 36"/>
                <p:cNvGrpSpPr>
                  <a:grpSpLocks/>
                </p:cNvGrpSpPr>
                <p:nvPr/>
              </p:nvGrpSpPr>
              <p:grpSpPr bwMode="auto">
                <a:xfrm>
                  <a:off x="0" y="72"/>
                  <a:ext cx="711" cy="2056"/>
                  <a:chOff x="0" y="0"/>
                  <a:chExt cx="711" cy="2056"/>
                </a:xfrm>
              </p:grpSpPr>
              <p:sp>
                <p:nvSpPr>
                  <p:cNvPr id="107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0" y="0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08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0" y="208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09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0" y="624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10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0" y="41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11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0" y="832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12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0" y="1040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13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0" y="1248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14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0" y="14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15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0" y="16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16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0" y="18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17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0" y="20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6" name="Rectangle 37"/>
                <p:cNvSpPr>
                  <a:spLocks/>
                </p:cNvSpPr>
                <p:nvPr/>
              </p:nvSpPr>
              <p:spPr bwMode="auto">
                <a:xfrm>
                  <a:off x="480" y="0"/>
                  <a:ext cx="376" cy="2233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2" name="Group 62"/>
              <p:cNvGrpSpPr>
                <a:grpSpLocks/>
              </p:cNvGrpSpPr>
              <p:nvPr/>
            </p:nvGrpSpPr>
            <p:grpSpPr bwMode="auto">
              <a:xfrm>
                <a:off x="6349057" y="2953004"/>
                <a:ext cx="1426938" cy="2524718"/>
                <a:chOff x="0" y="0"/>
                <a:chExt cx="2473" cy="2233"/>
              </a:xfrm>
            </p:grpSpPr>
            <p:sp>
              <p:nvSpPr>
                <p:cNvPr id="94" name="Rectangle 51"/>
                <p:cNvSpPr>
                  <a:spLocks/>
                </p:cNvSpPr>
                <p:nvPr/>
              </p:nvSpPr>
              <p:spPr bwMode="auto">
                <a:xfrm rot="-5400000">
                  <a:off x="1150" y="91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5" name="Rectangle 52"/>
                <p:cNvSpPr>
                  <a:spLocks/>
                </p:cNvSpPr>
                <p:nvPr/>
              </p:nvSpPr>
              <p:spPr bwMode="auto">
                <a:xfrm rot="-5400000">
                  <a:off x="1150" y="704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6" name="Rectangle 53"/>
                <p:cNvSpPr>
                  <a:spLocks/>
                </p:cNvSpPr>
                <p:nvPr/>
              </p:nvSpPr>
              <p:spPr bwMode="auto">
                <a:xfrm rot="-5400000">
                  <a:off x="1150" y="498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7" name="Rectangle 54"/>
                <p:cNvSpPr>
                  <a:spLocks/>
                </p:cNvSpPr>
                <p:nvPr/>
              </p:nvSpPr>
              <p:spPr bwMode="auto">
                <a:xfrm rot="-5400000">
                  <a:off x="1150" y="292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8" name="Rectangle 55"/>
                <p:cNvSpPr>
                  <a:spLocks/>
                </p:cNvSpPr>
                <p:nvPr/>
              </p:nvSpPr>
              <p:spPr bwMode="auto">
                <a:xfrm rot="-5400000">
                  <a:off x="1150" y="85"/>
                  <a:ext cx="172" cy="2474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9" name="Rectangle 56"/>
                <p:cNvSpPr>
                  <a:spLocks/>
                </p:cNvSpPr>
                <p:nvPr/>
              </p:nvSpPr>
              <p:spPr bwMode="auto">
                <a:xfrm rot="-5400000">
                  <a:off x="1150" y="-12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0" name="Rectangle 57"/>
                <p:cNvSpPr>
                  <a:spLocks/>
                </p:cNvSpPr>
                <p:nvPr/>
              </p:nvSpPr>
              <p:spPr bwMode="auto">
                <a:xfrm rot="-5400000">
                  <a:off x="1150" y="-326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1" name="Rectangle 58"/>
                <p:cNvSpPr>
                  <a:spLocks/>
                </p:cNvSpPr>
                <p:nvPr/>
              </p:nvSpPr>
              <p:spPr bwMode="auto">
                <a:xfrm rot="-5400000">
                  <a:off x="1150" y="-532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2" name="Rectangle 59"/>
                <p:cNvSpPr>
                  <a:spLocks/>
                </p:cNvSpPr>
                <p:nvPr/>
              </p:nvSpPr>
              <p:spPr bwMode="auto">
                <a:xfrm rot="-5400000">
                  <a:off x="1150" y="-738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3" name="Rectangle 60"/>
                <p:cNvSpPr>
                  <a:spLocks/>
                </p:cNvSpPr>
                <p:nvPr/>
              </p:nvSpPr>
              <p:spPr bwMode="auto">
                <a:xfrm rot="-5400000">
                  <a:off x="1150" y="-944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4" name="Rectangle 61"/>
                <p:cNvSpPr>
                  <a:spLocks/>
                </p:cNvSpPr>
                <p:nvPr/>
              </p:nvSpPr>
              <p:spPr bwMode="auto">
                <a:xfrm rot="-5400000">
                  <a:off x="1150" y="-115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93" name="AutoShape 77"/>
              <p:cNvSpPr>
                <a:spLocks/>
              </p:cNvSpPr>
              <p:nvPr/>
            </p:nvSpPr>
            <p:spPr bwMode="auto">
              <a:xfrm rot="5400000">
                <a:off x="7645005" y="4605767"/>
                <a:ext cx="2787790" cy="310862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1600 h 21600"/>
                </a:gdLst>
                <a:ahLst/>
                <a:cxnLst/>
                <a:rect l="T0" t="T1" r="T2" b="T3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0" y="0"/>
                    </a:move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 dirty="0">
                    <a:solidFill>
                      <a:schemeClr val="tx1"/>
                    </a:solidFill>
                    <a:latin typeface="Times New Roman" charset="0"/>
                    <a:cs typeface="Times New Roman" charset="0"/>
                    <a:sym typeface="Times New Roman" charset="0"/>
                  </a:rPr>
                  <a:t>x - outputs</a:t>
                </a:r>
              </a:p>
            </p:txBody>
          </p:sp>
        </p:grpSp>
      </p:grpSp>
      <p:grpSp>
        <p:nvGrpSpPr>
          <p:cNvPr id="146" name="Group 145"/>
          <p:cNvGrpSpPr>
            <a:grpSpLocks noChangeAspect="1"/>
          </p:cNvGrpSpPr>
          <p:nvPr/>
        </p:nvGrpSpPr>
        <p:grpSpPr>
          <a:xfrm>
            <a:off x="6204724" y="4741931"/>
            <a:ext cx="2161527" cy="2183763"/>
            <a:chOff x="2449034" y="1143775"/>
            <a:chExt cx="5560130" cy="5617317"/>
          </a:xfrm>
        </p:grpSpPr>
        <p:grpSp>
          <p:nvGrpSpPr>
            <p:cNvPr id="147" name="Group 146"/>
            <p:cNvGrpSpPr/>
            <p:nvPr/>
          </p:nvGrpSpPr>
          <p:grpSpPr>
            <a:xfrm>
              <a:off x="2449034" y="2733277"/>
              <a:ext cx="5560130" cy="2575333"/>
              <a:chOff x="3556005" y="2901863"/>
              <a:chExt cx="5560130" cy="2575333"/>
            </a:xfrm>
          </p:grpSpPr>
          <p:grpSp>
            <p:nvGrpSpPr>
              <p:cNvPr id="266" name="Group 265"/>
              <p:cNvGrpSpPr/>
              <p:nvPr/>
            </p:nvGrpSpPr>
            <p:grpSpPr>
              <a:xfrm>
                <a:off x="6323661" y="2927604"/>
                <a:ext cx="2792474" cy="2549592"/>
                <a:chOff x="6349057" y="2953004"/>
                <a:chExt cx="2792474" cy="2549592"/>
              </a:xfrm>
            </p:grpSpPr>
            <p:sp>
              <p:nvSpPr>
                <p:cNvPr id="296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297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311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313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4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5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9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2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3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12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8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300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01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02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03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04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05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06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07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08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09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0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67" name="Group 266"/>
              <p:cNvGrpSpPr/>
              <p:nvPr/>
            </p:nvGrpSpPr>
            <p:grpSpPr>
              <a:xfrm rot="10800000">
                <a:off x="3556005" y="2901863"/>
                <a:ext cx="2792474" cy="2549592"/>
                <a:chOff x="6349057" y="2953004"/>
                <a:chExt cx="2792474" cy="2549592"/>
              </a:xfrm>
            </p:grpSpPr>
            <p:sp>
              <p:nvSpPr>
                <p:cNvPr id="268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269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28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285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6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7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8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9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0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1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2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3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4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5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84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70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272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73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74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75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76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77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78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79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80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81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82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48" name="Group 147"/>
            <p:cNvGrpSpPr/>
            <p:nvPr/>
          </p:nvGrpSpPr>
          <p:grpSpPr>
            <a:xfrm rot="18011918">
              <a:off x="2393761" y="2693360"/>
              <a:ext cx="5560130" cy="2575333"/>
              <a:chOff x="3556005" y="2901863"/>
              <a:chExt cx="5560130" cy="2575333"/>
            </a:xfrm>
          </p:grpSpPr>
          <p:grpSp>
            <p:nvGrpSpPr>
              <p:cNvPr id="208" name="Group 207"/>
              <p:cNvGrpSpPr/>
              <p:nvPr/>
            </p:nvGrpSpPr>
            <p:grpSpPr>
              <a:xfrm>
                <a:off x="6323661" y="2927604"/>
                <a:ext cx="2792474" cy="2549592"/>
                <a:chOff x="6349057" y="2953004"/>
                <a:chExt cx="2792474" cy="2549592"/>
              </a:xfrm>
            </p:grpSpPr>
            <p:sp>
              <p:nvSpPr>
                <p:cNvPr id="238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239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25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255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7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8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9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0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1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2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3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4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5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54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0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242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43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44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45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46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47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48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49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50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51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52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09" name="Group 208"/>
              <p:cNvGrpSpPr/>
              <p:nvPr/>
            </p:nvGrpSpPr>
            <p:grpSpPr>
              <a:xfrm rot="10800000">
                <a:off x="3556005" y="2901863"/>
                <a:ext cx="2792474" cy="2549592"/>
                <a:chOff x="6349057" y="2953004"/>
                <a:chExt cx="2792474" cy="2549592"/>
              </a:xfrm>
            </p:grpSpPr>
            <p:sp>
              <p:nvSpPr>
                <p:cNvPr id="210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211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225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227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8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9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0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1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2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3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4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5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7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26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2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214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15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16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17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18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19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20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21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22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23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24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49" name="Group 148"/>
            <p:cNvGrpSpPr/>
            <p:nvPr/>
          </p:nvGrpSpPr>
          <p:grpSpPr>
            <a:xfrm rot="3602262">
              <a:off x="2442980" y="2636173"/>
              <a:ext cx="5560130" cy="2575333"/>
              <a:chOff x="3556005" y="2901863"/>
              <a:chExt cx="5560130" cy="2575333"/>
            </a:xfrm>
          </p:grpSpPr>
          <p:grpSp>
            <p:nvGrpSpPr>
              <p:cNvPr id="150" name="Group 149"/>
              <p:cNvGrpSpPr/>
              <p:nvPr/>
            </p:nvGrpSpPr>
            <p:grpSpPr>
              <a:xfrm>
                <a:off x="6323661" y="2927604"/>
                <a:ext cx="2792474" cy="2549592"/>
                <a:chOff x="6349057" y="2953004"/>
                <a:chExt cx="2792474" cy="2549592"/>
              </a:xfrm>
            </p:grpSpPr>
            <p:sp>
              <p:nvSpPr>
                <p:cNvPr id="180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181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195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197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8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9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0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1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2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3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4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5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6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7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96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2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184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85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86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87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88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89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0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1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2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3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4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51" name="Group 150"/>
              <p:cNvGrpSpPr/>
              <p:nvPr/>
            </p:nvGrpSpPr>
            <p:grpSpPr>
              <a:xfrm rot="10800000">
                <a:off x="3556005" y="2901863"/>
                <a:ext cx="2792474" cy="2549592"/>
                <a:chOff x="6349057" y="2953004"/>
                <a:chExt cx="2792474" cy="2549592"/>
              </a:xfrm>
            </p:grpSpPr>
            <p:sp>
              <p:nvSpPr>
                <p:cNvPr id="152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153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167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169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4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5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6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7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8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9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68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4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156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57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58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59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60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61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62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63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64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65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66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332" name="Group 331"/>
          <p:cNvGrpSpPr/>
          <p:nvPr/>
        </p:nvGrpSpPr>
        <p:grpSpPr>
          <a:xfrm>
            <a:off x="5165476" y="2064125"/>
            <a:ext cx="2516187" cy="2363788"/>
            <a:chOff x="9231313" y="5105400"/>
            <a:chExt cx="2516187" cy="2363788"/>
          </a:xfrm>
        </p:grpSpPr>
        <p:grpSp>
          <p:nvGrpSpPr>
            <p:cNvPr id="333" name="Group 4"/>
            <p:cNvGrpSpPr>
              <a:grpSpLocks/>
            </p:cNvGrpSpPr>
            <p:nvPr/>
          </p:nvGrpSpPr>
          <p:grpSpPr bwMode="auto">
            <a:xfrm>
              <a:off x="9231313" y="5299075"/>
              <a:ext cx="2516187" cy="2170113"/>
              <a:chOff x="0" y="0"/>
              <a:chExt cx="1584" cy="1367"/>
            </a:xfrm>
          </p:grpSpPr>
          <p:sp>
            <p:nvSpPr>
              <p:cNvPr id="337" name="Line 1"/>
              <p:cNvSpPr>
                <a:spLocks noChangeShapeType="1"/>
              </p:cNvSpPr>
              <p:nvPr/>
            </p:nvSpPr>
            <p:spPr bwMode="auto">
              <a:xfrm rot="10800000" flipH="1">
                <a:off x="789" y="461"/>
                <a:ext cx="0" cy="90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8" name="Line 2"/>
              <p:cNvSpPr>
                <a:spLocks noChangeShapeType="1"/>
              </p:cNvSpPr>
              <p:nvPr/>
            </p:nvSpPr>
            <p:spPr bwMode="auto">
              <a:xfrm flipH="1">
                <a:off x="799" y="0"/>
                <a:ext cx="785" cy="4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9" name="Line 3"/>
              <p:cNvSpPr>
                <a:spLocks noChangeShapeType="1"/>
              </p:cNvSpPr>
              <p:nvPr/>
            </p:nvSpPr>
            <p:spPr bwMode="auto">
              <a:xfrm>
                <a:off x="0" y="0"/>
                <a:ext cx="784" cy="4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334" name="Rectangle 5"/>
            <p:cNvSpPr>
              <a:spLocks/>
            </p:cNvSpPr>
            <p:nvPr/>
          </p:nvSpPr>
          <p:spPr bwMode="auto">
            <a:xfrm>
              <a:off x="10255250" y="7080250"/>
              <a:ext cx="2286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charset="0"/>
                  <a:cs typeface="Times New Roman" charset="0"/>
                  <a:sym typeface="Times New Roman" charset="0"/>
                </a:rPr>
                <a:t>x</a:t>
              </a:r>
            </a:p>
          </p:txBody>
        </p:sp>
        <p:sp>
          <p:nvSpPr>
            <p:cNvPr id="335" name="Rectangle 6"/>
            <p:cNvSpPr>
              <a:spLocks/>
            </p:cNvSpPr>
            <p:nvPr/>
          </p:nvSpPr>
          <p:spPr bwMode="auto">
            <a:xfrm>
              <a:off x="11518900" y="5372100"/>
              <a:ext cx="2286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charset="0"/>
                  <a:cs typeface="Times New Roman" charset="0"/>
                  <a:sym typeface="Times New Roman" charset="0"/>
                </a:rPr>
                <a:t>v</a:t>
              </a:r>
            </a:p>
          </p:txBody>
        </p:sp>
        <p:sp>
          <p:nvSpPr>
            <p:cNvPr id="336" name="Rectangle 7"/>
            <p:cNvSpPr>
              <a:spLocks/>
            </p:cNvSpPr>
            <p:nvPr/>
          </p:nvSpPr>
          <p:spPr bwMode="auto">
            <a:xfrm>
              <a:off x="9359900" y="5105400"/>
              <a:ext cx="2286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" charset="0"/>
                  <a:cs typeface="Times New Roman" charset="0"/>
                  <a:sym typeface="Times New Roman" charset="0"/>
                </a:rPr>
                <a:t>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709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34432" y="-145297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900" b="1" dirty="0" smtClean="0">
                <a:solidFill>
                  <a:schemeClr val="bg1"/>
                </a:solidFill>
              </a:rPr>
              <a:t>Simulated Efficiency in Treatment Mode</a:t>
            </a:r>
            <a:endParaRPr lang="en-US" sz="29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90312" y="1772350"/>
            <a:ext cx="4310331" cy="2267849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000" b="1" dirty="0"/>
              <a:t>Determine efficiency of (</a:t>
            </a:r>
            <a:r>
              <a:rPr lang="en-US" sz="2000" b="1" dirty="0" err="1"/>
              <a:t>x,u,v</a:t>
            </a:r>
            <a:r>
              <a:rPr lang="en-US" sz="2000" b="1" dirty="0"/>
              <a:t>) configuration in treatment mode using simple Monte Carlo</a:t>
            </a:r>
          </a:p>
          <a:p>
            <a:endParaRPr lang="en-US" sz="2000" b="1" dirty="0"/>
          </a:p>
          <a:p>
            <a:r>
              <a:rPr lang="en-US" sz="2000" b="1" dirty="0"/>
              <a:t>A concave distribution is a good test of how well we can reconstruct </a:t>
            </a:r>
            <a:r>
              <a:rPr lang="en-US" sz="2000" b="1" dirty="0" smtClean="0"/>
              <a:t>the beam profile without introducing artifacts</a:t>
            </a:r>
            <a:endParaRPr lang="en-US" sz="2000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34027"/>
              </p:ext>
            </p:extLst>
          </p:nvPr>
        </p:nvGraphicFramePr>
        <p:xfrm>
          <a:off x="1003451" y="4794331"/>
          <a:ext cx="8815520" cy="1815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3880"/>
                <a:gridCol w="2203880"/>
                <a:gridCol w="2203880"/>
                <a:gridCol w="2203880"/>
              </a:tblGrid>
              <a:tr h="48440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Events/Frame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Ambiguity</a:t>
                      </a:r>
                      <a:r>
                        <a:rPr lang="en-US" sz="2000" baseline="0" dirty="0" smtClean="0"/>
                        <a:t> Rate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&gt;</a:t>
                      </a:r>
                      <a:r>
                        <a:rPr lang="en-US" sz="2000" baseline="0" dirty="0" smtClean="0"/>
                        <a:t>1 hit per strip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&gt;2</a:t>
                      </a:r>
                      <a:r>
                        <a:rPr lang="en-US" sz="2000" baseline="0" dirty="0" smtClean="0"/>
                        <a:t> hits per strip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</a:tr>
              <a:tr h="44368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30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8.1%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4.7%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</a:tr>
              <a:tr h="44368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60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62.1%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10.5%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0.3%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</a:tr>
              <a:tr h="44368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120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811.1%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18.1%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1.2%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</a:tr>
            </a:tbl>
          </a:graphicData>
        </a:graphic>
      </p:graphicFrame>
      <p:pic>
        <p:nvPicPr>
          <p:cNvPr id="13" name="Picture 12" descr="Screen Shot 2013-09-16 at 23.13.4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28" y="1064564"/>
            <a:ext cx="4467658" cy="368384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98404" y="909923"/>
            <a:ext cx="3704359" cy="421189"/>
          </a:xfrm>
          <a:prstGeom prst="rect">
            <a:avLst/>
          </a:prstGeom>
          <a:solidFill>
            <a:schemeClr val="bg1"/>
          </a:solidFill>
        </p:spPr>
        <p:txBody>
          <a:bodyPr wrap="square" lIns="112316" tIns="56158" rIns="112316" bIns="56158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err="1">
                <a:solidFill>
                  <a:schemeClr val="tx2"/>
                </a:solidFill>
              </a:rPr>
              <a:t>Pacman</a:t>
            </a:r>
            <a:r>
              <a:rPr lang="en-US" sz="2000" b="1" dirty="0">
                <a:solidFill>
                  <a:schemeClr val="tx2"/>
                </a:solidFill>
              </a:rPr>
              <a:t> Input Distribution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9628" y="6627178"/>
            <a:ext cx="9228773" cy="421189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Ambiguity rate = total ambiguous hits/ total real hits</a:t>
            </a:r>
          </a:p>
        </p:txBody>
      </p:sp>
    </p:spTree>
    <p:extLst>
      <p:ext uri="{BB962C8B-B14F-4D97-AF65-F5344CB8AC3E}">
        <p14:creationId xmlns:p14="http://schemas.microsoft.com/office/powerpoint/2010/main" val="409475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14834" y="6006419"/>
            <a:ext cx="8607290" cy="498134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pPr algn="ctr"/>
            <a:r>
              <a:rPr lang="en-US" sz="2500" b="1" dirty="0">
                <a:solidFill>
                  <a:srgbClr val="FF0000"/>
                </a:solidFill>
              </a:rPr>
              <a:t>60 protons/frame 1D &amp; 2D output distributions</a:t>
            </a:r>
          </a:p>
        </p:txBody>
      </p:sp>
      <p:pic>
        <p:nvPicPr>
          <p:cNvPr id="12" name="Picture 11" descr="_60events_50_frames_1D_profile_30deg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61124" y="801832"/>
            <a:ext cx="3825716" cy="5649362"/>
          </a:xfrm>
          <a:prstGeom prst="rect">
            <a:avLst/>
          </a:prstGeom>
        </p:spPr>
      </p:pic>
      <p:pic>
        <p:nvPicPr>
          <p:cNvPr id="13" name="Picture 12" descr="Screen Shot 2013-09-17 at 09.02.5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55" y="1347526"/>
            <a:ext cx="5029473" cy="44635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98404" y="1183469"/>
            <a:ext cx="3704359" cy="498134"/>
          </a:xfrm>
          <a:prstGeom prst="rect">
            <a:avLst/>
          </a:prstGeom>
          <a:solidFill>
            <a:schemeClr val="bg1"/>
          </a:solidFill>
        </p:spPr>
        <p:txBody>
          <a:bodyPr wrap="square" lIns="112316" tIns="56158" rIns="112316" bIns="56158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</a:rPr>
              <a:t>Output Distribution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17765" y="1414397"/>
            <a:ext cx="3704359" cy="421189"/>
          </a:xfrm>
          <a:prstGeom prst="rect">
            <a:avLst/>
          </a:prstGeom>
          <a:solidFill>
            <a:schemeClr val="bg1"/>
          </a:solidFill>
        </p:spPr>
        <p:txBody>
          <a:bodyPr wrap="square" lIns="112316" tIns="56158" rIns="112316" bIns="56158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(</a:t>
            </a:r>
            <a:r>
              <a:rPr lang="en-US" sz="2000" b="1" dirty="0" err="1">
                <a:solidFill>
                  <a:schemeClr val="tx2"/>
                </a:solidFill>
              </a:rPr>
              <a:t>x,u,v</a:t>
            </a:r>
            <a:r>
              <a:rPr lang="en-US" sz="2000" b="1" dirty="0">
                <a:solidFill>
                  <a:schemeClr val="tx2"/>
                </a:solidFill>
              </a:rPr>
              <a:t>) Output Distributions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534432" y="-145297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900" b="1" dirty="0" smtClean="0">
                <a:solidFill>
                  <a:schemeClr val="bg1"/>
                </a:solidFill>
              </a:rPr>
              <a:t>Simulated Efficiency in Treatment Mode</a:t>
            </a:r>
            <a:endParaRPr lang="en-US" sz="2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49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14834" y="5547083"/>
            <a:ext cx="8607290" cy="498134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pPr algn="ctr"/>
            <a:r>
              <a:rPr lang="en-US" sz="2500" b="1" dirty="0">
                <a:solidFill>
                  <a:srgbClr val="FF0000"/>
                </a:solidFill>
              </a:rPr>
              <a:t>120 protons/frame 1D &amp; 2D output distributions</a:t>
            </a:r>
          </a:p>
        </p:txBody>
      </p:sp>
      <p:pic>
        <p:nvPicPr>
          <p:cNvPr id="12" name="Picture 11" descr="_120_events_25_frames_1D_profiles_30deg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5187" y="692038"/>
            <a:ext cx="4066171" cy="5617946"/>
          </a:xfrm>
          <a:prstGeom prst="rect">
            <a:avLst/>
          </a:prstGeom>
        </p:spPr>
      </p:pic>
      <p:pic>
        <p:nvPicPr>
          <p:cNvPr id="13" name="Picture 12" descr="Screen Shot 2013-09-17 at 09.06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04" y="1364833"/>
            <a:ext cx="4672284" cy="413411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6079441"/>
            <a:ext cx="10688638" cy="1036743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000" b="1" dirty="0" smtClean="0"/>
              <a:t>Proton counting and 1D </a:t>
            </a:r>
            <a:r>
              <a:rPr lang="en-US" sz="2000" b="1" dirty="0" err="1" smtClean="0"/>
              <a:t>histogramming</a:t>
            </a:r>
            <a:r>
              <a:rPr lang="en-US" sz="2000" b="1" dirty="0" smtClean="0"/>
              <a:t> </a:t>
            </a:r>
            <a:r>
              <a:rPr lang="en-US" sz="2000" dirty="0" smtClean="0"/>
              <a:t>– Possible up 120 protons/frame with only small error in calculated dose</a:t>
            </a:r>
            <a:r>
              <a:rPr lang="en-US" sz="2000" dirty="0"/>
              <a:t> </a:t>
            </a:r>
            <a:r>
              <a:rPr lang="en-US" sz="2000" dirty="0" smtClean="0"/>
              <a:t>since 2 thresholds and only 1.2 % &gt; 2 hits per strip.</a:t>
            </a:r>
          </a:p>
          <a:p>
            <a:r>
              <a:rPr lang="en-US" sz="2000" b="1" dirty="0" smtClean="0"/>
              <a:t>2D proton beam profile </a:t>
            </a:r>
            <a:r>
              <a:rPr lang="en-US" sz="2000" dirty="0" smtClean="0"/>
              <a:t>– Large distortions in a concave beam profile appear at 120 protons/frame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45342" y="1083601"/>
            <a:ext cx="4853501" cy="498134"/>
          </a:xfrm>
          <a:prstGeom prst="rect">
            <a:avLst/>
          </a:prstGeom>
          <a:solidFill>
            <a:schemeClr val="bg1"/>
          </a:solidFill>
        </p:spPr>
        <p:txBody>
          <a:bodyPr wrap="square" lIns="112316" tIns="56158" rIns="112316" bIns="56158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</a:rPr>
              <a:t>(</a:t>
            </a:r>
            <a:r>
              <a:rPr lang="en-US" sz="2500" b="1" dirty="0" err="1">
                <a:solidFill>
                  <a:schemeClr val="tx2"/>
                </a:solidFill>
              </a:rPr>
              <a:t>x,u,v</a:t>
            </a:r>
            <a:r>
              <a:rPr lang="en-US" sz="2500" b="1" dirty="0">
                <a:solidFill>
                  <a:schemeClr val="tx2"/>
                </a:solidFill>
              </a:rPr>
              <a:t>) Output Distributions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8404" y="1156882"/>
            <a:ext cx="3704359" cy="498134"/>
          </a:xfrm>
          <a:prstGeom prst="rect">
            <a:avLst/>
          </a:prstGeom>
          <a:solidFill>
            <a:schemeClr val="bg1"/>
          </a:solidFill>
        </p:spPr>
        <p:txBody>
          <a:bodyPr wrap="square" lIns="112316" tIns="56158" rIns="112316" bIns="56158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</a:rPr>
              <a:t>Output Distribution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534432" y="-145297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900" b="1" dirty="0" smtClean="0">
                <a:solidFill>
                  <a:schemeClr val="bg1"/>
                </a:solidFill>
              </a:rPr>
              <a:t>Simulated Efficiency in Treatment Mode</a:t>
            </a:r>
            <a:endParaRPr lang="en-US" sz="2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747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153608"/>
              </p:ext>
            </p:extLst>
          </p:nvPr>
        </p:nvGraphicFramePr>
        <p:xfrm>
          <a:off x="894319" y="2430153"/>
          <a:ext cx="8692144" cy="1331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3036"/>
                <a:gridCol w="2173036"/>
                <a:gridCol w="2173036"/>
                <a:gridCol w="2173036"/>
              </a:tblGrid>
              <a:tr h="44368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Events/Frame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Ambiguity</a:t>
                      </a:r>
                      <a:r>
                        <a:rPr lang="en-US" sz="2000" baseline="0" dirty="0" smtClean="0"/>
                        <a:t> Rate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&gt;</a:t>
                      </a:r>
                      <a:r>
                        <a:rPr lang="en-US" sz="2000" baseline="0" dirty="0" smtClean="0"/>
                        <a:t>1 hit per strip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&gt;2</a:t>
                      </a:r>
                      <a:r>
                        <a:rPr lang="en-US" sz="2000" baseline="0" dirty="0" smtClean="0"/>
                        <a:t> hits per strip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</a:tr>
              <a:tr h="44368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0.6%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0.8%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&lt;0.1%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</a:tr>
              <a:tr h="44368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1.6%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1.4%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&lt;0.1%</a:t>
                      </a:r>
                      <a:endParaRPr lang="en-US" sz="2000" dirty="0"/>
                    </a:p>
                  </a:txBody>
                  <a:tcPr marL="106886" marR="106886" marT="50419" marB="50419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94323" y="1355429"/>
            <a:ext cx="8549062" cy="1036743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000" dirty="0" smtClean="0"/>
              <a:t>Flux in patient imaging (</a:t>
            </a:r>
            <a:r>
              <a:rPr lang="en-US" sz="2000" dirty="0" err="1" smtClean="0"/>
              <a:t>pCT</a:t>
            </a:r>
            <a:r>
              <a:rPr lang="en-US" sz="2000" dirty="0" smtClean="0"/>
              <a:t>) mode is 100 times less than treatment mode therefore ambiguity rates are very low (at </a:t>
            </a:r>
            <a:r>
              <a:rPr lang="en-US" sz="2000" dirty="0" err="1" smtClean="0"/>
              <a:t>iThemba</a:t>
            </a:r>
            <a:r>
              <a:rPr lang="en-US" sz="2000" dirty="0" smtClean="0"/>
              <a:t> only expect 0.04 events/frame)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1949" y="4442926"/>
            <a:ext cx="8231432" cy="1036743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000" b="1" dirty="0" smtClean="0"/>
              <a:t>High </a:t>
            </a:r>
            <a:r>
              <a:rPr lang="en-US" sz="2000" b="1" dirty="0"/>
              <a:t>Efficiency </a:t>
            </a:r>
            <a:r>
              <a:rPr lang="en-US" sz="2000" dirty="0"/>
              <a:t>– The detector is highly </a:t>
            </a:r>
            <a:r>
              <a:rPr lang="en-US" sz="2000" dirty="0" smtClean="0"/>
              <a:t>efficient for patient imaging with &gt;</a:t>
            </a:r>
            <a:r>
              <a:rPr lang="en-US" sz="2000" dirty="0"/>
              <a:t>99% </a:t>
            </a:r>
            <a:r>
              <a:rPr lang="en-US" sz="2000" dirty="0" smtClean="0"/>
              <a:t>hits unambiguous at well over 10 times planned </a:t>
            </a:r>
            <a:r>
              <a:rPr lang="en-US" sz="2000" dirty="0" err="1" smtClean="0"/>
              <a:t>iThemba</a:t>
            </a:r>
            <a:r>
              <a:rPr lang="en-US" sz="2000" dirty="0" smtClean="0"/>
              <a:t> </a:t>
            </a:r>
            <a:r>
              <a:rPr lang="en-US" sz="2000" dirty="0" err="1" smtClean="0"/>
              <a:t>pCT</a:t>
            </a:r>
            <a:r>
              <a:rPr lang="en-US" sz="2000" dirty="0" smtClean="0"/>
              <a:t> mode rates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79628" y="3818020"/>
            <a:ext cx="9228773" cy="421189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Ambiguity rate = total ambiguous hits/ total real hits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534432" y="-145297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600" b="1" dirty="0" smtClean="0">
                <a:solidFill>
                  <a:schemeClr val="bg1"/>
                </a:solidFill>
              </a:rPr>
              <a:t>Simulated Efficiency in Patient Imaging Mode</a:t>
            </a:r>
            <a:endParaRPr lang="en-US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183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10" name="Picture 9" descr="Screen Shot 2013-12-11 at 14.52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12" y="1077182"/>
            <a:ext cx="6349243" cy="29301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6941" y="3545490"/>
            <a:ext cx="6385014" cy="498134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500" dirty="0" err="1">
                <a:solidFill>
                  <a:schemeClr val="bg1"/>
                </a:solidFill>
              </a:rPr>
              <a:t>S.Jeyasugithtan</a:t>
            </a:r>
            <a:r>
              <a:rPr lang="en-US" sz="2500" dirty="0">
                <a:solidFill>
                  <a:schemeClr val="bg1"/>
                </a:solidFill>
              </a:rPr>
              <a:t> &amp; </a:t>
            </a:r>
            <a:r>
              <a:rPr lang="en-US" sz="2500" dirty="0" err="1">
                <a:solidFill>
                  <a:schemeClr val="bg1"/>
                </a:solidFill>
              </a:rPr>
              <a:t>S.Peterson</a:t>
            </a:r>
            <a:r>
              <a:rPr lang="en-US" sz="2500" dirty="0">
                <a:solidFill>
                  <a:schemeClr val="bg1"/>
                </a:solidFill>
              </a:rPr>
              <a:t> UCT, </a:t>
            </a:r>
            <a:r>
              <a:rPr lang="en-US" sz="2500" dirty="0" err="1">
                <a:solidFill>
                  <a:schemeClr val="bg1"/>
                </a:solidFill>
              </a:rPr>
              <a:t>T.Price</a:t>
            </a:r>
            <a:r>
              <a:rPr lang="en-US" sz="2500" dirty="0">
                <a:solidFill>
                  <a:schemeClr val="bg1"/>
                </a:solidFill>
              </a:rPr>
              <a:t> </a:t>
            </a:r>
            <a:r>
              <a:rPr lang="en-US" sz="2500" dirty="0" err="1">
                <a:solidFill>
                  <a:schemeClr val="bg1"/>
                </a:solidFill>
              </a:rPr>
              <a:t>UoB</a:t>
            </a:r>
            <a:endParaRPr lang="en-US" sz="25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945" y="4182813"/>
            <a:ext cx="6428417" cy="2698736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pPr marL="350987" indent="-350987">
              <a:buFont typeface="Arial"/>
              <a:buChar char="•"/>
            </a:pPr>
            <a:r>
              <a:rPr lang="en-US" sz="2000" b="1" dirty="0" err="1">
                <a:solidFill>
                  <a:srgbClr val="1F497D"/>
                </a:solidFill>
              </a:rPr>
              <a:t>iThemba</a:t>
            </a:r>
            <a:r>
              <a:rPr lang="en-US" sz="2000" b="1" dirty="0">
                <a:solidFill>
                  <a:srgbClr val="1F497D"/>
                </a:solidFill>
              </a:rPr>
              <a:t> </a:t>
            </a:r>
            <a:r>
              <a:rPr lang="en-US" sz="2000" b="1" dirty="0" err="1">
                <a:solidFill>
                  <a:srgbClr val="1F497D"/>
                </a:solidFill>
              </a:rPr>
              <a:t>beamline</a:t>
            </a:r>
            <a:r>
              <a:rPr lang="en-US" sz="2000" b="1" dirty="0">
                <a:solidFill>
                  <a:srgbClr val="1F497D"/>
                </a:solidFill>
              </a:rPr>
              <a:t> code used as input for GEANT4 simulations of silicon strip tracker</a:t>
            </a:r>
          </a:p>
          <a:p>
            <a:pPr>
              <a:lnSpc>
                <a:spcPct val="70000"/>
              </a:lnSpc>
            </a:pPr>
            <a:endParaRPr lang="en-US" sz="2000" b="1" dirty="0">
              <a:solidFill>
                <a:srgbClr val="1F497D"/>
              </a:solidFill>
            </a:endParaRPr>
          </a:p>
          <a:p>
            <a:pPr marL="350987" indent="-350987">
              <a:buFont typeface="Arial"/>
              <a:buChar char="•"/>
            </a:pPr>
            <a:r>
              <a:rPr lang="en-US" sz="2000" b="1" dirty="0">
                <a:solidFill>
                  <a:srgbClr val="1F497D"/>
                </a:solidFill>
              </a:rPr>
              <a:t>(</a:t>
            </a:r>
            <a:r>
              <a:rPr lang="en-US" sz="2000" b="1" dirty="0" err="1">
                <a:solidFill>
                  <a:srgbClr val="1F497D"/>
                </a:solidFill>
              </a:rPr>
              <a:t>x,u,v</a:t>
            </a:r>
            <a:r>
              <a:rPr lang="en-US" sz="2000" b="1" dirty="0">
                <a:solidFill>
                  <a:srgbClr val="1F497D"/>
                </a:solidFill>
              </a:rPr>
              <a:t>) triplets of 150um Si with 90.8um strip pitch simulated</a:t>
            </a:r>
          </a:p>
          <a:p>
            <a:pPr>
              <a:lnSpc>
                <a:spcPct val="70000"/>
              </a:lnSpc>
            </a:pPr>
            <a:endParaRPr lang="en-US" sz="2000" b="1" dirty="0">
              <a:solidFill>
                <a:srgbClr val="1F497D"/>
              </a:solidFill>
            </a:endParaRPr>
          </a:p>
          <a:p>
            <a:pPr marL="350987" indent="-350987">
              <a:buFont typeface="Arial"/>
              <a:buChar char="•"/>
            </a:pPr>
            <a:r>
              <a:rPr lang="en-US" sz="2000" b="1" dirty="0">
                <a:solidFill>
                  <a:srgbClr val="1F497D"/>
                </a:solidFill>
              </a:rPr>
              <a:t>Simulation provided output for detector/ASIC design and (soon) output for CT reconstruction codes written by University of Surrey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0922" y="1226572"/>
            <a:ext cx="3991961" cy="25452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9207" y="4388321"/>
            <a:ext cx="3741287" cy="2390235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 err="1" smtClean="0">
                <a:solidFill>
                  <a:srgbClr val="FFFFFF"/>
                </a:solidFill>
              </a:rPr>
              <a:t>iThemba</a:t>
            </a:r>
            <a:r>
              <a:rPr lang="en-US" sz="3200" b="1" dirty="0" smtClean="0">
                <a:solidFill>
                  <a:srgbClr val="FFFFFF"/>
                </a:solidFill>
              </a:rPr>
              <a:t> GEANT4 Simulation</a:t>
            </a:r>
            <a:endParaRPr 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203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</a:rPr>
              <a:t>GEANT4 Simulation of </a:t>
            </a:r>
            <a:r>
              <a:rPr lang="en-US" sz="3200" b="1" dirty="0">
                <a:solidFill>
                  <a:srgbClr val="FFFFFF"/>
                </a:solidFill>
              </a:rPr>
              <a:t>tracker </a:t>
            </a:r>
          </a:p>
        </p:txBody>
      </p:sp>
      <p:pic>
        <p:nvPicPr>
          <p:cNvPr id="5" name="Picture 4" descr="Screen Shot 2014-06-08 at 08.47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63" y="1036491"/>
            <a:ext cx="8597900" cy="2692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1550" y="3733313"/>
            <a:ext cx="99426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GEANT4 Simulation of the tracker uses the </a:t>
            </a:r>
            <a:r>
              <a:rPr lang="en-US" sz="2000" dirty="0" err="1" smtClean="0"/>
              <a:t>iThemba</a:t>
            </a:r>
            <a:r>
              <a:rPr lang="en-US" sz="2000" dirty="0" smtClean="0"/>
              <a:t> </a:t>
            </a:r>
            <a:r>
              <a:rPr lang="en-US" sz="2000" dirty="0" err="1" smtClean="0"/>
              <a:t>beamline</a:t>
            </a:r>
            <a:r>
              <a:rPr lang="en-US" sz="2000" dirty="0" smtClean="0"/>
              <a:t> simulation on the previous slide as an input. The tracker simulation consists of:</a:t>
            </a:r>
          </a:p>
          <a:p>
            <a:endParaRPr lang="en-US" sz="2000" dirty="0" smtClean="0"/>
          </a:p>
          <a:p>
            <a:r>
              <a:rPr lang="en-US" sz="2000" dirty="0" smtClean="0"/>
              <a:t>There are 8 planes before and after the phantom: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 </a:t>
            </a:r>
            <a:r>
              <a:rPr lang="en-US" sz="2000" dirty="0" smtClean="0"/>
              <a:t>- 6 silicon planes arranged into  two (</a:t>
            </a:r>
            <a:r>
              <a:rPr lang="en-US" sz="2000" dirty="0" err="1" smtClean="0"/>
              <a:t>x,u,v</a:t>
            </a:r>
            <a:r>
              <a:rPr lang="en-US" sz="2000" dirty="0" smtClean="0"/>
              <a:t>) modules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- 2 air planes used to provide truth information</a:t>
            </a:r>
          </a:p>
          <a:p>
            <a:endParaRPr lang="en-US" sz="2000" dirty="0" smtClean="0"/>
          </a:p>
          <a:p>
            <a:r>
              <a:rPr lang="en-US" sz="2000" dirty="0" smtClean="0"/>
              <a:t>Each plane uses G4VDigitizerModule to store sensitive detector information into strips</a:t>
            </a:r>
          </a:p>
          <a:p>
            <a:endParaRPr lang="en-US" sz="2000" dirty="0"/>
          </a:p>
          <a:p>
            <a:r>
              <a:rPr lang="en-US" sz="2000" dirty="0" smtClean="0"/>
              <a:t>Charge sharing is implemented to provide realistic cluster width distributions for comparison with measured distributions and input to tracking algorithm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61263" y="2059093"/>
            <a:ext cx="16547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Range Compensator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32711" y="1364762"/>
            <a:ext cx="1196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Phantom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68863" y="2232289"/>
            <a:ext cx="1578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Calorimeter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93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253" y="1079576"/>
            <a:ext cx="5903494" cy="29085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254" y="4052200"/>
            <a:ext cx="5903494" cy="2913383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4000" b="1" dirty="0" smtClean="0">
                <a:solidFill>
                  <a:srgbClr val="FFFFFF"/>
                </a:solidFill>
              </a:rPr>
              <a:t>Simulated </a:t>
            </a:r>
            <a:r>
              <a:rPr lang="en-US" sz="4000" b="1" dirty="0" err="1" smtClean="0">
                <a:solidFill>
                  <a:srgbClr val="FFFFFF"/>
                </a:solidFill>
              </a:rPr>
              <a:t>dE</a:t>
            </a:r>
            <a:r>
              <a:rPr lang="en-US" sz="4000" b="1" dirty="0" smtClean="0">
                <a:solidFill>
                  <a:srgbClr val="FFFFFF"/>
                </a:solidFill>
              </a:rPr>
              <a:t>/dx distributions</a:t>
            </a:r>
            <a:endParaRPr lang="en-US" sz="4000" b="1" dirty="0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016479" y="1019838"/>
            <a:ext cx="1523772" cy="5825914"/>
            <a:chOff x="8255613" y="977976"/>
            <a:chExt cx="1284637" cy="5486776"/>
          </a:xfrm>
        </p:grpSpPr>
        <p:sp>
          <p:nvSpPr>
            <p:cNvPr id="206" name="Rectangle 1"/>
            <p:cNvSpPr>
              <a:spLocks/>
            </p:cNvSpPr>
            <p:nvPr/>
          </p:nvSpPr>
          <p:spPr bwMode="auto">
            <a:xfrm>
              <a:off x="8745516" y="5790831"/>
              <a:ext cx="304831" cy="562116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alpha val="28000"/>
                  </a:srgbClr>
                </a:gs>
              </a:gsLst>
              <a:lin ang="2136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07" name="Group 7"/>
            <p:cNvGrpSpPr>
              <a:grpSpLocks/>
            </p:cNvGrpSpPr>
            <p:nvPr/>
          </p:nvGrpSpPr>
          <p:grpSpPr bwMode="auto">
            <a:xfrm>
              <a:off x="8255613" y="5052092"/>
              <a:ext cx="1278415" cy="839171"/>
              <a:chOff x="0" y="0"/>
              <a:chExt cx="821" cy="376"/>
            </a:xfrm>
          </p:grpSpPr>
          <p:sp>
            <p:nvSpPr>
              <p:cNvPr id="237" name="Oval 2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8" name="Rectangle 3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9" name="Oval 4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40" name="Line 5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41" name="Line 6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08" name="Group 13"/>
            <p:cNvGrpSpPr>
              <a:grpSpLocks/>
            </p:cNvGrpSpPr>
            <p:nvPr/>
          </p:nvGrpSpPr>
          <p:grpSpPr bwMode="auto">
            <a:xfrm>
              <a:off x="8257171" y="4628043"/>
              <a:ext cx="1276859" cy="839171"/>
              <a:chOff x="0" y="0"/>
              <a:chExt cx="821" cy="376"/>
            </a:xfrm>
          </p:grpSpPr>
          <p:sp>
            <p:nvSpPr>
              <p:cNvPr id="232" name="Oval 8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3" name="Rectangle 9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4" name="Oval 10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5" name="Line 11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6" name="Line 12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09" name="Oval 14"/>
            <p:cNvSpPr>
              <a:spLocks/>
            </p:cNvSpPr>
            <p:nvPr/>
          </p:nvSpPr>
          <p:spPr bwMode="auto">
            <a:xfrm>
              <a:off x="8636652" y="4813286"/>
              <a:ext cx="517897" cy="2254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0" name="Rectangle 15"/>
            <p:cNvSpPr>
              <a:spLocks/>
            </p:cNvSpPr>
            <p:nvPr/>
          </p:nvSpPr>
          <p:spPr bwMode="auto">
            <a:xfrm>
              <a:off x="8750184" y="2909529"/>
              <a:ext cx="300164" cy="20265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11" name="Group 21"/>
            <p:cNvGrpSpPr>
              <a:grpSpLocks/>
            </p:cNvGrpSpPr>
            <p:nvPr/>
          </p:nvGrpSpPr>
          <p:grpSpPr bwMode="auto">
            <a:xfrm>
              <a:off x="8261835" y="2184183"/>
              <a:ext cx="1278415" cy="841401"/>
              <a:chOff x="0" y="0"/>
              <a:chExt cx="821" cy="376"/>
            </a:xfrm>
          </p:grpSpPr>
          <p:sp>
            <p:nvSpPr>
              <p:cNvPr id="227" name="Oval 16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28" name="Rectangle 17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29" name="Oval 18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0" name="Line 19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1" name="Line 20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12" name="Oval 22"/>
            <p:cNvSpPr>
              <a:spLocks/>
            </p:cNvSpPr>
            <p:nvPr/>
          </p:nvSpPr>
          <p:spPr bwMode="auto">
            <a:xfrm>
              <a:off x="8636649" y="1931983"/>
              <a:ext cx="517897" cy="2254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3" name="Oval 23"/>
            <p:cNvSpPr>
              <a:spLocks/>
            </p:cNvSpPr>
            <p:nvPr/>
          </p:nvSpPr>
          <p:spPr bwMode="auto">
            <a:xfrm>
              <a:off x="8745517" y="1960998"/>
              <a:ext cx="301717" cy="13167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4" name="Oval 24"/>
            <p:cNvSpPr>
              <a:spLocks/>
            </p:cNvSpPr>
            <p:nvPr/>
          </p:nvSpPr>
          <p:spPr bwMode="auto">
            <a:xfrm>
              <a:off x="8745517" y="4851226"/>
              <a:ext cx="301717" cy="13167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15" name="Group 30"/>
            <p:cNvGrpSpPr>
              <a:grpSpLocks/>
            </p:cNvGrpSpPr>
            <p:nvPr/>
          </p:nvGrpSpPr>
          <p:grpSpPr bwMode="auto">
            <a:xfrm>
              <a:off x="8261835" y="1769061"/>
              <a:ext cx="1276859" cy="841401"/>
              <a:chOff x="0" y="0"/>
              <a:chExt cx="821" cy="376"/>
            </a:xfrm>
          </p:grpSpPr>
          <p:sp>
            <p:nvSpPr>
              <p:cNvPr id="222" name="Oval 25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23" name="Rectangle 26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24" name="Oval 27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25" name="Line 28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26" name="Line 29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16" name="Oval 31"/>
            <p:cNvSpPr>
              <a:spLocks/>
            </p:cNvSpPr>
            <p:nvPr/>
          </p:nvSpPr>
          <p:spPr bwMode="auto">
            <a:xfrm>
              <a:off x="8636649" y="1923056"/>
              <a:ext cx="517897" cy="22541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7" name="Rectangle 32"/>
            <p:cNvSpPr>
              <a:spLocks/>
            </p:cNvSpPr>
            <p:nvPr/>
          </p:nvSpPr>
          <p:spPr bwMode="auto">
            <a:xfrm>
              <a:off x="8750184" y="1246812"/>
              <a:ext cx="300164" cy="76998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8" name="Oval 33"/>
            <p:cNvSpPr>
              <a:spLocks/>
            </p:cNvSpPr>
            <p:nvPr/>
          </p:nvSpPr>
          <p:spPr bwMode="auto">
            <a:xfrm>
              <a:off x="8745517" y="1945374"/>
              <a:ext cx="301717" cy="13167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9" name="Freeform 34"/>
            <p:cNvSpPr>
              <a:spLocks/>
            </p:cNvSpPr>
            <p:nvPr/>
          </p:nvSpPr>
          <p:spPr bwMode="auto">
            <a:xfrm>
              <a:off x="8750184" y="6225946"/>
              <a:ext cx="295497" cy="238806"/>
            </a:xfrm>
            <a:custGeom>
              <a:avLst/>
              <a:gdLst>
                <a:gd name="T0" fmla="*/ 0 w 21600"/>
                <a:gd name="T1" fmla="*/ 18116 h 21600"/>
                <a:gd name="T2" fmla="*/ 2483 w 21600"/>
                <a:gd name="T3" fmla="*/ 4181 h 21600"/>
                <a:gd name="T4" fmla="*/ 7945 w 21600"/>
                <a:gd name="T5" fmla="*/ 4877 h 21600"/>
                <a:gd name="T6" fmla="*/ 10676 w 21600"/>
                <a:gd name="T7" fmla="*/ 8361 h 21600"/>
                <a:gd name="T8" fmla="*/ 15890 w 21600"/>
                <a:gd name="T9" fmla="*/ 0 h 21600"/>
                <a:gd name="T10" fmla="*/ 18372 w 21600"/>
                <a:gd name="T11" fmla="*/ 4877 h 21600"/>
                <a:gd name="T12" fmla="*/ 21600 w 21600"/>
                <a:gd name="T13" fmla="*/ 11148 h 21600"/>
                <a:gd name="T14" fmla="*/ 21352 w 21600"/>
                <a:gd name="T15" fmla="*/ 21600 h 21600"/>
                <a:gd name="T16" fmla="*/ 0 w 21600"/>
                <a:gd name="T17" fmla="*/ 18116 h 21600"/>
                <a:gd name="T18" fmla="*/ 0 w 21600"/>
                <a:gd name="T19" fmla="*/ 18116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600"/>
                <a:gd name="T31" fmla="*/ 0 h 21600"/>
                <a:gd name="T32" fmla="*/ 21600 w 21600"/>
                <a:gd name="T33" fmla="*/ 216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8116"/>
                  </a:moveTo>
                  <a:lnTo>
                    <a:pt x="2483" y="4181"/>
                  </a:lnTo>
                  <a:lnTo>
                    <a:pt x="7945" y="4877"/>
                  </a:lnTo>
                  <a:lnTo>
                    <a:pt x="10676" y="8361"/>
                  </a:lnTo>
                  <a:lnTo>
                    <a:pt x="15890" y="0"/>
                  </a:lnTo>
                  <a:lnTo>
                    <a:pt x="18372" y="4877"/>
                  </a:lnTo>
                  <a:lnTo>
                    <a:pt x="21600" y="11148"/>
                  </a:lnTo>
                  <a:lnTo>
                    <a:pt x="21352" y="21600"/>
                  </a:lnTo>
                  <a:lnTo>
                    <a:pt x="0" y="18116"/>
                  </a:lnTo>
                  <a:close/>
                  <a:moveTo>
                    <a:pt x="0" y="1811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20" name="Picture 18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8147632" y="3318255"/>
              <a:ext cx="1481941" cy="1119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" name="Line 187"/>
            <p:cNvSpPr>
              <a:spLocks noChangeShapeType="1"/>
            </p:cNvSpPr>
            <p:nvPr/>
          </p:nvSpPr>
          <p:spPr bwMode="auto">
            <a:xfrm rot="5400000" flipH="1">
              <a:off x="8594147" y="1284873"/>
              <a:ext cx="61379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 flipV="1">
            <a:off x="6140748" y="2987449"/>
            <a:ext cx="1569391" cy="4131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/>
          <p:cNvCxnSpPr/>
          <p:nvPr/>
        </p:nvCxnSpPr>
        <p:spPr>
          <a:xfrm flipV="1">
            <a:off x="6154298" y="5933482"/>
            <a:ext cx="1569391" cy="4131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Arrow Connector 242"/>
          <p:cNvCxnSpPr/>
          <p:nvPr/>
        </p:nvCxnSpPr>
        <p:spPr>
          <a:xfrm>
            <a:off x="6154298" y="2032812"/>
            <a:ext cx="1555841" cy="4162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Arrow Connector 244"/>
          <p:cNvCxnSpPr/>
          <p:nvPr/>
        </p:nvCxnSpPr>
        <p:spPr>
          <a:xfrm>
            <a:off x="6148604" y="4819638"/>
            <a:ext cx="1561535" cy="4029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01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800" b="1" dirty="0" smtClean="0">
                <a:solidFill>
                  <a:schemeClr val="bg1"/>
                </a:solidFill>
              </a:rPr>
              <a:t>GEANT4 validation</a:t>
            </a:r>
            <a:endParaRPr lang="en-US" sz="38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433" y="932131"/>
            <a:ext cx="4223527" cy="28601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2609" y="985246"/>
            <a:ext cx="4145093" cy="2807034"/>
          </a:xfrm>
          <a:prstGeom prst="rect">
            <a:avLst/>
          </a:prstGeom>
        </p:spPr>
      </p:pic>
      <p:pic>
        <p:nvPicPr>
          <p:cNvPr id="5" name="Picture 4" descr="Screen Shot 2014-09-07 at 16.59.1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126" y="3792281"/>
            <a:ext cx="3862162" cy="2777616"/>
          </a:xfrm>
          <a:prstGeom prst="rect">
            <a:avLst/>
          </a:prstGeom>
        </p:spPr>
      </p:pic>
      <p:pic>
        <p:nvPicPr>
          <p:cNvPr id="6" name="Picture 5" descr="Screen Shot 2014-09-07 at 16.58.4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97" y="3792280"/>
            <a:ext cx="3624529" cy="26351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6284" y="6569897"/>
            <a:ext cx="7619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Measured data agrees with GEANT4 simulation to within &lt;10%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68534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23" name="Title 1"/>
          <p:cNvSpPr txBox="1">
            <a:spLocks/>
          </p:cNvSpPr>
          <p:nvPr/>
        </p:nvSpPr>
        <p:spPr bwMode="auto">
          <a:xfrm>
            <a:off x="534432" y="-89276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b="1" dirty="0" smtClean="0">
                <a:solidFill>
                  <a:schemeClr val="bg1"/>
                </a:solidFill>
              </a:rPr>
              <a:t>Tracking algorithm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" name="Picture 1" descr="Screen Shot 2014-09-03 at 10.08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56" y="950948"/>
            <a:ext cx="9708450" cy="52875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5756" y="6238474"/>
            <a:ext cx="96197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uncertainty on the projected track depends on its length, </a:t>
            </a:r>
            <a:r>
              <a:rPr lang="en-US" sz="2000" dirty="0" err="1" smtClean="0"/>
              <a:t>ie</a:t>
            </a:r>
            <a:r>
              <a:rPr lang="en-US" sz="2000" dirty="0" smtClean="0"/>
              <a:t> the distance to the phantom surface.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036687" y="1789682"/>
            <a:ext cx="3028843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Ellipses indicate 1,2 &amp; 3 sigma values for reconstructed position – truth position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01919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9" name="Picture 5" descr="DSC031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796" y="1055905"/>
            <a:ext cx="10366698" cy="598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92523" y="166414"/>
            <a:ext cx="6054543" cy="790521"/>
          </a:xfrm>
          <a:prstGeom prst="rect">
            <a:avLst/>
          </a:prstGeom>
          <a:noFill/>
        </p:spPr>
        <p:txBody>
          <a:bodyPr wrap="none" lIns="112316" tIns="56158" rIns="112316" bIns="56158" rtlCol="0">
            <a:spAutoFit/>
          </a:bodyPr>
          <a:lstStyle/>
          <a:p>
            <a:r>
              <a:rPr lang="en-GB" sz="4400" b="1" dirty="0">
                <a:solidFill>
                  <a:schemeClr val="bg1"/>
                </a:solidFill>
              </a:rPr>
              <a:t>The </a:t>
            </a:r>
            <a:r>
              <a:rPr lang="en-GB" sz="4400" b="1" dirty="0" err="1">
                <a:solidFill>
                  <a:schemeClr val="bg1"/>
                </a:solidFill>
              </a:rPr>
              <a:t>LHCb</a:t>
            </a:r>
            <a:r>
              <a:rPr lang="en-GB" sz="4400" b="1" dirty="0">
                <a:solidFill>
                  <a:schemeClr val="bg1"/>
                </a:solidFill>
              </a:rPr>
              <a:t> </a:t>
            </a:r>
            <a:r>
              <a:rPr lang="en-GB" sz="4400" b="1" dirty="0" err="1">
                <a:solidFill>
                  <a:srgbClr val="FFFF00"/>
                </a:solidFill>
              </a:rPr>
              <a:t>VE</a:t>
            </a:r>
            <a:r>
              <a:rPr lang="en-GB" sz="4400" b="1" dirty="0" err="1">
                <a:solidFill>
                  <a:schemeClr val="bg1"/>
                </a:solidFill>
              </a:rPr>
              <a:t>rtex</a:t>
            </a:r>
            <a:r>
              <a:rPr lang="en-GB" sz="4400" b="1" dirty="0">
                <a:solidFill>
                  <a:schemeClr val="bg1"/>
                </a:solidFill>
              </a:rPr>
              <a:t> </a:t>
            </a:r>
            <a:r>
              <a:rPr lang="en-GB" sz="4400" b="1" dirty="0" err="1">
                <a:solidFill>
                  <a:srgbClr val="FFFF00"/>
                </a:solidFill>
              </a:rPr>
              <a:t>LO</a:t>
            </a:r>
            <a:r>
              <a:rPr lang="en-GB" sz="4400" b="1" dirty="0" err="1">
                <a:solidFill>
                  <a:schemeClr val="bg1"/>
                </a:solidFill>
              </a:rPr>
              <a:t>cator</a:t>
            </a:r>
            <a:r>
              <a:rPr lang="en-GB" sz="44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1" name="Picture 12" descr="DSCN11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6722817" y="2888653"/>
            <a:ext cx="3630926" cy="2096953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</p:pic>
      <p:grpSp>
        <p:nvGrpSpPr>
          <p:cNvPr id="2" name="Group 1"/>
          <p:cNvGrpSpPr/>
          <p:nvPr/>
        </p:nvGrpSpPr>
        <p:grpSpPr>
          <a:xfrm>
            <a:off x="4108910" y="1206835"/>
            <a:ext cx="6237239" cy="1500898"/>
            <a:chOff x="4660832" y="-36587"/>
            <a:chExt cx="6044177" cy="1607527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14111" t="62315" r="29735" b="7238"/>
            <a:stretch/>
          </p:blipFill>
          <p:spPr bwMode="auto">
            <a:xfrm>
              <a:off x="4660832" y="29569"/>
              <a:ext cx="3853426" cy="1541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72286" t="57969" r="5616" b="33588"/>
            <a:stretch/>
          </p:blipFill>
          <p:spPr bwMode="auto">
            <a:xfrm>
              <a:off x="8409548" y="-36587"/>
              <a:ext cx="2295461" cy="647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/>
          </p:nvSpPr>
          <p:spPr bwMode="auto">
            <a:xfrm>
              <a:off x="8409549" y="610431"/>
              <a:ext cx="2282264" cy="96050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123158" eaLnBrk="0" hangingPunct="0"/>
              <a:endParaRPr lang="en-GB" sz="22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7794178" y="610431"/>
              <a:ext cx="720080" cy="189823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1123158" eaLnBrk="0" hangingPunct="0"/>
              <a:endParaRPr lang="en-GB" sz="22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95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4432" y="-40850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FF0000"/>
                </a:solidFill>
              </a:rPr>
              <a:t>Summary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39823" y="1139143"/>
            <a:ext cx="10087247" cy="580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4F81BD"/>
                </a:solidFill>
              </a:rPr>
              <a:t>The </a:t>
            </a:r>
            <a:r>
              <a:rPr lang="en-US" sz="2000" b="1" dirty="0">
                <a:solidFill>
                  <a:srgbClr val="4F81BD"/>
                </a:solidFill>
              </a:rPr>
              <a:t>PRaVDA system will enable proton </a:t>
            </a:r>
            <a:r>
              <a:rPr lang="en-US" sz="2000" b="1" dirty="0" smtClean="0">
                <a:solidFill>
                  <a:srgbClr val="4F81BD"/>
                </a:solidFill>
              </a:rPr>
              <a:t>CT and real</a:t>
            </a:r>
            <a:r>
              <a:rPr lang="en-US" sz="2000" b="1" dirty="0">
                <a:solidFill>
                  <a:srgbClr val="4F81BD"/>
                </a:solidFill>
              </a:rPr>
              <a:t>-time beam </a:t>
            </a:r>
            <a:r>
              <a:rPr lang="en-US" sz="2000" b="1" dirty="0" smtClean="0">
                <a:solidFill>
                  <a:srgbClr val="4F81BD"/>
                </a:solidFill>
              </a:rPr>
              <a:t>monitoring with dosimetry making </a:t>
            </a:r>
            <a:r>
              <a:rPr lang="en-US" sz="2000" b="1" dirty="0">
                <a:solidFill>
                  <a:srgbClr val="4F81BD"/>
                </a:solidFill>
              </a:rPr>
              <a:t>proton therapy safer and more accurate </a:t>
            </a:r>
          </a:p>
          <a:p>
            <a:pPr marL="342900" indent="-342900" algn="l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4F81BD"/>
                </a:solidFill>
              </a:rPr>
              <a:t>A tracker has been designed for the PRaVDA system using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GB" sz="2000" b="1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ea typeface="Calibri"/>
                <a:cs typeface="Calibri"/>
                <a:sym typeface="Calibri"/>
              </a:rPr>
              <a:t>150µm thick </a:t>
            </a:r>
            <a:r>
              <a:rPr lang="en-GB" sz="2000" b="1" dirty="0" smtClean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ea typeface="Calibri"/>
                <a:cs typeface="Calibri"/>
                <a:sym typeface="Calibri"/>
              </a:rPr>
              <a:t>silicon </a:t>
            </a:r>
            <a:r>
              <a:rPr lang="en-GB" sz="2000" b="1" dirty="0" err="1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ea typeface="Calibri"/>
                <a:cs typeface="Calibri"/>
                <a:sym typeface="Calibri"/>
              </a:rPr>
              <a:t>microstrip</a:t>
            </a:r>
            <a:r>
              <a:rPr lang="en-GB" sz="2000" b="1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ea typeface="Calibri"/>
                <a:cs typeface="Calibri"/>
                <a:sym typeface="Calibri"/>
              </a:rPr>
              <a:t> </a:t>
            </a:r>
            <a:r>
              <a:rPr lang="en-GB" sz="2000" b="1" dirty="0" smtClean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ea typeface="Calibri"/>
                <a:cs typeface="Calibri"/>
                <a:sym typeface="Calibri"/>
              </a:rPr>
              <a:t>sensors with </a:t>
            </a:r>
            <a:r>
              <a:rPr lang="en-US" sz="2000" b="1" dirty="0" smtClean="0">
                <a:solidFill>
                  <a:schemeClr val="accent1"/>
                </a:solidFill>
              </a:rPr>
              <a:t>radiation</a:t>
            </a:r>
            <a:r>
              <a:rPr lang="en-US" sz="2000" b="1" dirty="0">
                <a:solidFill>
                  <a:schemeClr val="accent1"/>
                </a:solidFill>
              </a:rPr>
              <a:t>-hard </a:t>
            </a:r>
            <a:r>
              <a:rPr lang="en-GB" sz="2000" b="1" dirty="0" smtClean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ea typeface="Calibri"/>
                <a:cs typeface="Calibri"/>
                <a:sym typeface="Calibri"/>
              </a:rPr>
              <a:t>n</a:t>
            </a:r>
            <a:r>
              <a:rPr lang="en-GB" sz="2000" b="1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ea typeface="Calibri"/>
                <a:cs typeface="Calibri"/>
                <a:sym typeface="Calibri"/>
              </a:rPr>
              <a:t>-in-p technology developed for the ATLAS Experiment at the High Luminosity LHC</a:t>
            </a:r>
          </a:p>
          <a:p>
            <a:pPr marL="342900" indent="-342900" algn="l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4F81BD"/>
                </a:solidFill>
              </a:rPr>
              <a:t>The tracker is capable of fast and precise proton tracking for Patient Imaging and accurate dosimetry up to the high beam currents used during </a:t>
            </a:r>
            <a:r>
              <a:rPr lang="en-US" sz="2000" b="1" dirty="0">
                <a:solidFill>
                  <a:srgbClr val="4F81BD"/>
                </a:solidFill>
              </a:rPr>
              <a:t>P</a:t>
            </a:r>
            <a:r>
              <a:rPr lang="en-US" sz="2000" b="1" dirty="0" smtClean="0">
                <a:solidFill>
                  <a:srgbClr val="4F81BD"/>
                </a:solidFill>
              </a:rPr>
              <a:t>atient Treatment </a:t>
            </a:r>
          </a:p>
          <a:p>
            <a:pPr marL="342900" indent="-342900" algn="l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4F81BD"/>
                </a:solidFill>
              </a:rPr>
              <a:t>Preliminary </a:t>
            </a:r>
            <a:r>
              <a:rPr lang="en-US" sz="2000" b="1" dirty="0">
                <a:solidFill>
                  <a:srgbClr val="4F81BD"/>
                </a:solidFill>
              </a:rPr>
              <a:t>data has been taken </a:t>
            </a:r>
            <a:r>
              <a:rPr lang="en-US" sz="2000" b="1" dirty="0" smtClean="0">
                <a:solidFill>
                  <a:srgbClr val="4F81BD"/>
                </a:solidFill>
              </a:rPr>
              <a:t>with </a:t>
            </a:r>
            <a:r>
              <a:rPr lang="en-US" sz="2000" b="1" dirty="0">
                <a:solidFill>
                  <a:srgbClr val="4F81BD"/>
                </a:solidFill>
              </a:rPr>
              <a:t>150um silicon strip strip </a:t>
            </a:r>
            <a:r>
              <a:rPr lang="en-US" sz="2000" b="1" dirty="0" smtClean="0">
                <a:solidFill>
                  <a:srgbClr val="4F81BD"/>
                </a:solidFill>
              </a:rPr>
              <a:t>detectors and charged particles of varying energies</a:t>
            </a:r>
          </a:p>
          <a:p>
            <a:pPr marL="342900" indent="-342900" algn="l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4F81BD"/>
                </a:solidFill>
              </a:rPr>
              <a:t>Simulation </a:t>
            </a:r>
            <a:r>
              <a:rPr lang="en-US" sz="2000" b="1" dirty="0">
                <a:solidFill>
                  <a:srgbClr val="4F81BD"/>
                </a:solidFill>
              </a:rPr>
              <a:t>together with </a:t>
            </a:r>
            <a:r>
              <a:rPr lang="en-US" sz="2000" b="1" dirty="0" smtClean="0">
                <a:solidFill>
                  <a:srgbClr val="4F81BD"/>
                </a:solidFill>
              </a:rPr>
              <a:t>preliminary measurements </a:t>
            </a:r>
            <a:r>
              <a:rPr lang="en-US" sz="2000" b="1" dirty="0">
                <a:solidFill>
                  <a:srgbClr val="4F81BD"/>
                </a:solidFill>
              </a:rPr>
              <a:t>has been used to inform design of a new silicon sensor, ASIC, hybrid and DAQ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b="1" dirty="0" smtClean="0">
                <a:solidFill>
                  <a:srgbClr val="4F81BD"/>
                </a:solidFill>
              </a:rPr>
              <a:t>Tracking software and analysis algorithms are currently under development using simulated data from GEANT4 which has been validated with </a:t>
            </a:r>
            <a:r>
              <a:rPr lang="en-US" sz="2000" b="1" dirty="0" err="1" smtClean="0">
                <a:solidFill>
                  <a:srgbClr val="4F81BD"/>
                </a:solidFill>
              </a:rPr>
              <a:t>measurments</a:t>
            </a:r>
            <a:endParaRPr lang="en-US" sz="2000" b="1" dirty="0" smtClean="0">
              <a:solidFill>
                <a:srgbClr val="4F81BD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b="1" dirty="0" smtClean="0">
                <a:solidFill>
                  <a:srgbClr val="4F81BD"/>
                </a:solidFill>
              </a:rPr>
              <a:t>Full system to be assembled early next year for beam tests at </a:t>
            </a:r>
            <a:r>
              <a:rPr lang="en-US" sz="2000" b="1" dirty="0" err="1" smtClean="0">
                <a:solidFill>
                  <a:srgbClr val="4F81BD"/>
                </a:solidFill>
              </a:rPr>
              <a:t>iThemba</a:t>
            </a:r>
            <a:r>
              <a:rPr lang="en-US" sz="2000" b="1" dirty="0" smtClean="0">
                <a:solidFill>
                  <a:srgbClr val="4F81BD"/>
                </a:solidFill>
              </a:rPr>
              <a:t> LABS, South Africa</a:t>
            </a:r>
            <a:endParaRPr lang="en-US" sz="2000" b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585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534432" y="564292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/>
              <a:t>Thanks for Listening!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34432" y="1764666"/>
            <a:ext cx="9619774" cy="182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 smtClean="0"/>
              <a:t>And many thanks to: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P.Allport, G.Casse, </a:t>
            </a:r>
            <a:r>
              <a:rPr lang="en-US" dirty="0" err="1" smtClean="0"/>
              <a:t>N.A.Smith</a:t>
            </a:r>
            <a:r>
              <a:rPr lang="en-US" dirty="0" smtClean="0"/>
              <a:t>, I.Tsurin</a:t>
            </a:r>
          </a:p>
          <a:p>
            <a:pPr>
              <a:lnSpc>
                <a:spcPct val="80000"/>
              </a:lnSpc>
            </a:pPr>
            <a:r>
              <a:rPr lang="en-US" dirty="0"/>
              <a:t>a</a:t>
            </a:r>
            <a:r>
              <a:rPr lang="en-US" dirty="0" smtClean="0"/>
              <a:t>nd..</a:t>
            </a:r>
            <a:endParaRPr lang="en-US" dirty="0"/>
          </a:p>
        </p:txBody>
      </p:sp>
      <p:pic>
        <p:nvPicPr>
          <p:cNvPr id="11" name="Picture 10" descr="Screen Shot 2013-12-10 at 13.31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063" y="4431142"/>
            <a:ext cx="3255489" cy="1101511"/>
          </a:xfrm>
          <a:prstGeom prst="rect">
            <a:avLst/>
          </a:prstGeom>
        </p:spPr>
      </p:pic>
      <p:pic>
        <p:nvPicPr>
          <p:cNvPr id="12" name="Picture 11" descr="Screen Shot 2013-12-11 at 12.41.4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75" y="5534807"/>
            <a:ext cx="2571157" cy="606416"/>
          </a:xfrm>
          <a:prstGeom prst="rect">
            <a:avLst/>
          </a:prstGeom>
        </p:spPr>
      </p:pic>
      <p:pic>
        <p:nvPicPr>
          <p:cNvPr id="13" name="Picture 12" descr="Screen Shot 2013-12-11 at 12.42.3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75" y="4704967"/>
            <a:ext cx="2452395" cy="618190"/>
          </a:xfrm>
          <a:prstGeom prst="rect">
            <a:avLst/>
          </a:prstGeom>
        </p:spPr>
      </p:pic>
      <p:pic>
        <p:nvPicPr>
          <p:cNvPr id="14" name="Picture 13" descr="Screen Shot 2013-12-11 at 12.42.4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57" y="6270159"/>
            <a:ext cx="2804230" cy="770224"/>
          </a:xfrm>
          <a:prstGeom prst="rect">
            <a:avLst/>
          </a:prstGeom>
        </p:spPr>
      </p:pic>
      <p:pic>
        <p:nvPicPr>
          <p:cNvPr id="15" name="Picture 14" descr="Screen Shot 2013-12-11 at 12.45.5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541" y="5217453"/>
            <a:ext cx="2651381" cy="1238291"/>
          </a:xfrm>
          <a:prstGeom prst="rect">
            <a:avLst/>
          </a:prstGeom>
        </p:spPr>
      </p:pic>
      <p:pic>
        <p:nvPicPr>
          <p:cNvPr id="16" name="Picture 15" descr="Screen Shot 2013-12-11 at 12.46.3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720" y="6494267"/>
            <a:ext cx="1900202" cy="686258"/>
          </a:xfrm>
          <a:prstGeom prst="rect">
            <a:avLst/>
          </a:prstGeom>
        </p:spPr>
      </p:pic>
      <p:pic>
        <p:nvPicPr>
          <p:cNvPr id="17" name="Picture 16" descr="Screen Shot 2013-12-11 at 14.44.36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227" y="3694871"/>
            <a:ext cx="2719695" cy="735030"/>
          </a:xfrm>
          <a:prstGeom prst="rect">
            <a:avLst/>
          </a:prstGeom>
        </p:spPr>
      </p:pic>
      <p:pic>
        <p:nvPicPr>
          <p:cNvPr id="18" name="Picture 17" descr="Screen Shot 2013-12-11 at 14.46.20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417" y="4456424"/>
            <a:ext cx="3144050" cy="861630"/>
          </a:xfrm>
          <a:prstGeom prst="rect">
            <a:avLst/>
          </a:prstGeom>
        </p:spPr>
      </p:pic>
      <p:pic>
        <p:nvPicPr>
          <p:cNvPr id="23" name="Picture 22" descr="Screen Shot 2013-12-11 at 15.02.33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745" y="5712027"/>
            <a:ext cx="1471157" cy="1416041"/>
          </a:xfrm>
          <a:prstGeom prst="rect">
            <a:avLst/>
          </a:prstGeom>
        </p:spPr>
      </p:pic>
      <p:pic>
        <p:nvPicPr>
          <p:cNvPr id="24" name="Picture 23" descr="Screen Shot 2013-12-12 at 07.55.4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46" y="3694873"/>
            <a:ext cx="3258082" cy="801065"/>
          </a:xfrm>
          <a:prstGeom prst="rect">
            <a:avLst/>
          </a:prstGeom>
        </p:spPr>
      </p:pic>
      <p:pic>
        <p:nvPicPr>
          <p:cNvPr id="25" name="Picture 24" descr="Screen Shot 2013-12-12 at 15.09.3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494" y="3286882"/>
            <a:ext cx="3477541" cy="103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096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612559" y="-8015"/>
            <a:ext cx="7475868" cy="86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876" tIns="63935" rIns="127876" bIns="63935" anchor="ctr"/>
          <a:lstStyle/>
          <a:p>
            <a:pPr algn="ctr" defTabSz="1281102"/>
            <a:r>
              <a:rPr lang="en-GB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VELO Module as Beam Halo Monitor         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 descr="DSC015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962" y="991970"/>
            <a:ext cx="4847221" cy="3429700"/>
          </a:xfrm>
          <a:prstGeom prst="rect">
            <a:avLst/>
          </a:prstGeom>
        </p:spPr>
      </p:pic>
      <p:pic>
        <p:nvPicPr>
          <p:cNvPr id="11" name="Picture 10" descr="DSC015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56987" y="991969"/>
            <a:ext cx="5129990" cy="3629775"/>
          </a:xfrm>
          <a:prstGeom prst="rect">
            <a:avLst/>
          </a:prstGeom>
        </p:spPr>
      </p:pic>
      <p:pic>
        <p:nvPicPr>
          <p:cNvPr id="12" name="Picture 11" descr="hitmap_beamOnSensor_loIntensit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9684" y="4421669"/>
            <a:ext cx="4073134" cy="2605933"/>
          </a:xfrm>
          <a:prstGeom prst="rect">
            <a:avLst/>
          </a:prstGeom>
        </p:spPr>
      </p:pic>
      <p:pic>
        <p:nvPicPr>
          <p:cNvPr id="13" name="Picture 12" descr="combined_hitmap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80758" y="4421667"/>
            <a:ext cx="4029736" cy="2578168"/>
          </a:xfrm>
          <a:prstGeom prst="rect">
            <a:avLst/>
          </a:prstGeom>
        </p:spPr>
      </p:pic>
      <p:pic>
        <p:nvPicPr>
          <p:cNvPr id="14" name="Picture 13" descr="Phi-sensor-map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" y="4621742"/>
            <a:ext cx="2713738" cy="174699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451" y="6328722"/>
            <a:ext cx="2958492" cy="882854"/>
          </a:xfrm>
          <a:prstGeom prst="rect">
            <a:avLst/>
          </a:prstGeom>
          <a:solidFill>
            <a:schemeClr val="bg1"/>
          </a:solidFill>
        </p:spPr>
        <p:txBody>
          <a:bodyPr wrap="square" lIns="112316" tIns="56158" rIns="112316" bIns="56158" rtlCol="0">
            <a:spAutoFit/>
          </a:bodyPr>
          <a:lstStyle/>
          <a:p>
            <a:r>
              <a:rPr lang="en-GB" sz="2500" dirty="0" err="1" smtClean="0"/>
              <a:t>LHCb</a:t>
            </a:r>
            <a:r>
              <a:rPr lang="en-GB" sz="2500" dirty="0" smtClean="0"/>
              <a:t> Back-to-Back Sensor Module</a:t>
            </a:r>
            <a:endParaRPr lang="en-GB" sz="2500" dirty="0"/>
          </a:p>
        </p:txBody>
      </p:sp>
      <p:sp>
        <p:nvSpPr>
          <p:cNvPr id="16" name="TextBox 15"/>
          <p:cNvSpPr txBox="1"/>
          <p:nvPr/>
        </p:nvSpPr>
        <p:spPr>
          <a:xfrm>
            <a:off x="105730" y="972581"/>
            <a:ext cx="4715234" cy="882854"/>
          </a:xfrm>
          <a:prstGeom prst="rect">
            <a:avLst/>
          </a:prstGeom>
          <a:noFill/>
        </p:spPr>
        <p:txBody>
          <a:bodyPr wrap="none" lIns="112316" tIns="56158" rIns="112316" bIns="56158" rtlCol="0">
            <a:spAutoFit/>
          </a:bodyPr>
          <a:lstStyle/>
          <a:p>
            <a:pPr algn="l"/>
            <a:r>
              <a:rPr lang="en-GB" sz="2500" b="1" dirty="0" err="1">
                <a:solidFill>
                  <a:srgbClr val="FF0000"/>
                </a:solidFill>
              </a:rPr>
              <a:t>Clatterbridge</a:t>
            </a:r>
            <a:r>
              <a:rPr lang="en-GB" sz="2500" b="1" dirty="0">
                <a:solidFill>
                  <a:srgbClr val="FF0000"/>
                </a:solidFill>
              </a:rPr>
              <a:t> Centre for Oncology</a:t>
            </a:r>
          </a:p>
          <a:p>
            <a:pPr algn="l"/>
            <a:r>
              <a:rPr lang="en-GB" sz="2500" b="1" dirty="0">
                <a:solidFill>
                  <a:srgbClr val="FF0000"/>
                </a:solidFill>
              </a:rPr>
              <a:t>Proton Therapy Facility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34686" y="3944998"/>
            <a:ext cx="3625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With thanks to </a:t>
            </a:r>
            <a:r>
              <a:rPr lang="en-US" sz="2000" dirty="0" err="1" smtClean="0">
                <a:solidFill>
                  <a:schemeClr val="bg1"/>
                </a:solidFill>
              </a:rPr>
              <a:t>Andrzej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Kacperek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sz="17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11550" y="1311296"/>
            <a:ext cx="5544459" cy="3869291"/>
            <a:chOff x="1795051" y="1311296"/>
            <a:chExt cx="6551762" cy="4572254"/>
          </a:xfrm>
        </p:grpSpPr>
        <p:pic>
          <p:nvPicPr>
            <p:cNvPr id="9" name="Picture 2" descr="C:\Documents and Settings\affolder.livad\Desktop\thinthickthicker\thinthickthicker-comparison-26mevprotons-900v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051" y="1311296"/>
              <a:ext cx="6551762" cy="4572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2945682" y="3270755"/>
              <a:ext cx="3180495" cy="421189"/>
            </a:xfrm>
            <a:prstGeom prst="rect">
              <a:avLst/>
            </a:prstGeom>
          </p:spPr>
          <p:txBody>
            <a:bodyPr wrap="square" lIns="112316" tIns="56158" rIns="112316" bIns="56158">
              <a:spAutoFit/>
            </a:bodyPr>
            <a:lstStyle/>
            <a:p>
              <a:pPr>
                <a:buClr>
                  <a:srgbClr val="FF0000"/>
                </a:buClr>
                <a:defRPr/>
              </a:pPr>
              <a:r>
                <a:rPr lang="en-GB" sz="2000" b="1" dirty="0"/>
                <a:t>Thin </a:t>
              </a:r>
              <a:r>
                <a:rPr lang="en-GB" sz="2000" b="1" dirty="0">
                  <a:solidFill>
                    <a:srgbClr val="C00000"/>
                  </a:solidFill>
                </a:rPr>
                <a:t>n-in-p</a:t>
              </a:r>
              <a:endParaRPr lang="en-GB" sz="2000" b="1" dirty="0"/>
            </a:p>
          </p:txBody>
        </p:sp>
        <p:sp>
          <p:nvSpPr>
            <p:cNvPr id="11" name="Segnaposto data 3"/>
            <p:cNvSpPr txBox="1">
              <a:spLocks/>
            </p:cNvSpPr>
            <p:nvPr/>
          </p:nvSpPr>
          <p:spPr bwMode="auto">
            <a:xfrm>
              <a:off x="6242952" y="1888671"/>
              <a:ext cx="1726034" cy="402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12246" tIns="56123" rIns="112246" bIns="56123"/>
            <a:lstStyle>
              <a:lvl1pPr eaLnBrk="0" hangingPunct="0">
                <a:defRPr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RD50</a:t>
              </a:r>
              <a:endParaRPr lang="it-IT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1550" y="5605865"/>
            <a:ext cx="10298943" cy="882854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500" dirty="0" smtClean="0"/>
              <a:t>Thin detectors can be present in the beam for doses up to  5 x 10</a:t>
            </a:r>
            <a:r>
              <a:rPr lang="en-US" sz="2500" baseline="30000" dirty="0" smtClean="0"/>
              <a:t>15</a:t>
            </a:r>
            <a:r>
              <a:rPr lang="en-US" sz="2500" dirty="0" smtClean="0"/>
              <a:t> </a:t>
            </a:r>
            <a:r>
              <a:rPr lang="en-US" sz="2500" dirty="0"/>
              <a:t>n </a:t>
            </a:r>
            <a:r>
              <a:rPr lang="en-US" sz="2500" dirty="0" err="1"/>
              <a:t>eq</a:t>
            </a:r>
            <a:r>
              <a:rPr lang="en-US" sz="2500" dirty="0"/>
              <a:t>/</a:t>
            </a:r>
            <a:r>
              <a:rPr lang="en-US" sz="2500" dirty="0" smtClean="0"/>
              <a:t>cm</a:t>
            </a:r>
            <a:r>
              <a:rPr lang="en-US" sz="2500" baseline="30000" dirty="0" smtClean="0"/>
              <a:t>2 </a:t>
            </a:r>
            <a:r>
              <a:rPr lang="en-US" sz="2500" dirty="0" smtClean="0"/>
              <a:t>without requiring re-calibration due to radiation damage effects.</a:t>
            </a:r>
            <a:endParaRPr lang="en-US" sz="2500" dirty="0"/>
          </a:p>
        </p:txBody>
      </p:sp>
      <p:sp>
        <p:nvSpPr>
          <p:cNvPr id="13" name="Rectangle 776"/>
          <p:cNvSpPr>
            <a:spLocks/>
          </p:cNvSpPr>
          <p:nvPr/>
        </p:nvSpPr>
        <p:spPr bwMode="auto">
          <a:xfrm>
            <a:off x="2705561" y="244738"/>
            <a:ext cx="5641251" cy="39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3300" b="1" dirty="0" smtClean="0">
                <a:solidFill>
                  <a:schemeClr val="bg1"/>
                </a:solidFill>
                <a:latin typeface="Arial Bold" charset="0"/>
                <a:cs typeface="Arial Bold" charset="0"/>
                <a:sym typeface="Arial Bold" charset="0"/>
              </a:rPr>
              <a:t>Radiation hardness studies</a:t>
            </a:r>
            <a:endParaRPr lang="en-US" sz="3300" b="1" dirty="0">
              <a:solidFill>
                <a:schemeClr val="bg1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48534" y="1384447"/>
            <a:ext cx="4196556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/>
              <a:t>CERN RD50 collaboration has shown radiation hardness of thin n-in-p detectors up to </a:t>
            </a:r>
            <a:r>
              <a:rPr lang="en-US" sz="2500" dirty="0" smtClean="0"/>
              <a:t>at least 10</a:t>
            </a:r>
            <a:r>
              <a:rPr lang="en-US" sz="2500" baseline="30000" dirty="0" smtClean="0"/>
              <a:t>16</a:t>
            </a:r>
            <a:r>
              <a:rPr lang="en-US" sz="2500" dirty="0" smtClean="0"/>
              <a:t> </a:t>
            </a:r>
            <a:r>
              <a:rPr lang="en-US" sz="2500" dirty="0"/>
              <a:t>n </a:t>
            </a:r>
            <a:r>
              <a:rPr lang="en-US" sz="2500" dirty="0" err="1"/>
              <a:t>eq</a:t>
            </a:r>
            <a:r>
              <a:rPr lang="en-US" sz="2500" dirty="0"/>
              <a:t>/cm</a:t>
            </a:r>
            <a:r>
              <a:rPr lang="en-US" sz="2500" baseline="30000" dirty="0"/>
              <a:t>2</a:t>
            </a:r>
            <a:r>
              <a:rPr lang="en-US" sz="2500" dirty="0" smtClean="0"/>
              <a:t>.</a:t>
            </a:r>
          </a:p>
          <a:p>
            <a:r>
              <a:rPr lang="en-US" sz="2500" dirty="0" smtClean="0"/>
              <a:t> </a:t>
            </a:r>
            <a:endParaRPr lang="en-US" sz="2500" dirty="0"/>
          </a:p>
          <a:p>
            <a:r>
              <a:rPr lang="en-US" sz="2500" dirty="0"/>
              <a:t>This </a:t>
            </a:r>
            <a:r>
              <a:rPr lang="en-US" sz="2500" dirty="0" smtClean="0"/>
              <a:t>allows design of detectors </a:t>
            </a:r>
            <a:r>
              <a:rPr lang="en-US" sz="2500" dirty="0"/>
              <a:t>that are </a:t>
            </a:r>
            <a:r>
              <a:rPr lang="en-US" sz="2500" dirty="0" smtClean="0"/>
              <a:t>very rad hard for applications with clinical beams. </a:t>
            </a:r>
            <a:endParaRPr lang="en-US" sz="25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611307" y="3281691"/>
            <a:ext cx="0" cy="11251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00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2451" name="Rectangle 776"/>
          <p:cNvSpPr>
            <a:spLocks/>
          </p:cNvSpPr>
          <p:nvPr/>
        </p:nvSpPr>
        <p:spPr bwMode="auto">
          <a:xfrm>
            <a:off x="3626936" y="244738"/>
            <a:ext cx="4062026" cy="39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3600" b="1" dirty="0" smtClean="0">
                <a:solidFill>
                  <a:schemeClr val="bg1"/>
                </a:solidFill>
                <a:latin typeface="Arial Bold" charset="0"/>
                <a:cs typeface="Arial Bold" charset="0"/>
                <a:sym typeface="Arial Bold" charset="0"/>
              </a:rPr>
              <a:t>System Overview</a:t>
            </a:r>
            <a:endParaRPr lang="en-US" sz="3600" b="1" dirty="0">
              <a:solidFill>
                <a:schemeClr val="bg1"/>
              </a:solidFill>
              <a:latin typeface="Arial Bold" charset="0"/>
              <a:cs typeface="Arial Bold" charset="0"/>
              <a:sym typeface="Arial Bold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68322" y="2771626"/>
            <a:ext cx="9789793" cy="3981979"/>
            <a:chOff x="341342" y="2151162"/>
            <a:chExt cx="9789793" cy="3981979"/>
          </a:xfrm>
        </p:grpSpPr>
        <p:sp>
          <p:nvSpPr>
            <p:cNvPr id="2439" name="Rectangle 764"/>
            <p:cNvSpPr>
              <a:spLocks/>
            </p:cNvSpPr>
            <p:nvPr/>
          </p:nvSpPr>
          <p:spPr bwMode="auto">
            <a:xfrm rot="20267581">
              <a:off x="9046328" y="2151162"/>
              <a:ext cx="1084807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24 CMOS detectors</a:t>
              </a:r>
            </a:p>
          </p:txBody>
        </p:sp>
        <p:sp>
          <p:nvSpPr>
            <p:cNvPr id="1675" name="Rectangle 1"/>
            <p:cNvSpPr>
              <a:spLocks/>
            </p:cNvSpPr>
            <p:nvPr/>
          </p:nvSpPr>
          <p:spPr bwMode="auto">
            <a:xfrm rot="14867581">
              <a:off x="5799185" y="3812700"/>
              <a:ext cx="194972" cy="585925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alpha val="28000"/>
                  </a:srgbClr>
                </a:gs>
              </a:gsLst>
              <a:lin ang="2136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1676" name="Group 7"/>
            <p:cNvGrpSpPr>
              <a:grpSpLocks/>
            </p:cNvGrpSpPr>
            <p:nvPr/>
          </p:nvGrpSpPr>
          <p:grpSpPr bwMode="auto">
            <a:xfrm rot="14867581">
              <a:off x="5076686" y="4081535"/>
              <a:ext cx="830397" cy="379841"/>
              <a:chOff x="0" y="0"/>
              <a:chExt cx="821" cy="376"/>
            </a:xfrm>
          </p:grpSpPr>
          <p:sp>
            <p:nvSpPr>
              <p:cNvPr id="1677" name="Oval 2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78" name="Rectangle 3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79" name="Oval 4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80" name="Line 5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81" name="Line 6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682" name="Group 13"/>
            <p:cNvGrpSpPr>
              <a:grpSpLocks/>
            </p:cNvGrpSpPr>
            <p:nvPr/>
          </p:nvGrpSpPr>
          <p:grpSpPr bwMode="auto">
            <a:xfrm rot="14867581">
              <a:off x="4899296" y="4153611"/>
              <a:ext cx="829387" cy="379841"/>
              <a:chOff x="0" y="0"/>
              <a:chExt cx="821" cy="376"/>
            </a:xfrm>
          </p:grpSpPr>
          <p:sp>
            <p:nvSpPr>
              <p:cNvPr id="1683" name="Oval 8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84" name="Rectangle 9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85" name="Oval 10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86" name="Line 11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87" name="Line 12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1688" name="Oval 14"/>
            <p:cNvSpPr>
              <a:spLocks/>
            </p:cNvSpPr>
            <p:nvPr/>
          </p:nvSpPr>
          <p:spPr bwMode="auto">
            <a:xfrm rot="14867581">
              <a:off x="5094817" y="4313324"/>
              <a:ext cx="336402" cy="10203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89" name="Rectangle 15"/>
            <p:cNvSpPr>
              <a:spLocks/>
            </p:cNvSpPr>
            <p:nvPr/>
          </p:nvSpPr>
          <p:spPr bwMode="auto">
            <a:xfrm rot="14867581">
              <a:off x="4743977" y="4074522"/>
              <a:ext cx="194972" cy="91727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1690" name="Group 21"/>
            <p:cNvGrpSpPr>
              <a:grpSpLocks/>
            </p:cNvGrpSpPr>
            <p:nvPr/>
          </p:nvGrpSpPr>
          <p:grpSpPr bwMode="auto">
            <a:xfrm rot="14867581">
              <a:off x="3873790" y="4567729"/>
              <a:ext cx="830397" cy="380851"/>
              <a:chOff x="0" y="0"/>
              <a:chExt cx="821" cy="376"/>
            </a:xfrm>
          </p:grpSpPr>
          <p:sp>
            <p:nvSpPr>
              <p:cNvPr id="1691" name="Oval 16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92" name="Rectangle 17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93" name="Oval 18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94" name="Line 19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695" name="Line 20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1696" name="Oval 22"/>
            <p:cNvSpPr>
              <a:spLocks/>
            </p:cNvSpPr>
            <p:nvPr/>
          </p:nvSpPr>
          <p:spPr bwMode="auto">
            <a:xfrm rot="14867581">
              <a:off x="3887366" y="4806247"/>
              <a:ext cx="336402" cy="10203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97" name="Oval 23"/>
            <p:cNvSpPr>
              <a:spLocks/>
            </p:cNvSpPr>
            <p:nvPr/>
          </p:nvSpPr>
          <p:spPr bwMode="auto">
            <a:xfrm rot="14867581">
              <a:off x="3949904" y="4830048"/>
              <a:ext cx="195982" cy="5960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98" name="Oval 24"/>
            <p:cNvSpPr>
              <a:spLocks/>
            </p:cNvSpPr>
            <p:nvPr/>
          </p:nvSpPr>
          <p:spPr bwMode="auto">
            <a:xfrm rot="14867581">
              <a:off x="5161095" y="4335599"/>
              <a:ext cx="195982" cy="5960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1699" name="Group 30"/>
            <p:cNvGrpSpPr>
              <a:grpSpLocks/>
            </p:cNvGrpSpPr>
            <p:nvPr/>
          </p:nvGrpSpPr>
          <p:grpSpPr bwMode="auto">
            <a:xfrm rot="14867581">
              <a:off x="3700523" y="4639213"/>
              <a:ext cx="829387" cy="380851"/>
              <a:chOff x="0" y="0"/>
              <a:chExt cx="821" cy="376"/>
            </a:xfrm>
          </p:grpSpPr>
          <p:sp>
            <p:nvSpPr>
              <p:cNvPr id="1700" name="Oval 25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701" name="Rectangle 26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702" name="Oval 27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703" name="Line 28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704" name="Line 29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1705" name="Oval 31"/>
            <p:cNvSpPr>
              <a:spLocks/>
            </p:cNvSpPr>
            <p:nvPr/>
          </p:nvSpPr>
          <p:spPr bwMode="auto">
            <a:xfrm rot="14867581">
              <a:off x="3883626" y="4807774"/>
              <a:ext cx="336402" cy="10203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06" name="Rectangle 32"/>
            <p:cNvSpPr>
              <a:spLocks/>
            </p:cNvSpPr>
            <p:nvPr/>
          </p:nvSpPr>
          <p:spPr bwMode="auto">
            <a:xfrm rot="14867581">
              <a:off x="3783911" y="4750831"/>
              <a:ext cx="194972" cy="3485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07" name="Oval 33"/>
            <p:cNvSpPr>
              <a:spLocks/>
            </p:cNvSpPr>
            <p:nvPr/>
          </p:nvSpPr>
          <p:spPr bwMode="auto">
            <a:xfrm rot="14867581">
              <a:off x="3943358" y="4832721"/>
              <a:ext cx="195982" cy="5960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08" name="Freeform 34"/>
            <p:cNvSpPr>
              <a:spLocks/>
            </p:cNvSpPr>
            <p:nvPr/>
          </p:nvSpPr>
          <p:spPr bwMode="auto">
            <a:xfrm rot="14867581">
              <a:off x="6069956" y="3940059"/>
              <a:ext cx="191941" cy="108093"/>
            </a:xfrm>
            <a:custGeom>
              <a:avLst/>
              <a:gdLst>
                <a:gd name="T0" fmla="*/ 0 w 21600"/>
                <a:gd name="T1" fmla="*/ 18116 h 21600"/>
                <a:gd name="T2" fmla="*/ 2483 w 21600"/>
                <a:gd name="T3" fmla="*/ 4181 h 21600"/>
                <a:gd name="T4" fmla="*/ 7945 w 21600"/>
                <a:gd name="T5" fmla="*/ 4877 h 21600"/>
                <a:gd name="T6" fmla="*/ 10676 w 21600"/>
                <a:gd name="T7" fmla="*/ 8361 h 21600"/>
                <a:gd name="T8" fmla="*/ 15890 w 21600"/>
                <a:gd name="T9" fmla="*/ 0 h 21600"/>
                <a:gd name="T10" fmla="*/ 18372 w 21600"/>
                <a:gd name="T11" fmla="*/ 4877 h 21600"/>
                <a:gd name="T12" fmla="*/ 21600 w 21600"/>
                <a:gd name="T13" fmla="*/ 11148 h 21600"/>
                <a:gd name="T14" fmla="*/ 21352 w 21600"/>
                <a:gd name="T15" fmla="*/ 21600 h 21600"/>
                <a:gd name="T16" fmla="*/ 0 w 21600"/>
                <a:gd name="T17" fmla="*/ 18116 h 21600"/>
                <a:gd name="T18" fmla="*/ 0 w 21600"/>
                <a:gd name="T19" fmla="*/ 18116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600"/>
                <a:gd name="T31" fmla="*/ 0 h 21600"/>
                <a:gd name="T32" fmla="*/ 21600 w 21600"/>
                <a:gd name="T33" fmla="*/ 216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8116"/>
                  </a:moveTo>
                  <a:lnTo>
                    <a:pt x="2483" y="4181"/>
                  </a:lnTo>
                  <a:lnTo>
                    <a:pt x="7945" y="4877"/>
                  </a:lnTo>
                  <a:lnTo>
                    <a:pt x="10676" y="8361"/>
                  </a:lnTo>
                  <a:lnTo>
                    <a:pt x="15890" y="0"/>
                  </a:lnTo>
                  <a:lnTo>
                    <a:pt x="18372" y="4877"/>
                  </a:lnTo>
                  <a:lnTo>
                    <a:pt x="21600" y="11148"/>
                  </a:lnTo>
                  <a:lnTo>
                    <a:pt x="21352" y="21600"/>
                  </a:lnTo>
                  <a:lnTo>
                    <a:pt x="0" y="18116"/>
                  </a:lnTo>
                  <a:close/>
                  <a:moveTo>
                    <a:pt x="0" y="1811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09" name="Rectangle 35"/>
            <p:cNvSpPr>
              <a:spLocks/>
            </p:cNvSpPr>
            <p:nvPr/>
          </p:nvSpPr>
          <p:spPr bwMode="auto">
            <a:xfrm rot="20267581">
              <a:off x="341342" y="5635135"/>
              <a:ext cx="2765880" cy="408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r>
                <a:rPr lang="en-US" sz="2000" dirty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100 – 200 MeV protons</a:t>
              </a:r>
            </a:p>
          </p:txBody>
        </p:sp>
        <p:grpSp>
          <p:nvGrpSpPr>
            <p:cNvPr id="1710" name="Group 180"/>
            <p:cNvGrpSpPr>
              <a:grpSpLocks/>
            </p:cNvGrpSpPr>
            <p:nvPr/>
          </p:nvGrpSpPr>
          <p:grpSpPr bwMode="auto">
            <a:xfrm rot="14867581">
              <a:off x="7391920" y="2070602"/>
              <a:ext cx="913234" cy="2484118"/>
              <a:chOff x="0" y="0"/>
              <a:chExt cx="904" cy="2459"/>
            </a:xfrm>
          </p:grpSpPr>
          <p:grpSp>
            <p:nvGrpSpPr>
              <p:cNvPr id="1711" name="Group 41"/>
              <p:cNvGrpSpPr>
                <a:grpSpLocks/>
              </p:cNvGrpSpPr>
              <p:nvPr/>
            </p:nvGrpSpPr>
            <p:grpSpPr bwMode="auto">
              <a:xfrm>
                <a:off x="0" y="2123"/>
                <a:ext cx="904" cy="336"/>
                <a:chOff x="0" y="0"/>
                <a:chExt cx="904" cy="335"/>
              </a:xfrm>
            </p:grpSpPr>
            <p:sp>
              <p:nvSpPr>
                <p:cNvPr id="1850" name="Oval 3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51" name="Rectangle 3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52" name="Oval 3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53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54" name="Line 4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12" name="Group 47"/>
              <p:cNvGrpSpPr>
                <a:grpSpLocks/>
              </p:cNvGrpSpPr>
              <p:nvPr/>
            </p:nvGrpSpPr>
            <p:grpSpPr bwMode="auto">
              <a:xfrm>
                <a:off x="0" y="2030"/>
                <a:ext cx="904" cy="336"/>
                <a:chOff x="0" y="0"/>
                <a:chExt cx="904" cy="335"/>
              </a:xfrm>
            </p:grpSpPr>
            <p:sp>
              <p:nvSpPr>
                <p:cNvPr id="1845" name="Oval 4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46" name="Rectangle 4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47" name="Oval 4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48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49" name="Line 4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13" name="Group 53"/>
              <p:cNvGrpSpPr>
                <a:grpSpLocks/>
              </p:cNvGrpSpPr>
              <p:nvPr/>
            </p:nvGrpSpPr>
            <p:grpSpPr bwMode="auto">
              <a:xfrm>
                <a:off x="0" y="1938"/>
                <a:ext cx="904" cy="336"/>
                <a:chOff x="0" y="0"/>
                <a:chExt cx="904" cy="335"/>
              </a:xfrm>
            </p:grpSpPr>
            <p:sp>
              <p:nvSpPr>
                <p:cNvPr id="1840" name="Oval 4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41" name="Rectangle 4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42" name="Oval 5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43" name="Line 5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44" name="Line 5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14" name="Group 59"/>
              <p:cNvGrpSpPr>
                <a:grpSpLocks/>
              </p:cNvGrpSpPr>
              <p:nvPr/>
            </p:nvGrpSpPr>
            <p:grpSpPr bwMode="auto">
              <a:xfrm>
                <a:off x="0" y="1846"/>
                <a:ext cx="904" cy="336"/>
                <a:chOff x="0" y="0"/>
                <a:chExt cx="904" cy="335"/>
              </a:xfrm>
            </p:grpSpPr>
            <p:sp>
              <p:nvSpPr>
                <p:cNvPr id="1835" name="Oval 5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36" name="Rectangle 5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37" name="Oval 5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38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39" name="Line 5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15" name="Group 65"/>
              <p:cNvGrpSpPr>
                <a:grpSpLocks/>
              </p:cNvGrpSpPr>
              <p:nvPr/>
            </p:nvGrpSpPr>
            <p:grpSpPr bwMode="auto">
              <a:xfrm>
                <a:off x="0" y="1753"/>
                <a:ext cx="904" cy="336"/>
                <a:chOff x="0" y="0"/>
                <a:chExt cx="904" cy="335"/>
              </a:xfrm>
            </p:grpSpPr>
            <p:sp>
              <p:nvSpPr>
                <p:cNvPr id="1830" name="Oval 60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31" name="Rectangle 61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32" name="Oval 62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33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34" name="Line 64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16" name="Group 71"/>
              <p:cNvGrpSpPr>
                <a:grpSpLocks/>
              </p:cNvGrpSpPr>
              <p:nvPr/>
            </p:nvGrpSpPr>
            <p:grpSpPr bwMode="auto">
              <a:xfrm>
                <a:off x="0" y="1661"/>
                <a:ext cx="904" cy="336"/>
                <a:chOff x="0" y="0"/>
                <a:chExt cx="904" cy="335"/>
              </a:xfrm>
            </p:grpSpPr>
            <p:sp>
              <p:nvSpPr>
                <p:cNvPr id="1825" name="Oval 6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26" name="Rectangle 6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27" name="Oval 6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28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29" name="Line 7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17" name="Group 77"/>
              <p:cNvGrpSpPr>
                <a:grpSpLocks/>
              </p:cNvGrpSpPr>
              <p:nvPr/>
            </p:nvGrpSpPr>
            <p:grpSpPr bwMode="auto">
              <a:xfrm>
                <a:off x="0" y="1569"/>
                <a:ext cx="904" cy="336"/>
                <a:chOff x="0" y="0"/>
                <a:chExt cx="904" cy="335"/>
              </a:xfrm>
            </p:grpSpPr>
            <p:sp>
              <p:nvSpPr>
                <p:cNvPr id="1820" name="Oval 7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21" name="Rectangle 7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22" name="Oval 7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23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24" name="Line 7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18" name="Group 83"/>
              <p:cNvGrpSpPr>
                <a:grpSpLocks/>
              </p:cNvGrpSpPr>
              <p:nvPr/>
            </p:nvGrpSpPr>
            <p:grpSpPr bwMode="auto">
              <a:xfrm>
                <a:off x="0" y="1476"/>
                <a:ext cx="904" cy="336"/>
                <a:chOff x="0" y="0"/>
                <a:chExt cx="904" cy="335"/>
              </a:xfrm>
            </p:grpSpPr>
            <p:sp>
              <p:nvSpPr>
                <p:cNvPr id="1815" name="Oval 7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16" name="Rectangle 7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17" name="Oval 8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18" name="Line 8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19" name="Line 8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19" name="Group 89"/>
              <p:cNvGrpSpPr>
                <a:grpSpLocks/>
              </p:cNvGrpSpPr>
              <p:nvPr/>
            </p:nvGrpSpPr>
            <p:grpSpPr bwMode="auto">
              <a:xfrm>
                <a:off x="0" y="1384"/>
                <a:ext cx="904" cy="336"/>
                <a:chOff x="0" y="0"/>
                <a:chExt cx="904" cy="335"/>
              </a:xfrm>
            </p:grpSpPr>
            <p:sp>
              <p:nvSpPr>
                <p:cNvPr id="1810" name="Oval 8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11" name="Rectangle 8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12" name="Oval 8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13" name="Line 8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14" name="Line 8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0" name="Group 95"/>
              <p:cNvGrpSpPr>
                <a:grpSpLocks/>
              </p:cNvGrpSpPr>
              <p:nvPr/>
            </p:nvGrpSpPr>
            <p:grpSpPr bwMode="auto">
              <a:xfrm>
                <a:off x="0" y="1292"/>
                <a:ext cx="904" cy="336"/>
                <a:chOff x="0" y="0"/>
                <a:chExt cx="904" cy="335"/>
              </a:xfrm>
            </p:grpSpPr>
            <p:sp>
              <p:nvSpPr>
                <p:cNvPr id="1805" name="Oval 90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06" name="Rectangle 91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07" name="Oval 92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08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09" name="Line 94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1" name="Group 101"/>
              <p:cNvGrpSpPr>
                <a:grpSpLocks/>
              </p:cNvGrpSpPr>
              <p:nvPr/>
            </p:nvGrpSpPr>
            <p:grpSpPr bwMode="auto">
              <a:xfrm>
                <a:off x="0" y="1200"/>
                <a:ext cx="904" cy="336"/>
                <a:chOff x="0" y="0"/>
                <a:chExt cx="904" cy="335"/>
              </a:xfrm>
            </p:grpSpPr>
            <p:sp>
              <p:nvSpPr>
                <p:cNvPr id="1800" name="Oval 9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01" name="Rectangle 9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02" name="Oval 9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03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804" name="Line 10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2" name="Group 107"/>
              <p:cNvGrpSpPr>
                <a:grpSpLocks/>
              </p:cNvGrpSpPr>
              <p:nvPr/>
            </p:nvGrpSpPr>
            <p:grpSpPr bwMode="auto">
              <a:xfrm>
                <a:off x="0" y="1107"/>
                <a:ext cx="904" cy="336"/>
                <a:chOff x="0" y="0"/>
                <a:chExt cx="904" cy="335"/>
              </a:xfrm>
            </p:grpSpPr>
            <p:sp>
              <p:nvSpPr>
                <p:cNvPr id="1795" name="Oval 10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96" name="Rectangle 10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97" name="Oval 10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98" name="Line 10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99" name="Line 10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3" name="Group 113"/>
              <p:cNvGrpSpPr>
                <a:grpSpLocks/>
              </p:cNvGrpSpPr>
              <p:nvPr/>
            </p:nvGrpSpPr>
            <p:grpSpPr bwMode="auto">
              <a:xfrm>
                <a:off x="0" y="1015"/>
                <a:ext cx="904" cy="336"/>
                <a:chOff x="0" y="0"/>
                <a:chExt cx="904" cy="335"/>
              </a:xfrm>
            </p:grpSpPr>
            <p:sp>
              <p:nvSpPr>
                <p:cNvPr id="1790" name="Oval 10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91" name="Rectangle 10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92" name="Oval 11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93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94" name="Line 11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4" name="Group 119"/>
              <p:cNvGrpSpPr>
                <a:grpSpLocks/>
              </p:cNvGrpSpPr>
              <p:nvPr/>
            </p:nvGrpSpPr>
            <p:grpSpPr bwMode="auto">
              <a:xfrm>
                <a:off x="0" y="923"/>
                <a:ext cx="904" cy="336"/>
                <a:chOff x="0" y="0"/>
                <a:chExt cx="904" cy="335"/>
              </a:xfrm>
            </p:grpSpPr>
            <p:sp>
              <p:nvSpPr>
                <p:cNvPr id="1785" name="Oval 11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86" name="Rectangle 11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87" name="Oval 11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88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89" name="Line 11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5" name="Group 125"/>
              <p:cNvGrpSpPr>
                <a:grpSpLocks/>
              </p:cNvGrpSpPr>
              <p:nvPr/>
            </p:nvGrpSpPr>
            <p:grpSpPr bwMode="auto">
              <a:xfrm>
                <a:off x="0" y="830"/>
                <a:ext cx="904" cy="336"/>
                <a:chOff x="0" y="0"/>
                <a:chExt cx="904" cy="335"/>
              </a:xfrm>
            </p:grpSpPr>
            <p:sp>
              <p:nvSpPr>
                <p:cNvPr id="1780" name="Oval 120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81" name="Rectangle 121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82" name="Oval 122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83" name="Line 123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84" name="Line 124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6" name="Group 131"/>
              <p:cNvGrpSpPr>
                <a:grpSpLocks/>
              </p:cNvGrpSpPr>
              <p:nvPr/>
            </p:nvGrpSpPr>
            <p:grpSpPr bwMode="auto">
              <a:xfrm>
                <a:off x="0" y="738"/>
                <a:ext cx="904" cy="336"/>
                <a:chOff x="0" y="0"/>
                <a:chExt cx="904" cy="335"/>
              </a:xfrm>
            </p:grpSpPr>
            <p:sp>
              <p:nvSpPr>
                <p:cNvPr id="1775" name="Oval 12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76" name="Rectangle 12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77" name="Oval 12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78" name="Line 12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79" name="Line 13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7" name="Group 137"/>
              <p:cNvGrpSpPr>
                <a:grpSpLocks/>
              </p:cNvGrpSpPr>
              <p:nvPr/>
            </p:nvGrpSpPr>
            <p:grpSpPr bwMode="auto">
              <a:xfrm>
                <a:off x="0" y="646"/>
                <a:ext cx="904" cy="336"/>
                <a:chOff x="0" y="0"/>
                <a:chExt cx="904" cy="335"/>
              </a:xfrm>
            </p:grpSpPr>
            <p:sp>
              <p:nvSpPr>
                <p:cNvPr id="1770" name="Oval 13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71" name="Rectangle 13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72" name="Oval 13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73" name="Line 13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74" name="Line 13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8" name="Group 143"/>
              <p:cNvGrpSpPr>
                <a:grpSpLocks/>
              </p:cNvGrpSpPr>
              <p:nvPr/>
            </p:nvGrpSpPr>
            <p:grpSpPr bwMode="auto">
              <a:xfrm>
                <a:off x="0" y="553"/>
                <a:ext cx="904" cy="336"/>
                <a:chOff x="0" y="0"/>
                <a:chExt cx="904" cy="335"/>
              </a:xfrm>
            </p:grpSpPr>
            <p:sp>
              <p:nvSpPr>
                <p:cNvPr id="1765" name="Oval 13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6" name="Rectangle 13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7" name="Oval 14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8" name="Line 14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9" name="Line 14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9" name="Group 149"/>
              <p:cNvGrpSpPr>
                <a:grpSpLocks/>
              </p:cNvGrpSpPr>
              <p:nvPr/>
            </p:nvGrpSpPr>
            <p:grpSpPr bwMode="auto">
              <a:xfrm>
                <a:off x="0" y="461"/>
                <a:ext cx="904" cy="336"/>
                <a:chOff x="0" y="0"/>
                <a:chExt cx="904" cy="335"/>
              </a:xfrm>
            </p:grpSpPr>
            <p:sp>
              <p:nvSpPr>
                <p:cNvPr id="1760" name="Oval 14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1" name="Rectangle 14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2" name="Oval 14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3" name="Line 14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64" name="Line 14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30" name="Group 155"/>
              <p:cNvGrpSpPr>
                <a:grpSpLocks/>
              </p:cNvGrpSpPr>
              <p:nvPr/>
            </p:nvGrpSpPr>
            <p:grpSpPr bwMode="auto">
              <a:xfrm>
                <a:off x="0" y="369"/>
                <a:ext cx="904" cy="336"/>
                <a:chOff x="0" y="0"/>
                <a:chExt cx="904" cy="335"/>
              </a:xfrm>
            </p:grpSpPr>
            <p:sp>
              <p:nvSpPr>
                <p:cNvPr id="1755" name="Oval 150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56" name="Rectangle 151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57" name="Oval 152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58" name="Line 153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59" name="Line 154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31" name="Group 161"/>
              <p:cNvGrpSpPr>
                <a:grpSpLocks/>
              </p:cNvGrpSpPr>
              <p:nvPr/>
            </p:nvGrpSpPr>
            <p:grpSpPr bwMode="auto">
              <a:xfrm>
                <a:off x="0" y="276"/>
                <a:ext cx="904" cy="336"/>
                <a:chOff x="0" y="0"/>
                <a:chExt cx="904" cy="335"/>
              </a:xfrm>
            </p:grpSpPr>
            <p:sp>
              <p:nvSpPr>
                <p:cNvPr id="1750" name="Oval 15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51" name="Rectangle 15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52" name="Oval 15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53" name="Line 15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54" name="Line 16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32" name="Group 167"/>
              <p:cNvGrpSpPr>
                <a:grpSpLocks/>
              </p:cNvGrpSpPr>
              <p:nvPr/>
            </p:nvGrpSpPr>
            <p:grpSpPr bwMode="auto">
              <a:xfrm>
                <a:off x="0" y="184"/>
                <a:ext cx="904" cy="336"/>
                <a:chOff x="0" y="0"/>
                <a:chExt cx="904" cy="335"/>
              </a:xfrm>
            </p:grpSpPr>
            <p:sp>
              <p:nvSpPr>
                <p:cNvPr id="1745" name="Oval 16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6" name="Rectangle 16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7" name="Oval 16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8" name="Line 16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9" name="Line 16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33" name="Group 173"/>
              <p:cNvGrpSpPr>
                <a:grpSpLocks/>
              </p:cNvGrpSpPr>
              <p:nvPr/>
            </p:nvGrpSpPr>
            <p:grpSpPr bwMode="auto">
              <a:xfrm>
                <a:off x="0" y="92"/>
                <a:ext cx="904" cy="336"/>
                <a:chOff x="0" y="0"/>
                <a:chExt cx="904" cy="335"/>
              </a:xfrm>
            </p:grpSpPr>
            <p:sp>
              <p:nvSpPr>
                <p:cNvPr id="1740" name="Oval 16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1" name="Rectangle 16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2" name="Oval 17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3" name="Line 17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44" name="Line 17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34" name="Group 179"/>
              <p:cNvGrpSpPr>
                <a:grpSpLocks/>
              </p:cNvGrpSpPr>
              <p:nvPr/>
            </p:nvGrpSpPr>
            <p:grpSpPr bwMode="auto">
              <a:xfrm>
                <a:off x="0" y="0"/>
                <a:ext cx="904" cy="335"/>
                <a:chOff x="0" y="0"/>
                <a:chExt cx="904" cy="335"/>
              </a:xfrm>
            </p:grpSpPr>
            <p:sp>
              <p:nvSpPr>
                <p:cNvPr id="1735" name="Oval 17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36" name="Rectangle 17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37" name="Oval 17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38" name="Line 17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739" name="Line 17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1855" name="Rectangle 181"/>
            <p:cNvSpPr>
              <a:spLocks/>
            </p:cNvSpPr>
            <p:nvPr/>
          </p:nvSpPr>
          <p:spPr bwMode="auto">
            <a:xfrm rot="14867581">
              <a:off x="7700455" y="2262951"/>
              <a:ext cx="215176" cy="2133574"/>
            </a:xfrm>
            <a:prstGeom prst="rect">
              <a:avLst/>
            </a:prstGeom>
            <a:gradFill rotWithShape="0">
              <a:gsLst>
                <a:gs pos="0">
                  <a:srgbClr val="FF0000">
                    <a:alpha val="64000"/>
                  </a:srgbClr>
                </a:gs>
                <a:gs pos="100000">
                  <a:srgbClr val="FF0000">
                    <a:alpha val="23000"/>
                  </a:srgbClr>
                </a:gs>
              </a:gsLst>
              <a:lin ang="12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56" name="Oval 182"/>
            <p:cNvSpPr>
              <a:spLocks/>
            </p:cNvSpPr>
            <p:nvPr/>
          </p:nvSpPr>
          <p:spPr bwMode="auto">
            <a:xfrm rot="14867581">
              <a:off x="6651918" y="3697808"/>
              <a:ext cx="336402" cy="10102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57" name="Oval 183"/>
            <p:cNvSpPr>
              <a:spLocks/>
            </p:cNvSpPr>
            <p:nvPr/>
          </p:nvSpPr>
          <p:spPr bwMode="auto">
            <a:xfrm rot="14867581">
              <a:off x="6703910" y="3728683"/>
              <a:ext cx="195982" cy="5960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58" name="Rectangle 184"/>
            <p:cNvSpPr>
              <a:spLocks/>
            </p:cNvSpPr>
            <p:nvPr/>
          </p:nvSpPr>
          <p:spPr bwMode="auto">
            <a:xfrm rot="14867581">
              <a:off x="6122246" y="3367814"/>
              <a:ext cx="218206" cy="121225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1859" name="Picture 185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267581">
              <a:off x="4490228" y="4184134"/>
              <a:ext cx="670783" cy="727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60" name="Picture 186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45" t="30249" r="6725" b="45375"/>
            <a:stretch>
              <a:fillRect/>
            </a:stretch>
          </p:blipFill>
          <p:spPr bwMode="auto">
            <a:xfrm rot="20267581">
              <a:off x="4360746" y="3948948"/>
              <a:ext cx="662701" cy="46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61" name="Line 187"/>
            <p:cNvSpPr>
              <a:spLocks noChangeShapeType="1"/>
            </p:cNvSpPr>
            <p:nvPr/>
          </p:nvSpPr>
          <p:spPr bwMode="auto">
            <a:xfrm rot="20267581" flipH="1">
              <a:off x="3109990" y="5155498"/>
              <a:ext cx="46975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66" name="Rectangle 192"/>
            <p:cNvSpPr>
              <a:spLocks/>
            </p:cNvSpPr>
            <p:nvPr/>
          </p:nvSpPr>
          <p:spPr bwMode="auto">
            <a:xfrm rot="20267581">
              <a:off x="7274802" y="3834671"/>
              <a:ext cx="197732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2000" dirty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Range Telescope</a:t>
              </a:r>
            </a:p>
          </p:txBody>
        </p:sp>
        <p:sp>
          <p:nvSpPr>
            <p:cNvPr id="2434" name="Rectangle 759"/>
            <p:cNvSpPr>
              <a:spLocks/>
            </p:cNvSpPr>
            <p:nvPr/>
          </p:nvSpPr>
          <p:spPr bwMode="auto">
            <a:xfrm rot="20267581">
              <a:off x="3716107" y="5192917"/>
              <a:ext cx="28653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en-US" sz="2000" dirty="0" smtClean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4 sets </a:t>
              </a:r>
              <a:r>
                <a:rPr lang="en-US" sz="2000" dirty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of 3 strip detectors</a:t>
              </a:r>
            </a:p>
          </p:txBody>
        </p:sp>
        <p:sp>
          <p:nvSpPr>
            <p:cNvPr id="2435" name="Line 760"/>
            <p:cNvSpPr>
              <a:spLocks noChangeShapeType="1"/>
            </p:cNvSpPr>
            <p:nvPr/>
          </p:nvSpPr>
          <p:spPr bwMode="auto">
            <a:xfrm rot="20267581">
              <a:off x="4366809" y="5192498"/>
              <a:ext cx="182849" cy="20103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36" name="Line 761"/>
            <p:cNvSpPr>
              <a:spLocks noChangeShapeType="1"/>
            </p:cNvSpPr>
            <p:nvPr/>
          </p:nvSpPr>
          <p:spPr bwMode="auto">
            <a:xfrm rot="20267581" flipH="1">
              <a:off x="5475299" y="4737029"/>
              <a:ext cx="250533" cy="2000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37" name="Line 762"/>
            <p:cNvSpPr>
              <a:spLocks noChangeShapeType="1"/>
            </p:cNvSpPr>
            <p:nvPr/>
          </p:nvSpPr>
          <p:spPr bwMode="auto">
            <a:xfrm rot="20267581" flipH="1">
              <a:off x="5481340" y="4775892"/>
              <a:ext cx="46470" cy="19194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38" name="Line 763"/>
            <p:cNvSpPr>
              <a:spLocks noChangeShapeType="1"/>
            </p:cNvSpPr>
            <p:nvPr/>
          </p:nvSpPr>
          <p:spPr bwMode="auto">
            <a:xfrm rot="20267581">
              <a:off x="4494532" y="5142233"/>
              <a:ext cx="60613" cy="2242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650" name="Group 374"/>
            <p:cNvGrpSpPr>
              <a:grpSpLocks/>
            </p:cNvGrpSpPr>
            <p:nvPr/>
          </p:nvGrpSpPr>
          <p:grpSpPr bwMode="auto">
            <a:xfrm rot="20199334">
              <a:off x="7277115" y="5191432"/>
              <a:ext cx="444986" cy="941709"/>
              <a:chOff x="0" y="0"/>
              <a:chExt cx="376" cy="821"/>
            </a:xfrm>
          </p:grpSpPr>
          <p:sp>
            <p:nvSpPr>
              <p:cNvPr id="2651" name="Oval 370"/>
              <p:cNvSpPr>
                <a:spLocks/>
              </p:cNvSpPr>
              <p:nvPr/>
            </p:nvSpPr>
            <p:spPr bwMode="auto">
              <a:xfrm rot="-5400000">
                <a:off x="-158" y="285"/>
                <a:ext cx="820" cy="24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52" name="Rectangle 371"/>
              <p:cNvSpPr>
                <a:spLocks/>
              </p:cNvSpPr>
              <p:nvPr/>
            </p:nvSpPr>
            <p:spPr bwMode="auto">
              <a:xfrm rot="-5400000">
                <a:off x="-222" y="350"/>
                <a:ext cx="821" cy="12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53" name="Oval 372"/>
              <p:cNvSpPr>
                <a:spLocks/>
              </p:cNvSpPr>
              <p:nvPr/>
            </p:nvSpPr>
            <p:spPr bwMode="auto">
              <a:xfrm rot="-5400000">
                <a:off x="-286" y="286"/>
                <a:ext cx="821" cy="24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54" name="Line 373"/>
              <p:cNvSpPr>
                <a:spLocks noChangeShapeType="1"/>
              </p:cNvSpPr>
              <p:nvPr/>
            </p:nvSpPr>
            <p:spPr bwMode="auto">
              <a:xfrm rot="10800000" flipH="1">
                <a:off x="127" y="0"/>
                <a:ext cx="12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655" name="Line 187"/>
            <p:cNvSpPr>
              <a:spLocks noChangeShapeType="1"/>
            </p:cNvSpPr>
            <p:nvPr/>
          </p:nvSpPr>
          <p:spPr bwMode="auto">
            <a:xfrm rot="20267581">
              <a:off x="6876284" y="4492884"/>
              <a:ext cx="124248" cy="61969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56" name="Rectangle 35"/>
            <p:cNvSpPr>
              <a:spLocks/>
            </p:cNvSpPr>
            <p:nvPr/>
          </p:nvSpPr>
          <p:spPr bwMode="auto">
            <a:xfrm rot="20267581">
              <a:off x="7878731" y="4700629"/>
              <a:ext cx="2216491" cy="670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r>
                <a:rPr lang="en-US" sz="2000" dirty="0" smtClean="0">
                  <a:solidFill>
                    <a:schemeClr val="tx1"/>
                  </a:solidFill>
                  <a:latin typeface="Arial" charset="0"/>
                  <a:cs typeface="Arial" charset="0"/>
                  <a:sym typeface="Arial" charset="0"/>
                </a:rPr>
                <a:t>Beam stop during treatment mode</a:t>
              </a:r>
              <a:endParaRPr lang="en-US" sz="2000" dirty="0">
                <a:solidFill>
                  <a:schemeClr val="tx1"/>
                </a:solidFill>
                <a:latin typeface="Arial" charset="0"/>
                <a:cs typeface="Arial" charset="0"/>
                <a:sym typeface="Arial" charset="0"/>
              </a:endParaRPr>
            </a:p>
          </p:txBody>
        </p:sp>
      </p:grpSp>
      <p:grpSp>
        <p:nvGrpSpPr>
          <p:cNvPr id="2895" name="Group 2894"/>
          <p:cNvGrpSpPr>
            <a:grpSpLocks noChangeAspect="1"/>
          </p:cNvGrpSpPr>
          <p:nvPr/>
        </p:nvGrpSpPr>
        <p:grpSpPr>
          <a:xfrm>
            <a:off x="329614" y="1148044"/>
            <a:ext cx="3244237" cy="1488525"/>
            <a:chOff x="3503204" y="2901863"/>
            <a:chExt cx="5612931" cy="2575333"/>
          </a:xfrm>
        </p:grpSpPr>
        <p:grpSp>
          <p:nvGrpSpPr>
            <p:cNvPr id="2896" name="Group 2895"/>
            <p:cNvGrpSpPr/>
            <p:nvPr/>
          </p:nvGrpSpPr>
          <p:grpSpPr>
            <a:xfrm>
              <a:off x="6323661" y="2927604"/>
              <a:ext cx="2792474" cy="2549592"/>
              <a:chOff x="6349057" y="2953004"/>
              <a:chExt cx="2792474" cy="2549592"/>
            </a:xfrm>
          </p:grpSpPr>
          <p:sp>
            <p:nvSpPr>
              <p:cNvPr id="2926" name="Line 10"/>
              <p:cNvSpPr>
                <a:spLocks noChangeShapeType="1"/>
              </p:cNvSpPr>
              <p:nvPr/>
            </p:nvSpPr>
            <p:spPr bwMode="auto">
              <a:xfrm flipH="1">
                <a:off x="8670150" y="3184785"/>
                <a:ext cx="47138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2927" name="Group 38"/>
              <p:cNvGrpSpPr>
                <a:grpSpLocks/>
              </p:cNvGrpSpPr>
              <p:nvPr/>
            </p:nvGrpSpPr>
            <p:grpSpPr bwMode="auto">
              <a:xfrm>
                <a:off x="7774865" y="2976747"/>
                <a:ext cx="967632" cy="2525849"/>
                <a:chOff x="0" y="0"/>
                <a:chExt cx="856" cy="2233"/>
              </a:xfrm>
            </p:grpSpPr>
            <p:grpSp>
              <p:nvGrpSpPr>
                <p:cNvPr id="2941" name="Group 36"/>
                <p:cNvGrpSpPr>
                  <a:grpSpLocks/>
                </p:cNvGrpSpPr>
                <p:nvPr/>
              </p:nvGrpSpPr>
              <p:grpSpPr bwMode="auto">
                <a:xfrm>
                  <a:off x="0" y="72"/>
                  <a:ext cx="711" cy="2056"/>
                  <a:chOff x="0" y="0"/>
                  <a:chExt cx="711" cy="2056"/>
                </a:xfrm>
              </p:grpSpPr>
              <p:sp>
                <p:nvSpPr>
                  <p:cNvPr id="2943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0" y="0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44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0" y="208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45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0" y="624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4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0" y="41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47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0" y="832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4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0" y="1040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4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0" y="1248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5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0" y="14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5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0" y="16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52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0" y="18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53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0" y="20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42" name="Rectangle 37"/>
                <p:cNvSpPr>
                  <a:spLocks/>
                </p:cNvSpPr>
                <p:nvPr/>
              </p:nvSpPr>
              <p:spPr bwMode="auto">
                <a:xfrm>
                  <a:off x="480" y="0"/>
                  <a:ext cx="376" cy="2233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28" name="Group 62"/>
              <p:cNvGrpSpPr>
                <a:grpSpLocks/>
              </p:cNvGrpSpPr>
              <p:nvPr/>
            </p:nvGrpSpPr>
            <p:grpSpPr bwMode="auto">
              <a:xfrm>
                <a:off x="6349057" y="2953004"/>
                <a:ext cx="1426938" cy="2524718"/>
                <a:chOff x="0" y="0"/>
                <a:chExt cx="2473" cy="2233"/>
              </a:xfrm>
            </p:grpSpPr>
            <p:sp>
              <p:nvSpPr>
                <p:cNvPr id="2930" name="Rectangle 51"/>
                <p:cNvSpPr>
                  <a:spLocks/>
                </p:cNvSpPr>
                <p:nvPr/>
              </p:nvSpPr>
              <p:spPr bwMode="auto">
                <a:xfrm rot="-5400000">
                  <a:off x="1150" y="91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1" name="Rectangle 52"/>
                <p:cNvSpPr>
                  <a:spLocks/>
                </p:cNvSpPr>
                <p:nvPr/>
              </p:nvSpPr>
              <p:spPr bwMode="auto">
                <a:xfrm rot="-5400000">
                  <a:off x="1150" y="704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2" name="Rectangle 53"/>
                <p:cNvSpPr>
                  <a:spLocks/>
                </p:cNvSpPr>
                <p:nvPr/>
              </p:nvSpPr>
              <p:spPr bwMode="auto">
                <a:xfrm rot="-5400000">
                  <a:off x="1150" y="498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3" name="Rectangle 54"/>
                <p:cNvSpPr>
                  <a:spLocks/>
                </p:cNvSpPr>
                <p:nvPr/>
              </p:nvSpPr>
              <p:spPr bwMode="auto">
                <a:xfrm rot="-5400000">
                  <a:off x="1150" y="292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4" name="Rectangle 55"/>
                <p:cNvSpPr>
                  <a:spLocks/>
                </p:cNvSpPr>
                <p:nvPr/>
              </p:nvSpPr>
              <p:spPr bwMode="auto">
                <a:xfrm rot="-5400000">
                  <a:off x="1150" y="85"/>
                  <a:ext cx="172" cy="2474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5" name="Rectangle 56"/>
                <p:cNvSpPr>
                  <a:spLocks/>
                </p:cNvSpPr>
                <p:nvPr/>
              </p:nvSpPr>
              <p:spPr bwMode="auto">
                <a:xfrm rot="-5400000">
                  <a:off x="1150" y="-12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6" name="Rectangle 57"/>
                <p:cNvSpPr>
                  <a:spLocks/>
                </p:cNvSpPr>
                <p:nvPr/>
              </p:nvSpPr>
              <p:spPr bwMode="auto">
                <a:xfrm rot="-5400000">
                  <a:off x="1150" y="-326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7" name="Rectangle 58"/>
                <p:cNvSpPr>
                  <a:spLocks/>
                </p:cNvSpPr>
                <p:nvPr/>
              </p:nvSpPr>
              <p:spPr bwMode="auto">
                <a:xfrm rot="-5400000">
                  <a:off x="1150" y="-532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8" name="Rectangle 59"/>
                <p:cNvSpPr>
                  <a:spLocks/>
                </p:cNvSpPr>
                <p:nvPr/>
              </p:nvSpPr>
              <p:spPr bwMode="auto">
                <a:xfrm rot="-5400000">
                  <a:off x="1150" y="-738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9" name="Rectangle 60"/>
                <p:cNvSpPr>
                  <a:spLocks/>
                </p:cNvSpPr>
                <p:nvPr/>
              </p:nvSpPr>
              <p:spPr bwMode="auto">
                <a:xfrm rot="-5400000">
                  <a:off x="1150" y="-944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40" name="Rectangle 61"/>
                <p:cNvSpPr>
                  <a:spLocks/>
                </p:cNvSpPr>
                <p:nvPr/>
              </p:nvSpPr>
              <p:spPr bwMode="auto">
                <a:xfrm rot="-5400000">
                  <a:off x="1150" y="-115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2929" name="AutoShape 77"/>
              <p:cNvSpPr>
                <a:spLocks/>
              </p:cNvSpPr>
              <p:nvPr/>
            </p:nvSpPr>
            <p:spPr bwMode="auto">
              <a:xfrm rot="16200000">
                <a:off x="7937958" y="3930920"/>
                <a:ext cx="1915868" cy="310413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1600 h 21600"/>
                </a:gdLst>
                <a:ahLst/>
                <a:cxnLst/>
                <a:rect l="T0" t="T1" r="T2" b="T3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0" y="0"/>
                    </a:move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 dirty="0">
                    <a:solidFill>
                      <a:schemeClr val="tx1"/>
                    </a:solidFill>
                    <a:latin typeface="Times New Roman" charset="0"/>
                    <a:cs typeface="Times New Roman" charset="0"/>
                    <a:sym typeface="Times New Roman" charset="0"/>
                  </a:rPr>
                  <a:t>x - outputs</a:t>
                </a:r>
              </a:p>
            </p:txBody>
          </p:sp>
        </p:grpSp>
        <p:grpSp>
          <p:nvGrpSpPr>
            <p:cNvPr id="2897" name="Group 2896"/>
            <p:cNvGrpSpPr/>
            <p:nvPr/>
          </p:nvGrpSpPr>
          <p:grpSpPr>
            <a:xfrm rot="10800000">
              <a:off x="3503204" y="2901863"/>
              <a:ext cx="2845275" cy="2549592"/>
              <a:chOff x="6349057" y="2953004"/>
              <a:chExt cx="2845275" cy="2549592"/>
            </a:xfrm>
          </p:grpSpPr>
          <p:sp>
            <p:nvSpPr>
              <p:cNvPr id="2898" name="Line 10"/>
              <p:cNvSpPr>
                <a:spLocks noChangeShapeType="1"/>
              </p:cNvSpPr>
              <p:nvPr/>
            </p:nvSpPr>
            <p:spPr bwMode="auto">
              <a:xfrm flipH="1">
                <a:off x="8670150" y="3184785"/>
                <a:ext cx="47138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2899" name="Group 38"/>
              <p:cNvGrpSpPr>
                <a:grpSpLocks/>
              </p:cNvGrpSpPr>
              <p:nvPr/>
            </p:nvGrpSpPr>
            <p:grpSpPr bwMode="auto">
              <a:xfrm>
                <a:off x="7774865" y="2976747"/>
                <a:ext cx="967632" cy="2525849"/>
                <a:chOff x="0" y="0"/>
                <a:chExt cx="856" cy="2233"/>
              </a:xfrm>
            </p:grpSpPr>
            <p:grpSp>
              <p:nvGrpSpPr>
                <p:cNvPr id="2913" name="Group 36"/>
                <p:cNvGrpSpPr>
                  <a:grpSpLocks/>
                </p:cNvGrpSpPr>
                <p:nvPr/>
              </p:nvGrpSpPr>
              <p:grpSpPr bwMode="auto">
                <a:xfrm>
                  <a:off x="0" y="72"/>
                  <a:ext cx="711" cy="2056"/>
                  <a:chOff x="0" y="0"/>
                  <a:chExt cx="711" cy="2056"/>
                </a:xfrm>
              </p:grpSpPr>
              <p:sp>
                <p:nvSpPr>
                  <p:cNvPr id="2915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0" y="0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16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0" y="208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17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0" y="624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18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0" y="41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19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0" y="832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20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0" y="1040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21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0" y="1248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2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0" y="14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23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0" y="16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2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0" y="18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2925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0" y="2056"/>
                    <a:ext cx="71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14" name="Rectangle 37"/>
                <p:cNvSpPr>
                  <a:spLocks/>
                </p:cNvSpPr>
                <p:nvPr/>
              </p:nvSpPr>
              <p:spPr bwMode="auto">
                <a:xfrm>
                  <a:off x="480" y="0"/>
                  <a:ext cx="376" cy="2233"/>
                </a:xfrm>
                <a:prstGeom prst="rect">
                  <a:avLst/>
                </a:prstGeom>
                <a:solidFill>
                  <a:srgbClr val="FFFF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00" name="Group 62"/>
              <p:cNvGrpSpPr>
                <a:grpSpLocks/>
              </p:cNvGrpSpPr>
              <p:nvPr/>
            </p:nvGrpSpPr>
            <p:grpSpPr bwMode="auto">
              <a:xfrm>
                <a:off x="6349057" y="2953004"/>
                <a:ext cx="1426938" cy="2524718"/>
                <a:chOff x="0" y="0"/>
                <a:chExt cx="2473" cy="2233"/>
              </a:xfrm>
            </p:grpSpPr>
            <p:sp>
              <p:nvSpPr>
                <p:cNvPr id="2902" name="Rectangle 51"/>
                <p:cNvSpPr>
                  <a:spLocks/>
                </p:cNvSpPr>
                <p:nvPr/>
              </p:nvSpPr>
              <p:spPr bwMode="auto">
                <a:xfrm rot="-5400000">
                  <a:off x="1150" y="91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03" name="Rectangle 52"/>
                <p:cNvSpPr>
                  <a:spLocks/>
                </p:cNvSpPr>
                <p:nvPr/>
              </p:nvSpPr>
              <p:spPr bwMode="auto">
                <a:xfrm rot="-5400000">
                  <a:off x="1150" y="704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04" name="Rectangle 53"/>
                <p:cNvSpPr>
                  <a:spLocks/>
                </p:cNvSpPr>
                <p:nvPr/>
              </p:nvSpPr>
              <p:spPr bwMode="auto">
                <a:xfrm rot="-5400000">
                  <a:off x="1150" y="498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05" name="Rectangle 54"/>
                <p:cNvSpPr>
                  <a:spLocks/>
                </p:cNvSpPr>
                <p:nvPr/>
              </p:nvSpPr>
              <p:spPr bwMode="auto">
                <a:xfrm rot="-5400000">
                  <a:off x="1150" y="292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06" name="Rectangle 55"/>
                <p:cNvSpPr>
                  <a:spLocks/>
                </p:cNvSpPr>
                <p:nvPr/>
              </p:nvSpPr>
              <p:spPr bwMode="auto">
                <a:xfrm rot="-5400000">
                  <a:off x="1150" y="85"/>
                  <a:ext cx="172" cy="2474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07" name="Rectangle 56"/>
                <p:cNvSpPr>
                  <a:spLocks/>
                </p:cNvSpPr>
                <p:nvPr/>
              </p:nvSpPr>
              <p:spPr bwMode="auto">
                <a:xfrm rot="-5400000">
                  <a:off x="1150" y="-12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08" name="Rectangle 57"/>
                <p:cNvSpPr>
                  <a:spLocks/>
                </p:cNvSpPr>
                <p:nvPr/>
              </p:nvSpPr>
              <p:spPr bwMode="auto">
                <a:xfrm rot="-5400000">
                  <a:off x="1150" y="-326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09" name="Rectangle 58"/>
                <p:cNvSpPr>
                  <a:spLocks/>
                </p:cNvSpPr>
                <p:nvPr/>
              </p:nvSpPr>
              <p:spPr bwMode="auto">
                <a:xfrm rot="-5400000">
                  <a:off x="1150" y="-532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10" name="Rectangle 59"/>
                <p:cNvSpPr>
                  <a:spLocks/>
                </p:cNvSpPr>
                <p:nvPr/>
              </p:nvSpPr>
              <p:spPr bwMode="auto">
                <a:xfrm rot="-5400000">
                  <a:off x="1150" y="-738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11" name="Rectangle 60"/>
                <p:cNvSpPr>
                  <a:spLocks/>
                </p:cNvSpPr>
                <p:nvPr/>
              </p:nvSpPr>
              <p:spPr bwMode="auto">
                <a:xfrm rot="-5400000">
                  <a:off x="1150" y="-944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12" name="Rectangle 61"/>
                <p:cNvSpPr>
                  <a:spLocks/>
                </p:cNvSpPr>
                <p:nvPr/>
              </p:nvSpPr>
              <p:spPr bwMode="auto">
                <a:xfrm rot="-5400000">
                  <a:off x="1150" y="-1150"/>
                  <a:ext cx="172" cy="2472"/>
                </a:xfrm>
                <a:prstGeom prst="rect">
                  <a:avLst/>
                </a:prstGeom>
                <a:solidFill>
                  <a:srgbClr val="B3B3B3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2901" name="AutoShape 77"/>
              <p:cNvSpPr>
                <a:spLocks/>
              </p:cNvSpPr>
              <p:nvPr/>
            </p:nvSpPr>
            <p:spPr bwMode="auto">
              <a:xfrm rot="5400000">
                <a:off x="8137815" y="4092836"/>
                <a:ext cx="1802172" cy="310863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1600 h 21600"/>
                </a:gdLst>
                <a:ahLst/>
                <a:cxnLst/>
                <a:rect l="T0" t="T1" r="T2" b="T3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  <a:moveTo>
                      <a:pt x="0" y="0"/>
                    </a:move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800" dirty="0">
                    <a:solidFill>
                      <a:schemeClr val="tx1"/>
                    </a:solidFill>
                    <a:latin typeface="Times New Roman" charset="0"/>
                    <a:cs typeface="Times New Roman" charset="0"/>
                    <a:sym typeface="Times New Roman" charset="0"/>
                  </a:rPr>
                  <a:t>x - outputs</a:t>
                </a:r>
              </a:p>
            </p:txBody>
          </p:sp>
        </p:grpSp>
      </p:grpSp>
      <p:grpSp>
        <p:nvGrpSpPr>
          <p:cNvPr id="3132" name="Group 3131"/>
          <p:cNvGrpSpPr>
            <a:grpSpLocks noChangeAspect="1"/>
          </p:cNvGrpSpPr>
          <p:nvPr/>
        </p:nvGrpSpPr>
        <p:grpSpPr>
          <a:xfrm>
            <a:off x="397749" y="2686642"/>
            <a:ext cx="2989148" cy="3097503"/>
            <a:chOff x="2174599" y="717218"/>
            <a:chExt cx="6090615" cy="6311384"/>
          </a:xfrm>
        </p:grpSpPr>
        <p:grpSp>
          <p:nvGrpSpPr>
            <p:cNvPr id="3133" name="Group 3132"/>
            <p:cNvGrpSpPr/>
            <p:nvPr/>
          </p:nvGrpSpPr>
          <p:grpSpPr>
            <a:xfrm>
              <a:off x="2174599" y="2499658"/>
              <a:ext cx="6090615" cy="2808952"/>
              <a:chOff x="3281570" y="2668244"/>
              <a:chExt cx="6090615" cy="2808952"/>
            </a:xfrm>
          </p:grpSpPr>
          <p:grpSp>
            <p:nvGrpSpPr>
              <p:cNvPr id="3252" name="Group 3251"/>
              <p:cNvGrpSpPr/>
              <p:nvPr/>
            </p:nvGrpSpPr>
            <p:grpSpPr>
              <a:xfrm>
                <a:off x="6323661" y="2927604"/>
                <a:ext cx="3048524" cy="2549592"/>
                <a:chOff x="6349057" y="2953004"/>
                <a:chExt cx="3048524" cy="2549592"/>
              </a:xfrm>
            </p:grpSpPr>
            <p:sp>
              <p:nvSpPr>
                <p:cNvPr id="3282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3283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3297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3299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0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1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2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3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4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5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6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7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8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09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298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84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3286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87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88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89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90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91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92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93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94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95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96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85" name="AutoShape 77"/>
                <p:cNvSpPr>
                  <a:spLocks/>
                </p:cNvSpPr>
                <p:nvPr/>
              </p:nvSpPr>
              <p:spPr bwMode="auto">
                <a:xfrm rot="16200000">
                  <a:off x="7907875" y="3861162"/>
                  <a:ext cx="2099123" cy="880288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/>
                  <a:rect l="T0" t="T1" r="T2" b="T3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 dirty="0">
                      <a:solidFill>
                        <a:schemeClr val="tx1"/>
                      </a:solidFill>
                      <a:latin typeface="Times New Roman" charset="0"/>
                      <a:cs typeface="Times New Roman" charset="0"/>
                      <a:sym typeface="Times New Roman" charset="0"/>
                    </a:rPr>
                    <a:t>x - outputs</a:t>
                  </a:r>
                </a:p>
              </p:txBody>
            </p:sp>
          </p:grpSp>
          <p:grpSp>
            <p:nvGrpSpPr>
              <p:cNvPr id="3253" name="Group 3252"/>
              <p:cNvGrpSpPr/>
              <p:nvPr/>
            </p:nvGrpSpPr>
            <p:grpSpPr>
              <a:xfrm rot="10800000">
                <a:off x="3281570" y="2668244"/>
                <a:ext cx="3066909" cy="2783211"/>
                <a:chOff x="6349057" y="2953004"/>
                <a:chExt cx="3066909" cy="2783211"/>
              </a:xfrm>
            </p:grpSpPr>
            <p:sp>
              <p:nvSpPr>
                <p:cNvPr id="3254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3255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3269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3271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72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73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74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75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76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77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78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79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80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81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270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56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3258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59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60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61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62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63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64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65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66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67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68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57" name="AutoShape 77"/>
                <p:cNvSpPr>
                  <a:spLocks/>
                </p:cNvSpPr>
                <p:nvPr/>
              </p:nvSpPr>
              <p:spPr bwMode="auto">
                <a:xfrm rot="5400000">
                  <a:off x="8034712" y="4354961"/>
                  <a:ext cx="2371281" cy="391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/>
                  <a:rect l="T0" t="T1" r="T2" b="T3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 dirty="0">
                      <a:solidFill>
                        <a:schemeClr val="tx1"/>
                      </a:solidFill>
                      <a:latin typeface="Times New Roman" charset="0"/>
                      <a:cs typeface="Times New Roman" charset="0"/>
                      <a:sym typeface="Times New Roman" charset="0"/>
                    </a:rPr>
                    <a:t>x - outputs</a:t>
                  </a:r>
                </a:p>
              </p:txBody>
            </p:sp>
          </p:grpSp>
        </p:grpSp>
        <p:grpSp>
          <p:nvGrpSpPr>
            <p:cNvPr id="3134" name="Group 3133"/>
            <p:cNvGrpSpPr/>
            <p:nvPr/>
          </p:nvGrpSpPr>
          <p:grpSpPr>
            <a:xfrm rot="18011918">
              <a:off x="1852318" y="2387548"/>
              <a:ext cx="6311384" cy="2970723"/>
              <a:chOff x="3190416" y="2506473"/>
              <a:chExt cx="6311384" cy="2970723"/>
            </a:xfrm>
          </p:grpSpPr>
          <p:grpSp>
            <p:nvGrpSpPr>
              <p:cNvPr id="3194" name="Group 3193"/>
              <p:cNvGrpSpPr/>
              <p:nvPr/>
            </p:nvGrpSpPr>
            <p:grpSpPr>
              <a:xfrm>
                <a:off x="6323661" y="2927604"/>
                <a:ext cx="3178139" cy="2549592"/>
                <a:chOff x="6349057" y="2953004"/>
                <a:chExt cx="3178139" cy="2549592"/>
              </a:xfrm>
            </p:grpSpPr>
            <p:sp>
              <p:nvSpPr>
                <p:cNvPr id="3224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3225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3239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3241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42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43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44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45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46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47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48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49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50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51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240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26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3228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29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30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31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32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33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34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35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36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37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38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27" name="AutoShape 77"/>
                <p:cNvSpPr>
                  <a:spLocks/>
                </p:cNvSpPr>
                <p:nvPr/>
              </p:nvSpPr>
              <p:spPr bwMode="auto">
                <a:xfrm rot="16200000">
                  <a:off x="7928450" y="3769720"/>
                  <a:ext cx="2174955" cy="1022537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/>
                  <a:rect l="T0" t="T1" r="T2" b="T3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 dirty="0">
                      <a:latin typeface="Times New Roman" charset="0"/>
                      <a:cs typeface="Times New Roman" charset="0"/>
                      <a:sym typeface="Times New Roman" charset="0"/>
                    </a:rPr>
                    <a:t>u</a:t>
                  </a:r>
                  <a:r>
                    <a:rPr lang="en-US" sz="1800" dirty="0" smtClean="0">
                      <a:solidFill>
                        <a:schemeClr val="tx1"/>
                      </a:solidFill>
                      <a:latin typeface="Times New Roman" charset="0"/>
                      <a:cs typeface="Times New Roman" charset="0"/>
                      <a:sym typeface="Times New Roman" charset="0"/>
                    </a:rPr>
                    <a:t> </a:t>
                  </a:r>
                  <a:r>
                    <a:rPr lang="en-US" sz="1800" dirty="0">
                      <a:solidFill>
                        <a:schemeClr val="tx1"/>
                      </a:solidFill>
                      <a:latin typeface="Times New Roman" charset="0"/>
                      <a:cs typeface="Times New Roman" charset="0"/>
                      <a:sym typeface="Times New Roman" charset="0"/>
                    </a:rPr>
                    <a:t>- outputs</a:t>
                  </a:r>
                </a:p>
              </p:txBody>
            </p:sp>
          </p:grpSp>
          <p:grpSp>
            <p:nvGrpSpPr>
              <p:cNvPr id="3195" name="Group 3194"/>
              <p:cNvGrpSpPr/>
              <p:nvPr/>
            </p:nvGrpSpPr>
            <p:grpSpPr>
              <a:xfrm rot="10800000">
                <a:off x="3190416" y="2506473"/>
                <a:ext cx="3158063" cy="2944982"/>
                <a:chOff x="6349057" y="2953004"/>
                <a:chExt cx="3158063" cy="2944982"/>
              </a:xfrm>
            </p:grpSpPr>
            <p:sp>
              <p:nvSpPr>
                <p:cNvPr id="3196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3197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3211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3213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4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5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6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7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8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9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20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21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22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23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212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98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3200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01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02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03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04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05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06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07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08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09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210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199" name="AutoShape 77"/>
                <p:cNvSpPr>
                  <a:spLocks/>
                </p:cNvSpPr>
                <p:nvPr/>
              </p:nvSpPr>
              <p:spPr bwMode="auto">
                <a:xfrm rot="5396755">
                  <a:off x="7961130" y="4351997"/>
                  <a:ext cx="2378285" cy="713694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/>
                  <a:rect l="T0" t="T1" r="T2" b="T3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 dirty="0" smtClean="0">
                      <a:solidFill>
                        <a:schemeClr val="tx1"/>
                      </a:solidFill>
                      <a:latin typeface="Times New Roman" charset="0"/>
                      <a:cs typeface="Times New Roman" charset="0"/>
                      <a:sym typeface="Times New Roman" charset="0"/>
                    </a:rPr>
                    <a:t> u-outputs</a:t>
                  </a:r>
                  <a:endParaRPr lang="en-US" sz="1800" dirty="0">
                    <a:solidFill>
                      <a:schemeClr val="tx1"/>
                    </a:solidFill>
                    <a:latin typeface="Times New Roman" charset="0"/>
                    <a:cs typeface="Times New Roman" charset="0"/>
                    <a:sym typeface="Times New Roman" charset="0"/>
                  </a:endParaRPr>
                </a:p>
              </p:txBody>
            </p:sp>
          </p:grpSp>
        </p:grpSp>
        <p:grpSp>
          <p:nvGrpSpPr>
            <p:cNvPr id="3135" name="Group 3134"/>
            <p:cNvGrpSpPr/>
            <p:nvPr/>
          </p:nvGrpSpPr>
          <p:grpSpPr>
            <a:xfrm rot="3602262">
              <a:off x="2172953" y="2568497"/>
              <a:ext cx="6022158" cy="2575333"/>
              <a:chOff x="3246874" y="2901863"/>
              <a:chExt cx="6022158" cy="2575333"/>
            </a:xfrm>
          </p:grpSpPr>
          <p:grpSp>
            <p:nvGrpSpPr>
              <p:cNvPr id="3136" name="Group 3135"/>
              <p:cNvGrpSpPr/>
              <p:nvPr/>
            </p:nvGrpSpPr>
            <p:grpSpPr>
              <a:xfrm>
                <a:off x="6323661" y="2927604"/>
                <a:ext cx="2945371" cy="2549592"/>
                <a:chOff x="6349057" y="2953004"/>
                <a:chExt cx="2945371" cy="2549592"/>
              </a:xfrm>
            </p:grpSpPr>
            <p:sp>
              <p:nvSpPr>
                <p:cNvPr id="3166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3167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3181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3183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4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5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6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7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8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9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90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91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92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93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182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68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3170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71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72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73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74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75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76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77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78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79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80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169" name="AutoShape 77"/>
                <p:cNvSpPr>
                  <a:spLocks/>
                </p:cNvSpPr>
                <p:nvPr/>
              </p:nvSpPr>
              <p:spPr bwMode="auto">
                <a:xfrm rot="16200000">
                  <a:off x="7869424" y="3975499"/>
                  <a:ext cx="2019498" cy="83051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/>
                  <a:rect l="T0" t="T1" r="T2" b="T3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 dirty="0" smtClean="0">
                      <a:latin typeface="Times New Roman" charset="0"/>
                      <a:cs typeface="Times New Roman" charset="0"/>
                      <a:sym typeface="Times New Roman" charset="0"/>
                    </a:rPr>
                    <a:t>v</a:t>
                  </a:r>
                  <a:r>
                    <a:rPr lang="en-US" sz="1800" dirty="0" smtClean="0">
                      <a:solidFill>
                        <a:schemeClr val="tx1"/>
                      </a:solidFill>
                      <a:latin typeface="Times New Roman" charset="0"/>
                      <a:cs typeface="Times New Roman" charset="0"/>
                      <a:sym typeface="Times New Roman" charset="0"/>
                    </a:rPr>
                    <a:t> </a:t>
                  </a:r>
                  <a:r>
                    <a:rPr lang="en-US" sz="1800" dirty="0">
                      <a:solidFill>
                        <a:schemeClr val="tx1"/>
                      </a:solidFill>
                      <a:latin typeface="Times New Roman" charset="0"/>
                      <a:cs typeface="Times New Roman" charset="0"/>
                      <a:sym typeface="Times New Roman" charset="0"/>
                    </a:rPr>
                    <a:t>- outputs</a:t>
                  </a:r>
                </a:p>
              </p:txBody>
            </p:sp>
          </p:grpSp>
          <p:grpSp>
            <p:nvGrpSpPr>
              <p:cNvPr id="3137" name="Group 3136"/>
              <p:cNvGrpSpPr/>
              <p:nvPr/>
            </p:nvGrpSpPr>
            <p:grpSpPr>
              <a:xfrm rot="10800000">
                <a:off x="3246874" y="2901863"/>
                <a:ext cx="3101605" cy="2549592"/>
                <a:chOff x="6349057" y="2953004"/>
                <a:chExt cx="3101605" cy="2549592"/>
              </a:xfrm>
            </p:grpSpPr>
            <p:sp>
              <p:nvSpPr>
                <p:cNvPr id="3138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8670150" y="3184785"/>
                  <a:ext cx="471381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3139" name="Group 38"/>
                <p:cNvGrpSpPr>
                  <a:grpSpLocks/>
                </p:cNvGrpSpPr>
                <p:nvPr/>
              </p:nvGrpSpPr>
              <p:grpSpPr bwMode="auto">
                <a:xfrm>
                  <a:off x="7774865" y="2976747"/>
                  <a:ext cx="967632" cy="2525849"/>
                  <a:chOff x="0" y="0"/>
                  <a:chExt cx="856" cy="2233"/>
                </a:xfrm>
              </p:grpSpPr>
              <p:grpSp>
                <p:nvGrpSpPr>
                  <p:cNvPr id="315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0" y="72"/>
                    <a:ext cx="711" cy="2056"/>
                    <a:chOff x="0" y="0"/>
                    <a:chExt cx="711" cy="2056"/>
                  </a:xfrm>
                </p:grpSpPr>
                <p:sp>
                  <p:nvSpPr>
                    <p:cNvPr id="3155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56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57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624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58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41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59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832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0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040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1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248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2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4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3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6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4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18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5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0" y="2056"/>
                      <a:ext cx="711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154" name="Rectangle 37"/>
                  <p:cNvSpPr>
                    <a:spLocks/>
                  </p:cNvSpPr>
                  <p:nvPr/>
                </p:nvSpPr>
                <p:spPr bwMode="auto">
                  <a:xfrm>
                    <a:off x="480" y="0"/>
                    <a:ext cx="376" cy="223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40" name="Group 62"/>
                <p:cNvGrpSpPr>
                  <a:grpSpLocks/>
                </p:cNvGrpSpPr>
                <p:nvPr/>
              </p:nvGrpSpPr>
              <p:grpSpPr bwMode="auto">
                <a:xfrm>
                  <a:off x="6349057" y="2953004"/>
                  <a:ext cx="1426938" cy="2524718"/>
                  <a:chOff x="0" y="0"/>
                  <a:chExt cx="2473" cy="2233"/>
                </a:xfrm>
              </p:grpSpPr>
              <p:sp>
                <p:nvSpPr>
                  <p:cNvPr id="3142" name="Rectangle 51"/>
                  <p:cNvSpPr>
                    <a:spLocks/>
                  </p:cNvSpPr>
                  <p:nvPr/>
                </p:nvSpPr>
                <p:spPr bwMode="auto">
                  <a:xfrm rot="-5400000">
                    <a:off x="1150" y="91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43" name="Rectangle 52"/>
                  <p:cNvSpPr>
                    <a:spLocks/>
                  </p:cNvSpPr>
                  <p:nvPr/>
                </p:nvSpPr>
                <p:spPr bwMode="auto">
                  <a:xfrm rot="-5400000">
                    <a:off x="1150" y="70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44" name="Rectangle 53"/>
                  <p:cNvSpPr>
                    <a:spLocks/>
                  </p:cNvSpPr>
                  <p:nvPr/>
                </p:nvSpPr>
                <p:spPr bwMode="auto">
                  <a:xfrm rot="-5400000">
                    <a:off x="1150" y="49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45" name="Rectangle 54"/>
                  <p:cNvSpPr>
                    <a:spLocks/>
                  </p:cNvSpPr>
                  <p:nvPr/>
                </p:nvSpPr>
                <p:spPr bwMode="auto">
                  <a:xfrm rot="-5400000">
                    <a:off x="1150" y="29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46" name="Rectangle 55"/>
                  <p:cNvSpPr>
                    <a:spLocks/>
                  </p:cNvSpPr>
                  <p:nvPr/>
                </p:nvSpPr>
                <p:spPr bwMode="auto">
                  <a:xfrm rot="-5400000">
                    <a:off x="1150" y="85"/>
                    <a:ext cx="172" cy="2474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47" name="Rectangle 56"/>
                  <p:cNvSpPr>
                    <a:spLocks/>
                  </p:cNvSpPr>
                  <p:nvPr/>
                </p:nvSpPr>
                <p:spPr bwMode="auto">
                  <a:xfrm rot="-5400000">
                    <a:off x="1150" y="-12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48" name="Rectangle 57"/>
                  <p:cNvSpPr>
                    <a:spLocks/>
                  </p:cNvSpPr>
                  <p:nvPr/>
                </p:nvSpPr>
                <p:spPr bwMode="auto">
                  <a:xfrm rot="-5400000">
                    <a:off x="1150" y="-326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49" name="Rectangle 58"/>
                  <p:cNvSpPr>
                    <a:spLocks/>
                  </p:cNvSpPr>
                  <p:nvPr/>
                </p:nvSpPr>
                <p:spPr bwMode="auto">
                  <a:xfrm rot="-5400000">
                    <a:off x="1150" y="-532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50" name="Rectangle 59"/>
                  <p:cNvSpPr>
                    <a:spLocks/>
                  </p:cNvSpPr>
                  <p:nvPr/>
                </p:nvSpPr>
                <p:spPr bwMode="auto">
                  <a:xfrm rot="-5400000">
                    <a:off x="1150" y="-738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51" name="Rectangle 60"/>
                  <p:cNvSpPr>
                    <a:spLocks/>
                  </p:cNvSpPr>
                  <p:nvPr/>
                </p:nvSpPr>
                <p:spPr bwMode="auto">
                  <a:xfrm rot="-5400000">
                    <a:off x="1150" y="-944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152" name="Rectangle 61"/>
                  <p:cNvSpPr>
                    <a:spLocks/>
                  </p:cNvSpPr>
                  <p:nvPr/>
                </p:nvSpPr>
                <p:spPr bwMode="auto">
                  <a:xfrm rot="-5400000">
                    <a:off x="1150" y="-1150"/>
                    <a:ext cx="172" cy="2472"/>
                  </a:xfrm>
                  <a:prstGeom prst="rect">
                    <a:avLst/>
                  </a:prstGeom>
                  <a:solidFill>
                    <a:srgbClr val="B3B3B3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141" name="AutoShape 77"/>
                <p:cNvSpPr>
                  <a:spLocks/>
                </p:cNvSpPr>
                <p:nvPr/>
              </p:nvSpPr>
              <p:spPr bwMode="auto">
                <a:xfrm rot="5396755">
                  <a:off x="8022504" y="3961652"/>
                  <a:ext cx="2064525" cy="791790"/>
                </a:xfrm>
                <a:custGeom>
                  <a:avLst/>
                  <a:gdLst>
                    <a:gd name="T0" fmla="*/ 0 w 21600"/>
                    <a:gd name="T1" fmla="*/ 0 h 21600"/>
                    <a:gd name="T2" fmla="*/ 21600 w 21600"/>
                    <a:gd name="T3" fmla="*/ 21600 h 21600"/>
                  </a:gdLst>
                  <a:ahLst/>
                  <a:cxnLst/>
                  <a:rect l="T0" t="T1" r="T2" b="T3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r>
                    <a:rPr lang="en-US" sz="1800" dirty="0" smtClean="0">
                      <a:solidFill>
                        <a:schemeClr val="tx1"/>
                      </a:solidFill>
                      <a:latin typeface="Times New Roman" charset="0"/>
                      <a:cs typeface="Times New Roman" charset="0"/>
                      <a:sym typeface="Times New Roman" charset="0"/>
                    </a:rPr>
                    <a:t> v-outputs</a:t>
                  </a:r>
                  <a:endParaRPr lang="en-US" sz="1800" dirty="0">
                    <a:solidFill>
                      <a:schemeClr val="tx1"/>
                    </a:solidFill>
                    <a:latin typeface="Times New Roman" charset="0"/>
                    <a:cs typeface="Times New Roman" charset="0"/>
                    <a:sym typeface="Times New Roman" charset="0"/>
                  </a:endParaRPr>
                </a:p>
              </p:txBody>
            </p:sp>
          </p:grpSp>
        </p:grpSp>
      </p:grpSp>
      <p:sp>
        <p:nvSpPr>
          <p:cNvPr id="3310" name="TextBox 3309"/>
          <p:cNvSpPr txBox="1"/>
          <p:nvPr/>
        </p:nvSpPr>
        <p:spPr>
          <a:xfrm>
            <a:off x="3799721" y="1101945"/>
            <a:ext cx="5859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Each 150um thick silicon detector has 2048 strips, 1024 read out on each side of the detector.</a:t>
            </a:r>
          </a:p>
        </p:txBody>
      </p:sp>
      <p:sp>
        <p:nvSpPr>
          <p:cNvPr id="3311" name="TextBox 3310"/>
          <p:cNvSpPr txBox="1"/>
          <p:nvPr/>
        </p:nvSpPr>
        <p:spPr>
          <a:xfrm>
            <a:off x="3820415" y="2082952"/>
            <a:ext cx="62428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dirty="0" smtClean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Each station </a:t>
            </a:r>
            <a:r>
              <a:rPr lang="en-GB" sz="2000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GB" sz="2000" dirty="0" smtClean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strip modules </a:t>
            </a:r>
            <a:r>
              <a:rPr lang="en-GB" sz="2000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has three </a:t>
            </a:r>
            <a:r>
              <a:rPr lang="en-GB" sz="2000" dirty="0" smtClean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detectors </a:t>
            </a:r>
            <a:r>
              <a:rPr lang="en-GB" sz="2000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crossed at 60</a:t>
            </a:r>
            <a:r>
              <a:rPr lang="en-GB" sz="2000" baseline="29999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GB" sz="2000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in an (</a:t>
            </a:r>
            <a:r>
              <a:rPr lang="en-GB" sz="2000" dirty="0" err="1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x,u,v</a:t>
            </a:r>
            <a:r>
              <a:rPr lang="en-GB" sz="2000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) configuration </a:t>
            </a:r>
            <a:r>
              <a:rPr lang="en-GB" sz="2000" dirty="0" smtClean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to resolve ambiguities at high </a:t>
            </a:r>
            <a:r>
              <a:rPr lang="en-GB" sz="2000" dirty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particle </a:t>
            </a:r>
            <a:r>
              <a:rPr lang="en-GB" sz="2000" dirty="0" smtClean="0">
                <a:solidFill>
                  <a:schemeClr val="accent1"/>
                </a:solidFill>
                <a:uFill>
                  <a:solidFill>
                    <a:srgbClr val="1F497D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rate.</a:t>
            </a:r>
            <a:endParaRPr lang="en-GB" sz="2000" dirty="0">
              <a:solidFill>
                <a:schemeClr val="accent1"/>
              </a:solidFill>
              <a:uFill>
                <a:solidFill>
                  <a:srgbClr val="1F497D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2239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0" grpId="0"/>
      <p:bldP spid="33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534432" y="-219990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Operating Modes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367" y="1057360"/>
            <a:ext cx="3328770" cy="5653391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000" b="1" dirty="0"/>
              <a:t>Treatment </a:t>
            </a:r>
            <a:r>
              <a:rPr lang="en-US" sz="2000" b="1" dirty="0" smtClean="0"/>
              <a:t>Mode</a:t>
            </a:r>
          </a:p>
          <a:p>
            <a:endParaRPr lang="en-US" sz="2000" b="1" dirty="0"/>
          </a:p>
          <a:p>
            <a:r>
              <a:rPr lang="en-US" sz="2000" dirty="0"/>
              <a:t>(High Current)</a:t>
            </a:r>
          </a:p>
          <a:p>
            <a:r>
              <a:rPr lang="en-US" sz="2000" dirty="0"/>
              <a:t>Field size: 5cm collimated treatment beam</a:t>
            </a:r>
          </a:p>
          <a:p>
            <a:r>
              <a:rPr lang="en-US" sz="2000" dirty="0"/>
              <a:t>Energy: 60 - 191 MeV </a:t>
            </a:r>
          </a:p>
          <a:p>
            <a:r>
              <a:rPr lang="en-US" sz="2000" dirty="0"/>
              <a:t>Flux: </a:t>
            </a:r>
            <a:r>
              <a:rPr lang="en-US" sz="2000" dirty="0" smtClean="0"/>
              <a:t>~10</a:t>
            </a:r>
            <a:r>
              <a:rPr lang="en-US" sz="2000" baseline="30000" dirty="0" smtClean="0"/>
              <a:t>7</a:t>
            </a:r>
            <a:r>
              <a:rPr lang="en-US" sz="2000" dirty="0" smtClean="0"/>
              <a:t> </a:t>
            </a:r>
            <a:r>
              <a:rPr lang="en-US" sz="2000" dirty="0"/>
              <a:t>protons/cm</a:t>
            </a:r>
            <a:r>
              <a:rPr lang="en-US" sz="2000" baseline="30000" dirty="0"/>
              <a:t>2</a:t>
            </a:r>
            <a:r>
              <a:rPr lang="en-US" sz="2000" dirty="0"/>
              <a:t>/s</a:t>
            </a:r>
          </a:p>
          <a:p>
            <a:endParaRPr lang="en-US" sz="2000" dirty="0"/>
          </a:p>
          <a:p>
            <a:r>
              <a:rPr lang="en-US" sz="2000" dirty="0"/>
              <a:t>Use Strip Tracker to..</a:t>
            </a:r>
          </a:p>
          <a:p>
            <a:pPr marL="350987" indent="-350987">
              <a:buFont typeface="Arial"/>
              <a:buChar char="•"/>
            </a:pPr>
            <a:r>
              <a:rPr lang="en-US" sz="2000" dirty="0"/>
              <a:t>Check beam profile – reconstruct 1D &amp; 2D histograms</a:t>
            </a:r>
          </a:p>
          <a:p>
            <a:pPr marL="350987" indent="-350987">
              <a:buFont typeface="Arial"/>
              <a:buChar char="•"/>
            </a:pPr>
            <a:r>
              <a:rPr lang="en-US" sz="2000" dirty="0"/>
              <a:t>Measure dose</a:t>
            </a:r>
          </a:p>
          <a:p>
            <a:pPr marL="350987" indent="-350987">
              <a:buFont typeface="Arial"/>
              <a:buChar char="•"/>
            </a:pPr>
            <a:endParaRPr lang="en-US" sz="2000" dirty="0"/>
          </a:p>
          <a:p>
            <a:r>
              <a:rPr lang="en-US" sz="2000" dirty="0"/>
              <a:t>Requirements:</a:t>
            </a:r>
          </a:p>
          <a:p>
            <a:r>
              <a:rPr lang="en-US" sz="2000" b="1" dirty="0"/>
              <a:t> - Proton counting</a:t>
            </a:r>
          </a:p>
          <a:p>
            <a:r>
              <a:rPr lang="en-US" sz="2000" b="1" dirty="0"/>
              <a:t> - 1D histograms </a:t>
            </a:r>
          </a:p>
          <a:p>
            <a:r>
              <a:rPr lang="en-US" sz="2000" b="1" dirty="0"/>
              <a:t> - 2D beam profile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008159" y="1040489"/>
            <a:ext cx="3555279" cy="5653391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000" b="1" dirty="0" smtClean="0"/>
              <a:t>Patient Imaging Mode</a:t>
            </a:r>
          </a:p>
          <a:p>
            <a:endParaRPr lang="en-US" sz="2000" b="1" dirty="0"/>
          </a:p>
          <a:p>
            <a:r>
              <a:rPr lang="en-US" sz="2000" dirty="0"/>
              <a:t>(Low Current)</a:t>
            </a:r>
          </a:p>
          <a:p>
            <a:r>
              <a:rPr lang="en-US" sz="2000" dirty="0"/>
              <a:t>Field size: 10cm (max.)</a:t>
            </a:r>
          </a:p>
          <a:p>
            <a:r>
              <a:rPr lang="en-US" sz="2000" dirty="0"/>
              <a:t>Energy: 191 MeV </a:t>
            </a:r>
          </a:p>
          <a:p>
            <a:r>
              <a:rPr lang="en-US" sz="2000" dirty="0"/>
              <a:t>Flux: </a:t>
            </a:r>
            <a:r>
              <a:rPr lang="en-US" sz="2000" dirty="0" smtClean="0"/>
              <a:t>~10</a:t>
            </a:r>
            <a:r>
              <a:rPr lang="en-US" sz="2000" baseline="30000" dirty="0" smtClean="0"/>
              <a:t>5</a:t>
            </a:r>
            <a:r>
              <a:rPr lang="en-US" sz="2000" dirty="0" smtClean="0"/>
              <a:t> </a:t>
            </a:r>
            <a:r>
              <a:rPr lang="en-US" sz="2000" dirty="0"/>
              <a:t>protons/cm</a:t>
            </a:r>
            <a:r>
              <a:rPr lang="en-US" sz="2000" baseline="30000" dirty="0"/>
              <a:t>2</a:t>
            </a:r>
            <a:r>
              <a:rPr lang="en-US" sz="2000" dirty="0"/>
              <a:t>/s</a:t>
            </a:r>
          </a:p>
          <a:p>
            <a:endParaRPr lang="en-US" sz="2000" dirty="0"/>
          </a:p>
          <a:p>
            <a:r>
              <a:rPr lang="en-US" sz="2000" dirty="0"/>
              <a:t>Use Strip Tracker to..</a:t>
            </a:r>
          </a:p>
          <a:p>
            <a:pPr marL="350987" indent="-350987">
              <a:buFont typeface="Arial"/>
              <a:buChar char="•"/>
            </a:pPr>
            <a:r>
              <a:rPr lang="en-US" sz="2000" dirty="0"/>
              <a:t>Track individual protons in (</a:t>
            </a:r>
            <a:r>
              <a:rPr lang="en-US" sz="2000" dirty="0" err="1"/>
              <a:t>x,u,v</a:t>
            </a:r>
            <a:r>
              <a:rPr lang="en-US" sz="2000" dirty="0"/>
              <a:t>) layers</a:t>
            </a:r>
          </a:p>
          <a:p>
            <a:pPr marL="350987" indent="-350987">
              <a:buFont typeface="Arial"/>
              <a:buChar char="•"/>
            </a:pPr>
            <a:endParaRPr lang="en-US" sz="2000" dirty="0"/>
          </a:p>
          <a:p>
            <a:r>
              <a:rPr lang="en-US" sz="2000" dirty="0"/>
              <a:t>Use Range Telescope to..</a:t>
            </a:r>
          </a:p>
          <a:p>
            <a:pPr marL="350987" indent="-350987">
              <a:buFont typeface="Arial"/>
              <a:buChar char="•"/>
            </a:pPr>
            <a:r>
              <a:rPr lang="en-US" sz="2000" dirty="0"/>
              <a:t>Measure </a:t>
            </a:r>
            <a:r>
              <a:rPr lang="en-US" sz="2000" dirty="0" smtClean="0"/>
              <a:t>positions </a:t>
            </a:r>
            <a:r>
              <a:rPr lang="en-US" sz="2000" dirty="0"/>
              <a:t>and </a:t>
            </a:r>
            <a:r>
              <a:rPr lang="en-US" sz="2000" dirty="0" smtClean="0"/>
              <a:t>energies of each proton</a:t>
            </a:r>
            <a:endParaRPr lang="en-US" sz="2000" dirty="0"/>
          </a:p>
          <a:p>
            <a:pPr marL="350987" indent="-350987">
              <a:buFont typeface="Arial"/>
              <a:buChar char="•"/>
            </a:pPr>
            <a:endParaRPr lang="en-US" sz="2000" dirty="0"/>
          </a:p>
          <a:p>
            <a:r>
              <a:rPr lang="en-US" sz="2000" dirty="0"/>
              <a:t>Requirements:</a:t>
            </a:r>
          </a:p>
          <a:p>
            <a:r>
              <a:rPr lang="en-US" sz="2000" b="1" dirty="0"/>
              <a:t> - Accurate Tracking </a:t>
            </a:r>
            <a:endParaRPr lang="en-US" sz="2000" dirty="0"/>
          </a:p>
          <a:p>
            <a:r>
              <a:rPr lang="en-US" sz="2000" b="1" dirty="0"/>
              <a:t> - High Efficiency</a:t>
            </a:r>
            <a:endParaRPr lang="en-US" sz="2000" dirty="0"/>
          </a:p>
        </p:txBody>
      </p:sp>
      <p:sp>
        <p:nvSpPr>
          <p:cNvPr id="14" name="Left Brace 13"/>
          <p:cNvSpPr/>
          <p:nvPr/>
        </p:nvSpPr>
        <p:spPr>
          <a:xfrm>
            <a:off x="3255112" y="1468035"/>
            <a:ext cx="1178697" cy="197860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12316" tIns="56158" rIns="112316" bIns="56158" rtlCol="0" anchor="ctr"/>
          <a:lstStyle/>
          <a:p>
            <a:pPr algn="ctr"/>
            <a:endParaRPr lang="en-US"/>
          </a:p>
        </p:txBody>
      </p:sp>
      <p:sp>
        <p:nvSpPr>
          <p:cNvPr id="15" name="Left Brace 14"/>
          <p:cNvSpPr/>
          <p:nvPr/>
        </p:nvSpPr>
        <p:spPr>
          <a:xfrm rot="10800000">
            <a:off x="6149695" y="1315531"/>
            <a:ext cx="1001550" cy="538205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12316" tIns="56158" rIns="112316" bIns="56158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203002" y="4859296"/>
            <a:ext cx="410657" cy="4386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rtlCol="0" anchor="ctr"/>
          <a:lstStyle/>
          <a:p>
            <a:pPr algn="ctr"/>
            <a:endParaRPr lang="en-US"/>
          </a:p>
        </p:txBody>
      </p:sp>
      <p:grpSp>
        <p:nvGrpSpPr>
          <p:cNvPr id="209" name="Group 208"/>
          <p:cNvGrpSpPr/>
          <p:nvPr/>
        </p:nvGrpSpPr>
        <p:grpSpPr>
          <a:xfrm rot="5400000">
            <a:off x="2499282" y="3536495"/>
            <a:ext cx="5714472" cy="1070812"/>
            <a:chOff x="611518" y="2664618"/>
            <a:chExt cx="9271000" cy="1435100"/>
          </a:xfrm>
        </p:grpSpPr>
        <p:sp>
          <p:nvSpPr>
            <p:cNvPr id="210" name="Rectangle 1"/>
            <p:cNvSpPr>
              <a:spLocks/>
            </p:cNvSpPr>
            <p:nvPr/>
          </p:nvSpPr>
          <p:spPr bwMode="auto">
            <a:xfrm rot="16200000">
              <a:off x="4466762" y="2916237"/>
              <a:ext cx="306387" cy="920750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alpha val="28000"/>
                  </a:srgbClr>
                </a:gs>
              </a:gsLst>
              <a:lin ang="2136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11" name="Group 7"/>
            <p:cNvGrpSpPr>
              <a:grpSpLocks/>
            </p:cNvGrpSpPr>
            <p:nvPr/>
          </p:nvGrpSpPr>
          <p:grpSpPr bwMode="auto">
            <a:xfrm rot="-5400000">
              <a:off x="3280105" y="3078956"/>
              <a:ext cx="1304925" cy="596900"/>
              <a:chOff x="0" y="0"/>
              <a:chExt cx="821" cy="376"/>
            </a:xfrm>
          </p:grpSpPr>
          <p:sp>
            <p:nvSpPr>
              <p:cNvPr id="390" name="Oval 2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1" name="Rectangle 3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2" name="Oval 4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3" name="Line 5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4" name="Line 6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212" name="Group 13"/>
            <p:cNvGrpSpPr>
              <a:grpSpLocks/>
            </p:cNvGrpSpPr>
            <p:nvPr/>
          </p:nvGrpSpPr>
          <p:grpSpPr bwMode="auto">
            <a:xfrm rot="-5400000">
              <a:off x="2979274" y="3078162"/>
              <a:ext cx="1303337" cy="596900"/>
              <a:chOff x="0" y="0"/>
              <a:chExt cx="821" cy="376"/>
            </a:xfrm>
          </p:grpSpPr>
          <p:sp>
            <p:nvSpPr>
              <p:cNvPr id="385" name="Oval 8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6" name="Rectangle 9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7" name="Oval 10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8" name="Line 11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9" name="Line 12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13" name="Oval 14"/>
            <p:cNvSpPr>
              <a:spLocks/>
            </p:cNvSpPr>
            <p:nvPr/>
          </p:nvSpPr>
          <p:spPr bwMode="auto">
            <a:xfrm rot="16200000">
              <a:off x="3280106" y="3296443"/>
              <a:ext cx="528637" cy="16033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4" name="Rectangle 15"/>
            <p:cNvSpPr>
              <a:spLocks/>
            </p:cNvSpPr>
            <p:nvPr/>
          </p:nvSpPr>
          <p:spPr bwMode="auto">
            <a:xfrm rot="16200000">
              <a:off x="2677649" y="2651124"/>
              <a:ext cx="306388" cy="14414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15" name="Group 21"/>
            <p:cNvGrpSpPr>
              <a:grpSpLocks/>
            </p:cNvGrpSpPr>
            <p:nvPr/>
          </p:nvGrpSpPr>
          <p:grpSpPr bwMode="auto">
            <a:xfrm rot="-5400000">
              <a:off x="1240962" y="3071812"/>
              <a:ext cx="1304925" cy="598487"/>
              <a:chOff x="0" y="0"/>
              <a:chExt cx="821" cy="376"/>
            </a:xfrm>
          </p:grpSpPr>
          <p:sp>
            <p:nvSpPr>
              <p:cNvPr id="380" name="Oval 16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1" name="Rectangle 17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2" name="Oval 18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3" name="Line 19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4" name="Line 20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16" name="Oval 22"/>
            <p:cNvSpPr>
              <a:spLocks/>
            </p:cNvSpPr>
            <p:nvPr/>
          </p:nvSpPr>
          <p:spPr bwMode="auto">
            <a:xfrm rot="16200000">
              <a:off x="1230643" y="3296443"/>
              <a:ext cx="528637" cy="1603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7" name="Oval 23"/>
            <p:cNvSpPr>
              <a:spLocks/>
            </p:cNvSpPr>
            <p:nvPr/>
          </p:nvSpPr>
          <p:spPr bwMode="auto">
            <a:xfrm rot="16200000">
              <a:off x="1328274" y="3328987"/>
              <a:ext cx="307975" cy="9366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8" name="Oval 24"/>
            <p:cNvSpPr>
              <a:spLocks/>
            </p:cNvSpPr>
            <p:nvPr/>
          </p:nvSpPr>
          <p:spPr bwMode="auto">
            <a:xfrm rot="16200000">
              <a:off x="3384087" y="3328986"/>
              <a:ext cx="307975" cy="936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19" name="Group 30"/>
            <p:cNvGrpSpPr>
              <a:grpSpLocks/>
            </p:cNvGrpSpPr>
            <p:nvPr/>
          </p:nvGrpSpPr>
          <p:grpSpPr bwMode="auto">
            <a:xfrm rot="-5400000">
              <a:off x="946481" y="3072605"/>
              <a:ext cx="1303338" cy="598487"/>
              <a:chOff x="0" y="0"/>
              <a:chExt cx="821" cy="376"/>
            </a:xfrm>
          </p:grpSpPr>
          <p:sp>
            <p:nvSpPr>
              <p:cNvPr id="375" name="Oval 25"/>
              <p:cNvSpPr>
                <a:spLocks/>
              </p:cNvSpPr>
              <p:nvPr/>
            </p:nvSpPr>
            <p:spPr bwMode="auto">
              <a:xfrm>
                <a:off x="0" y="127"/>
                <a:ext cx="821" cy="24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76" name="Rectangle 26"/>
              <p:cNvSpPr>
                <a:spLocks/>
              </p:cNvSpPr>
              <p:nvPr/>
            </p:nvSpPr>
            <p:spPr bwMode="auto">
              <a:xfrm>
                <a:off x="0" y="127"/>
                <a:ext cx="821" cy="1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77" name="Oval 27"/>
              <p:cNvSpPr>
                <a:spLocks/>
              </p:cNvSpPr>
              <p:nvPr/>
            </p:nvSpPr>
            <p:spPr bwMode="auto">
              <a:xfrm>
                <a:off x="0" y="0"/>
                <a:ext cx="821" cy="248"/>
              </a:xfrm>
              <a:prstGeom prst="ellipse">
                <a:avLst/>
              </a:prstGeom>
              <a:gradFill rotWithShape="0">
                <a:gsLst>
                  <a:gs pos="0">
                    <a:srgbClr val="CCCCCC"/>
                  </a:gs>
                  <a:gs pos="100000">
                    <a:srgbClr val="464658"/>
                  </a:gs>
                </a:gsLst>
                <a:lin ang="1632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78" name="Line 28"/>
              <p:cNvSpPr>
                <a:spLocks noChangeShapeType="1"/>
              </p:cNvSpPr>
              <p:nvPr/>
            </p:nvSpPr>
            <p:spPr bwMode="auto">
              <a:xfrm flipH="1">
                <a:off x="0" y="128"/>
                <a:ext cx="0" cy="1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79" name="Line 29"/>
              <p:cNvSpPr>
                <a:spLocks noChangeShapeType="1"/>
              </p:cNvSpPr>
              <p:nvPr/>
            </p:nvSpPr>
            <p:spPr bwMode="auto">
              <a:xfrm>
                <a:off x="821" y="127"/>
                <a:ext cx="0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220" name="Oval 31"/>
            <p:cNvSpPr>
              <a:spLocks/>
            </p:cNvSpPr>
            <p:nvPr/>
          </p:nvSpPr>
          <p:spPr bwMode="auto">
            <a:xfrm rot="16200000">
              <a:off x="1224293" y="3296443"/>
              <a:ext cx="528637" cy="1603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1" name="Rectangle 32"/>
            <p:cNvSpPr>
              <a:spLocks/>
            </p:cNvSpPr>
            <p:nvPr/>
          </p:nvSpPr>
          <p:spPr bwMode="auto">
            <a:xfrm rot="16200000">
              <a:off x="1048081" y="3098005"/>
              <a:ext cx="306388" cy="54768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2" name="Oval 33"/>
            <p:cNvSpPr>
              <a:spLocks/>
            </p:cNvSpPr>
            <p:nvPr/>
          </p:nvSpPr>
          <p:spPr bwMode="auto">
            <a:xfrm rot="16200000">
              <a:off x="1317162" y="3328986"/>
              <a:ext cx="307975" cy="936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3" name="Freeform 34"/>
            <p:cNvSpPr>
              <a:spLocks/>
            </p:cNvSpPr>
            <p:nvPr/>
          </p:nvSpPr>
          <p:spPr bwMode="auto">
            <a:xfrm rot="16200000">
              <a:off x="4927137" y="3289299"/>
              <a:ext cx="301625" cy="169863"/>
            </a:xfrm>
            <a:custGeom>
              <a:avLst/>
              <a:gdLst>
                <a:gd name="T0" fmla="*/ 0 w 21600"/>
                <a:gd name="T1" fmla="*/ 18116 h 21600"/>
                <a:gd name="T2" fmla="*/ 2483 w 21600"/>
                <a:gd name="T3" fmla="*/ 4181 h 21600"/>
                <a:gd name="T4" fmla="*/ 7945 w 21600"/>
                <a:gd name="T5" fmla="*/ 4877 h 21600"/>
                <a:gd name="T6" fmla="*/ 10676 w 21600"/>
                <a:gd name="T7" fmla="*/ 8361 h 21600"/>
                <a:gd name="T8" fmla="*/ 15890 w 21600"/>
                <a:gd name="T9" fmla="*/ 0 h 21600"/>
                <a:gd name="T10" fmla="*/ 18372 w 21600"/>
                <a:gd name="T11" fmla="*/ 4877 h 21600"/>
                <a:gd name="T12" fmla="*/ 21600 w 21600"/>
                <a:gd name="T13" fmla="*/ 11148 h 21600"/>
                <a:gd name="T14" fmla="*/ 21352 w 21600"/>
                <a:gd name="T15" fmla="*/ 21600 h 21600"/>
                <a:gd name="T16" fmla="*/ 0 w 21600"/>
                <a:gd name="T17" fmla="*/ 18116 h 21600"/>
                <a:gd name="T18" fmla="*/ 0 w 21600"/>
                <a:gd name="T19" fmla="*/ 18116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600"/>
                <a:gd name="T31" fmla="*/ 0 h 21600"/>
                <a:gd name="T32" fmla="*/ 21600 w 21600"/>
                <a:gd name="T33" fmla="*/ 216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>
                  <a:moveTo>
                    <a:pt x="0" y="18116"/>
                  </a:moveTo>
                  <a:lnTo>
                    <a:pt x="2483" y="4181"/>
                  </a:lnTo>
                  <a:lnTo>
                    <a:pt x="7945" y="4877"/>
                  </a:lnTo>
                  <a:lnTo>
                    <a:pt x="10676" y="8361"/>
                  </a:lnTo>
                  <a:lnTo>
                    <a:pt x="15890" y="0"/>
                  </a:lnTo>
                  <a:lnTo>
                    <a:pt x="18372" y="4877"/>
                  </a:lnTo>
                  <a:lnTo>
                    <a:pt x="21600" y="11148"/>
                  </a:lnTo>
                  <a:lnTo>
                    <a:pt x="21352" y="21600"/>
                  </a:lnTo>
                  <a:lnTo>
                    <a:pt x="0" y="18116"/>
                  </a:lnTo>
                  <a:close/>
                  <a:moveTo>
                    <a:pt x="0" y="18116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24" name="Group 180"/>
            <p:cNvGrpSpPr>
              <a:grpSpLocks/>
            </p:cNvGrpSpPr>
            <p:nvPr/>
          </p:nvGrpSpPr>
          <p:grpSpPr bwMode="auto">
            <a:xfrm rot="-5400000">
              <a:off x="7213137" y="1430337"/>
              <a:ext cx="1435100" cy="3903662"/>
              <a:chOff x="0" y="0"/>
              <a:chExt cx="904" cy="2459"/>
            </a:xfrm>
          </p:grpSpPr>
          <p:grpSp>
            <p:nvGrpSpPr>
              <p:cNvPr id="231" name="Group 41"/>
              <p:cNvGrpSpPr>
                <a:grpSpLocks/>
              </p:cNvGrpSpPr>
              <p:nvPr/>
            </p:nvGrpSpPr>
            <p:grpSpPr bwMode="auto">
              <a:xfrm>
                <a:off x="0" y="2123"/>
                <a:ext cx="904" cy="336"/>
                <a:chOff x="0" y="0"/>
                <a:chExt cx="904" cy="335"/>
              </a:xfrm>
            </p:grpSpPr>
            <p:sp>
              <p:nvSpPr>
                <p:cNvPr id="370" name="Oval 3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71" name="Rectangle 3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72" name="Oval 3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73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74" name="Line 4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2" name="Group 47"/>
              <p:cNvGrpSpPr>
                <a:grpSpLocks/>
              </p:cNvGrpSpPr>
              <p:nvPr/>
            </p:nvGrpSpPr>
            <p:grpSpPr bwMode="auto">
              <a:xfrm>
                <a:off x="0" y="2030"/>
                <a:ext cx="904" cy="336"/>
                <a:chOff x="0" y="0"/>
                <a:chExt cx="904" cy="335"/>
              </a:xfrm>
            </p:grpSpPr>
            <p:sp>
              <p:nvSpPr>
                <p:cNvPr id="365" name="Oval 4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6" name="Rectangle 4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7" name="Oval 4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8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9" name="Line 4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3" name="Group 53"/>
              <p:cNvGrpSpPr>
                <a:grpSpLocks/>
              </p:cNvGrpSpPr>
              <p:nvPr/>
            </p:nvGrpSpPr>
            <p:grpSpPr bwMode="auto">
              <a:xfrm>
                <a:off x="0" y="1938"/>
                <a:ext cx="904" cy="336"/>
                <a:chOff x="0" y="0"/>
                <a:chExt cx="904" cy="335"/>
              </a:xfrm>
            </p:grpSpPr>
            <p:sp>
              <p:nvSpPr>
                <p:cNvPr id="360" name="Oval 4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1" name="Rectangle 4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2" name="Oval 5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3" name="Line 5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4" name="Line 5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4" name="Group 59"/>
              <p:cNvGrpSpPr>
                <a:grpSpLocks/>
              </p:cNvGrpSpPr>
              <p:nvPr/>
            </p:nvGrpSpPr>
            <p:grpSpPr bwMode="auto">
              <a:xfrm>
                <a:off x="0" y="1846"/>
                <a:ext cx="904" cy="336"/>
                <a:chOff x="0" y="0"/>
                <a:chExt cx="904" cy="335"/>
              </a:xfrm>
            </p:grpSpPr>
            <p:sp>
              <p:nvSpPr>
                <p:cNvPr id="355" name="Oval 5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6" name="Rectangle 5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7" name="Oval 5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8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9" name="Line 5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5" name="Group 65"/>
              <p:cNvGrpSpPr>
                <a:grpSpLocks/>
              </p:cNvGrpSpPr>
              <p:nvPr/>
            </p:nvGrpSpPr>
            <p:grpSpPr bwMode="auto">
              <a:xfrm>
                <a:off x="0" y="1753"/>
                <a:ext cx="904" cy="336"/>
                <a:chOff x="0" y="0"/>
                <a:chExt cx="904" cy="335"/>
              </a:xfrm>
            </p:grpSpPr>
            <p:sp>
              <p:nvSpPr>
                <p:cNvPr id="350" name="Oval 60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1" name="Rectangle 61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2" name="Oval 62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3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4" name="Line 64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6" name="Group 71"/>
              <p:cNvGrpSpPr>
                <a:grpSpLocks/>
              </p:cNvGrpSpPr>
              <p:nvPr/>
            </p:nvGrpSpPr>
            <p:grpSpPr bwMode="auto">
              <a:xfrm>
                <a:off x="0" y="1661"/>
                <a:ext cx="904" cy="336"/>
                <a:chOff x="0" y="0"/>
                <a:chExt cx="904" cy="335"/>
              </a:xfrm>
            </p:grpSpPr>
            <p:sp>
              <p:nvSpPr>
                <p:cNvPr id="345" name="Oval 6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6" name="Rectangle 6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7" name="Oval 6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8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9" name="Line 7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7" name="Group 77"/>
              <p:cNvGrpSpPr>
                <a:grpSpLocks/>
              </p:cNvGrpSpPr>
              <p:nvPr/>
            </p:nvGrpSpPr>
            <p:grpSpPr bwMode="auto">
              <a:xfrm>
                <a:off x="0" y="1569"/>
                <a:ext cx="904" cy="336"/>
                <a:chOff x="0" y="0"/>
                <a:chExt cx="904" cy="335"/>
              </a:xfrm>
            </p:grpSpPr>
            <p:sp>
              <p:nvSpPr>
                <p:cNvPr id="340" name="Oval 7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1" name="Rectangle 7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2" name="Oval 7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3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4" name="Line 7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8" name="Group 83"/>
              <p:cNvGrpSpPr>
                <a:grpSpLocks/>
              </p:cNvGrpSpPr>
              <p:nvPr/>
            </p:nvGrpSpPr>
            <p:grpSpPr bwMode="auto">
              <a:xfrm>
                <a:off x="0" y="1476"/>
                <a:ext cx="904" cy="336"/>
                <a:chOff x="0" y="0"/>
                <a:chExt cx="904" cy="335"/>
              </a:xfrm>
            </p:grpSpPr>
            <p:sp>
              <p:nvSpPr>
                <p:cNvPr id="335" name="Oval 7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6" name="Rectangle 7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7" name="Oval 8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8" name="Line 8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9" name="Line 8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9" name="Group 89"/>
              <p:cNvGrpSpPr>
                <a:grpSpLocks/>
              </p:cNvGrpSpPr>
              <p:nvPr/>
            </p:nvGrpSpPr>
            <p:grpSpPr bwMode="auto">
              <a:xfrm>
                <a:off x="0" y="1384"/>
                <a:ext cx="904" cy="336"/>
                <a:chOff x="0" y="0"/>
                <a:chExt cx="904" cy="335"/>
              </a:xfrm>
            </p:grpSpPr>
            <p:sp>
              <p:nvSpPr>
                <p:cNvPr id="330" name="Oval 8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1" name="Rectangle 8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2" name="Oval 8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3" name="Line 8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34" name="Line 8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0" name="Group 95"/>
              <p:cNvGrpSpPr>
                <a:grpSpLocks/>
              </p:cNvGrpSpPr>
              <p:nvPr/>
            </p:nvGrpSpPr>
            <p:grpSpPr bwMode="auto">
              <a:xfrm>
                <a:off x="0" y="1292"/>
                <a:ext cx="904" cy="336"/>
                <a:chOff x="0" y="0"/>
                <a:chExt cx="904" cy="335"/>
              </a:xfrm>
            </p:grpSpPr>
            <p:sp>
              <p:nvSpPr>
                <p:cNvPr id="325" name="Oval 90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6" name="Rectangle 91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7" name="Oval 92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8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9" name="Line 94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1" name="Group 101"/>
              <p:cNvGrpSpPr>
                <a:grpSpLocks/>
              </p:cNvGrpSpPr>
              <p:nvPr/>
            </p:nvGrpSpPr>
            <p:grpSpPr bwMode="auto">
              <a:xfrm>
                <a:off x="0" y="1200"/>
                <a:ext cx="904" cy="336"/>
                <a:chOff x="0" y="0"/>
                <a:chExt cx="904" cy="335"/>
              </a:xfrm>
            </p:grpSpPr>
            <p:sp>
              <p:nvSpPr>
                <p:cNvPr id="320" name="Oval 9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1" name="Rectangle 9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2" name="Oval 9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3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4" name="Line 10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2" name="Group 107"/>
              <p:cNvGrpSpPr>
                <a:grpSpLocks/>
              </p:cNvGrpSpPr>
              <p:nvPr/>
            </p:nvGrpSpPr>
            <p:grpSpPr bwMode="auto">
              <a:xfrm>
                <a:off x="0" y="1107"/>
                <a:ext cx="904" cy="336"/>
                <a:chOff x="0" y="0"/>
                <a:chExt cx="904" cy="335"/>
              </a:xfrm>
            </p:grpSpPr>
            <p:sp>
              <p:nvSpPr>
                <p:cNvPr id="315" name="Oval 10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6" name="Rectangle 10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7" name="Oval 10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8" name="Line 10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9" name="Line 10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3" name="Group 113"/>
              <p:cNvGrpSpPr>
                <a:grpSpLocks/>
              </p:cNvGrpSpPr>
              <p:nvPr/>
            </p:nvGrpSpPr>
            <p:grpSpPr bwMode="auto">
              <a:xfrm>
                <a:off x="0" y="1015"/>
                <a:ext cx="904" cy="336"/>
                <a:chOff x="0" y="0"/>
                <a:chExt cx="904" cy="335"/>
              </a:xfrm>
            </p:grpSpPr>
            <p:sp>
              <p:nvSpPr>
                <p:cNvPr id="310" name="Oval 10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1" name="Rectangle 10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2" name="Oval 11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3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14" name="Line 11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4" name="Group 119"/>
              <p:cNvGrpSpPr>
                <a:grpSpLocks/>
              </p:cNvGrpSpPr>
              <p:nvPr/>
            </p:nvGrpSpPr>
            <p:grpSpPr bwMode="auto">
              <a:xfrm>
                <a:off x="0" y="923"/>
                <a:ext cx="904" cy="336"/>
                <a:chOff x="0" y="0"/>
                <a:chExt cx="904" cy="335"/>
              </a:xfrm>
            </p:grpSpPr>
            <p:sp>
              <p:nvSpPr>
                <p:cNvPr id="305" name="Oval 11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6" name="Rectangle 11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7" name="Oval 11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8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9" name="Line 11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5" name="Group 125"/>
              <p:cNvGrpSpPr>
                <a:grpSpLocks/>
              </p:cNvGrpSpPr>
              <p:nvPr/>
            </p:nvGrpSpPr>
            <p:grpSpPr bwMode="auto">
              <a:xfrm>
                <a:off x="0" y="830"/>
                <a:ext cx="904" cy="336"/>
                <a:chOff x="0" y="0"/>
                <a:chExt cx="904" cy="335"/>
              </a:xfrm>
            </p:grpSpPr>
            <p:sp>
              <p:nvSpPr>
                <p:cNvPr id="300" name="Oval 120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1" name="Rectangle 121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2" name="Oval 122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3" name="Line 123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4" name="Line 124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6" name="Group 131"/>
              <p:cNvGrpSpPr>
                <a:grpSpLocks/>
              </p:cNvGrpSpPr>
              <p:nvPr/>
            </p:nvGrpSpPr>
            <p:grpSpPr bwMode="auto">
              <a:xfrm>
                <a:off x="0" y="738"/>
                <a:ext cx="904" cy="336"/>
                <a:chOff x="0" y="0"/>
                <a:chExt cx="904" cy="335"/>
              </a:xfrm>
            </p:grpSpPr>
            <p:sp>
              <p:nvSpPr>
                <p:cNvPr id="295" name="Oval 12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6" name="Rectangle 12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7" name="Oval 12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8" name="Line 12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9" name="Line 13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7" name="Group 137"/>
              <p:cNvGrpSpPr>
                <a:grpSpLocks/>
              </p:cNvGrpSpPr>
              <p:nvPr/>
            </p:nvGrpSpPr>
            <p:grpSpPr bwMode="auto">
              <a:xfrm>
                <a:off x="0" y="646"/>
                <a:ext cx="904" cy="336"/>
                <a:chOff x="0" y="0"/>
                <a:chExt cx="904" cy="335"/>
              </a:xfrm>
            </p:grpSpPr>
            <p:sp>
              <p:nvSpPr>
                <p:cNvPr id="290" name="Oval 13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1" name="Rectangle 13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2" name="Oval 13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3" name="Line 13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4" name="Line 13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8" name="Group 143"/>
              <p:cNvGrpSpPr>
                <a:grpSpLocks/>
              </p:cNvGrpSpPr>
              <p:nvPr/>
            </p:nvGrpSpPr>
            <p:grpSpPr bwMode="auto">
              <a:xfrm>
                <a:off x="0" y="553"/>
                <a:ext cx="904" cy="336"/>
                <a:chOff x="0" y="0"/>
                <a:chExt cx="904" cy="335"/>
              </a:xfrm>
            </p:grpSpPr>
            <p:sp>
              <p:nvSpPr>
                <p:cNvPr id="285" name="Oval 13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6" name="Rectangle 13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7" name="Oval 14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8" name="Line 14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9" name="Line 14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9" name="Group 149"/>
              <p:cNvGrpSpPr>
                <a:grpSpLocks/>
              </p:cNvGrpSpPr>
              <p:nvPr/>
            </p:nvGrpSpPr>
            <p:grpSpPr bwMode="auto">
              <a:xfrm>
                <a:off x="0" y="461"/>
                <a:ext cx="904" cy="336"/>
                <a:chOff x="0" y="0"/>
                <a:chExt cx="904" cy="335"/>
              </a:xfrm>
            </p:grpSpPr>
            <p:sp>
              <p:nvSpPr>
                <p:cNvPr id="280" name="Oval 14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1" name="Rectangle 14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2" name="Oval 14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3" name="Line 14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4" name="Line 14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0" name="Group 155"/>
              <p:cNvGrpSpPr>
                <a:grpSpLocks/>
              </p:cNvGrpSpPr>
              <p:nvPr/>
            </p:nvGrpSpPr>
            <p:grpSpPr bwMode="auto">
              <a:xfrm>
                <a:off x="0" y="369"/>
                <a:ext cx="904" cy="336"/>
                <a:chOff x="0" y="0"/>
                <a:chExt cx="904" cy="335"/>
              </a:xfrm>
            </p:grpSpPr>
            <p:sp>
              <p:nvSpPr>
                <p:cNvPr id="275" name="Oval 150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76" name="Rectangle 151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77" name="Oval 152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78" name="Line 153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79" name="Line 154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1" name="Group 161"/>
              <p:cNvGrpSpPr>
                <a:grpSpLocks/>
              </p:cNvGrpSpPr>
              <p:nvPr/>
            </p:nvGrpSpPr>
            <p:grpSpPr bwMode="auto">
              <a:xfrm>
                <a:off x="0" y="276"/>
                <a:ext cx="904" cy="336"/>
                <a:chOff x="0" y="0"/>
                <a:chExt cx="904" cy="335"/>
              </a:xfrm>
            </p:grpSpPr>
            <p:sp>
              <p:nvSpPr>
                <p:cNvPr id="270" name="Oval 156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71" name="Rectangle 157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72" name="Oval 158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73" name="Line 159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74" name="Line 160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2" name="Group 167"/>
              <p:cNvGrpSpPr>
                <a:grpSpLocks/>
              </p:cNvGrpSpPr>
              <p:nvPr/>
            </p:nvGrpSpPr>
            <p:grpSpPr bwMode="auto">
              <a:xfrm>
                <a:off x="0" y="184"/>
                <a:ext cx="904" cy="336"/>
                <a:chOff x="0" y="0"/>
                <a:chExt cx="904" cy="335"/>
              </a:xfrm>
            </p:grpSpPr>
            <p:sp>
              <p:nvSpPr>
                <p:cNvPr id="265" name="Oval 162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6" name="Rectangle 163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7" name="Oval 164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8" name="Line 165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9" name="Line 166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3" name="Group 173"/>
              <p:cNvGrpSpPr>
                <a:grpSpLocks/>
              </p:cNvGrpSpPr>
              <p:nvPr/>
            </p:nvGrpSpPr>
            <p:grpSpPr bwMode="auto">
              <a:xfrm>
                <a:off x="0" y="92"/>
                <a:ext cx="904" cy="336"/>
                <a:chOff x="0" y="0"/>
                <a:chExt cx="904" cy="335"/>
              </a:xfrm>
            </p:grpSpPr>
            <p:sp>
              <p:nvSpPr>
                <p:cNvPr id="260" name="Oval 168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1" name="Rectangle 169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2" name="Oval 170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3" name="Line 171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4" name="Line 172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4" name="Group 179"/>
              <p:cNvGrpSpPr>
                <a:grpSpLocks/>
              </p:cNvGrpSpPr>
              <p:nvPr/>
            </p:nvGrpSpPr>
            <p:grpSpPr bwMode="auto">
              <a:xfrm>
                <a:off x="0" y="0"/>
                <a:ext cx="904" cy="335"/>
                <a:chOff x="0" y="0"/>
                <a:chExt cx="904" cy="335"/>
              </a:xfrm>
            </p:grpSpPr>
            <p:sp>
              <p:nvSpPr>
                <p:cNvPr id="255" name="Oval 174"/>
                <p:cNvSpPr>
                  <a:spLocks/>
                </p:cNvSpPr>
                <p:nvPr/>
              </p:nvSpPr>
              <p:spPr bwMode="auto">
                <a:xfrm>
                  <a:off x="0" y="70"/>
                  <a:ext cx="904" cy="26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56" name="Rectangle 175"/>
                <p:cNvSpPr>
                  <a:spLocks/>
                </p:cNvSpPr>
                <p:nvPr/>
              </p:nvSpPr>
              <p:spPr bwMode="auto">
                <a:xfrm>
                  <a:off x="0" y="136"/>
                  <a:ext cx="904" cy="6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57" name="Oval 176"/>
                <p:cNvSpPr>
                  <a:spLocks/>
                </p:cNvSpPr>
                <p:nvPr/>
              </p:nvSpPr>
              <p:spPr bwMode="auto">
                <a:xfrm>
                  <a:off x="0" y="0"/>
                  <a:ext cx="904" cy="26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CCCCC"/>
                    </a:gs>
                    <a:gs pos="100000">
                      <a:srgbClr val="464658"/>
                    </a:gs>
                  </a:gsLst>
                  <a:lin ang="1632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58" name="Line 177"/>
                <p:cNvSpPr>
                  <a:spLocks noChangeShapeType="1"/>
                </p:cNvSpPr>
                <p:nvPr/>
              </p:nvSpPr>
              <p:spPr bwMode="auto">
                <a:xfrm flipH="1">
                  <a:off x="1" y="132"/>
                  <a:ext cx="0" cy="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59" name="Line 178"/>
                <p:cNvSpPr>
                  <a:spLocks noChangeShapeType="1"/>
                </p:cNvSpPr>
                <p:nvPr/>
              </p:nvSpPr>
              <p:spPr bwMode="auto">
                <a:xfrm>
                  <a:off x="904" y="136"/>
                  <a:ext cx="0" cy="7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225" name="Rectangle 181"/>
            <p:cNvSpPr>
              <a:spLocks/>
            </p:cNvSpPr>
            <p:nvPr/>
          </p:nvSpPr>
          <p:spPr bwMode="auto">
            <a:xfrm rot="16200000">
              <a:off x="7692562" y="1706562"/>
              <a:ext cx="338137" cy="3352800"/>
            </a:xfrm>
            <a:prstGeom prst="rect">
              <a:avLst/>
            </a:prstGeom>
            <a:gradFill rotWithShape="0">
              <a:gsLst>
                <a:gs pos="0">
                  <a:srgbClr val="FF0000">
                    <a:alpha val="64000"/>
                  </a:srgbClr>
                </a:gs>
                <a:gs pos="100000">
                  <a:srgbClr val="FF0000">
                    <a:alpha val="23000"/>
                  </a:srgbClr>
                </a:gs>
              </a:gsLst>
              <a:lin ang="12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6" name="Oval 182"/>
            <p:cNvSpPr>
              <a:spLocks/>
            </p:cNvSpPr>
            <p:nvPr/>
          </p:nvSpPr>
          <p:spPr bwMode="auto">
            <a:xfrm rot="16200000">
              <a:off x="5911387" y="3325812"/>
              <a:ext cx="528637" cy="1587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7" name="Oval 183"/>
            <p:cNvSpPr>
              <a:spLocks/>
            </p:cNvSpPr>
            <p:nvPr/>
          </p:nvSpPr>
          <p:spPr bwMode="auto">
            <a:xfrm rot="16200000">
              <a:off x="5989174" y="3362325"/>
              <a:ext cx="307975" cy="9366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8" name="Rectangle 184"/>
            <p:cNvSpPr>
              <a:spLocks/>
            </p:cNvSpPr>
            <p:nvPr/>
          </p:nvSpPr>
          <p:spPr bwMode="auto">
            <a:xfrm rot="16200000">
              <a:off x="5013656" y="2431255"/>
              <a:ext cx="342900" cy="1905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29" name="Picture 185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2043" y="2812255"/>
              <a:ext cx="1054100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0" name="Line 187"/>
            <p:cNvSpPr>
              <a:spLocks noChangeShapeType="1"/>
            </p:cNvSpPr>
            <p:nvPr/>
          </p:nvSpPr>
          <p:spPr bwMode="auto">
            <a:xfrm flipH="1">
              <a:off x="611518" y="3371055"/>
              <a:ext cx="73818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4144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534432" y="-107948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Sensor &amp; ASIC Design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69" y="1371831"/>
            <a:ext cx="5504931" cy="509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250284" y="1355823"/>
            <a:ext cx="4305025" cy="5776501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ASIC design carried out by ISDI CMOS Ltd. Binary chip </a:t>
            </a:r>
            <a:r>
              <a:rPr lang="en-US" sz="2000" b="1" dirty="0" smtClean="0">
                <a:solidFill>
                  <a:schemeClr val="tx2"/>
                </a:solidFill>
              </a:rPr>
              <a:t>allowing</a:t>
            </a:r>
            <a:r>
              <a:rPr lang="en-US" sz="2000" b="1" dirty="0">
                <a:solidFill>
                  <a:schemeClr val="tx2"/>
                </a:solidFill>
              </a:rPr>
              <a:t>:</a:t>
            </a:r>
          </a:p>
          <a:p>
            <a:pPr>
              <a:lnSpc>
                <a:spcPct val="70000"/>
              </a:lnSpc>
            </a:pP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Treatment Mode: </a:t>
            </a:r>
            <a:r>
              <a:rPr lang="en-US" sz="2000" b="1" dirty="0">
                <a:solidFill>
                  <a:schemeClr val="tx2"/>
                </a:solidFill>
              </a:rPr>
              <a:t>R</a:t>
            </a:r>
            <a:r>
              <a:rPr lang="en-US" sz="2000" b="1" dirty="0" smtClean="0">
                <a:solidFill>
                  <a:schemeClr val="tx2"/>
                </a:solidFill>
              </a:rPr>
              <a:t>ead out </a:t>
            </a:r>
            <a:r>
              <a:rPr lang="en-US" sz="2000" b="1" dirty="0">
                <a:solidFill>
                  <a:schemeClr val="tx2"/>
                </a:solidFill>
              </a:rPr>
              <a:t>all strips every 100us </a:t>
            </a:r>
            <a:r>
              <a:rPr lang="en-US" sz="2000" b="1" dirty="0" smtClean="0">
                <a:solidFill>
                  <a:schemeClr val="tx2"/>
                </a:solidFill>
              </a:rPr>
              <a:t>for 1D &amp; 2D </a:t>
            </a:r>
            <a:r>
              <a:rPr lang="en-US" sz="2000" b="1" dirty="0">
                <a:solidFill>
                  <a:schemeClr val="tx2"/>
                </a:solidFill>
              </a:rPr>
              <a:t>beam profile histograms and </a:t>
            </a:r>
            <a:r>
              <a:rPr lang="en-US" sz="2000" b="1" dirty="0" smtClean="0">
                <a:solidFill>
                  <a:schemeClr val="tx2"/>
                </a:solidFill>
              </a:rPr>
              <a:t>dosimetry map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tx2"/>
                </a:solidFill>
              </a:rPr>
              <a:t>Two thresholds per channel allow for high occupancy</a:t>
            </a:r>
          </a:p>
          <a:p>
            <a:pPr>
              <a:lnSpc>
                <a:spcPct val="70000"/>
              </a:lnSpc>
            </a:pP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Patient Imaging </a:t>
            </a:r>
            <a:r>
              <a:rPr lang="en-US" sz="2000" b="1" dirty="0">
                <a:solidFill>
                  <a:srgbClr val="FF0000"/>
                </a:solidFill>
              </a:rPr>
              <a:t>Mode: </a:t>
            </a:r>
            <a:r>
              <a:rPr lang="en-US" sz="2000" b="1" dirty="0" smtClean="0">
                <a:solidFill>
                  <a:schemeClr val="tx2"/>
                </a:solidFill>
              </a:rPr>
              <a:t>Read out </a:t>
            </a:r>
            <a:r>
              <a:rPr lang="en-US" sz="2000" b="1" dirty="0">
                <a:solidFill>
                  <a:schemeClr val="tx2"/>
                </a:solidFill>
              </a:rPr>
              <a:t>up to 4 </a:t>
            </a:r>
            <a:r>
              <a:rPr lang="en-US" sz="2000" b="1" dirty="0" smtClean="0">
                <a:solidFill>
                  <a:schemeClr val="tx2"/>
                </a:solidFill>
              </a:rPr>
              <a:t>strips </a:t>
            </a:r>
            <a:r>
              <a:rPr lang="en-US" sz="2000" b="1" dirty="0">
                <a:solidFill>
                  <a:schemeClr val="tx2"/>
                </a:solidFill>
              </a:rPr>
              <a:t>per ASIC </a:t>
            </a:r>
            <a:r>
              <a:rPr lang="en-US" sz="2000" b="1" dirty="0" smtClean="0">
                <a:solidFill>
                  <a:schemeClr val="tx2"/>
                </a:solidFill>
              </a:rPr>
              <a:t>with signal over threshold possible at 26MHz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(beam spill repetition rate at </a:t>
            </a:r>
            <a:r>
              <a:rPr lang="en-US" sz="2000" b="1" dirty="0" err="1" smtClean="0">
                <a:solidFill>
                  <a:schemeClr val="tx2"/>
                </a:solidFill>
              </a:rPr>
              <a:t>iThemba</a:t>
            </a:r>
            <a:r>
              <a:rPr lang="en-US" sz="2000" b="1" dirty="0" smtClean="0">
                <a:solidFill>
                  <a:schemeClr val="tx2"/>
                </a:solidFill>
              </a:rPr>
              <a:t>)</a:t>
            </a:r>
            <a:endParaRPr lang="en-US" sz="2000" b="1" dirty="0">
              <a:solidFill>
                <a:schemeClr val="tx2"/>
              </a:solidFill>
            </a:endParaRPr>
          </a:p>
          <a:p>
            <a:pPr>
              <a:lnSpc>
                <a:spcPct val="70000"/>
              </a:lnSpc>
            </a:pP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ASIC was fabricated in August 2014, testing now </a:t>
            </a:r>
            <a:r>
              <a:rPr lang="en-US" sz="2000" b="1" dirty="0" smtClean="0">
                <a:solidFill>
                  <a:schemeClr val="tx2"/>
                </a:solidFill>
              </a:rPr>
              <a:t>underway</a:t>
            </a:r>
            <a:endParaRPr lang="en-US" sz="2000" b="1" dirty="0">
              <a:solidFill>
                <a:schemeClr val="tx2"/>
              </a:solidFill>
            </a:endParaRPr>
          </a:p>
          <a:p>
            <a:pPr>
              <a:lnSpc>
                <a:spcPct val="70000"/>
              </a:lnSpc>
            </a:pP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Hybrid design by </a:t>
            </a:r>
            <a:r>
              <a:rPr lang="en-US" sz="2000" b="1" dirty="0" smtClean="0">
                <a:solidFill>
                  <a:schemeClr val="tx2"/>
                </a:solidFill>
              </a:rPr>
              <a:t>N.A. Smith at Liverpool</a:t>
            </a:r>
            <a:endParaRPr lang="en-US" sz="2000" b="1" dirty="0">
              <a:solidFill>
                <a:schemeClr val="tx2"/>
              </a:solidFill>
            </a:endParaRPr>
          </a:p>
        </p:txBody>
      </p:sp>
      <p:pic>
        <p:nvPicPr>
          <p:cNvPr id="2" name="Picture 1" descr="Screen Shot 2014-09-02 at 07.50.1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56" y="1354693"/>
            <a:ext cx="5840650" cy="51637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3780" y="5361809"/>
            <a:ext cx="5868467" cy="728966"/>
          </a:xfrm>
          <a:prstGeom prst="rect">
            <a:avLst/>
          </a:prstGeom>
          <a:noFill/>
        </p:spPr>
        <p:txBody>
          <a:bodyPr wrap="square" lIns="112316" tIns="56158" rIns="112316" bIns="56158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Designed by I.Tsurin, P.Allport</a:t>
            </a:r>
            <a:r>
              <a:rPr lang="en-US" sz="2000" b="1" dirty="0">
                <a:solidFill>
                  <a:schemeClr val="bg1"/>
                </a:solidFill>
              </a:rPr>
              <a:t>,</a:t>
            </a:r>
            <a:r>
              <a:rPr lang="en-US" sz="2000" b="1" dirty="0" smtClean="0">
                <a:solidFill>
                  <a:schemeClr val="bg1"/>
                </a:solidFill>
              </a:rPr>
              <a:t> G.Casse, J. Taylor produced by Micron Semiconductor Ltd.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6938" y="2443973"/>
            <a:ext cx="946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93 mm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5400000">
            <a:off x="1157235" y="3731763"/>
            <a:ext cx="946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96 mm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766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"/>
            <a:ext cx="10688638" cy="892837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1" t="30241" r="11987" b="31653"/>
          <a:stretch>
            <a:fillRect/>
          </a:stretch>
        </p:blipFill>
        <p:spPr bwMode="auto">
          <a:xfrm>
            <a:off x="211550" y="220584"/>
            <a:ext cx="1955872" cy="42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7209219"/>
            <a:ext cx="10703483" cy="367639"/>
          </a:xfrm>
          <a:prstGeom prst="rect">
            <a:avLst/>
          </a:prstGeom>
          <a:solidFill>
            <a:srgbClr val="0C00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12316" tIns="56158" rIns="112316" bIns="5615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/>
          </a:p>
        </p:txBody>
      </p:sp>
      <p:sp>
        <p:nvSpPr>
          <p:cNvPr id="2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11546" y="7181208"/>
            <a:ext cx="2494016" cy="402652"/>
          </a:xfrm>
        </p:spPr>
        <p:txBody>
          <a:bodyPr/>
          <a:lstStyle/>
          <a:p>
            <a:pPr>
              <a:defRPr/>
            </a:pPr>
            <a:r>
              <a:rPr lang="en-US" sz="1700" dirty="0">
                <a:solidFill>
                  <a:schemeClr val="bg1"/>
                </a:solidFill>
              </a:rPr>
              <a:t>09/09/2014</a:t>
            </a:r>
          </a:p>
        </p:txBody>
      </p:sp>
      <p:sp>
        <p:nvSpPr>
          <p:cNvPr id="21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651952" y="7163702"/>
            <a:ext cx="3384735" cy="402652"/>
          </a:xfrm>
        </p:spPr>
        <p:txBody>
          <a:bodyPr/>
          <a:lstStyle/>
          <a:p>
            <a:pPr>
              <a:defRPr/>
            </a:pPr>
            <a:r>
              <a:rPr lang="fr-FR" sz="1700" dirty="0">
                <a:solidFill>
                  <a:schemeClr val="bg1"/>
                </a:solidFill>
              </a:rPr>
              <a:t>PSD10, 7-12 </a:t>
            </a:r>
            <a:r>
              <a:rPr lang="fr-FR" sz="1700" dirty="0" err="1">
                <a:solidFill>
                  <a:schemeClr val="bg1"/>
                </a:solidFill>
              </a:rPr>
              <a:t>September</a:t>
            </a:r>
            <a:r>
              <a:rPr lang="fr-FR" sz="1700" dirty="0">
                <a:solidFill>
                  <a:schemeClr val="bg1"/>
                </a:solidFill>
              </a:rPr>
              <a:t> 2014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016478" y="7181208"/>
            <a:ext cx="2494016" cy="402652"/>
          </a:xfrm>
        </p:spPr>
        <p:txBody>
          <a:bodyPr/>
          <a:lstStyle/>
          <a:p>
            <a:pPr>
              <a:defRPr/>
            </a:pPr>
            <a:fld id="{8CA91CE4-0270-BE47-986A-00E86E311E94}" type="slidenum">
              <a:rPr lang="en-US" sz="170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sz="17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150" y="220585"/>
            <a:ext cx="1840344" cy="48539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534432" y="-107948"/>
            <a:ext cx="9619774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12316" tIns="56158" rIns="112316" bIns="56158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Sensor &amp; ASIC Design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15" name="Picture 14" descr="DSC_079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7" y="1152527"/>
            <a:ext cx="4273411" cy="2670275"/>
          </a:xfrm>
          <a:prstGeom prst="rect">
            <a:avLst/>
          </a:prstGeom>
        </p:spPr>
      </p:pic>
      <p:pic>
        <p:nvPicPr>
          <p:cNvPr id="16" name="Picture 15" descr="p_cluster_width_vs_thr_240mm_beam_4-20ke-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5783" y="3196427"/>
            <a:ext cx="2971152" cy="4650234"/>
          </a:xfrm>
          <a:prstGeom prst="rect">
            <a:avLst/>
          </a:prstGeom>
        </p:spPr>
      </p:pic>
      <p:pic>
        <p:nvPicPr>
          <p:cNvPr id="17" name="Content Placeholder 5" descr="cluster_charge_e-_191MeV_beam_friday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10" r="-5310"/>
          <a:stretch>
            <a:fillRect/>
          </a:stretch>
        </p:blipFill>
        <p:spPr bwMode="auto">
          <a:xfrm rot="5400000">
            <a:off x="1148600" y="2962729"/>
            <a:ext cx="3312655" cy="518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14439" y="1094795"/>
            <a:ext cx="52305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en-US" sz="2000" dirty="0" smtClean="0"/>
              <a:t>1cm x 1cm x 150um </a:t>
            </a:r>
            <a:r>
              <a:rPr lang="en-US" sz="2000" dirty="0"/>
              <a:t>silicon strip detector with 128 channels and 80um strip pitch </a:t>
            </a:r>
          </a:p>
          <a:p>
            <a:pPr fontAlgn="auto"/>
            <a:endParaRPr lang="en-US" sz="2000" dirty="0" smtClean="0"/>
          </a:p>
          <a:p>
            <a:pPr fontAlgn="auto"/>
            <a:r>
              <a:rPr lang="en-US" sz="2000" dirty="0" smtClean="0"/>
              <a:t>Sensor </a:t>
            </a:r>
            <a:r>
              <a:rPr lang="en-US" sz="2000" dirty="0"/>
              <a:t>wire bonded to rad-hard BEETLE ASIC (</a:t>
            </a:r>
            <a:r>
              <a:rPr lang="en-US" sz="2000" dirty="0" err="1"/>
              <a:t>LHCb</a:t>
            </a:r>
            <a:r>
              <a:rPr lang="en-US" sz="2000" dirty="0"/>
              <a:t> experiment) with 40 MHz clock </a:t>
            </a:r>
          </a:p>
          <a:p>
            <a:pPr fontAlgn="auto"/>
            <a:endParaRPr lang="en-US" sz="2000" dirty="0" smtClean="0"/>
          </a:p>
          <a:p>
            <a:pPr fontAlgn="auto"/>
            <a:r>
              <a:rPr lang="en-US" sz="2000" dirty="0" err="1" smtClean="0"/>
              <a:t>ALiBaVa</a:t>
            </a:r>
            <a:r>
              <a:rPr lang="en-US" sz="2000" dirty="0" smtClean="0"/>
              <a:t> </a:t>
            </a:r>
            <a:r>
              <a:rPr lang="en-US" sz="2000" dirty="0"/>
              <a:t>readout motherboard capable of much slower 300 Hz readout using scintillator trigger behind sensor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5731" y="3096160"/>
            <a:ext cx="4176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191 MeV protons (typical proton energy before phantom)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62992" y="3892654"/>
            <a:ext cx="372215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Proton cluster width 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 threshold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11650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SD10_JTaylor_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PSD10_JTaylor_v2.potx</Template>
  <TotalTime>47923</TotalTime>
  <Words>2296</Words>
  <Application>Microsoft Macintosh PowerPoint</Application>
  <PresentationFormat>Custom</PresentationFormat>
  <Paragraphs>380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PSD10_JTaylor_v2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dean forshaw</dc:creator>
  <cp:lastModifiedBy>Jon Taylor</cp:lastModifiedBy>
  <cp:revision>199</cp:revision>
  <dcterms:created xsi:type="dcterms:W3CDTF">2012-08-22T10:42:31Z</dcterms:created>
  <dcterms:modified xsi:type="dcterms:W3CDTF">2014-09-08T17:15:27Z</dcterms:modified>
</cp:coreProperties>
</file>