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1"/>
  </p:notesMasterIdLst>
  <p:handoutMasterIdLst>
    <p:handoutMasterId r:id="rId32"/>
  </p:handoutMasterIdLst>
  <p:sldIdLst>
    <p:sldId id="256" r:id="rId2"/>
    <p:sldId id="257" r:id="rId3"/>
    <p:sldId id="285" r:id="rId4"/>
    <p:sldId id="289" r:id="rId5"/>
    <p:sldId id="288" r:id="rId6"/>
    <p:sldId id="258" r:id="rId7"/>
    <p:sldId id="269" r:id="rId8"/>
    <p:sldId id="268" r:id="rId9"/>
    <p:sldId id="259" r:id="rId10"/>
    <p:sldId id="262" r:id="rId11"/>
    <p:sldId id="260" r:id="rId12"/>
    <p:sldId id="261" r:id="rId13"/>
    <p:sldId id="263" r:id="rId14"/>
    <p:sldId id="277" r:id="rId15"/>
    <p:sldId id="272" r:id="rId16"/>
    <p:sldId id="271" r:id="rId17"/>
    <p:sldId id="267" r:id="rId18"/>
    <p:sldId id="279" r:id="rId19"/>
    <p:sldId id="280" r:id="rId20"/>
    <p:sldId id="283" r:id="rId21"/>
    <p:sldId id="284" r:id="rId22"/>
    <p:sldId id="282" r:id="rId23"/>
    <p:sldId id="270" r:id="rId24"/>
    <p:sldId id="275" r:id="rId25"/>
    <p:sldId id="276" r:id="rId26"/>
    <p:sldId id="291" r:id="rId27"/>
    <p:sldId id="274" r:id="rId28"/>
    <p:sldId id="292" r:id="rId29"/>
    <p:sldId id="290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985D48A-5C19-5B4C-976C-56E30B735011}">
          <p14:sldIdLst>
            <p14:sldId id="256"/>
            <p14:sldId id="257"/>
            <p14:sldId id="285"/>
            <p14:sldId id="289"/>
            <p14:sldId id="288"/>
            <p14:sldId id="258"/>
            <p14:sldId id="269"/>
            <p14:sldId id="268"/>
            <p14:sldId id="259"/>
            <p14:sldId id="262"/>
            <p14:sldId id="260"/>
            <p14:sldId id="261"/>
            <p14:sldId id="263"/>
            <p14:sldId id="277"/>
            <p14:sldId id="272"/>
            <p14:sldId id="271"/>
            <p14:sldId id="267"/>
            <p14:sldId id="279"/>
            <p14:sldId id="280"/>
            <p14:sldId id="283"/>
            <p14:sldId id="284"/>
            <p14:sldId id="282"/>
            <p14:sldId id="270"/>
            <p14:sldId id="275"/>
            <p14:sldId id="276"/>
            <p14:sldId id="291"/>
            <p14:sldId id="274"/>
            <p14:sldId id="292"/>
            <p14:sldId id="29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9627" autoAdjust="0"/>
  </p:normalViewPr>
  <p:slideViewPr>
    <p:cSldViewPr snapToGrid="0" snapToObjects="1">
      <p:cViewPr varScale="1">
        <p:scale>
          <a:sx n="89" d="100"/>
          <a:sy n="89" d="100"/>
        </p:scale>
        <p:origin x="-1258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ED2666-20DF-0140-9B54-DE137528FA00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2A3C9B-C263-5845-A83C-46CE8D0F5D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8740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CED7F81-40B1-594D-A58E-7EACA6C32E2D}" type="datetimeFigureOut">
              <a:rPr lang="en-US" smtClean="0"/>
              <a:t>9/10/2014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CDF6CB8-04D4-D544-8369-DB36FE3B74E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9038168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81663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Date Placeholder 1"/>
          <p:cNvSpPr>
            <a:spLocks noGrp="1"/>
          </p:cNvSpPr>
          <p:nvPr>
            <p:ph type="dt" sz="half" idx="2"/>
          </p:nvPr>
        </p:nvSpPr>
        <p:spPr>
          <a:xfrm>
            <a:off x="2340864" y="6362377"/>
            <a:ext cx="276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PSD10 - 11/09/2014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340864" y="6362377"/>
            <a:ext cx="276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PSD10 - 11/09/2014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340864" y="6362377"/>
            <a:ext cx="276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PSD10 - 11/09/2014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>
            <a:noAutofit/>
          </a:bodyPr>
          <a:lstStyle>
            <a:lvl1pPr marL="0" indent="0" algn="l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</p:spPr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0" name="Titre 1"/>
          <p:cNvSpPr txBox="1">
            <a:spLocks/>
          </p:cNvSpPr>
          <p:nvPr userDrawn="1"/>
        </p:nvSpPr>
        <p:spPr>
          <a:xfrm>
            <a:off x="457199" y="1972062"/>
            <a:ext cx="4236081" cy="471352"/>
          </a:xfrm>
          <a:prstGeom prst="rect">
            <a:avLst/>
          </a:prstGeom>
        </p:spPr>
        <p:txBody>
          <a:bodyPr vert="horz" lIns="45720" tIns="0" rIns="45720" bIns="0" anchor="t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18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CH" dirty="0" smtClean="0"/>
              <a:t>Click to edit Master title style</a:t>
            </a:r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3391124"/>
            <a:ext cx="27432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l"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3657600" cy="435038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350385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Date Placeholder 1"/>
          <p:cNvSpPr>
            <a:spLocks noGrp="1"/>
          </p:cNvSpPr>
          <p:nvPr>
            <p:ph type="dt" sz="half" idx="10"/>
          </p:nvPr>
        </p:nvSpPr>
        <p:spPr>
          <a:xfrm>
            <a:off x="2340864" y="6362377"/>
            <a:ext cx="276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PSD10 - 11/09/2014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Date Placeholder 1"/>
          <p:cNvSpPr>
            <a:spLocks noGrp="1"/>
          </p:cNvSpPr>
          <p:nvPr>
            <p:ph type="dt" sz="half" idx="13"/>
          </p:nvPr>
        </p:nvSpPr>
        <p:spPr>
          <a:xfrm>
            <a:off x="2340864" y="6362377"/>
            <a:ext cx="27620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PSD10 - 11/09/2014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079386" y="6362377"/>
            <a:ext cx="30235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74" r:id="rId13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emf"/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emf"/><Relationship Id="rId2" Type="http://schemas.openxmlformats.org/officeDocument/2006/relationships/image" Target="../media/image20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2400" b="1" dirty="0"/>
              <a:t>Radiation-hard Active Pixel Sensors for HL-LHC Detector Upgrades based on </a:t>
            </a:r>
            <a:r>
              <a:rPr lang="en-US" sz="2400" b="1" dirty="0" smtClean="0"/>
              <a:t>HV/HR-CMOS </a:t>
            </a:r>
            <a:r>
              <a:rPr lang="en-US" sz="2400" b="1" dirty="0"/>
              <a:t>Technology</a:t>
            </a:r>
            <a:endParaRPr lang="en-US" sz="24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0"/>
          </p:nvPr>
        </p:nvSpPr>
        <p:spPr>
          <a:xfrm>
            <a:off x="457199" y="3391124"/>
            <a:ext cx="6931275" cy="419653"/>
          </a:xfrm>
        </p:spPr>
        <p:txBody>
          <a:bodyPr/>
          <a:lstStyle/>
          <a:p>
            <a:r>
              <a:rPr lang="en-US" dirty="0" smtClean="0"/>
              <a:t>Malte Backhaus – on behalf of the ATLAS Smart CMOS Pixel collaboration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41734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Scan Occupancy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13968" b="-13968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839184" y="1536758"/>
            <a:ext cx="3044156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Full FE-I4 Hit Map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44962" y="1534418"/>
            <a:ext cx="3044156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HVCMOS Hit Map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20361243">
            <a:off x="7804391" y="604291"/>
            <a:ext cx="1218950" cy="523220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aseline="30000" dirty="0" smtClean="0"/>
              <a:t>90</a:t>
            </a:r>
            <a:r>
              <a:rPr lang="en-US" sz="2800" dirty="0" smtClean="0"/>
              <a:t>Sr</a:t>
            </a:r>
            <a:endParaRPr lang="en-US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783675" y="5566108"/>
            <a:ext cx="7796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Full FE-I4 pixel matrix active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Charges generated in sensor transmitted to FE-I4 (AC coupled)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20062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 Coupled Signal Transmission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11319" b="-11319"/>
          <a:stretch>
            <a:fillRect/>
          </a:stretch>
        </p:blipFill>
        <p:spPr>
          <a:xfrm>
            <a:off x="457200" y="1325606"/>
            <a:ext cx="8226854" cy="4667421"/>
          </a:xfr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41779" y="1450317"/>
            <a:ext cx="3219805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Mean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ToT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Map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374761" y="1450317"/>
            <a:ext cx="3205474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Mean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ToT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Projection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20361243">
            <a:off x="7804391" y="604291"/>
            <a:ext cx="1218950" cy="523220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aseline="30000" dirty="0" smtClean="0"/>
              <a:t>90</a:t>
            </a:r>
            <a:r>
              <a:rPr lang="en-US" sz="2800" dirty="0" smtClean="0"/>
              <a:t>Sr</a:t>
            </a:r>
            <a:endParaRPr lang="en-US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783675" y="5566108"/>
            <a:ext cx="7796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err="1" smtClean="0"/>
              <a:t>ToT</a:t>
            </a:r>
            <a:r>
              <a:rPr lang="en-US" dirty="0" smtClean="0"/>
              <a:t> indicator for AC coupling strength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Tilt of </a:t>
            </a:r>
            <a:r>
              <a:rPr lang="en-US" dirty="0" smtClean="0"/>
              <a:t>sensor</a:t>
            </a:r>
            <a:endParaRPr lang="en-US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085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Source Hit Timing and Cluster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31441" b="-31441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41779" y="2004227"/>
            <a:ext cx="3408968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Hit Timing Resolution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10272" y="2004227"/>
            <a:ext cx="3408968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Hit Cluster Size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361243">
            <a:off x="7804391" y="604291"/>
            <a:ext cx="1218950" cy="523220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sz="2800" baseline="30000" dirty="0" smtClean="0"/>
              <a:t>90</a:t>
            </a:r>
            <a:r>
              <a:rPr lang="en-US" sz="2800" dirty="0" smtClean="0"/>
              <a:t>Sr</a:t>
            </a:r>
            <a:endParaRPr lang="en-US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783675" y="5266563"/>
            <a:ext cx="7796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Hits with significant delay recorded, time-walk </a:t>
            </a:r>
            <a:r>
              <a:rPr lang="en-US" dirty="0"/>
              <a:t>sources present twice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Sub-pixel resolution + dedicated algorithm mandatory for investigation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Large hit clusters present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197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Sub-Pixel Resolution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/>
          <a:srcRect t="-36243" b="-36243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941779" y="2004227"/>
            <a:ext cx="3408968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Out-Pulse to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ToT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Calibration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169244" y="2004227"/>
            <a:ext cx="3408968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Sub-Pixel 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ToT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Response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83675" y="5266563"/>
            <a:ext cx="7796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Distinct </a:t>
            </a:r>
            <a:r>
              <a:rPr lang="en-US" dirty="0" err="1" smtClean="0"/>
              <a:t>ToT</a:t>
            </a:r>
            <a:r>
              <a:rPr lang="en-US" dirty="0" smtClean="0"/>
              <a:t> peaks </a:t>
            </a:r>
            <a:r>
              <a:rPr lang="en-US" dirty="0" smtClean="0">
                <a:sym typeface="Wingdings"/>
              </a:rPr>
              <a:t> </a:t>
            </a:r>
            <a:r>
              <a:rPr lang="en-US" dirty="0">
                <a:sym typeface="Wingdings"/>
              </a:rPr>
              <a:t>s</a:t>
            </a:r>
            <a:r>
              <a:rPr lang="en-US" dirty="0" smtClean="0"/>
              <a:t>ub-pixel resolution demonstrated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Tuning algorithm and test </a:t>
            </a:r>
            <a:r>
              <a:rPr lang="en-US" dirty="0"/>
              <a:t>b</a:t>
            </a:r>
            <a:r>
              <a:rPr lang="en-US" dirty="0" smtClean="0"/>
              <a:t>eam necessary for spatial resolution measurement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783675" y="1325606"/>
            <a:ext cx="779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err="1" smtClean="0"/>
              <a:t>Puls</a:t>
            </a:r>
            <a:r>
              <a:rPr lang="en-US" dirty="0" smtClean="0"/>
              <a:t> </a:t>
            </a:r>
            <a:r>
              <a:rPr lang="en-US" dirty="0" smtClean="0"/>
              <a:t>adding disabled, test charge injections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2693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 Results </a:t>
            </a:r>
            <a:r>
              <a:rPr lang="en-US" dirty="0"/>
              <a:t>–</a:t>
            </a:r>
            <a:r>
              <a:rPr lang="en-US" dirty="0" smtClean="0"/>
              <a:t> Introduction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 smtClean="0"/>
              <a:t>Tuning algorithm for “full matrix sub-pixel reconstruction” under development</a:t>
            </a:r>
            <a:br>
              <a:rPr lang="en-US" sz="1800" dirty="0" smtClean="0"/>
            </a:br>
            <a:endParaRPr lang="en-US" sz="1800" dirty="0" smtClean="0">
              <a:sym typeface="Wingdings"/>
            </a:endParaRPr>
          </a:p>
          <a:p>
            <a:r>
              <a:rPr lang="en-US" sz="1800" dirty="0" smtClean="0">
                <a:sym typeface="Wingdings"/>
              </a:rPr>
              <a:t>No sub-pixel reconstruction serious challenge for test beam measurements (temporally):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 Alternating pixel connection pattern  challenging alignment</a:t>
            </a:r>
            <a:r>
              <a:rPr lang="en-US" sz="1800" dirty="0">
                <a:sym typeface="Wingdings"/>
              </a:rPr>
              <a:t/>
            </a:r>
            <a:br>
              <a:rPr lang="en-US" sz="1800" dirty="0">
                <a:sym typeface="Wingdings"/>
              </a:rPr>
            </a:br>
            <a:r>
              <a:rPr lang="en-US" sz="1800" dirty="0" smtClean="0">
                <a:sym typeface="Wingdings"/>
              </a:rPr>
              <a:t> </a:t>
            </a:r>
            <a:r>
              <a:rPr lang="en-US" sz="1800" dirty="0"/>
              <a:t>Sub</a:t>
            </a:r>
            <a:r>
              <a:rPr lang="en-US" sz="1800" dirty="0" smtClean="0"/>
              <a:t>-pixel </a:t>
            </a:r>
            <a:r>
              <a:rPr lang="en-US" sz="1800" dirty="0"/>
              <a:t>resolution mandatory for in-pixel efficiency measurements</a:t>
            </a:r>
          </a:p>
          <a:p>
            <a:endParaRPr lang="en-US" sz="1800" dirty="0"/>
          </a:p>
          <a:p>
            <a:pPr marL="36576" indent="0">
              <a:buNone/>
            </a:pPr>
            <a:r>
              <a:rPr lang="en-US" sz="1800" b="1" dirty="0" smtClean="0"/>
              <a:t>	</a:t>
            </a:r>
            <a:r>
              <a:rPr lang="en-US" sz="1800" b="1" dirty="0" smtClean="0">
                <a:sym typeface="Wingdings"/>
              </a:rPr>
              <a:t> </a:t>
            </a:r>
            <a:r>
              <a:rPr lang="en-US" sz="1800" b="1" dirty="0" smtClean="0"/>
              <a:t>Careful</a:t>
            </a:r>
            <a:r>
              <a:rPr lang="en-US" sz="1800" dirty="0" smtClean="0"/>
              <a:t> conclusions on radiation hardness from </a:t>
            </a:r>
            <a:br>
              <a:rPr lang="en-US" sz="1800" dirty="0" smtClean="0"/>
            </a:br>
            <a:r>
              <a:rPr lang="en-US" sz="1800" dirty="0" smtClean="0"/>
              <a:t>	     test beam / lab results, although very promising</a:t>
            </a:r>
            <a:br>
              <a:rPr lang="en-US" sz="1800" dirty="0" smtClean="0"/>
            </a:br>
            <a:r>
              <a:rPr lang="en-US" sz="1800" dirty="0" smtClean="0"/>
              <a:t>	     </a:t>
            </a:r>
            <a:r>
              <a:rPr lang="en-US" sz="1800" dirty="0" smtClean="0"/>
              <a:t>(</a:t>
            </a:r>
            <a:r>
              <a:rPr lang="en-US" sz="1800" dirty="0">
                <a:sym typeface="Wingdings"/>
              </a:rPr>
              <a:t>s</a:t>
            </a:r>
            <a:r>
              <a:rPr lang="en-US" sz="1800" dirty="0" smtClean="0">
                <a:sym typeface="Wingdings"/>
              </a:rPr>
              <a:t>amples </a:t>
            </a:r>
            <a:r>
              <a:rPr lang="en-US" sz="1800" dirty="0" smtClean="0">
                <a:sym typeface="Wingdings"/>
              </a:rPr>
              <a:t>“alive” after up to 10</a:t>
            </a:r>
            <a:r>
              <a:rPr lang="en-US" sz="1800" baseline="30000" dirty="0" smtClean="0">
                <a:sym typeface="Wingdings"/>
              </a:rPr>
              <a:t>16</a:t>
            </a:r>
            <a:r>
              <a:rPr lang="en-US" sz="1800" dirty="0" smtClean="0">
                <a:sym typeface="Wingdings"/>
              </a:rPr>
              <a:t> </a:t>
            </a:r>
            <a:r>
              <a:rPr lang="en-US" sz="1800" dirty="0" err="1" smtClean="0">
                <a:sym typeface="Wingdings"/>
              </a:rPr>
              <a:t>n</a:t>
            </a:r>
            <a:r>
              <a:rPr lang="en-US" sz="1800" baseline="-25000" dirty="0" err="1" smtClean="0">
                <a:sym typeface="Wingdings"/>
              </a:rPr>
              <a:t>eq</a:t>
            </a:r>
            <a:r>
              <a:rPr lang="en-US" sz="1800" dirty="0" smtClean="0">
                <a:sym typeface="Wingdings"/>
              </a:rPr>
              <a:t> cm</a:t>
            </a:r>
            <a:r>
              <a:rPr lang="en-US" sz="1800" baseline="30000" dirty="0" smtClean="0">
                <a:sym typeface="Wingdings"/>
              </a:rPr>
              <a:t>-2</a:t>
            </a:r>
            <a:r>
              <a:rPr lang="en-US" sz="1800" dirty="0" smtClean="0">
                <a:sym typeface="Wingdings"/>
              </a:rPr>
              <a:t>)</a:t>
            </a:r>
            <a:endParaRPr lang="en-US" sz="18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41535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BiasScan.pd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7408" y="2019401"/>
            <a:ext cx="6509185" cy="3583514"/>
          </a:xfrm>
          <a:prstGeom prst="rect">
            <a:avLst/>
          </a:prstGeom>
          <a:ln>
            <a:solidFill>
              <a:schemeClr val="accent6">
                <a:lumMod val="50000"/>
              </a:schemeClr>
            </a:solidFill>
          </a:ln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Beam Results – Bias Voltage Scan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 rot="20361243">
            <a:off x="7043245" y="3100959"/>
            <a:ext cx="1419802" cy="923330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HVCMOS</a:t>
            </a:r>
          </a:p>
          <a:p>
            <a:pPr algn="ctr"/>
            <a:r>
              <a:rPr lang="en-US" dirty="0"/>
              <a:t>n</a:t>
            </a:r>
            <a:r>
              <a:rPr lang="en-US" dirty="0" smtClean="0"/>
              <a:t>-irradiated</a:t>
            </a:r>
            <a:br>
              <a:rPr lang="en-US" dirty="0" smtClean="0"/>
            </a:br>
            <a:r>
              <a:rPr lang="en-US" dirty="0" smtClean="0"/>
              <a:t>10</a:t>
            </a:r>
            <a:r>
              <a:rPr lang="en-US" baseline="30000" dirty="0" smtClean="0"/>
              <a:t>15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eq</a:t>
            </a:r>
            <a:endParaRPr lang="en-US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1317408" y="1641523"/>
            <a:ext cx="6509185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Bias Voltage Scan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83675" y="5562629"/>
            <a:ext cx="779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Bias voltage increases efficiency</a:t>
            </a:r>
          </a:p>
        </p:txBody>
      </p:sp>
      <p:sp>
        <p:nvSpPr>
          <p:cNvPr id="10" name="TextBox 9"/>
          <p:cNvSpPr txBox="1"/>
          <p:nvPr/>
        </p:nvSpPr>
        <p:spPr>
          <a:xfrm rot="20220297">
            <a:off x="108557" y="1826189"/>
            <a:ext cx="354049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DESY test </a:t>
            </a:r>
            <a:r>
              <a:rPr lang="en-US" dirty="0"/>
              <a:t>b</a:t>
            </a:r>
            <a:r>
              <a:rPr lang="en-US" dirty="0" smtClean="0"/>
              <a:t>eam, 4</a:t>
            </a:r>
            <a:r>
              <a:rPr lang="en-US" sz="800" dirty="0" smtClean="0"/>
              <a:t>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endParaRPr lang="en-US" baseline="30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31240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5708" y="1173935"/>
            <a:ext cx="7054288" cy="41185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Test Beam Results – Mean Efficiency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0361243">
            <a:off x="6896705" y="3970712"/>
            <a:ext cx="1419802" cy="646331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HVCMOS</a:t>
            </a:r>
          </a:p>
          <a:p>
            <a:pPr algn="ctr"/>
            <a:r>
              <a:rPr lang="en-US" dirty="0" err="1" smtClean="0"/>
              <a:t>unirradiated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783675" y="5267406"/>
            <a:ext cx="7796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Reduced efficiency under investigation </a:t>
            </a:r>
            <a:br>
              <a:rPr lang="en-US" dirty="0" smtClean="0"/>
            </a:br>
            <a:r>
              <a:rPr lang="en-US" dirty="0" smtClean="0">
                <a:sym typeface="Wingdings" panose="05000000000000000000" pitchFamily="2" charset="2"/>
              </a:rPr>
              <a:t> in-</a:t>
            </a:r>
            <a:r>
              <a:rPr lang="en-US" dirty="0" smtClean="0"/>
              <a:t>pixel inefficiencies </a:t>
            </a:r>
            <a:r>
              <a:rPr lang="en-US" dirty="0"/>
              <a:t>	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>
                <a:sym typeface="Wingdings" panose="05000000000000000000" pitchFamily="2" charset="2"/>
              </a:rPr>
              <a:t>need sub pixel </a:t>
            </a:r>
            <a:r>
              <a:rPr lang="en-US" dirty="0" smtClean="0">
                <a:sym typeface="Wingdings" panose="05000000000000000000" pitchFamily="2" charset="2"/>
              </a:rPr>
              <a:t>resolution</a:t>
            </a:r>
            <a:r>
              <a:rPr lang="en-US" dirty="0">
                <a:sym typeface="Wingdings" panose="05000000000000000000" pitchFamily="2" charset="2"/>
              </a:rPr>
              <a:t/>
            </a:r>
            <a:br>
              <a:rPr lang="en-US" dirty="0">
                <a:sym typeface="Wingdings" panose="05000000000000000000" pitchFamily="2" charset="2"/>
              </a:rPr>
            </a:b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/>
              <a:t>high </a:t>
            </a:r>
            <a:r>
              <a:rPr lang="en-US" dirty="0" smtClean="0"/>
              <a:t>threshold	</a:t>
            </a:r>
            <a:r>
              <a:rPr lang="en-US" dirty="0" smtClean="0">
                <a:sym typeface="Wingdings" panose="05000000000000000000" pitchFamily="2" charset="2"/>
              </a:rPr>
              <a:t> improve tuning algorithm</a:t>
            </a:r>
            <a:endParaRPr lang="en-US" dirty="0" smtClean="0">
              <a:sym typeface="Wingdings" panose="05000000000000000000" pitchFamily="2" charset="2"/>
            </a:endParaRPr>
          </a:p>
        </p:txBody>
      </p:sp>
      <p:sp>
        <p:nvSpPr>
          <p:cNvPr id="12" name="TextBox 11"/>
          <p:cNvSpPr txBox="1"/>
          <p:nvPr/>
        </p:nvSpPr>
        <p:spPr>
          <a:xfrm rot="3484556">
            <a:off x="-338563" y="2444623"/>
            <a:ext cx="3540497" cy="92333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CERN PS test beam ,</a:t>
            </a:r>
            <a:br>
              <a:rPr lang="en-US" dirty="0" smtClean="0"/>
            </a:br>
            <a:r>
              <a:rPr lang="en-US" b="1" dirty="0" smtClean="0"/>
              <a:t>August 2014</a:t>
            </a:r>
            <a:r>
              <a:rPr lang="en-US" dirty="0" smtClean="0"/>
              <a:t>, 10</a:t>
            </a:r>
            <a:r>
              <a:rPr lang="en-US" sz="800" dirty="0" smtClean="0"/>
              <a:t> </a:t>
            </a:r>
            <a:r>
              <a:rPr lang="en-US" dirty="0" err="1" smtClean="0"/>
              <a:t>GeV</a:t>
            </a:r>
            <a:r>
              <a:rPr lang="en-US" dirty="0" smtClean="0"/>
              <a:t>, mixed beam (mostly p)</a:t>
            </a:r>
            <a:endParaRPr lang="en-US" baseline="30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4847572" y="1718468"/>
            <a:ext cx="18710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3200" dirty="0" smtClean="0">
                <a:solidFill>
                  <a:schemeClr val="accent4"/>
                </a:solidFill>
                <a:latin typeface="Arial Narrow" panose="020B0606020202030204" pitchFamily="34" charset="0"/>
              </a:rPr>
              <a:t>Preliminary</a:t>
            </a:r>
            <a:endParaRPr lang="en-US" sz="3200" dirty="0">
              <a:solidFill>
                <a:schemeClr val="accent4"/>
              </a:solidFill>
              <a:latin typeface="Arial Narrow" panose="020B0606020202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96995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Irradiation Studies – Electronics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83675" y="5266563"/>
            <a:ext cx="7796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Decrease of Preamplifier gain with irradiation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Annealing periods observable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Parameter tuning recovers to 90</a:t>
            </a:r>
            <a:r>
              <a:rPr lang="en-US" sz="800" dirty="0" smtClean="0"/>
              <a:t> </a:t>
            </a:r>
            <a:r>
              <a:rPr lang="en-US" dirty="0" smtClean="0"/>
              <a:t>% gain after ~ 900</a:t>
            </a:r>
            <a:r>
              <a:rPr lang="en-US" sz="800" dirty="0" smtClean="0"/>
              <a:t> </a:t>
            </a:r>
            <a:r>
              <a:rPr lang="en-US" dirty="0" err="1" smtClean="0"/>
              <a:t>Mrad</a:t>
            </a:r>
            <a:endParaRPr lang="en-US" dirty="0" smtClean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2010" y="1034050"/>
            <a:ext cx="6503056" cy="4106778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231967" y="3602243"/>
            <a:ext cx="1474733" cy="523220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10 days @ 22 C</a:t>
            </a:r>
            <a:b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annealing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2479108" y="2588731"/>
            <a:ext cx="490227" cy="1013512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942119" y="3784081"/>
            <a:ext cx="1287532" cy="523220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Adjustment of</a:t>
            </a:r>
            <a:b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settings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14" name="Straight Arrow Connector 13"/>
          <p:cNvCxnSpPr>
            <a:stCxn id="13" idx="0"/>
          </p:cNvCxnSpPr>
          <p:nvPr/>
        </p:nvCxnSpPr>
        <p:spPr>
          <a:xfrm flipH="1" flipV="1">
            <a:off x="5776444" y="3382447"/>
            <a:ext cx="809441" cy="401634"/>
          </a:xfrm>
          <a:prstGeom prst="straightConnector1">
            <a:avLst/>
          </a:prstGeom>
          <a:ln>
            <a:solidFill>
              <a:srgbClr val="262626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4138762" y="1034050"/>
            <a:ext cx="1432040" cy="738664"/>
          </a:xfrm>
          <a:prstGeom prst="rect">
            <a:avLst/>
          </a:prstGeom>
          <a:solidFill>
            <a:srgbClr val="FFFFFF"/>
          </a:solidFill>
          <a:ln>
            <a:solidFill>
              <a:schemeClr val="accent6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2 hour @ 70 C</a:t>
            </a:r>
            <a:b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annealing </a:t>
            </a:r>
            <a:b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every 100 </a:t>
            </a:r>
            <a:r>
              <a:rPr lang="en-US" sz="1400" dirty="0" err="1" smtClean="0">
                <a:solidFill>
                  <a:schemeClr val="accent6">
                    <a:lumMod val="50000"/>
                  </a:schemeClr>
                </a:solidFill>
              </a:rPr>
              <a:t>Mrad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9623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Edge TCT - Introduction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3696531" y="3506125"/>
            <a:ext cx="2298819" cy="700756"/>
          </a:xfrm>
          <a:prstGeom prst="rect">
            <a:avLst/>
          </a:prstGeom>
          <a:gradFill>
            <a:gsLst>
              <a:gs pos="0">
                <a:srgbClr val="FFFF00"/>
              </a:gs>
              <a:gs pos="88000">
                <a:schemeClr val="accent1">
                  <a:shade val="63000"/>
                  <a:satMod val="160000"/>
                  <a:lumMod val="38000"/>
                  <a:lumOff val="62000"/>
                </a:schemeClr>
              </a:gs>
              <a:gs pos="100000">
                <a:schemeClr val="accent1">
                  <a:tint val="99555"/>
                  <a:satMod val="155000"/>
                </a:schemeClr>
              </a:gs>
            </a:gsLst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" name="Straight Connector 5"/>
          <p:cNvCxnSpPr/>
          <p:nvPr/>
        </p:nvCxnSpPr>
        <p:spPr>
          <a:xfrm>
            <a:off x="4243462" y="3523216"/>
            <a:ext cx="393106" cy="0"/>
          </a:xfrm>
          <a:prstGeom prst="line">
            <a:avLst/>
          </a:prstGeom>
          <a:ln w="76200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Oval 6"/>
          <p:cNvSpPr/>
          <p:nvPr/>
        </p:nvSpPr>
        <p:spPr>
          <a:xfrm>
            <a:off x="2884682" y="3185658"/>
            <a:ext cx="68366" cy="1341689"/>
          </a:xfrm>
          <a:prstGeom prst="ellipse">
            <a:avLst/>
          </a:prstGeom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43133" y="3689860"/>
            <a:ext cx="1563880" cy="333286"/>
          </a:xfrm>
          <a:prstGeom prst="rect">
            <a:avLst/>
          </a:prstGeom>
          <a:solidFill>
            <a:srgbClr val="00B0F0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107012" y="3791341"/>
            <a:ext cx="846035" cy="130324"/>
          </a:xfrm>
          <a:prstGeom prst="rect">
            <a:avLst/>
          </a:prstGeom>
          <a:solidFill>
            <a:srgbClr val="FF0000">
              <a:alpha val="6000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Isosceles Triangle 9"/>
          <p:cNvSpPr/>
          <p:nvPr/>
        </p:nvSpPr>
        <p:spPr>
          <a:xfrm rot="5400000">
            <a:off x="3631368" y="3113020"/>
            <a:ext cx="130323" cy="1486965"/>
          </a:xfrm>
          <a:prstGeom prst="triangle">
            <a:avLst/>
          </a:prstGeom>
          <a:solidFill>
            <a:srgbClr val="FF0000">
              <a:alpha val="60000"/>
            </a:srgbClr>
          </a:solidFill>
          <a:ln>
            <a:solidFill>
              <a:srgbClr val="FF00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 flipV="1">
            <a:off x="4440012" y="3185658"/>
            <a:ext cx="0" cy="320467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4440015" y="3185658"/>
            <a:ext cx="3677825" cy="0"/>
          </a:xfrm>
          <a:prstGeom prst="line">
            <a:avLst/>
          </a:prstGeom>
          <a:ln>
            <a:solidFill>
              <a:schemeClr val="accent6">
                <a:lumMod val="50000"/>
              </a:schemeClr>
            </a:solidFill>
            <a:tailEnd type="triangle" w="lg" len="lg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r>
              <a:rPr lang="de-DE" sz="1800" smtClean="0"/>
              <a:t>Shoot infrared laser pulses through polished edge</a:t>
            </a:r>
            <a:endParaRPr lang="en-US" sz="1800" b="1" smtClean="0"/>
          </a:p>
          <a:p>
            <a:r>
              <a:rPr lang="de-DE" sz="1800" smtClean="0"/>
              <a:t>Generate charges in known position and thickness</a:t>
            </a:r>
            <a:br>
              <a:rPr lang="de-DE" sz="1800" smtClean="0"/>
            </a:br>
            <a:r>
              <a:rPr lang="de-DE" sz="1800" smtClean="0">
                <a:sym typeface="Wingdings" panose="05000000000000000000" pitchFamily="2" charset="2"/>
              </a:rPr>
              <a:t> Scan over positions</a:t>
            </a:r>
            <a:endParaRPr lang="de-DE" sz="1800" smtClean="0"/>
          </a:p>
          <a:p>
            <a:r>
              <a:rPr lang="de-DE" sz="1800" smtClean="0"/>
              <a:t>Analyse signal shape of </a:t>
            </a:r>
            <a:r>
              <a:rPr lang="de-DE" sz="1800" b="1" smtClean="0"/>
              <a:t>passive diode </a:t>
            </a:r>
            <a:r>
              <a:rPr lang="de-DE" sz="1800" smtClean="0"/>
              <a:t>with oscilloscope</a:t>
            </a:r>
            <a:endParaRPr lang="de-DE" sz="1800" dirty="0" smtClean="0"/>
          </a:p>
        </p:txBody>
      </p:sp>
      <p:sp>
        <p:nvSpPr>
          <p:cNvPr id="19" name="TextBox 18"/>
          <p:cNvSpPr txBox="1"/>
          <p:nvPr/>
        </p:nvSpPr>
        <p:spPr>
          <a:xfrm>
            <a:off x="738288" y="4928365"/>
            <a:ext cx="77965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Good tool for studies of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de-DE" dirty="0" smtClean="0"/>
              <a:t>Geometry of depletion zone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Signal composition: drift / </a:t>
            </a:r>
            <a:r>
              <a:rPr lang="en-US" dirty="0" smtClean="0"/>
              <a:t>diffusion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4243462" y="3772697"/>
            <a:ext cx="410678" cy="250449"/>
            <a:chOff x="3701529" y="2973920"/>
            <a:chExt cx="351975" cy="253931"/>
          </a:xfrm>
        </p:grpSpPr>
        <p:sp>
          <p:nvSpPr>
            <p:cNvPr id="20" name="Freeform 19"/>
            <p:cNvSpPr/>
            <p:nvPr/>
          </p:nvSpPr>
          <p:spPr>
            <a:xfrm rot="21403185">
              <a:off x="3888747" y="2992178"/>
              <a:ext cx="161202" cy="65877"/>
            </a:xfrm>
            <a:custGeom>
              <a:avLst/>
              <a:gdLst>
                <a:gd name="connsiteX0" fmla="*/ 0 w 487680"/>
                <a:gd name="connsiteY0" fmla="*/ 307853 h 307853"/>
                <a:gd name="connsiteX1" fmla="*/ 259080 w 487680"/>
                <a:gd name="connsiteY1" fmla="*/ 241813 h 307853"/>
                <a:gd name="connsiteX2" fmla="*/ 213360 w 487680"/>
                <a:gd name="connsiteY2" fmla="*/ 86873 h 307853"/>
                <a:gd name="connsiteX3" fmla="*/ 347980 w 487680"/>
                <a:gd name="connsiteY3" fmla="*/ 513 h 307853"/>
                <a:gd name="connsiteX4" fmla="*/ 487680 w 487680"/>
                <a:gd name="connsiteY4" fmla="*/ 48773 h 307853"/>
                <a:gd name="connsiteX5" fmla="*/ 487680 w 487680"/>
                <a:gd name="connsiteY5" fmla="*/ 48773 h 307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680" h="307853">
                  <a:moveTo>
                    <a:pt x="0" y="307853"/>
                  </a:moveTo>
                  <a:cubicBezTo>
                    <a:pt x="111760" y="293248"/>
                    <a:pt x="223520" y="278643"/>
                    <a:pt x="259080" y="241813"/>
                  </a:cubicBezTo>
                  <a:cubicBezTo>
                    <a:pt x="294640" y="204983"/>
                    <a:pt x="198543" y="127090"/>
                    <a:pt x="213360" y="86873"/>
                  </a:cubicBezTo>
                  <a:cubicBezTo>
                    <a:pt x="228177" y="46656"/>
                    <a:pt x="302260" y="6863"/>
                    <a:pt x="347980" y="513"/>
                  </a:cubicBezTo>
                  <a:cubicBezTo>
                    <a:pt x="393700" y="-5837"/>
                    <a:pt x="487680" y="48773"/>
                    <a:pt x="487680" y="48773"/>
                  </a:cubicBezTo>
                  <a:lnTo>
                    <a:pt x="487680" y="48773"/>
                  </a:lnTo>
                </a:path>
              </a:pathLst>
            </a:custGeom>
            <a:noFill/>
            <a:ln w="6350">
              <a:solidFill>
                <a:srgbClr val="00B050"/>
              </a:solidFill>
              <a:tailEnd type="arrow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 20"/>
            <p:cNvSpPr/>
            <p:nvPr/>
          </p:nvSpPr>
          <p:spPr>
            <a:xfrm rot="7734410">
              <a:off x="3769542" y="3114194"/>
              <a:ext cx="161596" cy="65717"/>
            </a:xfrm>
            <a:custGeom>
              <a:avLst/>
              <a:gdLst>
                <a:gd name="connsiteX0" fmla="*/ 0 w 487680"/>
                <a:gd name="connsiteY0" fmla="*/ 307853 h 307853"/>
                <a:gd name="connsiteX1" fmla="*/ 259080 w 487680"/>
                <a:gd name="connsiteY1" fmla="*/ 241813 h 307853"/>
                <a:gd name="connsiteX2" fmla="*/ 213360 w 487680"/>
                <a:gd name="connsiteY2" fmla="*/ 86873 h 307853"/>
                <a:gd name="connsiteX3" fmla="*/ 347980 w 487680"/>
                <a:gd name="connsiteY3" fmla="*/ 513 h 307853"/>
                <a:gd name="connsiteX4" fmla="*/ 487680 w 487680"/>
                <a:gd name="connsiteY4" fmla="*/ 48773 h 307853"/>
                <a:gd name="connsiteX5" fmla="*/ 487680 w 487680"/>
                <a:gd name="connsiteY5" fmla="*/ 48773 h 307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680" h="307853">
                  <a:moveTo>
                    <a:pt x="0" y="307853"/>
                  </a:moveTo>
                  <a:cubicBezTo>
                    <a:pt x="111760" y="293248"/>
                    <a:pt x="223520" y="278643"/>
                    <a:pt x="259080" y="241813"/>
                  </a:cubicBezTo>
                  <a:cubicBezTo>
                    <a:pt x="294640" y="204983"/>
                    <a:pt x="198543" y="127090"/>
                    <a:pt x="213360" y="86873"/>
                  </a:cubicBezTo>
                  <a:cubicBezTo>
                    <a:pt x="228177" y="46656"/>
                    <a:pt x="302260" y="6863"/>
                    <a:pt x="347980" y="513"/>
                  </a:cubicBezTo>
                  <a:cubicBezTo>
                    <a:pt x="393700" y="-5837"/>
                    <a:pt x="487680" y="48773"/>
                    <a:pt x="487680" y="48773"/>
                  </a:cubicBezTo>
                  <a:lnTo>
                    <a:pt x="487680" y="48773"/>
                  </a:lnTo>
                </a:path>
              </a:pathLst>
            </a:custGeom>
            <a:noFill/>
            <a:ln w="6350">
              <a:solidFill>
                <a:srgbClr val="00B050"/>
              </a:solidFill>
              <a:tailEnd type="arrow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 21"/>
            <p:cNvSpPr/>
            <p:nvPr/>
          </p:nvSpPr>
          <p:spPr>
            <a:xfrm rot="1745403" flipV="1">
              <a:off x="3853910" y="3116839"/>
              <a:ext cx="199594" cy="62681"/>
            </a:xfrm>
            <a:custGeom>
              <a:avLst/>
              <a:gdLst>
                <a:gd name="connsiteX0" fmla="*/ 0 w 487680"/>
                <a:gd name="connsiteY0" fmla="*/ 307853 h 307853"/>
                <a:gd name="connsiteX1" fmla="*/ 259080 w 487680"/>
                <a:gd name="connsiteY1" fmla="*/ 241813 h 307853"/>
                <a:gd name="connsiteX2" fmla="*/ 213360 w 487680"/>
                <a:gd name="connsiteY2" fmla="*/ 86873 h 307853"/>
                <a:gd name="connsiteX3" fmla="*/ 347980 w 487680"/>
                <a:gd name="connsiteY3" fmla="*/ 513 h 307853"/>
                <a:gd name="connsiteX4" fmla="*/ 487680 w 487680"/>
                <a:gd name="connsiteY4" fmla="*/ 48773 h 307853"/>
                <a:gd name="connsiteX5" fmla="*/ 487680 w 487680"/>
                <a:gd name="connsiteY5" fmla="*/ 48773 h 307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680" h="307853">
                  <a:moveTo>
                    <a:pt x="0" y="307853"/>
                  </a:moveTo>
                  <a:cubicBezTo>
                    <a:pt x="111760" y="293248"/>
                    <a:pt x="223520" y="278643"/>
                    <a:pt x="259080" y="241813"/>
                  </a:cubicBezTo>
                  <a:cubicBezTo>
                    <a:pt x="294640" y="204983"/>
                    <a:pt x="198543" y="127090"/>
                    <a:pt x="213360" y="86873"/>
                  </a:cubicBezTo>
                  <a:cubicBezTo>
                    <a:pt x="228177" y="46656"/>
                    <a:pt x="302260" y="6863"/>
                    <a:pt x="347980" y="513"/>
                  </a:cubicBezTo>
                  <a:cubicBezTo>
                    <a:pt x="393700" y="-5837"/>
                    <a:pt x="487680" y="48773"/>
                    <a:pt x="487680" y="48773"/>
                  </a:cubicBezTo>
                  <a:lnTo>
                    <a:pt x="487680" y="48773"/>
                  </a:lnTo>
                </a:path>
              </a:pathLst>
            </a:custGeom>
            <a:noFill/>
            <a:ln w="6350">
              <a:solidFill>
                <a:srgbClr val="00B050"/>
              </a:solidFill>
              <a:tailEnd type="arrow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Freeform 23"/>
            <p:cNvSpPr/>
            <p:nvPr/>
          </p:nvSpPr>
          <p:spPr>
            <a:xfrm rot="11726498" flipV="1">
              <a:off x="3701529" y="2973920"/>
              <a:ext cx="185400" cy="62681"/>
            </a:xfrm>
            <a:custGeom>
              <a:avLst/>
              <a:gdLst>
                <a:gd name="connsiteX0" fmla="*/ 0 w 487680"/>
                <a:gd name="connsiteY0" fmla="*/ 307853 h 307853"/>
                <a:gd name="connsiteX1" fmla="*/ 259080 w 487680"/>
                <a:gd name="connsiteY1" fmla="*/ 241813 h 307853"/>
                <a:gd name="connsiteX2" fmla="*/ 213360 w 487680"/>
                <a:gd name="connsiteY2" fmla="*/ 86873 h 307853"/>
                <a:gd name="connsiteX3" fmla="*/ 347980 w 487680"/>
                <a:gd name="connsiteY3" fmla="*/ 513 h 307853"/>
                <a:gd name="connsiteX4" fmla="*/ 487680 w 487680"/>
                <a:gd name="connsiteY4" fmla="*/ 48773 h 307853"/>
                <a:gd name="connsiteX5" fmla="*/ 487680 w 487680"/>
                <a:gd name="connsiteY5" fmla="*/ 48773 h 3078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87680" h="307853">
                  <a:moveTo>
                    <a:pt x="0" y="307853"/>
                  </a:moveTo>
                  <a:cubicBezTo>
                    <a:pt x="111760" y="293248"/>
                    <a:pt x="223520" y="278643"/>
                    <a:pt x="259080" y="241813"/>
                  </a:cubicBezTo>
                  <a:cubicBezTo>
                    <a:pt x="294640" y="204983"/>
                    <a:pt x="198543" y="127090"/>
                    <a:pt x="213360" y="86873"/>
                  </a:cubicBezTo>
                  <a:cubicBezTo>
                    <a:pt x="228177" y="46656"/>
                    <a:pt x="302260" y="6863"/>
                    <a:pt x="347980" y="513"/>
                  </a:cubicBezTo>
                  <a:cubicBezTo>
                    <a:pt x="393700" y="-5837"/>
                    <a:pt x="487680" y="48773"/>
                    <a:pt x="487680" y="48773"/>
                  </a:cubicBezTo>
                  <a:lnTo>
                    <a:pt x="487680" y="48773"/>
                  </a:lnTo>
                </a:path>
              </a:pathLst>
            </a:custGeom>
            <a:noFill/>
            <a:ln w="6350">
              <a:solidFill>
                <a:srgbClr val="00B050"/>
              </a:solidFill>
              <a:tailEnd type="arrow" w="sm" len="sm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/>
          <p:cNvGrpSpPr/>
          <p:nvPr/>
        </p:nvGrpSpPr>
        <p:grpSpPr>
          <a:xfrm rot="21350820">
            <a:off x="4409631" y="3305925"/>
            <a:ext cx="74275" cy="548608"/>
            <a:chOff x="4071024" y="2757924"/>
            <a:chExt cx="45719" cy="460498"/>
          </a:xfrm>
        </p:grpSpPr>
        <p:sp>
          <p:nvSpPr>
            <p:cNvPr id="26" name="Arc 25"/>
            <p:cNvSpPr/>
            <p:nvPr/>
          </p:nvSpPr>
          <p:spPr>
            <a:xfrm rot="11090584">
              <a:off x="4071024" y="2757924"/>
              <a:ext cx="45719" cy="460498"/>
            </a:xfrm>
            <a:prstGeom prst="arc">
              <a:avLst/>
            </a:prstGeom>
            <a:ln w="6350">
              <a:solidFill>
                <a:schemeClr val="tx2"/>
              </a:solidFill>
              <a:tailEnd type="arrow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Arc 26"/>
            <p:cNvSpPr/>
            <p:nvPr/>
          </p:nvSpPr>
          <p:spPr>
            <a:xfrm rot="11090584" flipH="1">
              <a:off x="4071024" y="2757924"/>
              <a:ext cx="45719" cy="460498"/>
            </a:xfrm>
            <a:prstGeom prst="arc">
              <a:avLst>
                <a:gd name="adj1" fmla="val 16256010"/>
                <a:gd name="adj2" fmla="val 0"/>
              </a:avLst>
            </a:prstGeom>
            <a:ln w="6350">
              <a:solidFill>
                <a:schemeClr val="tx2"/>
              </a:solidFill>
              <a:tailEnd type="arrow" w="sm" len="sm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32" name="Footer Placeholder 3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cxnSp>
        <p:nvCxnSpPr>
          <p:cNvPr id="34" name="Straight Arrow Connector 33"/>
          <p:cNvCxnSpPr/>
          <p:nvPr/>
        </p:nvCxnSpPr>
        <p:spPr>
          <a:xfrm>
            <a:off x="3696529" y="4305300"/>
            <a:ext cx="2298821" cy="0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604260" y="4206240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y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cxnSp>
        <p:nvCxnSpPr>
          <p:cNvPr id="37" name="Straight Arrow Connector 36"/>
          <p:cNvCxnSpPr/>
          <p:nvPr/>
        </p:nvCxnSpPr>
        <p:spPr>
          <a:xfrm flipV="1">
            <a:off x="6133460" y="3516588"/>
            <a:ext cx="0" cy="788712"/>
          </a:xfrm>
          <a:prstGeom prst="straightConnector1">
            <a:avLst/>
          </a:prstGeom>
          <a:ln>
            <a:solidFill>
              <a:schemeClr val="accent6">
                <a:lumMod val="50000"/>
              </a:schemeClr>
            </a:solidFill>
            <a:tailEnd type="arrow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6133460" y="3944566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z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41" name="Slide Number Placeholder 4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75357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7" descr="diffusion_transients.pdf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" t="9139" r="7113"/>
          <a:stretch/>
        </p:blipFill>
        <p:spPr>
          <a:xfrm>
            <a:off x="3828516" y="2503919"/>
            <a:ext cx="5247118" cy="35574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Edge TCT – Depletion Zone Geometry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3379862" cy="4667421"/>
          </a:xfrm>
        </p:spPr>
        <p:txBody>
          <a:bodyPr/>
          <a:lstStyle/>
          <a:p>
            <a:r>
              <a:rPr lang="de-DE" dirty="0" smtClean="0"/>
              <a:t>Signal composed of</a:t>
            </a:r>
          </a:p>
          <a:p>
            <a:pPr lvl="1"/>
            <a:r>
              <a:rPr lang="de-DE" dirty="0"/>
              <a:t>D</a:t>
            </a:r>
            <a:r>
              <a:rPr lang="de-DE" dirty="0" smtClean="0"/>
              <a:t>rift </a:t>
            </a:r>
            <a:br>
              <a:rPr lang="de-DE" dirty="0" smtClean="0"/>
            </a:br>
            <a:r>
              <a:rPr lang="de-DE" dirty="0" smtClean="0"/>
              <a:t>(faster than 3 ns)</a:t>
            </a:r>
          </a:p>
          <a:p>
            <a:pPr lvl="1"/>
            <a:r>
              <a:rPr lang="de-DE" dirty="0" smtClean="0"/>
              <a:t>Diffusion </a:t>
            </a:r>
            <a:br>
              <a:rPr lang="de-DE" dirty="0" smtClean="0"/>
            </a:br>
            <a:r>
              <a:rPr lang="de-DE" dirty="0" smtClean="0"/>
              <a:t>(slower than 3 ns)</a:t>
            </a:r>
          </a:p>
          <a:p>
            <a:r>
              <a:rPr lang="de-DE" dirty="0" smtClean="0"/>
              <a:t>Contribution of </a:t>
            </a:r>
            <a:br>
              <a:rPr lang="de-DE" dirty="0" smtClean="0"/>
            </a:br>
            <a:r>
              <a:rPr lang="de-DE" dirty="0" smtClean="0"/>
              <a:t>Drift / Diffusion depends on </a:t>
            </a:r>
            <a:br>
              <a:rPr lang="de-DE" dirty="0" smtClean="0"/>
            </a:br>
            <a:r>
              <a:rPr lang="de-DE" dirty="0" smtClean="0"/>
              <a:t>position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810856" y="5811142"/>
            <a:ext cx="115368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accent6">
                    <a:lumMod val="50000"/>
                  </a:schemeClr>
                </a:solidFill>
              </a:rPr>
              <a:t>Time [ns]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rot="16200000">
            <a:off x="2943422" y="3228283"/>
            <a:ext cx="1787281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accent6">
                    <a:lumMod val="50000"/>
                  </a:schemeClr>
                </a:solidFill>
              </a:rPr>
              <a:t>Signal Size [a.u.]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5182756" y="2615013"/>
            <a:ext cx="3414313" cy="6751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 rot="16200000">
            <a:off x="4622718" y="3445089"/>
            <a:ext cx="1369598" cy="675118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4707330" y="2753724"/>
            <a:ext cx="1369598" cy="397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5242888">
            <a:off x="4384245" y="3390641"/>
            <a:ext cx="1369598" cy="39769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5400000">
            <a:off x="4309139" y="4066704"/>
            <a:ext cx="1369598" cy="79169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4540378" y="2888469"/>
            <a:ext cx="1116919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 rot="3024313">
            <a:off x="4239840" y="3066507"/>
            <a:ext cx="1116919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>
            <a:off x="4692778" y="3040869"/>
            <a:ext cx="1116919" cy="1524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17" name="Rectangle 16"/>
          <p:cNvSpPr/>
          <p:nvPr/>
        </p:nvSpPr>
        <p:spPr>
          <a:xfrm>
            <a:off x="6593790" y="4467447"/>
            <a:ext cx="2310926" cy="1072866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259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Outline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de-DE" sz="2000" dirty="0" smtClean="0"/>
              <a:t>Motivation</a:t>
            </a:r>
            <a:endParaRPr lang="en-US" sz="2000" dirty="0" smtClean="0"/>
          </a:p>
          <a:p>
            <a:r>
              <a:rPr lang="en-US" sz="2000" dirty="0" smtClean="0"/>
              <a:t>HV2FEI4 </a:t>
            </a:r>
            <a:r>
              <a:rPr lang="en-US" sz="2000" dirty="0" smtClean="0"/>
              <a:t>introduction</a:t>
            </a:r>
            <a:endParaRPr lang="en-US" sz="2000" dirty="0" smtClean="0"/>
          </a:p>
          <a:p>
            <a:pPr lvl="1"/>
            <a:r>
              <a:rPr lang="en-US" sz="1800" dirty="0" smtClean="0"/>
              <a:t>“Sensor”</a:t>
            </a:r>
          </a:p>
          <a:p>
            <a:pPr lvl="1"/>
            <a:r>
              <a:rPr lang="en-US" sz="1800" dirty="0" smtClean="0"/>
              <a:t>Readout chip</a:t>
            </a:r>
          </a:p>
          <a:p>
            <a:r>
              <a:rPr lang="en-US" sz="2000" dirty="0" smtClean="0"/>
              <a:t>Lab results</a:t>
            </a:r>
          </a:p>
          <a:p>
            <a:r>
              <a:rPr lang="en-US" sz="2000" dirty="0" smtClean="0"/>
              <a:t>Test beam results</a:t>
            </a:r>
          </a:p>
          <a:p>
            <a:r>
              <a:rPr lang="en-US" sz="2000" dirty="0" smtClean="0"/>
              <a:t>Irradiation studies</a:t>
            </a:r>
          </a:p>
          <a:p>
            <a:r>
              <a:rPr lang="de-DE" sz="2000" dirty="0" smtClean="0"/>
              <a:t>Edge TCT results</a:t>
            </a:r>
            <a:endParaRPr lang="en-US" sz="2000" dirty="0" smtClean="0"/>
          </a:p>
          <a:p>
            <a:r>
              <a:rPr lang="en-US" sz="2000" dirty="0" smtClean="0"/>
              <a:t>Outlook</a:t>
            </a:r>
          </a:p>
          <a:p>
            <a:pPr lvl="1"/>
            <a:r>
              <a:rPr lang="en-US" sz="1800" dirty="0" smtClean="0"/>
              <a:t>Alternative submissions</a:t>
            </a:r>
          </a:p>
          <a:p>
            <a:pPr lvl="1"/>
            <a:r>
              <a:rPr lang="en-US" sz="1800" dirty="0" smtClean="0"/>
              <a:t>Summary</a:t>
            </a:r>
          </a:p>
          <a:p>
            <a:pPr lvl="1"/>
            <a:r>
              <a:rPr lang="en-US" sz="1800" dirty="0" smtClean="0"/>
              <a:t>ATLAS Smart CMOS Pixel Collaboration</a:t>
            </a:r>
          </a:p>
          <a:p>
            <a:pPr lvl="1"/>
            <a:endParaRPr lang="en-US" sz="1800" dirty="0"/>
          </a:p>
        </p:txBody>
      </p:sp>
      <p:grpSp>
        <p:nvGrpSpPr>
          <p:cNvPr id="10" name="Group 9"/>
          <p:cNvGrpSpPr>
            <a:grpSpLocks noChangeAspect="1"/>
          </p:cNvGrpSpPr>
          <p:nvPr/>
        </p:nvGrpSpPr>
        <p:grpSpPr>
          <a:xfrm>
            <a:off x="6184549" y="62450"/>
            <a:ext cx="2376265" cy="1598215"/>
            <a:chOff x="4788205" y="2348880"/>
            <a:chExt cx="2592592" cy="1743711"/>
          </a:xfrm>
        </p:grpSpPr>
        <p:grpSp>
          <p:nvGrpSpPr>
            <p:cNvPr id="11" name="Group 10"/>
            <p:cNvGrpSpPr/>
            <p:nvPr/>
          </p:nvGrpSpPr>
          <p:grpSpPr>
            <a:xfrm>
              <a:off x="4788205" y="2636912"/>
              <a:ext cx="2592592" cy="997112"/>
              <a:chOff x="4788205" y="2341507"/>
              <a:chExt cx="2592592" cy="997112"/>
            </a:xfrm>
          </p:grpSpPr>
          <p:grpSp>
            <p:nvGrpSpPr>
              <p:cNvPr id="14" name="Group 13"/>
              <p:cNvGrpSpPr/>
              <p:nvPr/>
            </p:nvGrpSpPr>
            <p:grpSpPr>
              <a:xfrm>
                <a:off x="4788205" y="2341507"/>
                <a:ext cx="648072" cy="720080"/>
                <a:chOff x="1223628" y="1628800"/>
                <a:chExt cx="648072" cy="720080"/>
              </a:xfrm>
            </p:grpSpPr>
            <p:sp>
              <p:nvSpPr>
                <p:cNvPr id="27" name="Rectangle 26"/>
                <p:cNvSpPr/>
                <p:nvPr/>
              </p:nvSpPr>
              <p:spPr>
                <a:xfrm>
                  <a:off x="1223628" y="1628800"/>
                  <a:ext cx="648072" cy="720080"/>
                </a:xfrm>
                <a:prstGeom prst="rect">
                  <a:avLst/>
                </a:prstGeom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28" name="Group 27"/>
                <p:cNvGrpSpPr/>
                <p:nvPr/>
              </p:nvGrpSpPr>
              <p:grpSpPr>
                <a:xfrm>
                  <a:off x="1410671" y="1772816"/>
                  <a:ext cx="288032" cy="432048"/>
                  <a:chOff x="1410671" y="1772816"/>
                  <a:chExt cx="288032" cy="432048"/>
                </a:xfrm>
              </p:grpSpPr>
              <p:sp>
                <p:nvSpPr>
                  <p:cNvPr id="29" name="Isosceles Triangle 28"/>
                  <p:cNvSpPr/>
                  <p:nvPr/>
                </p:nvSpPr>
                <p:spPr>
                  <a:xfrm>
                    <a:off x="1446675" y="1916832"/>
                    <a:ext cx="216024" cy="14401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  <p:cxnSp>
                <p:nvCxnSpPr>
                  <p:cNvPr id="30" name="Straight Connector 29"/>
                  <p:cNvCxnSpPr/>
                  <p:nvPr/>
                </p:nvCxnSpPr>
                <p:spPr>
                  <a:xfrm>
                    <a:off x="1410671" y="1916832"/>
                    <a:ext cx="288032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1" name="Straight Connector 30"/>
                  <p:cNvCxnSpPr/>
                  <p:nvPr/>
                </p:nvCxnSpPr>
                <p:spPr>
                  <a:xfrm flipV="1">
                    <a:off x="1554687" y="1772816"/>
                    <a:ext cx="0" cy="43204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grpSp>
            <p:nvGrpSpPr>
              <p:cNvPr id="15" name="Group 14"/>
              <p:cNvGrpSpPr/>
              <p:nvPr/>
            </p:nvGrpSpPr>
            <p:grpSpPr>
              <a:xfrm>
                <a:off x="5940637" y="2341507"/>
                <a:ext cx="1440159" cy="720080"/>
                <a:chOff x="5454098" y="2341507"/>
                <a:chExt cx="1440159" cy="720080"/>
              </a:xfrm>
            </p:grpSpPr>
            <p:sp>
              <p:nvSpPr>
                <p:cNvPr id="18" name="Rectangle 17"/>
                <p:cNvSpPr/>
                <p:nvPr/>
              </p:nvSpPr>
              <p:spPr>
                <a:xfrm>
                  <a:off x="5454098" y="2341507"/>
                  <a:ext cx="1440159" cy="720080"/>
                </a:xfrm>
                <a:prstGeom prst="rect">
                  <a:avLst/>
                </a:prstGeom>
                <a:solidFill>
                  <a:srgbClr val="FFFF00"/>
                </a:solidFill>
                <a:ln>
                  <a:solidFill>
                    <a:srgbClr val="FFC000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19" name="Group 18"/>
                <p:cNvGrpSpPr/>
                <p:nvPr/>
              </p:nvGrpSpPr>
              <p:grpSpPr>
                <a:xfrm rot="5400000">
                  <a:off x="5630040" y="2456400"/>
                  <a:ext cx="432048" cy="468052"/>
                  <a:chOff x="1326079" y="1736812"/>
                  <a:chExt cx="432048" cy="468052"/>
                </a:xfrm>
              </p:grpSpPr>
              <p:sp>
                <p:nvSpPr>
                  <p:cNvPr id="24" name="Isosceles Triangle 23"/>
                  <p:cNvSpPr/>
                  <p:nvPr/>
                </p:nvSpPr>
                <p:spPr>
                  <a:xfrm>
                    <a:off x="1326079" y="1844824"/>
                    <a:ext cx="432048" cy="252028"/>
                  </a:xfrm>
                  <a:prstGeom prst="triangle">
                    <a:avLst>
                      <a:gd name="adj" fmla="val 51666"/>
                    </a:avLst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  <p:cxnSp>
                <p:nvCxnSpPr>
                  <p:cNvPr id="25" name="Straight Connector 24"/>
                  <p:cNvCxnSpPr/>
                  <p:nvPr/>
                </p:nvCxnSpPr>
                <p:spPr>
                  <a:xfrm rot="16200000">
                    <a:off x="1488096" y="2150858"/>
                    <a:ext cx="108012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6" name="Straight Connector 25"/>
                  <p:cNvCxnSpPr>
                    <a:stCxn id="24" idx="0"/>
                  </p:cNvCxnSpPr>
                  <p:nvPr/>
                </p:nvCxnSpPr>
                <p:spPr>
                  <a:xfrm rot="16200000">
                    <a:off x="1495295" y="1790818"/>
                    <a:ext cx="108012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20" name="Group 19"/>
                <p:cNvGrpSpPr/>
                <p:nvPr/>
              </p:nvGrpSpPr>
              <p:grpSpPr>
                <a:xfrm rot="5400000">
                  <a:off x="6335893" y="2456401"/>
                  <a:ext cx="432048" cy="468052"/>
                  <a:chOff x="1326079" y="1736812"/>
                  <a:chExt cx="432048" cy="468052"/>
                </a:xfrm>
              </p:grpSpPr>
              <p:sp>
                <p:nvSpPr>
                  <p:cNvPr id="21" name="Rectangle 20"/>
                  <p:cNvSpPr/>
                  <p:nvPr/>
                </p:nvSpPr>
                <p:spPr>
                  <a:xfrm>
                    <a:off x="1326079" y="1844824"/>
                    <a:ext cx="432048" cy="252028"/>
                  </a:xfrm>
                  <a:prstGeom prst="rect">
                    <a:avLst/>
                  </a:prstGeom>
                  <a:noFill/>
                  <a:ln w="381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  <p:cxnSp>
                <p:nvCxnSpPr>
                  <p:cNvPr id="22" name="Straight Connector 21"/>
                  <p:cNvCxnSpPr/>
                  <p:nvPr/>
                </p:nvCxnSpPr>
                <p:spPr>
                  <a:xfrm rot="16200000">
                    <a:off x="1488096" y="2150858"/>
                    <a:ext cx="108012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23" name="Straight Connector 22"/>
                  <p:cNvCxnSpPr/>
                  <p:nvPr/>
                </p:nvCxnSpPr>
                <p:spPr>
                  <a:xfrm rot="16200000">
                    <a:off x="1495295" y="1790818"/>
                    <a:ext cx="108012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16" name="TextBox 15"/>
              <p:cNvSpPr txBox="1"/>
              <p:nvPr/>
            </p:nvSpPr>
            <p:spPr>
              <a:xfrm>
                <a:off x="4788205" y="3061587"/>
                <a:ext cx="648072" cy="26863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Sensor</a:t>
                </a:r>
                <a:endParaRPr lang="en-US" sz="11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5922635" y="3061587"/>
                <a:ext cx="1458162" cy="2770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000" dirty="0" smtClean="0"/>
                  <a:t>FE chip</a:t>
                </a:r>
                <a:endParaRPr lang="en-US" sz="1000" dirty="0"/>
              </a:p>
            </p:txBody>
          </p:sp>
        </p:grpSp>
        <p:cxnSp>
          <p:nvCxnSpPr>
            <p:cNvPr id="12" name="Straight Connector 11"/>
            <p:cNvCxnSpPr/>
            <p:nvPr/>
          </p:nvCxnSpPr>
          <p:spPr>
            <a:xfrm>
              <a:off x="5709720" y="2348880"/>
              <a:ext cx="0" cy="1368152"/>
            </a:xfrm>
            <a:prstGeom prst="line">
              <a:avLst/>
            </a:prstGeom>
            <a:ln w="381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TextBox 12"/>
            <p:cNvSpPr txBox="1"/>
            <p:nvPr/>
          </p:nvSpPr>
          <p:spPr>
            <a:xfrm>
              <a:off x="5118175" y="3656056"/>
              <a:ext cx="1182017" cy="43653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FF0000"/>
                  </a:solidFill>
                </a:rPr>
                <a:t>Chip to chip bump bonding</a:t>
              </a:r>
              <a:endParaRPr lang="en-US" sz="10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184549" y="1794116"/>
            <a:ext cx="2841224" cy="1658627"/>
            <a:chOff x="4788204" y="4149080"/>
            <a:chExt cx="3096164" cy="1807453"/>
          </a:xfrm>
        </p:grpSpPr>
        <p:grpSp>
          <p:nvGrpSpPr>
            <p:cNvPr id="34" name="Group 33"/>
            <p:cNvGrpSpPr/>
            <p:nvPr/>
          </p:nvGrpSpPr>
          <p:grpSpPr>
            <a:xfrm>
              <a:off x="4788204" y="4149080"/>
              <a:ext cx="3096164" cy="1804163"/>
              <a:chOff x="4788204" y="904269"/>
              <a:chExt cx="3096164" cy="1804163"/>
            </a:xfrm>
          </p:grpSpPr>
          <p:grpSp>
            <p:nvGrpSpPr>
              <p:cNvPr id="36" name="Group 35"/>
              <p:cNvGrpSpPr/>
              <p:nvPr/>
            </p:nvGrpSpPr>
            <p:grpSpPr>
              <a:xfrm>
                <a:off x="4788204" y="1124744"/>
                <a:ext cx="3096164" cy="1172860"/>
                <a:chOff x="4788204" y="4653136"/>
                <a:chExt cx="3096164" cy="1172860"/>
              </a:xfrm>
            </p:grpSpPr>
            <p:sp>
              <p:nvSpPr>
                <p:cNvPr id="40" name="Rectangle 39"/>
                <p:cNvSpPr/>
                <p:nvPr/>
              </p:nvSpPr>
              <p:spPr>
                <a:xfrm>
                  <a:off x="4788205" y="4653136"/>
                  <a:ext cx="639988" cy="720080"/>
                </a:xfrm>
                <a:prstGeom prst="rect">
                  <a:avLst/>
                </a:prstGeom>
                <a:ln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grpSp>
              <p:nvGrpSpPr>
                <p:cNvPr id="41" name="Group 40"/>
                <p:cNvGrpSpPr/>
                <p:nvPr/>
              </p:nvGrpSpPr>
              <p:grpSpPr>
                <a:xfrm>
                  <a:off x="5940637" y="4653136"/>
                  <a:ext cx="720079" cy="720080"/>
                  <a:chOff x="5454098" y="2341507"/>
                  <a:chExt cx="720079" cy="720080"/>
                </a:xfrm>
              </p:grpSpPr>
              <p:sp>
                <p:nvSpPr>
                  <p:cNvPr id="55" name="Rectangle 54"/>
                  <p:cNvSpPr/>
                  <p:nvPr/>
                </p:nvSpPr>
                <p:spPr>
                  <a:xfrm>
                    <a:off x="5454098" y="2341507"/>
                    <a:ext cx="720079" cy="720080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56" name="Group 55"/>
                  <p:cNvGrpSpPr/>
                  <p:nvPr/>
                </p:nvGrpSpPr>
                <p:grpSpPr>
                  <a:xfrm rot="5400000">
                    <a:off x="5630040" y="2456400"/>
                    <a:ext cx="432048" cy="468052"/>
                    <a:chOff x="1326079" y="1736812"/>
                    <a:chExt cx="432048" cy="468052"/>
                  </a:xfrm>
                </p:grpSpPr>
                <p:sp>
                  <p:nvSpPr>
                    <p:cNvPr id="57" name="Isosceles Triangle 56"/>
                    <p:cNvSpPr/>
                    <p:nvPr/>
                  </p:nvSpPr>
                  <p:spPr>
                    <a:xfrm>
                      <a:off x="1326079" y="1844824"/>
                      <a:ext cx="432048" cy="252028"/>
                    </a:xfrm>
                    <a:prstGeom prst="triangle">
                      <a:avLst>
                        <a:gd name="adj" fmla="val 51666"/>
                      </a:avLst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58" name="Straight Connector 57"/>
                    <p:cNvCxnSpPr/>
                    <p:nvPr/>
                  </p:nvCxnSpPr>
                  <p:spPr>
                    <a:xfrm rot="16200000">
                      <a:off x="1488096" y="2150858"/>
                      <a:ext cx="108012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9" name="Straight Connector 58"/>
                    <p:cNvCxnSpPr>
                      <a:stCxn id="57" idx="0"/>
                    </p:cNvCxnSpPr>
                    <p:nvPr/>
                  </p:nvCxnSpPr>
                  <p:spPr>
                    <a:xfrm rot="16200000">
                      <a:off x="1495295" y="1790818"/>
                      <a:ext cx="108012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42" name="TextBox 41"/>
                <p:cNvSpPr txBox="1"/>
                <p:nvPr/>
              </p:nvSpPr>
              <p:spPr>
                <a:xfrm>
                  <a:off x="4788204" y="5373216"/>
                  <a:ext cx="648073" cy="26831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/>
                    <a:t>Sensor</a:t>
                  </a:r>
                  <a:endParaRPr lang="en-US" sz="1000" dirty="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5922635" y="5373216"/>
                  <a:ext cx="720080" cy="452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/>
                    <a:t>Analog</a:t>
                  </a:r>
                  <a:br>
                    <a:rPr lang="en-US" sz="1000" dirty="0" smtClean="0"/>
                  </a:br>
                  <a:r>
                    <a:rPr lang="en-US" sz="1000" dirty="0" smtClean="0"/>
                    <a:t>tier</a:t>
                  </a:r>
                  <a:endParaRPr lang="en-US" sz="1000" dirty="0"/>
                </a:p>
              </p:txBody>
            </p:sp>
            <p:grpSp>
              <p:nvGrpSpPr>
                <p:cNvPr id="44" name="Group 43"/>
                <p:cNvGrpSpPr/>
                <p:nvPr/>
              </p:nvGrpSpPr>
              <p:grpSpPr>
                <a:xfrm>
                  <a:off x="4968225" y="4797152"/>
                  <a:ext cx="288032" cy="432048"/>
                  <a:chOff x="1403648" y="1772816"/>
                  <a:chExt cx="288032" cy="432048"/>
                </a:xfrm>
              </p:grpSpPr>
              <p:sp>
                <p:nvSpPr>
                  <p:cNvPr id="52" name="Isosceles Triangle 51"/>
                  <p:cNvSpPr/>
                  <p:nvPr/>
                </p:nvSpPr>
                <p:spPr>
                  <a:xfrm>
                    <a:off x="1439652" y="1916832"/>
                    <a:ext cx="216024" cy="144016"/>
                  </a:xfrm>
                  <a:prstGeom prst="triangle">
                    <a:avLst/>
                  </a:prstGeom>
                  <a:solidFill>
                    <a:schemeClr val="tx1"/>
                  </a:solidFill>
                  <a:ln w="28575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>
                      <a:ln>
                        <a:solidFill>
                          <a:sysClr val="windowText" lastClr="000000"/>
                        </a:solidFill>
                      </a:ln>
                    </a:endParaRPr>
                  </a:p>
                </p:txBody>
              </p:sp>
              <p:cxnSp>
                <p:nvCxnSpPr>
                  <p:cNvPr id="53" name="Straight Connector 52"/>
                  <p:cNvCxnSpPr/>
                  <p:nvPr/>
                </p:nvCxnSpPr>
                <p:spPr>
                  <a:xfrm>
                    <a:off x="1403648" y="1916832"/>
                    <a:ext cx="288032" cy="0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4" name="Straight Connector 53"/>
                  <p:cNvCxnSpPr/>
                  <p:nvPr/>
                </p:nvCxnSpPr>
                <p:spPr>
                  <a:xfrm flipV="1">
                    <a:off x="1547664" y="1772816"/>
                    <a:ext cx="0" cy="432048"/>
                  </a:xfrm>
                  <a:prstGeom prst="line">
                    <a:avLst/>
                  </a:prstGeom>
                  <a:ln w="38100" cap="rnd">
                    <a:solidFill>
                      <a:schemeClr val="tx1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5" name="Group 44"/>
                <p:cNvGrpSpPr/>
                <p:nvPr/>
              </p:nvGrpSpPr>
              <p:grpSpPr>
                <a:xfrm>
                  <a:off x="7164288" y="4653136"/>
                  <a:ext cx="720080" cy="720080"/>
                  <a:chOff x="6543806" y="2341507"/>
                  <a:chExt cx="720080" cy="720080"/>
                </a:xfrm>
              </p:grpSpPr>
              <p:sp>
                <p:nvSpPr>
                  <p:cNvPr id="47" name="Rectangle 46"/>
                  <p:cNvSpPr/>
                  <p:nvPr/>
                </p:nvSpPr>
                <p:spPr>
                  <a:xfrm>
                    <a:off x="6543806" y="2341507"/>
                    <a:ext cx="720080" cy="720080"/>
                  </a:xfrm>
                  <a:prstGeom prst="rect">
                    <a:avLst/>
                  </a:prstGeom>
                  <a:solidFill>
                    <a:srgbClr val="FFFF00"/>
                  </a:solidFill>
                  <a:ln>
                    <a:solidFill>
                      <a:srgbClr val="FFC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/>
                  </a:p>
                </p:txBody>
              </p:sp>
              <p:grpSp>
                <p:nvGrpSpPr>
                  <p:cNvPr id="48" name="Group 47"/>
                  <p:cNvGrpSpPr/>
                  <p:nvPr/>
                </p:nvGrpSpPr>
                <p:grpSpPr>
                  <a:xfrm rot="5400000">
                    <a:off x="6695933" y="2456401"/>
                    <a:ext cx="432048" cy="468052"/>
                    <a:chOff x="1326079" y="1376772"/>
                    <a:chExt cx="432048" cy="468052"/>
                  </a:xfrm>
                </p:grpSpPr>
                <p:sp>
                  <p:nvSpPr>
                    <p:cNvPr id="49" name="Rectangle 48"/>
                    <p:cNvSpPr/>
                    <p:nvPr/>
                  </p:nvSpPr>
                  <p:spPr>
                    <a:xfrm>
                      <a:off x="1326079" y="1484784"/>
                      <a:ext cx="432048" cy="252028"/>
                    </a:xfrm>
                    <a:prstGeom prst="rect">
                      <a:avLst/>
                    </a:prstGeom>
                    <a:noFill/>
                    <a:ln w="381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US">
                        <a:ln>
                          <a:solidFill>
                            <a:sysClr val="windowText" lastClr="000000"/>
                          </a:solidFill>
                        </a:ln>
                      </a:endParaRPr>
                    </a:p>
                  </p:txBody>
                </p:sp>
                <p:cxnSp>
                  <p:nvCxnSpPr>
                    <p:cNvPr id="50" name="Straight Connector 49"/>
                    <p:cNvCxnSpPr/>
                    <p:nvPr/>
                  </p:nvCxnSpPr>
                  <p:spPr>
                    <a:xfrm rot="16200000">
                      <a:off x="1488096" y="1790818"/>
                      <a:ext cx="108012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51" name="Straight Connector 50"/>
                    <p:cNvCxnSpPr/>
                    <p:nvPr/>
                  </p:nvCxnSpPr>
                  <p:spPr>
                    <a:xfrm rot="16200000">
                      <a:off x="1495295" y="1430778"/>
                      <a:ext cx="108012" cy="0"/>
                    </a:xfrm>
                    <a:prstGeom prst="line">
                      <a:avLst/>
                    </a:prstGeom>
                    <a:ln w="38100" cap="rnd">
                      <a:solidFill>
                        <a:schemeClr val="tx1"/>
                      </a:solidFill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</p:grpSp>
            <p:sp>
              <p:nvSpPr>
                <p:cNvPr id="46" name="TextBox 45"/>
                <p:cNvSpPr txBox="1"/>
                <p:nvPr/>
              </p:nvSpPr>
              <p:spPr>
                <a:xfrm>
                  <a:off x="7164288" y="5369926"/>
                  <a:ext cx="720080" cy="45278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US" sz="1000" dirty="0" smtClean="0"/>
                    <a:t>Digital</a:t>
                  </a:r>
                  <a:br>
                    <a:rPr lang="en-US" sz="1000" dirty="0" smtClean="0"/>
                  </a:br>
                  <a:r>
                    <a:rPr lang="en-US" sz="1000" dirty="0" smtClean="0"/>
                    <a:t>tier</a:t>
                  </a:r>
                  <a:endParaRPr lang="en-US" sz="1000" dirty="0"/>
                </a:p>
              </p:txBody>
            </p:sp>
          </p:grpSp>
          <p:cxnSp>
            <p:nvCxnSpPr>
              <p:cNvPr id="37" name="Straight Connector 36"/>
              <p:cNvCxnSpPr/>
              <p:nvPr/>
            </p:nvCxnSpPr>
            <p:spPr>
              <a:xfrm>
                <a:off x="5704327" y="907559"/>
                <a:ext cx="0" cy="1368152"/>
              </a:xfrm>
              <a:prstGeom prst="line">
                <a:avLst/>
              </a:prstGeom>
              <a:ln w="38100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TextBox 37"/>
              <p:cNvSpPr txBox="1"/>
              <p:nvPr/>
            </p:nvSpPr>
            <p:spPr>
              <a:xfrm>
                <a:off x="5160828" y="2272421"/>
                <a:ext cx="1087006" cy="43601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sz="1000" dirty="0" smtClean="0">
                    <a:solidFill>
                      <a:srgbClr val="FF0000"/>
                    </a:solidFill>
                  </a:rPr>
                  <a:t>Chip to chip </a:t>
                </a:r>
                <a:br>
                  <a:rPr lang="en-US" sz="1000" dirty="0" smtClean="0">
                    <a:solidFill>
                      <a:srgbClr val="FF0000"/>
                    </a:solidFill>
                  </a:rPr>
                </a:br>
                <a:r>
                  <a:rPr lang="en-US" sz="1000" dirty="0" smtClean="0">
                    <a:solidFill>
                      <a:srgbClr val="FF0000"/>
                    </a:solidFill>
                  </a:rPr>
                  <a:t>bump bonding</a:t>
                </a:r>
                <a:endParaRPr lang="en-US" sz="10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39" name="Straight Connector 38"/>
              <p:cNvCxnSpPr/>
              <p:nvPr/>
            </p:nvCxnSpPr>
            <p:spPr>
              <a:xfrm>
                <a:off x="6948264" y="904269"/>
                <a:ext cx="0" cy="1368152"/>
              </a:xfrm>
              <a:prstGeom prst="line">
                <a:avLst/>
              </a:prstGeom>
              <a:ln w="38100">
                <a:solidFill>
                  <a:srgbClr val="00B0F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TextBox 34"/>
            <p:cNvSpPr txBox="1"/>
            <p:nvPr/>
          </p:nvSpPr>
          <p:spPr>
            <a:xfrm>
              <a:off x="6395309" y="5520522"/>
              <a:ext cx="1104679" cy="436011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B0F0"/>
                  </a:solidFill>
                </a:rPr>
                <a:t>Wafer to wafer</a:t>
              </a:r>
              <a:br>
                <a:rPr lang="en-US" sz="1000" dirty="0" smtClean="0">
                  <a:solidFill>
                    <a:srgbClr val="00B0F0"/>
                  </a:solidFill>
                </a:rPr>
              </a:br>
              <a:r>
                <a:rPr lang="en-US" sz="1000" dirty="0" smtClean="0">
                  <a:solidFill>
                    <a:srgbClr val="00B0F0"/>
                  </a:solidFill>
                </a:rPr>
                <a:t>bonding</a:t>
              </a:r>
              <a:endParaRPr lang="en-US" sz="1000" dirty="0">
                <a:solidFill>
                  <a:srgbClr val="00B0F0"/>
                </a:solidFill>
              </a:endParaRPr>
            </a:p>
          </p:txBody>
        </p:sp>
      </p:grpSp>
      <p:grpSp>
        <p:nvGrpSpPr>
          <p:cNvPr id="60" name="Group 59"/>
          <p:cNvGrpSpPr/>
          <p:nvPr/>
        </p:nvGrpSpPr>
        <p:grpSpPr>
          <a:xfrm>
            <a:off x="6678429" y="3699306"/>
            <a:ext cx="1696871" cy="966301"/>
            <a:chOff x="4747337" y="4797152"/>
            <a:chExt cx="1696871" cy="966301"/>
          </a:xfrm>
        </p:grpSpPr>
        <p:sp>
          <p:nvSpPr>
            <p:cNvPr id="61" name="Rectangle 60"/>
            <p:cNvSpPr/>
            <p:nvPr/>
          </p:nvSpPr>
          <p:spPr>
            <a:xfrm>
              <a:off x="4747337" y="4797152"/>
              <a:ext cx="1696871" cy="72008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4747337" y="5517232"/>
              <a:ext cx="1687869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Diode + Amp + Digital</a:t>
              </a:r>
              <a:endParaRPr lang="en-US" sz="1000" dirty="0"/>
            </a:p>
          </p:txBody>
        </p:sp>
        <p:sp>
          <p:nvSpPr>
            <p:cNvPr id="63" name="Isosceles Triangle 62"/>
            <p:cNvSpPr/>
            <p:nvPr/>
          </p:nvSpPr>
          <p:spPr>
            <a:xfrm>
              <a:off x="4931256" y="5085184"/>
              <a:ext cx="216024" cy="144016"/>
            </a:xfrm>
            <a:prstGeom prst="triangle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64" name="Straight Connector 63"/>
            <p:cNvCxnSpPr/>
            <p:nvPr/>
          </p:nvCxnSpPr>
          <p:spPr>
            <a:xfrm>
              <a:off x="4895252" y="5085184"/>
              <a:ext cx="288032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flipV="1">
              <a:off x="5039268" y="4941168"/>
              <a:ext cx="0" cy="432048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Isosceles Triangle 65"/>
            <p:cNvSpPr/>
            <p:nvPr/>
          </p:nvSpPr>
          <p:spPr>
            <a:xfrm rot="5400000">
              <a:off x="5376253" y="5072039"/>
              <a:ext cx="291954" cy="170307"/>
            </a:xfrm>
            <a:prstGeom prst="triangle">
              <a:avLst>
                <a:gd name="adj" fmla="val 51666"/>
              </a:avLst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67" name="Straight Connector 66"/>
            <p:cNvCxnSpPr/>
            <p:nvPr/>
          </p:nvCxnSpPr>
          <p:spPr>
            <a:xfrm>
              <a:off x="5364088" y="5157191"/>
              <a:ext cx="72989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>
              <a:stCxn id="66" idx="0"/>
            </p:cNvCxnSpPr>
            <p:nvPr/>
          </p:nvCxnSpPr>
          <p:spPr>
            <a:xfrm>
              <a:off x="5607383" y="5162056"/>
              <a:ext cx="72989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9" name="Rectangle 68"/>
            <p:cNvSpPr/>
            <p:nvPr/>
          </p:nvSpPr>
          <p:spPr>
            <a:xfrm rot="5400000">
              <a:off x="5845551" y="5031177"/>
              <a:ext cx="432048" cy="252028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ln>
                  <a:solidFill>
                    <a:sysClr val="windowText" lastClr="000000"/>
                  </a:solidFill>
                </a:ln>
              </a:endParaRPr>
            </a:p>
          </p:txBody>
        </p:sp>
        <p:cxnSp>
          <p:nvCxnSpPr>
            <p:cNvPr id="70" name="Straight Connector 69"/>
            <p:cNvCxnSpPr/>
            <p:nvPr/>
          </p:nvCxnSpPr>
          <p:spPr>
            <a:xfrm>
              <a:off x="5827549" y="5157190"/>
              <a:ext cx="108012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>
              <a:off x="6187589" y="5164398"/>
              <a:ext cx="108012" cy="0"/>
            </a:xfrm>
            <a:prstGeom prst="line">
              <a:avLst/>
            </a:prstGeom>
            <a:ln w="38100" cap="rnd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/>
          <p:cNvGrpSpPr>
            <a:grpSpLocks noChangeAspect="1"/>
          </p:cNvGrpSpPr>
          <p:nvPr/>
        </p:nvGrpSpPr>
        <p:grpSpPr>
          <a:xfrm>
            <a:off x="6317011" y="4814616"/>
            <a:ext cx="2615403" cy="1381175"/>
            <a:chOff x="4664152" y="2791561"/>
            <a:chExt cx="3220216" cy="1700571"/>
          </a:xfrm>
        </p:grpSpPr>
        <p:sp>
          <p:nvSpPr>
            <p:cNvPr id="73" name="Rectangle 72"/>
            <p:cNvSpPr/>
            <p:nvPr/>
          </p:nvSpPr>
          <p:spPr>
            <a:xfrm>
              <a:off x="4747337" y="3063974"/>
              <a:ext cx="976791" cy="72008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4" name="Group 73"/>
            <p:cNvGrpSpPr/>
            <p:nvPr/>
          </p:nvGrpSpPr>
          <p:grpSpPr>
            <a:xfrm>
              <a:off x="6444208" y="3063974"/>
              <a:ext cx="1440159" cy="720080"/>
              <a:chOff x="5454098" y="2341507"/>
              <a:chExt cx="1440159" cy="720080"/>
            </a:xfrm>
          </p:grpSpPr>
          <p:sp>
            <p:nvSpPr>
              <p:cNvPr id="87" name="Rectangle 86"/>
              <p:cNvSpPr/>
              <p:nvPr/>
            </p:nvSpPr>
            <p:spPr>
              <a:xfrm>
                <a:off x="5454098" y="2341507"/>
                <a:ext cx="1440159" cy="72008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88" name="Group 87"/>
              <p:cNvGrpSpPr/>
              <p:nvPr/>
            </p:nvGrpSpPr>
            <p:grpSpPr>
              <a:xfrm rot="5400000">
                <a:off x="5940153" y="2456410"/>
                <a:ext cx="432048" cy="468052"/>
                <a:chOff x="1326079" y="2132561"/>
                <a:chExt cx="432048" cy="468052"/>
              </a:xfrm>
            </p:grpSpPr>
            <p:sp>
              <p:nvSpPr>
                <p:cNvPr id="89" name="Rectangle 88"/>
                <p:cNvSpPr/>
                <p:nvPr/>
              </p:nvSpPr>
              <p:spPr>
                <a:xfrm>
                  <a:off x="1326079" y="2240573"/>
                  <a:ext cx="432048" cy="252028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cxnSp>
              <p:nvCxnSpPr>
                <p:cNvPr id="90" name="Straight Connector 89"/>
                <p:cNvCxnSpPr/>
                <p:nvPr/>
              </p:nvCxnSpPr>
              <p:spPr>
                <a:xfrm rot="16200000">
                  <a:off x="1488096" y="2546607"/>
                  <a:ext cx="108012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Straight Connector 90"/>
                <p:cNvCxnSpPr/>
                <p:nvPr/>
              </p:nvCxnSpPr>
              <p:spPr>
                <a:xfrm rot="16200000">
                  <a:off x="1495304" y="2186567"/>
                  <a:ext cx="108012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75" name="TextBox 74"/>
            <p:cNvSpPr txBox="1"/>
            <p:nvPr/>
          </p:nvSpPr>
          <p:spPr>
            <a:xfrm>
              <a:off x="4664152" y="3784054"/>
              <a:ext cx="976792" cy="682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Diode + full analog processing</a:t>
              </a:r>
              <a:endParaRPr lang="en-US" sz="1000" dirty="0"/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6426206" y="3784054"/>
              <a:ext cx="1458162" cy="51158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dirty="0" smtClean="0"/>
                <a:t>Digital only FE chip</a:t>
              </a:r>
              <a:endParaRPr lang="en-US" sz="1000" dirty="0"/>
            </a:p>
          </p:txBody>
        </p:sp>
        <p:cxnSp>
          <p:nvCxnSpPr>
            <p:cNvPr id="77" name="Straight Connector 76"/>
            <p:cNvCxnSpPr/>
            <p:nvPr/>
          </p:nvCxnSpPr>
          <p:spPr>
            <a:xfrm flipH="1">
              <a:off x="6097721" y="2791561"/>
              <a:ext cx="3592" cy="1207936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TextBox 77"/>
            <p:cNvSpPr txBox="1"/>
            <p:nvPr/>
          </p:nvSpPr>
          <p:spPr>
            <a:xfrm>
              <a:off x="5506923" y="3999497"/>
              <a:ext cx="1248141" cy="49263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000" dirty="0" smtClean="0">
                  <a:solidFill>
                    <a:srgbClr val="00B0F0"/>
                  </a:solidFill>
                </a:rPr>
                <a:t>Wafer to wafer</a:t>
              </a:r>
              <a:br>
                <a:rPr lang="en-US" sz="1000" dirty="0" smtClean="0">
                  <a:solidFill>
                    <a:srgbClr val="00B0F0"/>
                  </a:solidFill>
                </a:rPr>
              </a:br>
              <a:r>
                <a:rPr lang="en-US" sz="1000" dirty="0" smtClean="0">
                  <a:solidFill>
                    <a:srgbClr val="00B0F0"/>
                  </a:solidFill>
                </a:rPr>
                <a:t>bonding</a:t>
              </a:r>
              <a:endParaRPr lang="en-US" sz="1000" dirty="0">
                <a:solidFill>
                  <a:srgbClr val="00B0F0"/>
                </a:solidFill>
              </a:endParaRPr>
            </a:p>
          </p:txBody>
        </p:sp>
        <p:grpSp>
          <p:nvGrpSpPr>
            <p:cNvPr id="79" name="Group 78"/>
            <p:cNvGrpSpPr/>
            <p:nvPr/>
          </p:nvGrpSpPr>
          <p:grpSpPr>
            <a:xfrm>
              <a:off x="4886868" y="3207990"/>
              <a:ext cx="288032" cy="432048"/>
              <a:chOff x="1403648" y="1772816"/>
              <a:chExt cx="288032" cy="432048"/>
            </a:xfrm>
          </p:grpSpPr>
          <p:sp>
            <p:nvSpPr>
              <p:cNvPr id="84" name="Isosceles Triangle 83"/>
              <p:cNvSpPr/>
              <p:nvPr/>
            </p:nvSpPr>
            <p:spPr>
              <a:xfrm>
                <a:off x="1439652" y="1916832"/>
                <a:ext cx="216024" cy="144016"/>
              </a:xfrm>
              <a:prstGeom prst="triangl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cxnSp>
            <p:nvCxnSpPr>
              <p:cNvPr id="85" name="Straight Connector 84"/>
              <p:cNvCxnSpPr/>
              <p:nvPr/>
            </p:nvCxnSpPr>
            <p:spPr>
              <a:xfrm>
                <a:off x="1403648" y="1916832"/>
                <a:ext cx="28803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Straight Connector 85"/>
              <p:cNvCxnSpPr/>
              <p:nvPr/>
            </p:nvCxnSpPr>
            <p:spPr>
              <a:xfrm flipV="1">
                <a:off x="1547664" y="1772816"/>
                <a:ext cx="0" cy="432048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0" name="Group 79"/>
            <p:cNvGrpSpPr/>
            <p:nvPr/>
          </p:nvGrpSpPr>
          <p:grpSpPr>
            <a:xfrm>
              <a:off x="5251507" y="3278037"/>
              <a:ext cx="316284" cy="291954"/>
              <a:chOff x="4553998" y="3569094"/>
              <a:chExt cx="468052" cy="432048"/>
            </a:xfrm>
          </p:grpSpPr>
          <p:sp>
            <p:nvSpPr>
              <p:cNvPr id="81" name="Isosceles Triangle 80"/>
              <p:cNvSpPr/>
              <p:nvPr/>
            </p:nvSpPr>
            <p:spPr>
              <a:xfrm rot="5400000">
                <a:off x="4572000" y="3659104"/>
                <a:ext cx="432048" cy="252028"/>
              </a:xfrm>
              <a:prstGeom prst="triangle">
                <a:avLst>
                  <a:gd name="adj" fmla="val 51666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cxnSp>
            <p:nvCxnSpPr>
              <p:cNvPr id="82" name="Straight Connector 81"/>
              <p:cNvCxnSpPr/>
              <p:nvPr/>
            </p:nvCxnSpPr>
            <p:spPr>
              <a:xfrm>
                <a:off x="4553998" y="3785117"/>
                <a:ext cx="10801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3" name="Straight Connector 82"/>
              <p:cNvCxnSpPr>
                <a:stCxn id="81" idx="0"/>
              </p:cNvCxnSpPr>
              <p:nvPr/>
            </p:nvCxnSpPr>
            <p:spPr>
              <a:xfrm>
                <a:off x="4914038" y="3792316"/>
                <a:ext cx="10801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cxnSp>
        <p:nvCxnSpPr>
          <p:cNvPr id="95" name="Straight Connector 94"/>
          <p:cNvCxnSpPr/>
          <p:nvPr/>
        </p:nvCxnSpPr>
        <p:spPr>
          <a:xfrm>
            <a:off x="5620841" y="1660665"/>
            <a:ext cx="3423210" cy="0"/>
          </a:xfrm>
          <a:prstGeom prst="line">
            <a:avLst/>
          </a:prstGeom>
          <a:ln w="12700" cmpd="sng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5620841" y="3569362"/>
            <a:ext cx="3423210" cy="0"/>
          </a:xfrm>
          <a:prstGeom prst="line">
            <a:avLst/>
          </a:prstGeom>
          <a:ln w="12700" cmpd="sng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5620841" y="4733556"/>
            <a:ext cx="3423210" cy="0"/>
          </a:xfrm>
          <a:prstGeom prst="line">
            <a:avLst/>
          </a:prstGeom>
          <a:ln w="12700" cmpd="sng"/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2" name="Date Placeholder 3"/>
          <p:cNvSpPr txBox="1">
            <a:spLocks/>
          </p:cNvSpPr>
          <p:nvPr/>
        </p:nvSpPr>
        <p:spPr>
          <a:xfrm>
            <a:off x="2969335" y="6362377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PSD10 – 11/09/2014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8401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 descr="civid_drift.pdf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45" t="5621" r="921" b="6136"/>
          <a:stretch/>
        </p:blipFill>
        <p:spPr>
          <a:xfrm>
            <a:off x="157620" y="1407548"/>
            <a:ext cx="4663440" cy="3063956"/>
          </a:xfrm>
          <a:prstGeom prst="rect">
            <a:avLst/>
          </a:prstGeom>
        </p:spPr>
      </p:pic>
      <p:pic>
        <p:nvPicPr>
          <p:cNvPr id="9" name="Content Placeholder 5" descr="civid_diff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91" t="4678" r="920" b="4678"/>
          <a:stretch/>
        </p:blipFill>
        <p:spPr>
          <a:xfrm>
            <a:off x="4401379" y="1407548"/>
            <a:ext cx="4695237" cy="309297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Edge TCT – Depletion Zone Geometry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41722" y="4336356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x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59" y="1468507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z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361243">
            <a:off x="3460919" y="3202732"/>
            <a:ext cx="1419802" cy="646331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HVCMOS</a:t>
            </a:r>
          </a:p>
          <a:p>
            <a:pPr algn="ctr"/>
            <a:r>
              <a:rPr lang="en-US" dirty="0" err="1" smtClean="0"/>
              <a:t>unirradiated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044042" y="4336178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x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3675" y="5266563"/>
            <a:ext cx="7796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Depleted region with thickness of 10 - 15 µm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Large area </a:t>
            </a:r>
            <a:r>
              <a:rPr lang="en-US" dirty="0"/>
              <a:t>with diffusion signal below the depleted </a:t>
            </a:r>
            <a:r>
              <a:rPr lang="en-US" dirty="0" smtClean="0"/>
              <a:t>region</a:t>
            </a:r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8743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Content Placeholder 3" descr="irrad_pos_drift.pdf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07" t="5628" r="1747" b="5006"/>
          <a:stretch/>
        </p:blipFill>
        <p:spPr>
          <a:xfrm>
            <a:off x="91440" y="1427868"/>
            <a:ext cx="4745875" cy="3063956"/>
          </a:xfrm>
          <a:prstGeom prst="rect">
            <a:avLst/>
          </a:prstGeom>
        </p:spPr>
      </p:pic>
      <p:pic>
        <p:nvPicPr>
          <p:cNvPr id="14" name="Content Placeholder 3" descr="irrad_pos_diff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59" t="7212" r="780" b="4412"/>
          <a:stretch/>
        </p:blipFill>
        <p:spPr>
          <a:xfrm>
            <a:off x="4344124" y="1468507"/>
            <a:ext cx="4759236" cy="305112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Edge TCT – Depletion Zone Geometry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8341722" y="4336356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x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159" y="1468507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>
                <a:solidFill>
                  <a:schemeClr val="accent6">
                    <a:lumMod val="50000"/>
                  </a:schemeClr>
                </a:solidFill>
              </a:rPr>
              <a:t>z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rot="20361243">
            <a:off x="3460919" y="3202732"/>
            <a:ext cx="1419802" cy="646331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HVCMOS</a:t>
            </a:r>
          </a:p>
          <a:p>
            <a:pPr algn="ctr"/>
            <a:r>
              <a:rPr lang="de-DE" dirty="0">
                <a:solidFill>
                  <a:schemeClr val="tx2"/>
                </a:solidFill>
              </a:rPr>
              <a:t>10</a:t>
            </a:r>
            <a:r>
              <a:rPr lang="de-DE" baseline="30000" dirty="0">
                <a:solidFill>
                  <a:schemeClr val="tx2"/>
                </a:solidFill>
              </a:rPr>
              <a:t>15</a:t>
            </a:r>
            <a:r>
              <a:rPr lang="de-DE" dirty="0">
                <a:solidFill>
                  <a:schemeClr val="tx2"/>
                </a:solidFill>
              </a:rPr>
              <a:t> n</a:t>
            </a:r>
            <a:r>
              <a:rPr lang="de-DE" baseline="-25000" dirty="0">
                <a:solidFill>
                  <a:schemeClr val="tx2"/>
                </a:solidFill>
              </a:rPr>
              <a:t>eq</a:t>
            </a:r>
            <a:r>
              <a:rPr lang="de-DE" dirty="0">
                <a:solidFill>
                  <a:schemeClr val="tx2"/>
                </a:solidFill>
              </a:rPr>
              <a:t>cm</a:t>
            </a:r>
            <a:r>
              <a:rPr lang="de-DE" baseline="30000" dirty="0">
                <a:solidFill>
                  <a:schemeClr val="tx2"/>
                </a:solidFill>
              </a:rPr>
              <a:t>-2</a:t>
            </a:r>
            <a:endParaRPr lang="en-US" dirty="0">
              <a:solidFill>
                <a:schemeClr val="tx2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44042" y="4336178"/>
            <a:ext cx="300082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de-DE" dirty="0" smtClean="0">
                <a:solidFill>
                  <a:schemeClr val="accent6">
                    <a:lumMod val="50000"/>
                  </a:schemeClr>
                </a:solidFill>
              </a:rPr>
              <a:t>x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83675" y="5266563"/>
            <a:ext cx="77965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Drift signal unchanged after irradiation</a:t>
            </a:r>
          </a:p>
          <a:p>
            <a:pPr marL="285750" indent="-285750">
              <a:buFont typeface="Wingdings" charset="0"/>
              <a:buChar char="à"/>
            </a:pPr>
            <a:r>
              <a:rPr lang="de-DE" dirty="0" smtClean="0"/>
              <a:t>Diffusion signal disappears due to trapping</a:t>
            </a:r>
            <a:endParaRPr lang="en-US" dirty="0" smtClean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83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7" descr="diffusion_transients.pdf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25" t="9139" r="7113"/>
          <a:stretch/>
        </p:blipFill>
        <p:spPr>
          <a:xfrm>
            <a:off x="4700509" y="2221052"/>
            <a:ext cx="4389120" cy="2975765"/>
          </a:xfrm>
          <a:prstGeom prst="rect">
            <a:avLst/>
          </a:prstGeom>
        </p:spPr>
      </p:pic>
      <p:pic>
        <p:nvPicPr>
          <p:cNvPr id="21" name="Content Placeholder 3" descr="not_vs_irrad_shifted.pdf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02" t="8566" r="6667"/>
          <a:stretch/>
        </p:blipFill>
        <p:spPr>
          <a:xfrm>
            <a:off x="369604" y="2202635"/>
            <a:ext cx="4236580" cy="297330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Edge TCT – Signal Composition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4000" y="1325606"/>
            <a:ext cx="4243309" cy="4667421"/>
          </a:xfrm>
        </p:spPr>
        <p:txBody>
          <a:bodyPr/>
          <a:lstStyle/>
          <a:p>
            <a:pPr marL="36576" indent="0">
              <a:buNone/>
            </a:pPr>
            <a:r>
              <a:rPr lang="de-DE" dirty="0" smtClean="0"/>
              <a:t>Signal in depleted region</a:t>
            </a:r>
            <a:br>
              <a:rPr lang="de-DE" dirty="0" smtClean="0"/>
            </a:b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drift, </a:t>
            </a:r>
            <a:r>
              <a:rPr lang="de-DE" dirty="0" smtClean="0">
                <a:sym typeface="Wingdings" panose="05000000000000000000" pitchFamily="2" charset="2"/>
              </a:rPr>
              <a:t>no trapping</a:t>
            </a:r>
            <a:endParaRPr lang="de-DE" dirty="0" smtClean="0"/>
          </a:p>
          <a:p>
            <a:pPr marL="448056" lvl="1" indent="0">
              <a:buNone/>
            </a:pPr>
            <a:endParaRPr lang="de-DE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 rot="16200000">
            <a:off x="-693313" y="2774599"/>
            <a:ext cx="1787281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accent6">
                    <a:lumMod val="50000"/>
                  </a:schemeClr>
                </a:solidFill>
              </a:rPr>
              <a:t>Signal Size [a.u.]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7997369" y="5006666"/>
            <a:ext cx="115368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accent6">
                    <a:lumMod val="50000"/>
                  </a:schemeClr>
                </a:solidFill>
              </a:rPr>
              <a:t>Time [ns]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51148" y="3967788"/>
            <a:ext cx="1337250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6">
                    <a:lumMod val="50000"/>
                  </a:schemeClr>
                </a:solidFill>
              </a:rPr>
              <a:t>Unirradiated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451147" y="4360958"/>
            <a:ext cx="1337251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6">
                    <a:lumMod val="50000"/>
                  </a:schemeClr>
                </a:solidFill>
              </a:rPr>
              <a:t>10</a:t>
            </a:r>
            <a:r>
              <a:rPr lang="de-DE" sz="1200" baseline="30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de-DE" sz="1200" dirty="0" smtClean="0">
                <a:solidFill>
                  <a:schemeClr val="accent6">
                    <a:lumMod val="50000"/>
                  </a:schemeClr>
                </a:solidFill>
              </a:rPr>
              <a:t> n</a:t>
            </a:r>
            <a:r>
              <a:rPr lang="de-DE" sz="1200" baseline="-25000" dirty="0" smtClean="0">
                <a:solidFill>
                  <a:schemeClr val="accent6">
                    <a:lumMod val="50000"/>
                  </a:schemeClr>
                </a:solidFill>
              </a:rPr>
              <a:t>eq</a:t>
            </a:r>
            <a:r>
              <a:rPr lang="de-DE" sz="1200" dirty="0" smtClean="0">
                <a:solidFill>
                  <a:schemeClr val="accent6">
                    <a:lumMod val="50000"/>
                  </a:schemeClr>
                </a:solidFill>
              </a:rPr>
              <a:t>cm</a:t>
            </a:r>
            <a:r>
              <a:rPr lang="de-DE" sz="1200" baseline="30000" dirty="0" smtClean="0">
                <a:solidFill>
                  <a:schemeClr val="accent6">
                    <a:lumMod val="50000"/>
                  </a:schemeClr>
                </a:solidFill>
              </a:rPr>
              <a:t>-2</a:t>
            </a:r>
            <a:endParaRPr lang="en-US" sz="12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487894" y="3786872"/>
            <a:ext cx="1835166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6">
                    <a:lumMod val="50000"/>
                  </a:schemeClr>
                </a:solidFill>
              </a:rPr>
              <a:t>Unirradiated</a:t>
            </a:r>
            <a:endParaRPr lang="en-US" sz="12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487894" y="4222459"/>
            <a:ext cx="1835167" cy="276999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chemeClr val="accent6">
                    <a:lumMod val="50000"/>
                  </a:schemeClr>
                </a:solidFill>
              </a:rPr>
              <a:t>10</a:t>
            </a:r>
            <a:r>
              <a:rPr lang="de-DE" sz="1200" baseline="30000" dirty="0" smtClean="0">
                <a:solidFill>
                  <a:schemeClr val="accent6">
                    <a:lumMod val="50000"/>
                  </a:schemeClr>
                </a:solidFill>
              </a:rPr>
              <a:t>15</a:t>
            </a:r>
            <a:r>
              <a:rPr lang="de-DE" sz="1200" dirty="0" smtClean="0">
                <a:solidFill>
                  <a:schemeClr val="accent6">
                    <a:lumMod val="50000"/>
                  </a:schemeClr>
                </a:solidFill>
              </a:rPr>
              <a:t> n</a:t>
            </a:r>
            <a:r>
              <a:rPr lang="de-DE" sz="1200" baseline="-25000" dirty="0" smtClean="0">
                <a:solidFill>
                  <a:schemeClr val="accent6">
                    <a:lumMod val="50000"/>
                  </a:schemeClr>
                </a:solidFill>
              </a:rPr>
              <a:t>eq</a:t>
            </a:r>
            <a:r>
              <a:rPr lang="de-DE" sz="1200" dirty="0" smtClean="0">
                <a:solidFill>
                  <a:schemeClr val="accent6">
                    <a:lumMod val="50000"/>
                  </a:schemeClr>
                </a:solidFill>
              </a:rPr>
              <a:t>cm</a:t>
            </a:r>
            <a:r>
              <a:rPr lang="de-DE" sz="1200" baseline="30000" dirty="0" smtClean="0">
                <a:solidFill>
                  <a:schemeClr val="accent6">
                    <a:lumMod val="50000"/>
                  </a:schemeClr>
                </a:solidFill>
              </a:rPr>
              <a:t>-2</a:t>
            </a:r>
            <a:endParaRPr lang="en-US" sz="1200" baseline="300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599255" y="5006666"/>
            <a:ext cx="1153682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square" rtlCol="0">
            <a:spAutoFit/>
          </a:bodyPr>
          <a:lstStyle/>
          <a:p>
            <a:r>
              <a:rPr lang="de-DE" sz="1600" dirty="0" smtClean="0">
                <a:solidFill>
                  <a:schemeClr val="accent6">
                    <a:lumMod val="50000"/>
                  </a:schemeClr>
                </a:solidFill>
              </a:rPr>
              <a:t>Time [ns]</a:t>
            </a:r>
            <a:endParaRPr lang="en-US" sz="16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>
            <a:off x="4752937" y="1325606"/>
            <a:ext cx="4391063" cy="4667421"/>
          </a:xfrm>
          <a:prstGeom prst="rect">
            <a:avLst/>
          </a:prstGeom>
        </p:spPr>
        <p:txBody>
          <a:bodyPr vert="horz">
            <a:normAutofit/>
          </a:bodyPr>
          <a:lstStyle>
            <a:lvl1pPr marL="49377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Char char="•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Char char="•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6576" indent="0">
              <a:buNone/>
            </a:pPr>
            <a:r>
              <a:rPr lang="de-DE" dirty="0" smtClean="0"/>
              <a:t>Signal in un-depleted region</a:t>
            </a:r>
            <a:br>
              <a:rPr lang="de-DE" dirty="0" smtClean="0"/>
            </a:br>
            <a:r>
              <a:rPr lang="de-DE" dirty="0" smtClean="0">
                <a:sym typeface="Wingdings" panose="05000000000000000000" pitchFamily="2" charset="2"/>
              </a:rPr>
              <a:t> </a:t>
            </a:r>
            <a:r>
              <a:rPr lang="de-DE" dirty="0" smtClean="0">
                <a:sym typeface="Wingdings" panose="05000000000000000000" pitchFamily="2" charset="2"/>
              </a:rPr>
              <a:t>diffusion, </a:t>
            </a:r>
            <a:r>
              <a:rPr lang="de-DE" dirty="0" smtClean="0">
                <a:sym typeface="Wingdings" panose="05000000000000000000" pitchFamily="2" charset="2"/>
              </a:rPr>
              <a:t>trapping after irr.</a:t>
            </a:r>
            <a:endParaRPr lang="de-DE" dirty="0" smtClean="0"/>
          </a:p>
          <a:p>
            <a:pPr marL="448056" lvl="1" indent="0">
              <a:buFont typeface="Arial"/>
              <a:buNone/>
            </a:pPr>
            <a:endParaRPr lang="de-DE" dirty="0" smtClean="0"/>
          </a:p>
        </p:txBody>
      </p:sp>
      <p:sp>
        <p:nvSpPr>
          <p:cNvPr id="26" name="TextBox 25"/>
          <p:cNvSpPr txBox="1"/>
          <p:nvPr/>
        </p:nvSpPr>
        <p:spPr>
          <a:xfrm>
            <a:off x="783674" y="5266563"/>
            <a:ext cx="82180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</a:t>
            </a:r>
          </a:p>
          <a:p>
            <a:pPr marL="285750" indent="-285750">
              <a:buFont typeface="Wingdings" charset="0"/>
              <a:buChar char="à"/>
            </a:pPr>
            <a:r>
              <a:rPr lang="de-DE" dirty="0" smtClean="0"/>
              <a:t>Several 10% of traversing particle signal due to diffsion before irradiation</a:t>
            </a:r>
            <a:endParaRPr lang="en-US" dirty="0" smtClean="0"/>
          </a:p>
        </p:txBody>
      </p:sp>
      <p:sp>
        <p:nvSpPr>
          <p:cNvPr id="27" name="TextBox 26"/>
          <p:cNvSpPr txBox="1"/>
          <p:nvPr/>
        </p:nvSpPr>
        <p:spPr>
          <a:xfrm>
            <a:off x="5421713" y="5851934"/>
            <a:ext cx="288886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 smtClean="0"/>
              <a:t>[see also: </a:t>
            </a:r>
            <a:r>
              <a:rPr lang="de-DE" sz="1400" dirty="0" smtClean="0"/>
              <a:t>Simon Feigl, TIPP2014]</a:t>
            </a:r>
            <a:endParaRPr lang="en-US" sz="1400" dirty="0"/>
          </a:p>
        </p:txBody>
      </p:sp>
      <p:sp>
        <p:nvSpPr>
          <p:cNvPr id="28" name="Slide Number Placeholder 2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40401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Smart CMOS </a:t>
            </a:r>
            <a:r>
              <a:rPr lang="en-US" dirty="0"/>
              <a:t>Pixel </a:t>
            </a:r>
            <a:r>
              <a:rPr lang="en-US" dirty="0" smtClean="0"/>
              <a:t>Submissions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199" y="1325606"/>
            <a:ext cx="8686801" cy="4667421"/>
          </a:xfrm>
          <a:ln>
            <a:noFill/>
          </a:ln>
        </p:spPr>
        <p:txBody>
          <a:bodyPr>
            <a:normAutofit fontScale="77500" lnSpcReduction="20000"/>
          </a:bodyPr>
          <a:lstStyle/>
          <a:p>
            <a:pPr marL="36576" indent="0">
              <a:buNone/>
            </a:pPr>
            <a:r>
              <a:rPr lang="en-US" sz="1800" b="1" dirty="0" smtClean="0"/>
              <a:t>Submissions targeting R&amp;D with FE-I4 </a:t>
            </a:r>
            <a:r>
              <a:rPr lang="en-US" sz="1800" b="1" dirty="0" smtClean="0"/>
              <a:t>readout</a:t>
            </a:r>
            <a:endParaRPr lang="en-US" sz="1800" dirty="0"/>
          </a:p>
          <a:p>
            <a:pPr marL="36576" indent="0">
              <a:buNone/>
            </a:pPr>
            <a:r>
              <a:rPr lang="en-US" sz="1800" dirty="0" smtClean="0"/>
              <a:t>HVCMOS:</a:t>
            </a:r>
          </a:p>
          <a:p>
            <a:r>
              <a:rPr lang="en-US" sz="1800" dirty="0" smtClean="0"/>
              <a:t>AMS 180 nm – V1:	First prototype			</a:t>
            </a:r>
            <a:r>
              <a:rPr lang="en-US" sz="1800" dirty="0" smtClean="0">
                <a:solidFill>
                  <a:srgbClr val="008000"/>
                </a:solidFill>
              </a:rPr>
              <a:t>In test</a:t>
            </a:r>
          </a:p>
          <a:p>
            <a:r>
              <a:rPr lang="en-US" sz="1800" dirty="0" smtClean="0"/>
              <a:t>AMS 180 nm – V2:	Radiation hard </a:t>
            </a:r>
            <a:r>
              <a:rPr lang="en-US" sz="1800" dirty="0" err="1" smtClean="0"/>
              <a:t>electr</a:t>
            </a:r>
            <a:r>
              <a:rPr lang="en-US" sz="1800" dirty="0" smtClean="0"/>
              <a:t>. design		</a:t>
            </a:r>
            <a:r>
              <a:rPr lang="en-US" sz="1800" u="sng" dirty="0" smtClean="0">
                <a:solidFill>
                  <a:srgbClr val="008000"/>
                </a:solidFill>
              </a:rPr>
              <a:t>In test</a:t>
            </a:r>
          </a:p>
          <a:p>
            <a:r>
              <a:rPr lang="en-US" sz="1800" dirty="0"/>
              <a:t>AMS 180 nm – </a:t>
            </a:r>
            <a:r>
              <a:rPr lang="en-US" sz="1800" dirty="0" smtClean="0"/>
              <a:t>V3/4:</a:t>
            </a:r>
            <a:r>
              <a:rPr lang="en-US" sz="1800" dirty="0"/>
              <a:t>	Radiation hard </a:t>
            </a:r>
            <a:r>
              <a:rPr lang="en-US" sz="1800" dirty="0" err="1"/>
              <a:t>electr</a:t>
            </a:r>
            <a:r>
              <a:rPr lang="en-US" sz="1800" dirty="0"/>
              <a:t>. design	</a:t>
            </a:r>
            <a:r>
              <a:rPr lang="en-US" sz="1800" dirty="0" smtClean="0"/>
              <a:t>	</a:t>
            </a:r>
            <a:r>
              <a:rPr lang="en-US" sz="1800" dirty="0" smtClean="0">
                <a:solidFill>
                  <a:srgbClr val="008000"/>
                </a:solidFill>
              </a:rPr>
              <a:t>test started</a:t>
            </a:r>
          </a:p>
          <a:p>
            <a:r>
              <a:rPr lang="en-US" sz="1800" dirty="0" smtClean="0"/>
              <a:t>GF </a:t>
            </a:r>
            <a:r>
              <a:rPr lang="en-US" sz="1800" dirty="0"/>
              <a:t>130 nm – V1:	</a:t>
            </a:r>
            <a:r>
              <a:rPr lang="en-US" sz="1800" dirty="0" smtClean="0"/>
              <a:t>First </a:t>
            </a:r>
            <a:r>
              <a:rPr lang="en-US" sz="1800" dirty="0"/>
              <a:t>prototype		</a:t>
            </a:r>
            <a:r>
              <a:rPr lang="en-US" sz="1800" dirty="0" smtClean="0"/>
              <a:t>	</a:t>
            </a:r>
            <a:r>
              <a:rPr lang="en-US" sz="1800" dirty="0" smtClean="0">
                <a:solidFill>
                  <a:srgbClr val="008000"/>
                </a:solidFill>
              </a:rPr>
              <a:t>In </a:t>
            </a:r>
            <a:r>
              <a:rPr lang="en-US" sz="1800" dirty="0">
                <a:solidFill>
                  <a:srgbClr val="008000"/>
                </a:solidFill>
              </a:rPr>
              <a:t>test, promising up 							</a:t>
            </a:r>
            <a:r>
              <a:rPr lang="en-US" sz="1800" dirty="0" smtClean="0">
                <a:solidFill>
                  <a:srgbClr val="008000"/>
                </a:solidFill>
              </a:rPr>
              <a:t>	to </a:t>
            </a:r>
            <a:r>
              <a:rPr lang="en-US" sz="1800" dirty="0">
                <a:solidFill>
                  <a:srgbClr val="008000"/>
                </a:solidFill>
              </a:rPr>
              <a:t>1 Grad</a:t>
            </a:r>
            <a:r>
              <a:rPr lang="en-US" sz="1800" dirty="0" smtClean="0">
                <a:solidFill>
                  <a:srgbClr val="008000"/>
                </a:solidFill>
              </a:rPr>
              <a:t>!</a:t>
            </a:r>
            <a:endParaRPr lang="en-US" sz="1800" dirty="0" smtClean="0"/>
          </a:p>
          <a:p>
            <a:pPr marL="36576" indent="0">
              <a:buNone/>
            </a:pPr>
            <a:r>
              <a:rPr lang="en-US" sz="1800" dirty="0" smtClean="0"/>
              <a:t>HRCMOS:</a:t>
            </a:r>
            <a:endParaRPr lang="en-US" sz="1800" dirty="0"/>
          </a:p>
          <a:p>
            <a:r>
              <a:rPr lang="en-US" sz="1800" dirty="0" smtClean="0"/>
              <a:t>GF 130 nm – V2:	HR prototype, </a:t>
            </a:r>
            <a:r>
              <a:rPr lang="en-US" sz="1800" dirty="0" err="1" smtClean="0"/>
              <a:t>impr</a:t>
            </a:r>
            <a:r>
              <a:rPr lang="en-US" sz="1800" dirty="0" smtClean="0"/>
              <a:t>. </a:t>
            </a:r>
            <a:r>
              <a:rPr lang="en-US" sz="1800" dirty="0" err="1"/>
              <a:t>e</a:t>
            </a:r>
            <a:r>
              <a:rPr lang="en-US" sz="1800" dirty="0" err="1" smtClean="0"/>
              <a:t>lectr</a:t>
            </a:r>
            <a:r>
              <a:rPr lang="en-US" sz="1800" dirty="0" smtClean="0"/>
              <a:t>.		</a:t>
            </a:r>
            <a:r>
              <a:rPr lang="en-US" sz="1800" dirty="0" smtClean="0">
                <a:solidFill>
                  <a:srgbClr val="008000"/>
                </a:solidFill>
              </a:rPr>
              <a:t>In test, </a:t>
            </a:r>
            <a:r>
              <a:rPr lang="en-US" sz="1800" dirty="0" err="1" smtClean="0">
                <a:solidFill>
                  <a:srgbClr val="008000"/>
                </a:solidFill>
              </a:rPr>
              <a:t>expct</a:t>
            </a:r>
            <a:r>
              <a:rPr lang="en-US" sz="1800" dirty="0" smtClean="0">
                <a:solidFill>
                  <a:srgbClr val="008000"/>
                </a:solidFill>
              </a:rPr>
              <a:t>. up 								to 1 Grad!</a:t>
            </a:r>
            <a:endParaRPr lang="en-US" sz="1800" dirty="0" smtClean="0"/>
          </a:p>
          <a:p>
            <a:r>
              <a:rPr lang="en-US" sz="1800" dirty="0" err="1" smtClean="0"/>
              <a:t>LFoundry</a:t>
            </a:r>
            <a:r>
              <a:rPr lang="en-US" sz="1800" dirty="0" smtClean="0"/>
              <a:t> 150 nm: 	First prototype			</a:t>
            </a:r>
            <a:r>
              <a:rPr lang="en-US" sz="1800" dirty="0" smtClean="0">
                <a:solidFill>
                  <a:srgbClr val="FFC000"/>
                </a:solidFill>
              </a:rPr>
              <a:t>Submitted</a:t>
            </a:r>
            <a:endParaRPr lang="en-US" sz="1400" dirty="0" smtClean="0">
              <a:solidFill>
                <a:srgbClr val="FFC000"/>
              </a:solidFill>
            </a:endParaRPr>
          </a:p>
          <a:p>
            <a:pPr lvl="0">
              <a:buClr>
                <a:srgbClr val="0055A0"/>
              </a:buClr>
            </a:pPr>
            <a:r>
              <a:rPr lang="en-US" sz="1800" dirty="0">
                <a:solidFill>
                  <a:srgbClr val="0055A0"/>
                </a:solidFill>
              </a:rPr>
              <a:t>AMS 320 nm:	</a:t>
            </a:r>
            <a:r>
              <a:rPr lang="en-US" sz="1800" dirty="0" smtClean="0">
                <a:solidFill>
                  <a:srgbClr val="0055A0"/>
                </a:solidFill>
              </a:rPr>
              <a:t>	High </a:t>
            </a:r>
            <a:r>
              <a:rPr lang="en-US" sz="1800" dirty="0">
                <a:solidFill>
                  <a:srgbClr val="0055A0"/>
                </a:solidFill>
              </a:rPr>
              <a:t>resistivity </a:t>
            </a:r>
            <a:r>
              <a:rPr lang="en-US" sz="1800" dirty="0" smtClean="0">
                <a:solidFill>
                  <a:srgbClr val="0055A0"/>
                </a:solidFill>
              </a:rPr>
              <a:t>substrate</a:t>
            </a:r>
            <a:r>
              <a:rPr lang="en-US" sz="1800" dirty="0">
                <a:solidFill>
                  <a:srgbClr val="0055A0"/>
                </a:solidFill>
              </a:rPr>
              <a:t>		</a:t>
            </a:r>
            <a:r>
              <a:rPr lang="en-US" sz="1800" dirty="0">
                <a:solidFill>
                  <a:srgbClr val="FFC000"/>
                </a:solidFill>
              </a:rPr>
              <a:t>Planned</a:t>
            </a:r>
          </a:p>
          <a:p>
            <a:endParaRPr lang="de-DE" sz="1400" dirty="0" smtClean="0">
              <a:solidFill>
                <a:srgbClr val="FF6600"/>
              </a:solidFill>
            </a:endParaRPr>
          </a:p>
          <a:p>
            <a:pPr marL="36576" indent="0">
              <a:buNone/>
            </a:pPr>
            <a:r>
              <a:rPr lang="de-DE" sz="1800" b="1" dirty="0" smtClean="0">
                <a:solidFill>
                  <a:schemeClr val="tx2"/>
                </a:solidFill>
              </a:rPr>
              <a:t>Large scale demonstrator </a:t>
            </a:r>
            <a:r>
              <a:rPr lang="de-DE" sz="1800" dirty="0" smtClean="0">
                <a:solidFill>
                  <a:schemeClr val="tx2"/>
                </a:solidFill>
              </a:rPr>
              <a:t>program started</a:t>
            </a:r>
            <a:br>
              <a:rPr lang="de-DE" sz="1800" dirty="0" smtClean="0">
                <a:solidFill>
                  <a:schemeClr val="tx2"/>
                </a:solidFill>
              </a:rPr>
            </a:br>
            <a:r>
              <a:rPr lang="de-DE" sz="1800" dirty="0" smtClean="0">
                <a:solidFill>
                  <a:schemeClr val="tx2"/>
                </a:solidFill>
                <a:sym typeface="Wingdings" panose="05000000000000000000" pitchFamily="2" charset="2"/>
              </a:rPr>
              <a:t> </a:t>
            </a:r>
            <a:r>
              <a:rPr lang="de-DE" sz="1800" dirty="0" smtClean="0">
                <a:solidFill>
                  <a:schemeClr val="tx2"/>
                </a:solidFill>
              </a:rPr>
              <a:t>comparison of most promising technologies planned</a:t>
            </a:r>
          </a:p>
          <a:p>
            <a:pPr marL="36576" indent="0">
              <a:buNone/>
            </a:pPr>
            <a:endParaRPr lang="de-DE" sz="1800" dirty="0">
              <a:solidFill>
                <a:schemeClr val="tx2"/>
              </a:solidFill>
            </a:endParaRPr>
          </a:p>
          <a:p>
            <a:pPr marL="36576" indent="0">
              <a:buNone/>
            </a:pPr>
            <a:r>
              <a:rPr lang="de-DE" sz="1800" b="1" dirty="0" smtClean="0">
                <a:solidFill>
                  <a:schemeClr val="tx2"/>
                </a:solidFill>
              </a:rPr>
              <a:t>DMAPs submissions</a:t>
            </a:r>
          </a:p>
          <a:p>
            <a:pPr marL="36576" indent="0">
              <a:buNone/>
            </a:pPr>
            <a:r>
              <a:rPr lang="de-DE" sz="1800" dirty="0" smtClean="0">
                <a:solidFill>
                  <a:schemeClr val="tx2"/>
                </a:solidFill>
              </a:rPr>
              <a:t>Several technologies under investigation with monolithic R/O architecture. Esp. </a:t>
            </a:r>
            <a:r>
              <a:rPr lang="de-DE" sz="1800" dirty="0">
                <a:solidFill>
                  <a:schemeClr val="tx2"/>
                </a:solidFill>
              </a:rPr>
              <a:t>p</a:t>
            </a:r>
            <a:r>
              <a:rPr lang="de-DE" sz="1800" dirty="0" smtClean="0">
                <a:solidFill>
                  <a:schemeClr val="tx2"/>
                </a:solidFill>
              </a:rPr>
              <a:t>romising candidates for demonstrator program (FE-I4 readout):</a:t>
            </a:r>
          </a:p>
          <a:p>
            <a:r>
              <a:rPr lang="de-DE" sz="1800" dirty="0" smtClean="0">
                <a:solidFill>
                  <a:schemeClr val="tx2"/>
                </a:solidFill>
              </a:rPr>
              <a:t>ESPROS 150 nm, HR bulk: 		</a:t>
            </a:r>
            <a:r>
              <a:rPr lang="de-DE" sz="1800" dirty="0" smtClean="0">
                <a:solidFill>
                  <a:srgbClr val="00B050"/>
                </a:solidFill>
              </a:rPr>
              <a:t>V1 in test, good results</a:t>
            </a:r>
            <a:r>
              <a:rPr lang="de-DE" sz="1800" dirty="0" smtClean="0">
                <a:solidFill>
                  <a:schemeClr val="tx2"/>
                </a:solidFill>
              </a:rPr>
              <a:t>, </a:t>
            </a:r>
            <a:r>
              <a:rPr lang="de-DE" sz="1800" dirty="0" smtClean="0">
                <a:solidFill>
                  <a:srgbClr val="FFC000"/>
                </a:solidFill>
              </a:rPr>
              <a:t>V2 submitted</a:t>
            </a:r>
          </a:p>
          <a:p>
            <a:r>
              <a:rPr lang="de-DE" sz="1800" dirty="0" smtClean="0">
                <a:solidFill>
                  <a:schemeClr val="tx2"/>
                </a:solidFill>
              </a:rPr>
              <a:t>XFAB 180 nm, SOI, HR bulk possible:	</a:t>
            </a:r>
            <a:r>
              <a:rPr lang="de-DE" sz="1800" dirty="0" smtClean="0">
                <a:solidFill>
                  <a:srgbClr val="00B050"/>
                </a:solidFill>
              </a:rPr>
              <a:t>V1 in test, good rad. hardness of trans</a:t>
            </a:r>
            <a:r>
              <a:rPr lang="de-DE" sz="1800" dirty="0" smtClean="0">
                <a:solidFill>
                  <a:schemeClr val="tx2"/>
                </a:solidFill>
              </a:rPr>
              <a:t>., </a:t>
            </a:r>
            <a:r>
              <a:rPr lang="de-DE" sz="1800" dirty="0" smtClean="0">
                <a:solidFill>
                  <a:srgbClr val="FFC000"/>
                </a:solidFill>
              </a:rPr>
              <a:t>V2 </a:t>
            </a:r>
            <a:r>
              <a:rPr lang="de-DE" sz="1800" dirty="0" smtClean="0">
                <a:solidFill>
                  <a:srgbClr val="FFC000"/>
                </a:solidFill>
              </a:rPr>
              <a:t>submitted</a:t>
            </a:r>
            <a:endParaRPr lang="en-US" sz="1800" dirty="0">
              <a:solidFill>
                <a:srgbClr val="FFC0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09343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800" dirty="0" smtClean="0"/>
              <a:t>Promising </a:t>
            </a:r>
            <a:r>
              <a:rPr lang="en-US" sz="1800" b="1" dirty="0" smtClean="0"/>
              <a:t>HVCMOS and HRCMOS </a:t>
            </a:r>
            <a:r>
              <a:rPr lang="en-US" sz="1800" dirty="0" smtClean="0"/>
              <a:t>prototypes submitted and in hand</a:t>
            </a:r>
            <a:endParaRPr lang="en-US" sz="1800" dirty="0"/>
          </a:p>
          <a:p>
            <a:r>
              <a:rPr lang="en-US" sz="1800" dirty="0">
                <a:sym typeface="Wingdings"/>
              </a:rPr>
              <a:t>L</a:t>
            </a:r>
            <a:r>
              <a:rPr lang="en-US" sz="1800" dirty="0" smtClean="0"/>
              <a:t>arge step towards </a:t>
            </a:r>
            <a:r>
              <a:rPr lang="en-US" sz="1800" b="1" dirty="0" smtClean="0"/>
              <a:t>on sensor analog signal processing + digital FE</a:t>
            </a:r>
            <a:br>
              <a:rPr lang="en-US" sz="1800" b="1" dirty="0" smtClean="0"/>
            </a:br>
            <a:r>
              <a:rPr lang="en-US" sz="1800" b="1" dirty="0" smtClean="0">
                <a:sym typeface="Wingdings" panose="05000000000000000000" pitchFamily="2" charset="2"/>
              </a:rPr>
              <a:t> Step towards HL-LHC requirements in strip and outer pixel layers</a:t>
            </a:r>
            <a:endParaRPr lang="en-US" sz="1800" dirty="0" smtClean="0"/>
          </a:p>
          <a:p>
            <a:r>
              <a:rPr lang="en-US" sz="1800" dirty="0" smtClean="0"/>
              <a:t>AC coupled signal transmission demonstrated</a:t>
            </a:r>
            <a:br>
              <a:rPr lang="en-US" sz="1800" dirty="0" smtClean="0"/>
            </a:br>
            <a:r>
              <a:rPr lang="en-US" sz="1800" dirty="0" smtClean="0">
                <a:sym typeface="Wingdings"/>
              </a:rPr>
              <a:t> Research on gluing techniques started</a:t>
            </a:r>
            <a:endParaRPr lang="en-US" sz="1800" dirty="0" smtClean="0"/>
          </a:p>
          <a:p>
            <a:r>
              <a:rPr lang="en-US" sz="1800" dirty="0" smtClean="0"/>
              <a:t>Sub-pixel resolution possible</a:t>
            </a:r>
            <a:br>
              <a:rPr lang="en-US" sz="1800" dirty="0" smtClean="0"/>
            </a:br>
            <a:r>
              <a:rPr lang="en-US" sz="1800" dirty="0" smtClean="0">
                <a:sym typeface="Wingdings"/>
              </a:rPr>
              <a:t> Detailed characterization to come</a:t>
            </a:r>
            <a:br>
              <a:rPr lang="en-US" sz="1800" dirty="0" smtClean="0">
                <a:sym typeface="Wingdings"/>
              </a:rPr>
            </a:br>
            <a:r>
              <a:rPr lang="en-US" sz="1800" smtClean="0">
                <a:sym typeface="Wingdings"/>
              </a:rPr>
              <a:t> </a:t>
            </a:r>
            <a:r>
              <a:rPr lang="en-US" sz="1800" smtClean="0">
                <a:sym typeface="Wingdings"/>
              </a:rPr>
              <a:t>Complex </a:t>
            </a:r>
            <a:r>
              <a:rPr lang="en-US" sz="1800" dirty="0" smtClean="0">
                <a:sym typeface="Wingdings"/>
              </a:rPr>
              <a:t>tuning and reconstruction 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     algorithms under development</a:t>
            </a:r>
          </a:p>
          <a:p>
            <a:r>
              <a:rPr lang="en-US" sz="1800" dirty="0" smtClean="0">
                <a:sym typeface="Wingdings"/>
              </a:rPr>
              <a:t>Radiation hardness of process very promising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 </a:t>
            </a:r>
            <a:r>
              <a:rPr lang="en-US" sz="1800" dirty="0" smtClean="0">
                <a:sym typeface="Wingdings"/>
              </a:rPr>
              <a:t>Hits </a:t>
            </a:r>
            <a:r>
              <a:rPr lang="en-US" sz="1800" dirty="0" smtClean="0">
                <a:sym typeface="Wingdings"/>
              </a:rPr>
              <a:t>detected after several 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     hundred </a:t>
            </a:r>
            <a:r>
              <a:rPr lang="en-US" sz="1800" dirty="0" err="1" smtClean="0">
                <a:sym typeface="Wingdings"/>
              </a:rPr>
              <a:t>Mrad</a:t>
            </a:r>
            <a:r>
              <a:rPr lang="en-US" sz="1800" dirty="0" smtClean="0">
                <a:sym typeface="Wingdings"/>
              </a:rPr>
              <a:t> (not shown here)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 Radiation hard electronics for LHC environment </a:t>
            </a:r>
            <a:br>
              <a:rPr lang="en-US" sz="1800" dirty="0" smtClean="0">
                <a:sym typeface="Wingdings"/>
              </a:rPr>
            </a:br>
            <a:r>
              <a:rPr lang="en-US" sz="1800" dirty="0" smtClean="0">
                <a:sym typeface="Wingdings"/>
              </a:rPr>
              <a:t>     feasible</a:t>
            </a:r>
          </a:p>
          <a:p>
            <a:r>
              <a:rPr lang="de-DE" sz="1800" dirty="0" smtClean="0">
                <a:sym typeface="Wingdings"/>
              </a:rPr>
              <a:t>Intense signal collection studies started, significant drift</a:t>
            </a:r>
            <a:br>
              <a:rPr lang="de-DE" sz="1800" dirty="0" smtClean="0">
                <a:sym typeface="Wingdings"/>
              </a:rPr>
            </a:br>
            <a:r>
              <a:rPr lang="de-DE" sz="1800" dirty="0" smtClean="0">
                <a:sym typeface="Wingdings"/>
              </a:rPr>
              <a:t>as well as diffusion contribution</a:t>
            </a:r>
            <a:br>
              <a:rPr lang="de-DE" sz="1800" dirty="0" smtClean="0">
                <a:sym typeface="Wingdings"/>
              </a:rPr>
            </a:br>
            <a:endParaRPr lang="en-US" sz="1800" dirty="0" smtClean="0">
              <a:sym typeface="Wingdings"/>
            </a:endParaRPr>
          </a:p>
          <a:p>
            <a:r>
              <a:rPr lang="en-US" sz="1800" b="1" dirty="0" smtClean="0"/>
              <a:t>A lot achieved – more work ahead!</a:t>
            </a:r>
            <a:endParaRPr lang="en-US" sz="1800" b="1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90926" y="2247087"/>
            <a:ext cx="1893128" cy="3786255"/>
          </a:xfrm>
          <a:prstGeom prst="rect">
            <a:avLst/>
          </a:prstGeom>
        </p:spPr>
      </p:pic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517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ATLAS </a:t>
            </a:r>
            <a:r>
              <a:rPr lang="en-US" dirty="0" smtClean="0"/>
              <a:t>Smart CMOS Pixel Collaboration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sz="1600" b="1" dirty="0" smtClean="0"/>
              <a:t>University of Bonn:</a:t>
            </a:r>
            <a:br>
              <a:rPr lang="en-US" sz="1600" b="1" dirty="0" smtClean="0"/>
            </a:br>
            <a:r>
              <a:rPr lang="en-US" sz="1600" dirty="0" smtClean="0"/>
              <a:t>L. </a:t>
            </a:r>
            <a:r>
              <a:rPr lang="en-US" sz="1600" dirty="0" err="1" smtClean="0"/>
              <a:t>Gonella</a:t>
            </a:r>
            <a:r>
              <a:rPr lang="en-US" sz="1600" dirty="0" smtClean="0"/>
              <a:t>, T. </a:t>
            </a:r>
            <a:r>
              <a:rPr lang="en-US" sz="1600" dirty="0" err="1" smtClean="0"/>
              <a:t>Hemperek</a:t>
            </a:r>
            <a:r>
              <a:rPr lang="en-US" sz="1600" dirty="0" smtClean="0"/>
              <a:t>, T. </a:t>
            </a:r>
            <a:r>
              <a:rPr lang="en-US" sz="1600" dirty="0" err="1" smtClean="0"/>
              <a:t>Hirono</a:t>
            </a:r>
            <a:r>
              <a:rPr lang="en-US" sz="1600" dirty="0" smtClean="0"/>
              <a:t>, F. </a:t>
            </a:r>
            <a:r>
              <a:rPr lang="en-US" sz="1600" dirty="0" err="1" smtClean="0"/>
              <a:t>Hügging</a:t>
            </a:r>
            <a:r>
              <a:rPr lang="en-US" sz="1600" dirty="0" smtClean="0"/>
              <a:t>, J. Janssen, H. </a:t>
            </a:r>
            <a:r>
              <a:rPr lang="en-US" sz="1600" dirty="0" err="1" smtClean="0"/>
              <a:t>Kr</a:t>
            </a:r>
            <a:r>
              <a:rPr lang="en-US" sz="1600" dirty="0" err="1"/>
              <a:t>ü</a:t>
            </a:r>
            <a:r>
              <a:rPr lang="en-US" sz="1600" dirty="0" err="1" smtClean="0"/>
              <a:t>ger</a:t>
            </a:r>
            <a:r>
              <a:rPr lang="en-US" sz="1600" dirty="0" smtClean="0"/>
              <a:t>, T. </a:t>
            </a:r>
            <a:r>
              <a:rPr lang="en-US" sz="1600" dirty="0" err="1" smtClean="0"/>
              <a:t>Obermann</a:t>
            </a:r>
            <a:r>
              <a:rPr lang="en-US" sz="1600" dirty="0" smtClean="0"/>
              <a:t>, </a:t>
            </a:r>
            <a:br>
              <a:rPr lang="en-US" sz="1600" dirty="0" smtClean="0"/>
            </a:br>
            <a:r>
              <a:rPr lang="en-US" sz="1600" dirty="0" smtClean="0"/>
              <a:t>N. </a:t>
            </a:r>
            <a:r>
              <a:rPr lang="en-US" sz="1600" dirty="0" err="1" smtClean="0"/>
              <a:t>Wermes</a:t>
            </a:r>
            <a:endParaRPr lang="en-US" sz="1600" dirty="0" smtClean="0"/>
          </a:p>
          <a:p>
            <a:r>
              <a:rPr lang="en-US" sz="1600" b="1" dirty="0" smtClean="0"/>
              <a:t>LBNL:</a:t>
            </a:r>
            <a:br>
              <a:rPr lang="en-US" sz="1600" b="1" dirty="0" smtClean="0"/>
            </a:br>
            <a:r>
              <a:rPr lang="en-US" sz="1600" dirty="0" smtClean="0"/>
              <a:t>M. Garcia-</a:t>
            </a:r>
            <a:r>
              <a:rPr lang="en-US" sz="1600" dirty="0" err="1" smtClean="0"/>
              <a:t>Sciveres</a:t>
            </a:r>
            <a:endParaRPr lang="en-US" sz="1600" dirty="0" smtClean="0"/>
          </a:p>
          <a:p>
            <a:r>
              <a:rPr lang="en-US" sz="1600" b="1" dirty="0" smtClean="0"/>
              <a:t>CERN:</a:t>
            </a:r>
            <a:br>
              <a:rPr lang="en-US" sz="1600" b="1" dirty="0" smtClean="0"/>
            </a:br>
            <a:r>
              <a:rPr lang="en-US" sz="1600" dirty="0" smtClean="0"/>
              <a:t>M. Backhaus, M. </a:t>
            </a:r>
            <a:r>
              <a:rPr lang="en-US" sz="1600" dirty="0" err="1" smtClean="0"/>
              <a:t>Capeans</a:t>
            </a:r>
            <a:r>
              <a:rPr lang="en-US" sz="1600" dirty="0" smtClean="0"/>
              <a:t>, S. </a:t>
            </a:r>
            <a:r>
              <a:rPr lang="en-US" sz="1600" dirty="0" err="1" smtClean="0"/>
              <a:t>Feigl</a:t>
            </a:r>
            <a:r>
              <a:rPr lang="en-US" sz="1600" dirty="0" smtClean="0"/>
              <a:t>, S. Fernandez-Perez, M. </a:t>
            </a:r>
            <a:r>
              <a:rPr lang="en-US" sz="1600" dirty="0" err="1" smtClean="0"/>
              <a:t>Nessi</a:t>
            </a:r>
            <a:r>
              <a:rPr lang="en-US" sz="1600" dirty="0" smtClean="0"/>
              <a:t>, H. </a:t>
            </a:r>
            <a:r>
              <a:rPr lang="en-US" sz="1600" dirty="0" err="1" smtClean="0"/>
              <a:t>Pernegger</a:t>
            </a:r>
            <a:r>
              <a:rPr lang="en-US" sz="1600" dirty="0" smtClean="0"/>
              <a:t>, B. </a:t>
            </a:r>
            <a:r>
              <a:rPr lang="en-US" sz="1600" dirty="0" err="1" smtClean="0"/>
              <a:t>Ristic</a:t>
            </a:r>
            <a:endParaRPr lang="en-US" sz="1600" dirty="0" smtClean="0"/>
          </a:p>
          <a:p>
            <a:r>
              <a:rPr lang="en-US" sz="1600" b="1" dirty="0" smtClean="0"/>
              <a:t>University of Geneva:</a:t>
            </a:r>
            <a:br>
              <a:rPr lang="en-US" sz="1600" b="1" dirty="0" smtClean="0"/>
            </a:br>
            <a:r>
              <a:rPr lang="en-US" sz="1600" dirty="0" smtClean="0"/>
              <a:t>S. Gonzales-</a:t>
            </a:r>
            <a:r>
              <a:rPr lang="en-US" sz="1600" dirty="0" err="1" smtClean="0"/>
              <a:t>Sevilla</a:t>
            </a:r>
            <a:r>
              <a:rPr lang="en-US" sz="1600" dirty="0" smtClean="0"/>
              <a:t>, D. </a:t>
            </a:r>
            <a:r>
              <a:rPr lang="en-US" sz="1600" dirty="0" err="1" smtClean="0"/>
              <a:t>Ferrere</a:t>
            </a:r>
            <a:r>
              <a:rPr lang="en-US" sz="1600" dirty="0" smtClean="0"/>
              <a:t>, G. </a:t>
            </a:r>
            <a:r>
              <a:rPr lang="en-US" sz="1600" dirty="0" err="1" smtClean="0"/>
              <a:t>Iacobucci</a:t>
            </a:r>
            <a:r>
              <a:rPr lang="en-US" sz="1600" dirty="0" smtClean="0"/>
              <a:t>, A. La Rosa, A. </a:t>
            </a:r>
            <a:r>
              <a:rPr lang="en-US" sz="1600" dirty="0" err="1" smtClean="0"/>
              <a:t>Miucci</a:t>
            </a:r>
            <a:r>
              <a:rPr lang="en-US" sz="1600" dirty="0" smtClean="0"/>
              <a:t>, D. </a:t>
            </a:r>
            <a:r>
              <a:rPr lang="en-US" sz="1600" dirty="0" err="1" smtClean="0"/>
              <a:t>Muenstermann</a:t>
            </a:r>
            <a:r>
              <a:rPr lang="en-US" sz="1600" dirty="0"/>
              <a:t>, J. Bilbao de </a:t>
            </a:r>
            <a:r>
              <a:rPr lang="en-US" sz="1600" dirty="0" err="1" smtClean="0"/>
              <a:t>Mendizabal</a:t>
            </a:r>
            <a:endParaRPr lang="en-US" sz="1600" dirty="0" smtClean="0"/>
          </a:p>
          <a:p>
            <a:r>
              <a:rPr lang="en-US" sz="1600" b="1" dirty="0" smtClean="0"/>
              <a:t>University of </a:t>
            </a:r>
            <a:r>
              <a:rPr lang="en-US" sz="1600" b="1" dirty="0" err="1" smtClean="0"/>
              <a:t>Göttingen</a:t>
            </a:r>
            <a:r>
              <a:rPr lang="en-US" sz="1600" b="1" dirty="0" smtClean="0"/>
              <a:t>: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dirty="0" smtClean="0"/>
              <a:t>M. George, J. Grosse-</a:t>
            </a:r>
            <a:r>
              <a:rPr lang="en-US" sz="1600" dirty="0" err="1" smtClean="0"/>
              <a:t>Knetter</a:t>
            </a:r>
            <a:r>
              <a:rPr lang="en-US" sz="1600" dirty="0" smtClean="0"/>
              <a:t>, A. </a:t>
            </a:r>
            <a:r>
              <a:rPr lang="en-US" sz="1600" dirty="0" err="1" smtClean="0"/>
              <a:t>Quadt</a:t>
            </a:r>
            <a:r>
              <a:rPr lang="en-US" sz="1600" dirty="0" smtClean="0"/>
              <a:t>, J. </a:t>
            </a:r>
            <a:r>
              <a:rPr lang="en-US" sz="1600" dirty="0" err="1" smtClean="0"/>
              <a:t>Rieger</a:t>
            </a:r>
            <a:r>
              <a:rPr lang="en-US" sz="1600" dirty="0" smtClean="0"/>
              <a:t>, J. Weingarten</a:t>
            </a:r>
          </a:p>
          <a:p>
            <a:r>
              <a:rPr lang="en-US" sz="1600" b="1" dirty="0" smtClean="0"/>
              <a:t>University of Glasgow: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dirty="0" smtClean="0"/>
              <a:t>R. Bates, A. Blue, C. </a:t>
            </a:r>
            <a:r>
              <a:rPr lang="en-US" sz="1600" dirty="0" err="1" smtClean="0"/>
              <a:t>Buttar</a:t>
            </a:r>
            <a:r>
              <a:rPr lang="en-US" sz="1600" dirty="0" smtClean="0"/>
              <a:t>, D. </a:t>
            </a:r>
            <a:r>
              <a:rPr lang="en-US" sz="1600" dirty="0" err="1" smtClean="0"/>
              <a:t>Hynds</a:t>
            </a:r>
            <a:endParaRPr lang="en-US" sz="1600" dirty="0" smtClean="0"/>
          </a:p>
          <a:p>
            <a:r>
              <a:rPr lang="en-US" sz="1600" b="1" dirty="0" smtClean="0"/>
              <a:t>University of Heidelberg:</a:t>
            </a:r>
            <a:r>
              <a:rPr lang="en-US" sz="1600" b="1" dirty="0"/>
              <a:t/>
            </a:r>
            <a:br>
              <a:rPr lang="en-US" sz="1600" b="1" dirty="0"/>
            </a:br>
            <a:r>
              <a:rPr lang="en-US" sz="1600" dirty="0" smtClean="0"/>
              <a:t>C. </a:t>
            </a:r>
            <a:r>
              <a:rPr lang="en-US" sz="1600" dirty="0" err="1" smtClean="0"/>
              <a:t>Kreidl</a:t>
            </a:r>
            <a:r>
              <a:rPr lang="en-US" sz="1600" dirty="0" smtClean="0"/>
              <a:t>, I. </a:t>
            </a:r>
            <a:r>
              <a:rPr lang="en-US" sz="1600" dirty="0" err="1" smtClean="0"/>
              <a:t>Peric</a:t>
            </a:r>
            <a:endParaRPr lang="en-US" sz="1600" dirty="0" smtClean="0"/>
          </a:p>
          <a:p>
            <a:r>
              <a:rPr lang="en-US" sz="1600" b="1" dirty="0" smtClean="0"/>
              <a:t>CPPM:</a:t>
            </a:r>
            <a:br>
              <a:rPr lang="en-US" sz="1600" b="1" dirty="0" smtClean="0"/>
            </a:br>
            <a:r>
              <a:rPr lang="en-US" sz="1600" dirty="0" smtClean="0"/>
              <a:t>P. </a:t>
            </a:r>
            <a:r>
              <a:rPr lang="en-US" sz="1600" dirty="0" err="1" smtClean="0"/>
              <a:t>Breugnon</a:t>
            </a:r>
            <a:r>
              <a:rPr lang="en-US" sz="1600" dirty="0" smtClean="0"/>
              <a:t>, P. </a:t>
            </a:r>
            <a:r>
              <a:rPr lang="en-US" sz="1600" dirty="0" err="1" smtClean="0"/>
              <a:t>Pangeaud</a:t>
            </a:r>
            <a:r>
              <a:rPr lang="en-US" sz="1600" dirty="0" smtClean="0"/>
              <a:t>, S. </a:t>
            </a:r>
            <a:r>
              <a:rPr lang="en-US" sz="1600" dirty="0" err="1" smtClean="0"/>
              <a:t>Godiot-Basolo</a:t>
            </a:r>
            <a:r>
              <a:rPr lang="en-US" sz="1600" dirty="0" smtClean="0"/>
              <a:t>, D. </a:t>
            </a:r>
            <a:r>
              <a:rPr lang="en-US" sz="1600" dirty="0" err="1" smtClean="0"/>
              <a:t>Fougeron</a:t>
            </a:r>
            <a:r>
              <a:rPr lang="en-US" sz="1600" dirty="0" smtClean="0"/>
              <a:t>, F. </a:t>
            </a:r>
            <a:r>
              <a:rPr lang="en-US" sz="1600" dirty="0" err="1" smtClean="0"/>
              <a:t>Bompard</a:t>
            </a:r>
            <a:r>
              <a:rPr lang="en-US" sz="1600" dirty="0" smtClean="0"/>
              <a:t>, J.C. Clemens, J. Liu, M. </a:t>
            </a:r>
            <a:r>
              <a:rPr lang="en-US" sz="1600" dirty="0" err="1" smtClean="0"/>
              <a:t>Barbero</a:t>
            </a:r>
            <a:r>
              <a:rPr lang="en-US" sz="1600" dirty="0" smtClean="0"/>
              <a:t>, A. </a:t>
            </a:r>
            <a:r>
              <a:rPr lang="en-US" sz="1600" dirty="0" err="1" smtClean="0"/>
              <a:t>Rozanov</a:t>
            </a:r>
            <a:endParaRPr lang="en-US" sz="16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2927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Backup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4294967295"/>
          </p:nvPr>
        </p:nvSpPr>
        <p:spPr>
          <a:xfrm>
            <a:off x="0" y="6362700"/>
            <a:ext cx="3022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294967295"/>
          </p:nvPr>
        </p:nvSpPr>
        <p:spPr>
          <a:xfrm>
            <a:off x="6248400" y="6356350"/>
            <a:ext cx="2895600" cy="365125"/>
          </a:xfrm>
        </p:spPr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294967295"/>
          </p:nvPr>
        </p:nvSpPr>
        <p:spPr>
          <a:xfrm>
            <a:off x="8642350" y="6356350"/>
            <a:ext cx="501650" cy="365125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867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Irradiation Studies – Bulk Damage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pic>
        <p:nvPicPr>
          <p:cNvPr id="7" name="Picture 6" descr="IV.pn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1653" y="1076247"/>
            <a:ext cx="6140695" cy="42233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3675" y="5266563"/>
            <a:ext cx="764285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Reasonable leakage current increase with</a:t>
            </a:r>
            <a:br>
              <a:rPr lang="en-US" dirty="0" smtClean="0"/>
            </a:br>
            <a:r>
              <a:rPr lang="en-US" dirty="0"/>
              <a:t>- </a:t>
            </a:r>
            <a:r>
              <a:rPr lang="en-US" dirty="0" smtClean="0"/>
              <a:t>Dose, - Temperature</a:t>
            </a:r>
          </a:p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Need further results for CCE, hit efficiency, etc.</a:t>
            </a:r>
          </a:p>
        </p:txBody>
      </p:sp>
      <p:sp>
        <p:nvSpPr>
          <p:cNvPr id="9" name="TextBox 8"/>
          <p:cNvSpPr txBox="1"/>
          <p:nvPr/>
        </p:nvSpPr>
        <p:spPr>
          <a:xfrm rot="20361243">
            <a:off x="7043245" y="4859343"/>
            <a:ext cx="1419802" cy="923330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HVCMOS</a:t>
            </a:r>
          </a:p>
          <a:p>
            <a:pPr algn="ctr"/>
            <a:r>
              <a:rPr lang="en-US" dirty="0"/>
              <a:t>n</a:t>
            </a:r>
            <a:r>
              <a:rPr lang="en-US" dirty="0" smtClean="0"/>
              <a:t>-irradiated</a:t>
            </a:r>
            <a:br>
              <a:rPr lang="en-US" dirty="0" smtClean="0"/>
            </a:br>
            <a:r>
              <a:rPr lang="en-US" dirty="0" smtClean="0"/>
              <a:t>10</a:t>
            </a:r>
            <a:r>
              <a:rPr lang="en-US" baseline="30000" dirty="0" smtClean="0"/>
              <a:t>15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eq</a:t>
            </a:r>
            <a:endParaRPr lang="en-US" baseline="-25000" dirty="0"/>
          </a:p>
        </p:txBody>
      </p:sp>
      <p:sp>
        <p:nvSpPr>
          <p:cNvPr id="10" name="TextBox 9"/>
          <p:cNvSpPr txBox="1"/>
          <p:nvPr/>
        </p:nvSpPr>
        <p:spPr>
          <a:xfrm rot="20361243">
            <a:off x="7043245" y="2447434"/>
            <a:ext cx="1419802" cy="923330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HVCMOS</a:t>
            </a:r>
          </a:p>
          <a:p>
            <a:pPr algn="ctr"/>
            <a:r>
              <a:rPr lang="en-US" dirty="0"/>
              <a:t>n</a:t>
            </a:r>
            <a:r>
              <a:rPr lang="en-US" dirty="0" smtClean="0"/>
              <a:t>-irradiated</a:t>
            </a:r>
            <a:br>
              <a:rPr lang="en-US" dirty="0" smtClean="0"/>
            </a:br>
            <a:r>
              <a:rPr lang="en-US" dirty="0" smtClean="0"/>
              <a:t>10</a:t>
            </a:r>
            <a:r>
              <a:rPr lang="en-US" baseline="30000" dirty="0" smtClean="0"/>
              <a:t>16</a:t>
            </a:r>
            <a:r>
              <a:rPr lang="en-US" dirty="0" smtClean="0"/>
              <a:t> </a:t>
            </a:r>
            <a:r>
              <a:rPr lang="en-US" dirty="0" err="1" smtClean="0"/>
              <a:t>n</a:t>
            </a:r>
            <a:r>
              <a:rPr lang="en-US" baseline="-25000" dirty="0" err="1" smtClean="0"/>
              <a:t>eq</a:t>
            </a:r>
            <a:endParaRPr lang="en-US" baseline="-25000" dirty="0"/>
          </a:p>
        </p:txBody>
      </p:sp>
      <p:cxnSp>
        <p:nvCxnSpPr>
          <p:cNvPr id="12" name="Straight Arrow Connector 11"/>
          <p:cNvCxnSpPr>
            <a:stCxn id="10" idx="1"/>
          </p:cNvCxnSpPr>
          <p:nvPr/>
        </p:nvCxnSpPr>
        <p:spPr>
          <a:xfrm flipH="1" flipV="1">
            <a:off x="5519984" y="2454410"/>
            <a:ext cx="1568853" cy="70499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>
            <a:stCxn id="10" idx="1"/>
          </p:cNvCxnSpPr>
          <p:nvPr/>
        </p:nvCxnSpPr>
        <p:spPr>
          <a:xfrm flipH="1">
            <a:off x="5837506" y="3159405"/>
            <a:ext cx="1251331" cy="919067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9" idx="1"/>
          </p:cNvCxnSpPr>
          <p:nvPr/>
        </p:nvCxnSpPr>
        <p:spPr>
          <a:xfrm flipH="1" flipV="1">
            <a:off x="5837506" y="4811132"/>
            <a:ext cx="1251331" cy="76018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9" idx="1"/>
          </p:cNvCxnSpPr>
          <p:nvPr/>
        </p:nvCxnSpPr>
        <p:spPr>
          <a:xfrm flipH="1" flipV="1">
            <a:off x="6277150" y="4638686"/>
            <a:ext cx="811687" cy="93262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08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Test Beam Results – Timing Resolution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rcRect t="-26875" b="-26875"/>
          <a:stretch>
            <a:fillRect/>
          </a:stretch>
        </p:blipFill>
        <p:spPr/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 rot="20361243">
            <a:off x="2921294" y="3141771"/>
            <a:ext cx="1419802" cy="646331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HVCMOS</a:t>
            </a:r>
          </a:p>
          <a:p>
            <a:pPr algn="ctr"/>
            <a:r>
              <a:rPr lang="en-US" dirty="0" err="1" smtClean="0"/>
              <a:t>unirradiated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 rot="20361243">
            <a:off x="6976224" y="3317103"/>
            <a:ext cx="1492619" cy="369332"/>
          </a:xfrm>
          <a:prstGeom prst="rect">
            <a:avLst/>
          </a:prstGeom>
          <a:solidFill>
            <a:schemeClr val="bg1"/>
          </a:solidFill>
          <a:ln>
            <a:solidFill>
              <a:srgbClr val="800000"/>
            </a:solidFill>
          </a:ln>
          <a:effectLst>
            <a:outerShdw blurRad="50800" dist="38100" dir="8100000" sx="104000" sy="104000" algn="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Reference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0025" y="2080287"/>
            <a:ext cx="3250088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Hit Timing Resolution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053274" y="2080287"/>
            <a:ext cx="3250088" cy="369332"/>
          </a:xfrm>
          <a:prstGeom prst="rect">
            <a:avLst/>
          </a:prstGeom>
          <a:noFill/>
          <a:ln>
            <a:solidFill>
              <a:schemeClr val="accent6">
                <a:lumMod val="5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Hit Timing Resolution</a:t>
            </a:r>
            <a:endParaRPr lang="en-US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83675" y="5566108"/>
            <a:ext cx="77965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dirty="0" smtClean="0"/>
              <a:t>Hits with delayed detection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" y="1563623"/>
            <a:ext cx="3540497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DESY test </a:t>
            </a:r>
            <a:r>
              <a:rPr lang="en-US" dirty="0"/>
              <a:t>b</a:t>
            </a:r>
            <a:r>
              <a:rPr lang="en-US" dirty="0" smtClean="0"/>
              <a:t>eam, 4</a:t>
            </a:r>
            <a:r>
              <a:rPr lang="en-US" sz="800" dirty="0" smtClean="0"/>
              <a:t> </a:t>
            </a:r>
            <a:r>
              <a:rPr lang="en-US" dirty="0" err="1" smtClean="0"/>
              <a:t>GeV</a:t>
            </a:r>
            <a:r>
              <a:rPr lang="en-US" dirty="0" smtClean="0"/>
              <a:t> e</a:t>
            </a:r>
            <a:endParaRPr lang="en-US" baseline="30000" dirty="0" smtClean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2902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90872" y="116632"/>
            <a:ext cx="8229600" cy="990600"/>
          </a:xfrm>
        </p:spPr>
        <p:txBody>
          <a:bodyPr/>
          <a:lstStyle/>
          <a:p>
            <a:r>
              <a:rPr lang="fr-FR" dirty="0" smtClean="0"/>
              <a:t>HV2FEI4 chips</a:t>
            </a:r>
            <a:endParaRPr lang="fr-FR" dirty="0"/>
          </a:p>
        </p:txBody>
      </p:sp>
      <p:pic>
        <p:nvPicPr>
          <p:cNvPr id="4" name="Espace réservé du contenu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528" y="1087781"/>
            <a:ext cx="1244119" cy="1800000"/>
          </a:xfrm>
        </p:spPr>
      </p:pic>
      <p:sp>
        <p:nvSpPr>
          <p:cNvPr id="7" name="ZoneTexte 6"/>
          <p:cNvSpPr txBox="1"/>
          <p:nvPr/>
        </p:nvSpPr>
        <p:spPr>
          <a:xfrm>
            <a:off x="993139" y="1087781"/>
            <a:ext cx="1452642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400" dirty="0" smtClean="0">
                <a:solidFill>
                  <a:srgbClr val="292934"/>
                </a:solidFill>
              </a:rPr>
              <a:t>2011</a:t>
            </a:r>
          </a:p>
          <a:p>
            <a:r>
              <a:rPr lang="fr-FR" sz="1400" dirty="0" smtClean="0">
                <a:solidFill>
                  <a:srgbClr val="292934"/>
                </a:solidFill>
              </a:rPr>
              <a:t>AMS 0.18µ HV</a:t>
            </a:r>
          </a:p>
          <a:p>
            <a:r>
              <a:rPr lang="fr-FR" sz="1400" dirty="0" smtClean="0">
                <a:solidFill>
                  <a:srgbClr val="292934"/>
                </a:solidFill>
              </a:rPr>
              <a:t>3mm x 4mm</a:t>
            </a:r>
          </a:p>
          <a:p>
            <a:r>
              <a:rPr lang="fr-FR" sz="14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CCPD_AMS V1</a:t>
            </a:r>
          </a:p>
          <a:p>
            <a:r>
              <a:rPr lang="el-GR" sz="1400" dirty="0" smtClean="0">
                <a:solidFill>
                  <a:srgbClr val="292934"/>
                </a:solidFill>
              </a:rPr>
              <a:t>ρ</a:t>
            </a:r>
            <a:r>
              <a:rPr lang="fr-FR" sz="1400" dirty="0" smtClean="0">
                <a:solidFill>
                  <a:srgbClr val="292934"/>
                </a:solidFill>
              </a:rPr>
              <a:t> : 10 </a:t>
            </a:r>
            <a:r>
              <a:rPr lang="el-GR" sz="1400" dirty="0" smtClean="0">
                <a:solidFill>
                  <a:srgbClr val="292934"/>
                </a:solidFill>
              </a:rPr>
              <a:t>Ω</a:t>
            </a:r>
            <a:r>
              <a:rPr lang="fr-FR" sz="1400" dirty="0" smtClean="0">
                <a:solidFill>
                  <a:srgbClr val="292934"/>
                </a:solidFill>
              </a:rPr>
              <a:t>.cm</a:t>
            </a:r>
          </a:p>
          <a:p>
            <a:r>
              <a:rPr lang="fr-FR" sz="1400" b="1" dirty="0" smtClean="0">
                <a:solidFill>
                  <a:srgbClr val="FF0000"/>
                </a:solidFill>
              </a:rPr>
              <a:t>HV : 60V</a:t>
            </a:r>
          </a:p>
          <a:p>
            <a:r>
              <a:rPr lang="fr-FR" sz="1400" dirty="0" smtClean="0">
                <a:solidFill>
                  <a:srgbClr val="292934"/>
                </a:solidFill>
              </a:rPr>
              <a:t>Few </a:t>
            </a:r>
            <a:r>
              <a:rPr lang="fr-FR" sz="1400" dirty="0" err="1" smtClean="0">
                <a:solidFill>
                  <a:srgbClr val="292934"/>
                </a:solidFill>
              </a:rPr>
              <a:t>MRads</a:t>
            </a:r>
            <a:endParaRPr lang="fr-FR" sz="1400" dirty="0">
              <a:solidFill>
                <a:srgbClr val="292934"/>
              </a:solidFill>
            </a:endParaRPr>
          </a:p>
        </p:txBody>
      </p:sp>
      <p:grpSp>
        <p:nvGrpSpPr>
          <p:cNvPr id="11" name="Groupe 10"/>
          <p:cNvGrpSpPr/>
          <p:nvPr/>
        </p:nvGrpSpPr>
        <p:grpSpPr>
          <a:xfrm>
            <a:off x="4419112" y="1052736"/>
            <a:ext cx="2410017" cy="1815882"/>
            <a:chOff x="2843809" y="1628500"/>
            <a:chExt cx="2410017" cy="1815882"/>
          </a:xfrm>
        </p:grpSpPr>
        <p:pic>
          <p:nvPicPr>
            <p:cNvPr id="5" name="Image 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809" y="1628500"/>
              <a:ext cx="957375" cy="1800000"/>
            </a:xfrm>
            <a:prstGeom prst="rect">
              <a:avLst/>
            </a:prstGeom>
          </p:spPr>
        </p:pic>
        <p:sp>
          <p:nvSpPr>
            <p:cNvPr id="8" name="ZoneTexte 7"/>
            <p:cNvSpPr txBox="1"/>
            <p:nvPr/>
          </p:nvSpPr>
          <p:spPr>
            <a:xfrm>
              <a:off x="3801184" y="1628500"/>
              <a:ext cx="1452642" cy="18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292934"/>
                  </a:solidFill>
                </a:rPr>
                <a:t>2012</a:t>
              </a:r>
            </a:p>
            <a:p>
              <a:r>
                <a:rPr lang="fr-FR" sz="1400" dirty="0" smtClean="0">
                  <a:solidFill>
                    <a:srgbClr val="292934"/>
                  </a:solidFill>
                </a:rPr>
                <a:t>AMS 0.18µ HV</a:t>
              </a:r>
            </a:p>
            <a:p>
              <a:r>
                <a:rPr lang="fr-FR" sz="1400" dirty="0" smtClean="0">
                  <a:solidFill>
                    <a:srgbClr val="292934"/>
                  </a:solidFill>
                </a:rPr>
                <a:t>3mm x 4mm</a:t>
              </a:r>
            </a:p>
            <a:p>
              <a:r>
                <a:rPr lang="fr-FR" sz="14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CCPD_AMS V2</a:t>
              </a:r>
            </a:p>
            <a:p>
              <a:r>
                <a:rPr lang="el-GR" sz="1400" dirty="0">
                  <a:solidFill>
                    <a:srgbClr val="292934"/>
                  </a:solidFill>
                </a:rPr>
                <a:t>ρ</a:t>
              </a:r>
              <a:r>
                <a:rPr lang="fr-FR" sz="1400" dirty="0">
                  <a:solidFill>
                    <a:srgbClr val="292934"/>
                  </a:solidFill>
                </a:rPr>
                <a:t> : </a:t>
              </a:r>
              <a:r>
                <a:rPr lang="fr-FR" sz="1400" dirty="0" smtClean="0">
                  <a:solidFill>
                    <a:srgbClr val="292934"/>
                  </a:solidFill>
                </a:rPr>
                <a:t>10 </a:t>
              </a:r>
              <a:r>
                <a:rPr lang="el-GR" sz="1400" dirty="0">
                  <a:solidFill>
                    <a:srgbClr val="292934"/>
                  </a:solidFill>
                </a:rPr>
                <a:t>Ω</a:t>
              </a:r>
              <a:r>
                <a:rPr lang="fr-FR" sz="1400" dirty="0" smtClean="0">
                  <a:solidFill>
                    <a:srgbClr val="292934"/>
                  </a:solidFill>
                </a:rPr>
                <a:t>.cm</a:t>
              </a:r>
            </a:p>
            <a:p>
              <a:r>
                <a:rPr lang="fr-FR" sz="1400" b="1" dirty="0" smtClean="0">
                  <a:solidFill>
                    <a:srgbClr val="FF0000"/>
                  </a:solidFill>
                </a:rPr>
                <a:t>HV : 60V</a:t>
              </a:r>
            </a:p>
            <a:p>
              <a:r>
                <a:rPr lang="fr-FR" sz="1400" b="1" dirty="0" smtClean="0">
                  <a:solidFill>
                    <a:srgbClr val="FF0000"/>
                  </a:solidFill>
                </a:rPr>
                <a:t>860 </a:t>
              </a:r>
              <a:r>
                <a:rPr lang="fr-FR" sz="1400" b="1" dirty="0" err="1" smtClean="0">
                  <a:solidFill>
                    <a:srgbClr val="FF0000"/>
                  </a:solidFill>
                </a:rPr>
                <a:t>MRads</a:t>
              </a:r>
              <a:endParaRPr lang="fr-FR" sz="1400" b="1" dirty="0">
                <a:solidFill>
                  <a:srgbClr val="FF0000"/>
                </a:solidFill>
              </a:endParaRPr>
            </a:p>
            <a:p>
              <a:endParaRPr lang="fr-FR" sz="1400" dirty="0">
                <a:solidFill>
                  <a:srgbClr val="292934"/>
                </a:solidFill>
              </a:endParaRPr>
            </a:p>
          </p:txBody>
        </p:sp>
      </p:grpSp>
      <p:grpSp>
        <p:nvGrpSpPr>
          <p:cNvPr id="22" name="Groupe 21"/>
          <p:cNvGrpSpPr/>
          <p:nvPr/>
        </p:nvGrpSpPr>
        <p:grpSpPr>
          <a:xfrm>
            <a:off x="467544" y="4179609"/>
            <a:ext cx="3478709" cy="1841679"/>
            <a:chOff x="132528" y="3573016"/>
            <a:chExt cx="3478709" cy="1841679"/>
          </a:xfrm>
        </p:grpSpPr>
        <p:pic>
          <p:nvPicPr>
            <p:cNvPr id="6" name="Image 5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2528" y="3614695"/>
              <a:ext cx="1811231" cy="1800000"/>
            </a:xfrm>
            <a:prstGeom prst="rect">
              <a:avLst/>
            </a:prstGeom>
          </p:spPr>
        </p:pic>
        <p:sp>
          <p:nvSpPr>
            <p:cNvPr id="9" name="ZoneTexte 8"/>
            <p:cNvSpPr txBox="1"/>
            <p:nvPr/>
          </p:nvSpPr>
          <p:spPr>
            <a:xfrm>
              <a:off x="1958220" y="3573016"/>
              <a:ext cx="1653017" cy="18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292934"/>
                  </a:solidFill>
                </a:rPr>
                <a:t>2013</a:t>
              </a:r>
            </a:p>
            <a:p>
              <a:r>
                <a:rPr lang="fr-FR" sz="1400" dirty="0" smtClean="0">
                  <a:solidFill>
                    <a:srgbClr val="292934"/>
                  </a:solidFill>
                </a:rPr>
                <a:t>GF 0.13µ </a:t>
              </a:r>
              <a:r>
                <a:rPr lang="fr-FR" sz="1400" dirty="0" err="1" smtClean="0">
                  <a:solidFill>
                    <a:srgbClr val="292934"/>
                  </a:solidFill>
                </a:rPr>
                <a:t>BCDLite</a:t>
              </a:r>
              <a:endParaRPr lang="fr-FR" sz="1400" dirty="0" smtClean="0">
                <a:solidFill>
                  <a:srgbClr val="292934"/>
                </a:solidFill>
              </a:endParaRPr>
            </a:p>
            <a:p>
              <a:r>
                <a:rPr lang="fr-FR" sz="1400" dirty="0" smtClean="0">
                  <a:solidFill>
                    <a:srgbClr val="292934"/>
                  </a:solidFill>
                </a:rPr>
                <a:t>3mm x 3mm</a:t>
              </a:r>
            </a:p>
            <a:p>
              <a:r>
                <a:rPr lang="fr-FR" sz="14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CCPD_GF V1</a:t>
              </a:r>
            </a:p>
            <a:p>
              <a:r>
                <a:rPr lang="fr-FR" sz="1400" dirty="0">
                  <a:solidFill>
                    <a:srgbClr val="292934"/>
                  </a:solidFill>
                </a:rPr>
                <a:t>10 </a:t>
              </a:r>
              <a:r>
                <a:rPr lang="el-GR" sz="1400" dirty="0">
                  <a:solidFill>
                    <a:srgbClr val="292934"/>
                  </a:solidFill>
                </a:rPr>
                <a:t>Ω</a:t>
              </a:r>
              <a:r>
                <a:rPr lang="fr-FR" sz="1400" dirty="0" smtClean="0">
                  <a:solidFill>
                    <a:srgbClr val="292934"/>
                  </a:solidFill>
                </a:rPr>
                <a:t>.cm</a:t>
              </a:r>
            </a:p>
            <a:p>
              <a:r>
                <a:rPr lang="fr-FR" sz="1400" b="1" dirty="0" smtClean="0">
                  <a:solidFill>
                    <a:srgbClr val="FF0000"/>
                  </a:solidFill>
                </a:rPr>
                <a:t>HV : 30V</a:t>
              </a:r>
            </a:p>
            <a:p>
              <a:r>
                <a:rPr lang="fr-FR" sz="1400" b="1" dirty="0" smtClean="0">
                  <a:solidFill>
                    <a:srgbClr val="FF0000"/>
                  </a:solidFill>
                </a:rPr>
                <a:t>1 </a:t>
              </a:r>
              <a:r>
                <a:rPr lang="fr-FR" sz="1400" b="1" dirty="0" err="1" smtClean="0">
                  <a:solidFill>
                    <a:srgbClr val="FF0000"/>
                  </a:solidFill>
                </a:rPr>
                <a:t>GRads</a:t>
              </a:r>
              <a:endParaRPr lang="fr-FR" sz="1400" b="1" dirty="0">
                <a:solidFill>
                  <a:srgbClr val="FF0000"/>
                </a:solidFill>
              </a:endParaRPr>
            </a:p>
            <a:p>
              <a:endParaRPr lang="fr-FR" sz="1400" dirty="0">
                <a:solidFill>
                  <a:srgbClr val="292934"/>
                </a:solidFill>
              </a:endParaRPr>
            </a:p>
          </p:txBody>
        </p:sp>
      </p:grpSp>
      <p:grpSp>
        <p:nvGrpSpPr>
          <p:cNvPr id="17" name="Groupe 16"/>
          <p:cNvGrpSpPr/>
          <p:nvPr/>
        </p:nvGrpSpPr>
        <p:grpSpPr>
          <a:xfrm>
            <a:off x="5940152" y="3068960"/>
            <a:ext cx="2998707" cy="1815882"/>
            <a:chOff x="4450405" y="3542251"/>
            <a:chExt cx="2998707" cy="1815882"/>
          </a:xfrm>
        </p:grpSpPr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450405" y="3558133"/>
              <a:ext cx="1758037" cy="1800000"/>
            </a:xfrm>
            <a:prstGeom prst="rect">
              <a:avLst/>
            </a:prstGeom>
          </p:spPr>
        </p:pic>
        <p:sp>
          <p:nvSpPr>
            <p:cNvPr id="16" name="ZoneTexte 15"/>
            <p:cNvSpPr txBox="1"/>
            <p:nvPr/>
          </p:nvSpPr>
          <p:spPr>
            <a:xfrm>
              <a:off x="6177610" y="3542251"/>
              <a:ext cx="1271502" cy="18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292934"/>
                  </a:solidFill>
                </a:rPr>
                <a:t>2014</a:t>
              </a:r>
            </a:p>
            <a:p>
              <a:r>
                <a:rPr lang="fr-FR" sz="1400" dirty="0" smtClean="0">
                  <a:solidFill>
                    <a:srgbClr val="292934"/>
                  </a:solidFill>
                </a:rPr>
                <a:t>LF 0.15µ</a:t>
              </a:r>
            </a:p>
            <a:p>
              <a:r>
                <a:rPr lang="fr-FR" sz="1400" dirty="0" smtClean="0">
                  <a:solidFill>
                    <a:srgbClr val="292934"/>
                  </a:solidFill>
                </a:rPr>
                <a:t>3mm x 3mm</a:t>
              </a:r>
            </a:p>
            <a:p>
              <a:r>
                <a:rPr lang="fr-FR" sz="14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CCPD_LF V1</a:t>
              </a:r>
            </a:p>
            <a:p>
              <a:r>
                <a:rPr lang="fr-FR" sz="1400" b="1" dirty="0" smtClean="0">
                  <a:solidFill>
                    <a:srgbClr val="FF0000"/>
                  </a:solidFill>
                </a:rPr>
                <a:t>1k-3k </a:t>
              </a:r>
              <a:r>
                <a:rPr lang="el-GR" sz="1400" b="1" dirty="0">
                  <a:solidFill>
                    <a:srgbClr val="FF0000"/>
                  </a:solidFill>
                </a:rPr>
                <a:t>Ω</a:t>
              </a:r>
              <a:r>
                <a:rPr lang="fr-FR" sz="1400" b="1" dirty="0" smtClean="0">
                  <a:solidFill>
                    <a:srgbClr val="FF0000"/>
                  </a:solidFill>
                </a:rPr>
                <a:t>.cm</a:t>
              </a:r>
            </a:p>
            <a:p>
              <a:r>
                <a:rPr lang="fr-FR" sz="1400" dirty="0">
                  <a:solidFill>
                    <a:srgbClr val="292934"/>
                  </a:solidFill>
                </a:rPr>
                <a:t>1</a:t>
              </a:r>
              <a:r>
                <a:rPr lang="fr-FR" sz="1400" dirty="0" smtClean="0">
                  <a:solidFill>
                    <a:srgbClr val="292934"/>
                  </a:solidFill>
                </a:rPr>
                <a:t>0V</a:t>
              </a:r>
            </a:p>
            <a:p>
              <a:r>
                <a:rPr lang="fr-FR" sz="1400" dirty="0">
                  <a:solidFill>
                    <a:srgbClr val="292934"/>
                  </a:solidFill>
                </a:rPr>
                <a:t>?</a:t>
              </a:r>
              <a:r>
                <a:rPr lang="fr-FR" sz="1400" dirty="0" smtClean="0">
                  <a:solidFill>
                    <a:srgbClr val="292934"/>
                  </a:solidFill>
                </a:rPr>
                <a:t> </a:t>
              </a:r>
              <a:r>
                <a:rPr lang="fr-FR" sz="1400" dirty="0" err="1" smtClean="0">
                  <a:solidFill>
                    <a:srgbClr val="292934"/>
                  </a:solidFill>
                </a:rPr>
                <a:t>GRads</a:t>
              </a:r>
              <a:endParaRPr lang="fr-FR" sz="1400" dirty="0">
                <a:solidFill>
                  <a:srgbClr val="292934"/>
                </a:solidFill>
              </a:endParaRPr>
            </a:p>
            <a:p>
              <a:endParaRPr lang="fr-FR" sz="1400" dirty="0">
                <a:solidFill>
                  <a:srgbClr val="292934"/>
                </a:solidFill>
              </a:endParaRPr>
            </a:p>
          </p:txBody>
        </p:sp>
      </p:grpSp>
      <p:grpSp>
        <p:nvGrpSpPr>
          <p:cNvPr id="23" name="Groupe 22"/>
          <p:cNvGrpSpPr/>
          <p:nvPr/>
        </p:nvGrpSpPr>
        <p:grpSpPr>
          <a:xfrm>
            <a:off x="2604918" y="1466268"/>
            <a:ext cx="1429136" cy="697299"/>
            <a:chOff x="2604918" y="1937533"/>
            <a:chExt cx="1429136" cy="697299"/>
          </a:xfrm>
        </p:grpSpPr>
        <p:sp>
          <p:nvSpPr>
            <p:cNvPr id="15" name="Flèche droite 14"/>
            <p:cNvSpPr/>
            <p:nvPr/>
          </p:nvSpPr>
          <p:spPr>
            <a:xfrm>
              <a:off x="2665902" y="2213169"/>
              <a:ext cx="1368152" cy="421663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21" name="ZoneTexte 20"/>
            <p:cNvSpPr txBox="1"/>
            <p:nvPr/>
          </p:nvSpPr>
          <p:spPr>
            <a:xfrm>
              <a:off x="2604918" y="1937533"/>
              <a:ext cx="1402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292934"/>
                  </a:solidFill>
                </a:rPr>
                <a:t>RAD-HARD</a:t>
              </a:r>
              <a:endParaRPr lang="fr-FR" dirty="0">
                <a:solidFill>
                  <a:srgbClr val="292934"/>
                </a:solidFill>
              </a:endParaRPr>
            </a:p>
          </p:txBody>
        </p:sp>
      </p:grpSp>
      <p:grpSp>
        <p:nvGrpSpPr>
          <p:cNvPr id="24" name="Groupe 23"/>
          <p:cNvGrpSpPr/>
          <p:nvPr/>
        </p:nvGrpSpPr>
        <p:grpSpPr>
          <a:xfrm rot="2689201">
            <a:off x="1105863" y="3056868"/>
            <a:ext cx="1429136" cy="697299"/>
            <a:chOff x="2604918" y="1937533"/>
            <a:chExt cx="1429136" cy="697299"/>
          </a:xfrm>
        </p:grpSpPr>
        <p:sp>
          <p:nvSpPr>
            <p:cNvPr id="25" name="Flèche droite 24"/>
            <p:cNvSpPr/>
            <p:nvPr/>
          </p:nvSpPr>
          <p:spPr>
            <a:xfrm>
              <a:off x="2665902" y="2213169"/>
              <a:ext cx="1368152" cy="421663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26" name="ZoneTexte 25"/>
            <p:cNvSpPr txBox="1"/>
            <p:nvPr/>
          </p:nvSpPr>
          <p:spPr>
            <a:xfrm>
              <a:off x="2604918" y="1937533"/>
              <a:ext cx="14029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292934"/>
                  </a:solidFill>
                </a:rPr>
                <a:t>RAD-HARD</a:t>
              </a:r>
              <a:endParaRPr lang="fr-FR" dirty="0">
                <a:solidFill>
                  <a:srgbClr val="292934"/>
                </a:solidFill>
              </a:endParaRPr>
            </a:p>
          </p:txBody>
        </p:sp>
      </p:grpSp>
      <p:grpSp>
        <p:nvGrpSpPr>
          <p:cNvPr id="27" name="Groupe 26"/>
          <p:cNvGrpSpPr/>
          <p:nvPr/>
        </p:nvGrpSpPr>
        <p:grpSpPr>
          <a:xfrm rot="1875326">
            <a:off x="3042465" y="3293509"/>
            <a:ext cx="2967479" cy="697301"/>
            <a:chOff x="2402265" y="1937531"/>
            <a:chExt cx="1808255" cy="697301"/>
          </a:xfrm>
        </p:grpSpPr>
        <p:sp>
          <p:nvSpPr>
            <p:cNvPr id="28" name="Flèche droite 27"/>
            <p:cNvSpPr/>
            <p:nvPr/>
          </p:nvSpPr>
          <p:spPr>
            <a:xfrm>
              <a:off x="2665902" y="2213169"/>
              <a:ext cx="1368152" cy="421663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29" name="ZoneTexte 28"/>
            <p:cNvSpPr txBox="1"/>
            <p:nvPr/>
          </p:nvSpPr>
          <p:spPr>
            <a:xfrm>
              <a:off x="2402265" y="1937531"/>
              <a:ext cx="180825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 smtClean="0">
                  <a:solidFill>
                    <a:srgbClr val="292934"/>
                  </a:solidFill>
                </a:rPr>
                <a:t>RAD-HARD &amp; </a:t>
              </a:r>
              <a:r>
                <a:rPr lang="en-US" dirty="0" smtClean="0">
                  <a:solidFill>
                    <a:srgbClr val="292934"/>
                  </a:solidFill>
                </a:rPr>
                <a:t>EFFICENTY</a:t>
              </a:r>
              <a:endParaRPr lang="en-US" dirty="0">
                <a:solidFill>
                  <a:srgbClr val="292934"/>
                </a:solidFill>
              </a:endParaRPr>
            </a:p>
          </p:txBody>
        </p:sp>
      </p:grpSp>
      <p:grpSp>
        <p:nvGrpSpPr>
          <p:cNvPr id="30" name="Groupe 29"/>
          <p:cNvGrpSpPr/>
          <p:nvPr/>
        </p:nvGrpSpPr>
        <p:grpSpPr>
          <a:xfrm rot="1875326">
            <a:off x="3163676" y="5533030"/>
            <a:ext cx="3031600" cy="697301"/>
            <a:chOff x="2382729" y="1937531"/>
            <a:chExt cx="1847327" cy="697301"/>
          </a:xfrm>
        </p:grpSpPr>
        <p:sp>
          <p:nvSpPr>
            <p:cNvPr id="31" name="Flèche droite 30"/>
            <p:cNvSpPr/>
            <p:nvPr/>
          </p:nvSpPr>
          <p:spPr>
            <a:xfrm>
              <a:off x="2665902" y="2213169"/>
              <a:ext cx="1368152" cy="421663"/>
            </a:xfrm>
            <a:prstGeom prst="rightArrow">
              <a:avLst/>
            </a:prstGeom>
            <a:solidFill>
              <a:srgbClr val="FFC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FFFFFF"/>
                </a:solidFill>
              </a:endParaRPr>
            </a:p>
          </p:txBody>
        </p:sp>
        <p:sp>
          <p:nvSpPr>
            <p:cNvPr id="32" name="ZoneTexte 31"/>
            <p:cNvSpPr txBox="1"/>
            <p:nvPr/>
          </p:nvSpPr>
          <p:spPr>
            <a:xfrm>
              <a:off x="2382729" y="1937531"/>
              <a:ext cx="18473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dirty="0">
                  <a:solidFill>
                    <a:srgbClr val="292934"/>
                  </a:solidFill>
                </a:rPr>
                <a:t>RAD-HARD &amp; </a:t>
              </a:r>
              <a:r>
                <a:rPr lang="en-US" dirty="0">
                  <a:solidFill>
                    <a:srgbClr val="292934"/>
                  </a:solidFill>
                </a:rPr>
                <a:t>EFFICENTY</a:t>
              </a:r>
            </a:p>
          </p:txBody>
        </p:sp>
      </p:grpSp>
      <p:grpSp>
        <p:nvGrpSpPr>
          <p:cNvPr id="34" name="Groupe 33"/>
          <p:cNvGrpSpPr/>
          <p:nvPr/>
        </p:nvGrpSpPr>
        <p:grpSpPr>
          <a:xfrm>
            <a:off x="6732240" y="1034348"/>
            <a:ext cx="2568714" cy="1815882"/>
            <a:chOff x="2843809" y="1628500"/>
            <a:chExt cx="2568714" cy="1815882"/>
          </a:xfrm>
        </p:grpSpPr>
        <p:pic>
          <p:nvPicPr>
            <p:cNvPr id="35" name="Image 34"/>
            <p:cNvPicPr>
              <a:picLocks noChangeAspect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43809" y="1628500"/>
              <a:ext cx="957375" cy="1800000"/>
            </a:xfrm>
            <a:prstGeom prst="rect">
              <a:avLst/>
            </a:prstGeom>
          </p:spPr>
        </p:pic>
        <p:sp>
          <p:nvSpPr>
            <p:cNvPr id="38" name="ZoneTexte 37"/>
            <p:cNvSpPr txBox="1"/>
            <p:nvPr/>
          </p:nvSpPr>
          <p:spPr>
            <a:xfrm>
              <a:off x="3801184" y="1628500"/>
              <a:ext cx="1611339" cy="18158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292934"/>
                  </a:solidFill>
                </a:rPr>
                <a:t>2013-2014</a:t>
              </a:r>
            </a:p>
            <a:p>
              <a:r>
                <a:rPr lang="fr-FR" sz="1400" dirty="0" smtClean="0">
                  <a:solidFill>
                    <a:srgbClr val="292934"/>
                  </a:solidFill>
                </a:rPr>
                <a:t>AMS 0.18µ HV</a:t>
              </a:r>
            </a:p>
            <a:p>
              <a:r>
                <a:rPr lang="fr-FR" sz="1400" dirty="0" smtClean="0">
                  <a:solidFill>
                    <a:srgbClr val="292934"/>
                  </a:solidFill>
                </a:rPr>
                <a:t>3mm x 4mm</a:t>
              </a:r>
            </a:p>
            <a:p>
              <a:r>
                <a:rPr lang="fr-FR" sz="14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CCPD_AMS </a:t>
              </a:r>
              <a:r>
                <a:rPr lang="fr-FR" sz="1400" dirty="0" smtClean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V3-4</a:t>
              </a:r>
              <a:endParaRPr lang="fr-FR" sz="1400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r>
                <a:rPr lang="el-GR" sz="1400" dirty="0">
                  <a:solidFill>
                    <a:srgbClr val="292934"/>
                  </a:solidFill>
                </a:rPr>
                <a:t>ρ</a:t>
              </a:r>
              <a:r>
                <a:rPr lang="fr-FR" sz="1400" dirty="0">
                  <a:solidFill>
                    <a:srgbClr val="292934"/>
                  </a:solidFill>
                </a:rPr>
                <a:t> : </a:t>
              </a:r>
              <a:r>
                <a:rPr lang="fr-FR" sz="1400" dirty="0" smtClean="0">
                  <a:solidFill>
                    <a:srgbClr val="292934"/>
                  </a:solidFill>
                </a:rPr>
                <a:t>10 </a:t>
              </a:r>
              <a:r>
                <a:rPr lang="el-GR" sz="1400" dirty="0">
                  <a:solidFill>
                    <a:srgbClr val="292934"/>
                  </a:solidFill>
                </a:rPr>
                <a:t>Ω</a:t>
              </a:r>
              <a:r>
                <a:rPr lang="fr-FR" sz="1400" dirty="0" smtClean="0">
                  <a:solidFill>
                    <a:srgbClr val="292934"/>
                  </a:solidFill>
                </a:rPr>
                <a:t>.cm</a:t>
              </a:r>
            </a:p>
            <a:p>
              <a:r>
                <a:rPr lang="fr-FR" sz="1400" b="1" dirty="0" smtClean="0">
                  <a:solidFill>
                    <a:srgbClr val="FF0000"/>
                  </a:solidFill>
                </a:rPr>
                <a:t>HV : 60V</a:t>
              </a:r>
            </a:p>
            <a:p>
              <a:r>
                <a:rPr lang="fr-FR" sz="1400" b="1" dirty="0" smtClean="0">
                  <a:solidFill>
                    <a:srgbClr val="FF0000"/>
                  </a:solidFill>
                </a:rPr>
                <a:t>?</a:t>
              </a:r>
              <a:endParaRPr lang="fr-FR" sz="1400" b="1" dirty="0">
                <a:solidFill>
                  <a:srgbClr val="FF0000"/>
                </a:solidFill>
              </a:endParaRPr>
            </a:p>
            <a:p>
              <a:endParaRPr lang="fr-FR" sz="1400" dirty="0">
                <a:solidFill>
                  <a:srgbClr val="292934"/>
                </a:solidFill>
              </a:endParaRPr>
            </a:p>
          </p:txBody>
        </p:sp>
      </p:grpSp>
      <p:grpSp>
        <p:nvGrpSpPr>
          <p:cNvPr id="3" name="Groupe 2"/>
          <p:cNvGrpSpPr/>
          <p:nvPr/>
        </p:nvGrpSpPr>
        <p:grpSpPr>
          <a:xfrm>
            <a:off x="5929121" y="4985403"/>
            <a:ext cx="3079588" cy="1800000"/>
            <a:chOff x="5929121" y="4985403"/>
            <a:chExt cx="3079588" cy="1800000"/>
          </a:xfrm>
        </p:grpSpPr>
        <p:sp>
          <p:nvSpPr>
            <p:cNvPr id="36" name="ZoneTexte 35"/>
            <p:cNvSpPr txBox="1"/>
            <p:nvPr/>
          </p:nvSpPr>
          <p:spPr>
            <a:xfrm>
              <a:off x="7697131" y="5085184"/>
              <a:ext cx="1311578" cy="160043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400" dirty="0" smtClean="0">
                  <a:solidFill>
                    <a:srgbClr val="292934"/>
                  </a:solidFill>
                </a:rPr>
                <a:t>2014</a:t>
              </a:r>
            </a:p>
            <a:p>
              <a:r>
                <a:rPr lang="fr-FR" sz="1400" dirty="0" smtClean="0">
                  <a:solidFill>
                    <a:srgbClr val="292934"/>
                  </a:solidFill>
                </a:rPr>
                <a:t>GF 0.13µ LP</a:t>
              </a:r>
            </a:p>
            <a:p>
              <a:r>
                <a:rPr lang="fr-FR" sz="1400" dirty="0" smtClean="0">
                  <a:solidFill>
                    <a:srgbClr val="292934"/>
                  </a:solidFill>
                </a:rPr>
                <a:t>3mm x 3mm</a:t>
              </a:r>
            </a:p>
            <a:p>
              <a:r>
                <a:rPr lang="fr-FR" sz="1400" dirty="0">
                  <a:solidFill>
                    <a:srgbClr val="0070C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CCPD_GF V2</a:t>
              </a:r>
            </a:p>
            <a:p>
              <a:r>
                <a:rPr lang="fr-FR" sz="1400" b="1" dirty="0" smtClean="0">
                  <a:solidFill>
                    <a:srgbClr val="FF0000"/>
                  </a:solidFill>
                </a:rPr>
                <a:t>1K- 3k </a:t>
              </a:r>
              <a:r>
                <a:rPr lang="el-GR" sz="1400" b="1" dirty="0">
                  <a:solidFill>
                    <a:srgbClr val="FF0000"/>
                  </a:solidFill>
                </a:rPr>
                <a:t>Ω</a:t>
              </a:r>
              <a:r>
                <a:rPr lang="fr-FR" sz="1400" b="1" dirty="0" smtClean="0">
                  <a:solidFill>
                    <a:srgbClr val="FF0000"/>
                  </a:solidFill>
                </a:rPr>
                <a:t>.cm</a:t>
              </a:r>
            </a:p>
            <a:p>
              <a:r>
                <a:rPr lang="fr-FR" sz="1400" dirty="0" smtClean="0">
                  <a:solidFill>
                    <a:srgbClr val="292934"/>
                  </a:solidFill>
                </a:rPr>
                <a:t>HV : 30V</a:t>
              </a:r>
            </a:p>
            <a:p>
              <a:r>
                <a:rPr lang="fr-FR" sz="1400" b="1" dirty="0" smtClean="0">
                  <a:solidFill>
                    <a:srgbClr val="FF0000"/>
                  </a:solidFill>
                </a:rPr>
                <a:t>1 </a:t>
              </a:r>
              <a:r>
                <a:rPr lang="fr-FR" sz="1400" b="1" dirty="0" err="1" smtClean="0">
                  <a:solidFill>
                    <a:srgbClr val="FF0000"/>
                  </a:solidFill>
                </a:rPr>
                <a:t>Grads</a:t>
              </a:r>
              <a:r>
                <a:rPr lang="fr-FR" sz="1400" b="1" dirty="0" smtClean="0">
                  <a:solidFill>
                    <a:srgbClr val="FF0000"/>
                  </a:solidFill>
                </a:rPr>
                <a:t>?</a:t>
              </a:r>
              <a:endParaRPr lang="fr-FR" sz="1400" b="1" dirty="0">
                <a:solidFill>
                  <a:srgbClr val="FF0000"/>
                </a:solidFill>
              </a:endParaRPr>
            </a:p>
          </p:txBody>
        </p:sp>
        <p:pic>
          <p:nvPicPr>
            <p:cNvPr id="39" name="Image 38"/>
            <p:cNvPicPr>
              <a:picLocks noChangeAspect="1"/>
            </p:cNvPicPr>
            <p:nvPr/>
          </p:nvPicPr>
          <p:blipFill>
            <a:blip r:embed="rId4" cstate="email">
              <a:duotone>
                <a:prstClr val="black"/>
                <a:schemeClr val="accent5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9121" y="4985403"/>
              <a:ext cx="1811231" cy="18000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525738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 smtClean="0"/>
          </a:p>
          <a:p>
            <a:pPr marL="36576" indent="0">
              <a:buNone/>
            </a:pPr>
            <a:r>
              <a:rPr lang="de-DE" sz="1600" b="1" dirty="0" smtClean="0"/>
              <a:t>Hybrid pixels:</a:t>
            </a:r>
          </a:p>
          <a:p>
            <a:r>
              <a:rPr lang="de-DE" sz="1600" dirty="0" smtClean="0"/>
              <a:t>Depleted bulk</a:t>
            </a:r>
            <a:br>
              <a:rPr lang="de-DE" sz="1600" dirty="0" smtClean="0"/>
            </a:br>
            <a:r>
              <a:rPr lang="de-DE" sz="1600" dirty="0" smtClean="0">
                <a:sym typeface="Wingdings" panose="05000000000000000000" pitchFamily="2" charset="2"/>
              </a:rPr>
              <a:t> </a:t>
            </a:r>
            <a:r>
              <a:rPr lang="de-DE" sz="1600" dirty="0" smtClean="0"/>
              <a:t>Signal collected by drift</a:t>
            </a:r>
            <a:br>
              <a:rPr lang="de-DE" sz="1600" dirty="0" smtClean="0"/>
            </a:br>
            <a:r>
              <a:rPr lang="de-DE" sz="1600" dirty="0" smtClean="0">
                <a:sym typeface="Wingdings" panose="05000000000000000000" pitchFamily="2" charset="2"/>
              </a:rPr>
              <a:t> Extreme radiation hard</a:t>
            </a:r>
            <a:endParaRPr lang="de-DE" sz="1600" dirty="0" smtClean="0"/>
          </a:p>
          <a:p>
            <a:r>
              <a:rPr lang="de-DE" sz="1600" dirty="0" smtClean="0"/>
              <a:t>Optimised R/O chips, full CMOS</a:t>
            </a:r>
          </a:p>
          <a:p>
            <a:r>
              <a:rPr lang="de-DE" sz="1600" dirty="0" smtClean="0"/>
              <a:t>High cost (two silicon layers + interconnection)</a:t>
            </a:r>
          </a:p>
          <a:p>
            <a:r>
              <a:rPr lang="de-DE" sz="1600" dirty="0" smtClean="0"/>
              <a:t>Large material budget</a:t>
            </a:r>
          </a:p>
          <a:p>
            <a:endParaRPr lang="en-US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267199" y="1600200"/>
            <a:ext cx="4237973" cy="4350385"/>
          </a:xfrm>
        </p:spPr>
        <p:txBody>
          <a:bodyPr>
            <a:normAutofit/>
          </a:bodyPr>
          <a:lstStyle/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/>
          </a:p>
          <a:p>
            <a:pPr marL="36576" indent="0">
              <a:buNone/>
            </a:pPr>
            <a:r>
              <a:rPr lang="de-DE" sz="1600" b="1" dirty="0" smtClean="0"/>
              <a:t>MAPS:</a:t>
            </a:r>
          </a:p>
          <a:p>
            <a:r>
              <a:rPr lang="de-DE" sz="1600" dirty="0" smtClean="0"/>
              <a:t>Undepleted epi layer</a:t>
            </a:r>
            <a:br>
              <a:rPr lang="de-DE" sz="1600" dirty="0" smtClean="0"/>
            </a:br>
            <a:r>
              <a:rPr lang="de-DE" sz="1600" dirty="0" smtClean="0">
                <a:sym typeface="Wingdings" panose="05000000000000000000" pitchFamily="2" charset="2"/>
              </a:rPr>
              <a:t> Diffusion signal</a:t>
            </a:r>
            <a:br>
              <a:rPr lang="de-DE" sz="1600" dirty="0" smtClean="0">
                <a:sym typeface="Wingdings" panose="05000000000000000000" pitchFamily="2" charset="2"/>
              </a:rPr>
            </a:br>
            <a:r>
              <a:rPr lang="de-DE" sz="1600" dirty="0" smtClean="0">
                <a:sym typeface="Wingdings" panose="05000000000000000000" pitchFamily="2" charset="2"/>
              </a:rPr>
              <a:t> Moderate rad. Hardness</a:t>
            </a:r>
          </a:p>
          <a:p>
            <a:r>
              <a:rPr lang="de-DE" sz="1600" dirty="0" smtClean="0">
                <a:sym typeface="Wingdings" panose="05000000000000000000" pitchFamily="2" charset="2"/>
              </a:rPr>
              <a:t>Usually not full CMOS</a:t>
            </a:r>
            <a:br>
              <a:rPr lang="de-DE" sz="1600" dirty="0" smtClean="0">
                <a:sym typeface="Wingdings" panose="05000000000000000000" pitchFamily="2" charset="2"/>
              </a:rPr>
            </a:br>
            <a:r>
              <a:rPr lang="de-DE" sz="1600" dirty="0" smtClean="0">
                <a:sym typeface="Wingdings" panose="05000000000000000000" pitchFamily="2" charset="2"/>
              </a:rPr>
              <a:t>(or with constraints)</a:t>
            </a:r>
          </a:p>
          <a:p>
            <a:r>
              <a:rPr lang="de-DE" sz="1600" dirty="0" smtClean="0">
                <a:sym typeface="Wingdings" panose="05000000000000000000" pitchFamily="2" charset="2"/>
              </a:rPr>
              <a:t>Low cost (industrial process, single layer)</a:t>
            </a:r>
          </a:p>
          <a:p>
            <a:r>
              <a:rPr lang="de-DE" sz="1600" dirty="0" smtClean="0">
                <a:sym typeface="Wingdings" panose="05000000000000000000" pitchFamily="2" charset="2"/>
              </a:rPr>
              <a:t>Low material budget</a:t>
            </a:r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pic>
        <p:nvPicPr>
          <p:cNvPr id="1026" name="Picture 2" descr="D:\Dropbox\documents\Dissertation\mythesis\figures\LHC_schedul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511" y="636246"/>
            <a:ext cx="6255521" cy="215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Slide Number Placeholder 9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39641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 smtClean="0"/>
          </a:p>
          <a:p>
            <a:pPr marL="36576" indent="0">
              <a:buNone/>
            </a:pPr>
            <a:r>
              <a:rPr lang="de-DE" sz="1600" b="1" dirty="0" smtClean="0"/>
              <a:t>Hybrid pixels:</a:t>
            </a:r>
          </a:p>
          <a:p>
            <a:r>
              <a:rPr lang="de-DE" sz="1600" dirty="0" smtClean="0"/>
              <a:t>Depleted bulk</a:t>
            </a:r>
            <a:br>
              <a:rPr lang="de-DE" sz="1600" dirty="0" smtClean="0"/>
            </a:br>
            <a:r>
              <a:rPr lang="de-DE" sz="1600" dirty="0" smtClean="0">
                <a:sym typeface="Wingdings" panose="05000000000000000000" pitchFamily="2" charset="2"/>
              </a:rPr>
              <a:t> </a:t>
            </a:r>
            <a:r>
              <a:rPr lang="de-DE" sz="1600" dirty="0" smtClean="0"/>
              <a:t>Signal collected by drift</a:t>
            </a:r>
            <a:br>
              <a:rPr lang="de-DE" sz="1600" dirty="0" smtClean="0"/>
            </a:br>
            <a:r>
              <a:rPr lang="de-DE" sz="1600" dirty="0" smtClean="0">
                <a:sym typeface="Wingdings" panose="05000000000000000000" pitchFamily="2" charset="2"/>
              </a:rPr>
              <a:t> Extreme radiation hard</a:t>
            </a:r>
            <a:endParaRPr lang="de-DE" sz="1600" dirty="0" smtClean="0"/>
          </a:p>
          <a:p>
            <a:r>
              <a:rPr lang="de-DE" sz="1600" dirty="0" smtClean="0"/>
              <a:t>Optimised R/O chips, full CMOS</a:t>
            </a:r>
          </a:p>
          <a:p>
            <a:r>
              <a:rPr lang="de-DE" sz="1600" dirty="0" smtClean="0"/>
              <a:t>High cost (two silicon layers + interconnection)</a:t>
            </a:r>
          </a:p>
          <a:p>
            <a:r>
              <a:rPr lang="de-DE" sz="1600" dirty="0" smtClean="0"/>
              <a:t>Large material budget</a:t>
            </a:r>
          </a:p>
          <a:p>
            <a:endParaRPr lang="en-US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267199" y="1600200"/>
            <a:ext cx="4237973" cy="4350385"/>
          </a:xfrm>
        </p:spPr>
        <p:txBody>
          <a:bodyPr>
            <a:normAutofit/>
          </a:bodyPr>
          <a:lstStyle/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/>
          </a:p>
          <a:p>
            <a:pPr marL="36576" indent="0">
              <a:buNone/>
            </a:pPr>
            <a:r>
              <a:rPr lang="de-DE" sz="1600" b="1" dirty="0" smtClean="0"/>
              <a:t>MAPS:</a:t>
            </a:r>
          </a:p>
          <a:p>
            <a:r>
              <a:rPr lang="de-DE" sz="1600" dirty="0" smtClean="0"/>
              <a:t>Undepleted epi layer</a:t>
            </a:r>
            <a:br>
              <a:rPr lang="de-DE" sz="1600" dirty="0" smtClean="0"/>
            </a:br>
            <a:r>
              <a:rPr lang="de-DE" sz="1600" dirty="0" smtClean="0">
                <a:sym typeface="Wingdings" panose="05000000000000000000" pitchFamily="2" charset="2"/>
              </a:rPr>
              <a:t> Diffusion signal</a:t>
            </a:r>
            <a:br>
              <a:rPr lang="de-DE" sz="1600" dirty="0" smtClean="0">
                <a:sym typeface="Wingdings" panose="05000000000000000000" pitchFamily="2" charset="2"/>
              </a:rPr>
            </a:br>
            <a:r>
              <a:rPr lang="de-DE" sz="1600" dirty="0" smtClean="0">
                <a:sym typeface="Wingdings" panose="05000000000000000000" pitchFamily="2" charset="2"/>
              </a:rPr>
              <a:t> Moderate rad. Hardness</a:t>
            </a:r>
          </a:p>
          <a:p>
            <a:r>
              <a:rPr lang="de-DE" sz="1600" dirty="0" smtClean="0">
                <a:sym typeface="Wingdings" panose="05000000000000000000" pitchFamily="2" charset="2"/>
              </a:rPr>
              <a:t>Usually not full CMOS</a:t>
            </a:r>
            <a:br>
              <a:rPr lang="de-DE" sz="1600" dirty="0" smtClean="0">
                <a:sym typeface="Wingdings" panose="05000000000000000000" pitchFamily="2" charset="2"/>
              </a:rPr>
            </a:br>
            <a:r>
              <a:rPr lang="de-DE" sz="1600" dirty="0" smtClean="0">
                <a:sym typeface="Wingdings" panose="05000000000000000000" pitchFamily="2" charset="2"/>
              </a:rPr>
              <a:t>(or with constraints)</a:t>
            </a:r>
          </a:p>
          <a:p>
            <a:r>
              <a:rPr lang="de-DE" sz="1600" dirty="0" smtClean="0">
                <a:sym typeface="Wingdings" panose="05000000000000000000" pitchFamily="2" charset="2"/>
              </a:rPr>
              <a:t>Low cost (industrial process, single layer)</a:t>
            </a:r>
          </a:p>
          <a:p>
            <a:r>
              <a:rPr lang="de-DE" sz="1600" dirty="0" smtClean="0">
                <a:sym typeface="Wingdings" panose="05000000000000000000" pitchFamily="2" charset="2"/>
              </a:rPr>
              <a:t>Low material budget</a:t>
            </a:r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pic>
        <p:nvPicPr>
          <p:cNvPr id="1026" name="Picture 2" descr="D:\Dropbox\documents\Dissertation\mythesis\figures\LHC_schedul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511" y="636246"/>
            <a:ext cx="6255521" cy="215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548383" y="3119215"/>
            <a:ext cx="3584961" cy="105967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358383" y="4418171"/>
            <a:ext cx="4009402" cy="8631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83674" y="5266563"/>
            <a:ext cx="835435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1600" dirty="0" smtClean="0"/>
              <a:t>Achieve radiation hardness in industrial process 	</a:t>
            </a:r>
            <a:r>
              <a:rPr lang="en-US" sz="1600" dirty="0" smtClean="0">
                <a:sym typeface="Wingdings" panose="05000000000000000000" pitchFamily="2" charset="2"/>
              </a:rPr>
              <a:t> low cost, large wafer</a:t>
            </a:r>
            <a:endParaRPr lang="en-US" sz="1600" dirty="0"/>
          </a:p>
          <a:p>
            <a:pPr marL="285750" indent="-285750">
              <a:buFont typeface="Wingdings" charset="0"/>
              <a:buChar char="à"/>
            </a:pPr>
            <a:r>
              <a:rPr lang="en-US" sz="1600" dirty="0"/>
              <a:t>High R/O complexity requires dedicated R/O chip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600" dirty="0" smtClean="0"/>
              <a:t>Analog R/O in sensor, simplified </a:t>
            </a:r>
            <a:r>
              <a:rPr lang="en-US" sz="1600" dirty="0" err="1" smtClean="0"/>
              <a:t>hybridisation</a:t>
            </a:r>
            <a:r>
              <a:rPr lang="en-US" sz="1600" dirty="0" smtClean="0"/>
              <a:t> 		</a:t>
            </a:r>
            <a:r>
              <a:rPr lang="en-US" sz="1600" dirty="0" smtClean="0">
                <a:sym typeface="Wingdings" panose="05000000000000000000" pitchFamily="2" charset="2"/>
              </a:rPr>
              <a:t> potential for cost reduction</a:t>
            </a:r>
            <a:endParaRPr lang="en-US" sz="1600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616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Motivation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 smtClean="0"/>
          </a:p>
          <a:p>
            <a:pPr marL="36576" indent="0">
              <a:buNone/>
            </a:pPr>
            <a:r>
              <a:rPr lang="de-DE" sz="1600" b="1" dirty="0" smtClean="0"/>
              <a:t>Hybrid pixels:</a:t>
            </a:r>
          </a:p>
          <a:p>
            <a:r>
              <a:rPr lang="de-DE" sz="1600" dirty="0" smtClean="0"/>
              <a:t>Depleted bulk</a:t>
            </a:r>
            <a:br>
              <a:rPr lang="de-DE" sz="1600" dirty="0" smtClean="0"/>
            </a:br>
            <a:r>
              <a:rPr lang="de-DE" sz="1600" dirty="0" smtClean="0">
                <a:sym typeface="Wingdings" panose="05000000000000000000" pitchFamily="2" charset="2"/>
              </a:rPr>
              <a:t> </a:t>
            </a:r>
            <a:r>
              <a:rPr lang="de-DE" sz="1600" dirty="0" smtClean="0"/>
              <a:t>Signal collected by drift</a:t>
            </a:r>
            <a:br>
              <a:rPr lang="de-DE" sz="1600" dirty="0" smtClean="0"/>
            </a:br>
            <a:r>
              <a:rPr lang="de-DE" sz="1600" dirty="0" smtClean="0">
                <a:sym typeface="Wingdings" panose="05000000000000000000" pitchFamily="2" charset="2"/>
              </a:rPr>
              <a:t> Extreme radiation hard</a:t>
            </a:r>
            <a:endParaRPr lang="de-DE" sz="1600" dirty="0" smtClean="0"/>
          </a:p>
          <a:p>
            <a:r>
              <a:rPr lang="de-DE" sz="1600" dirty="0" smtClean="0"/>
              <a:t>Optimised R/O chips, full CMOS</a:t>
            </a:r>
          </a:p>
          <a:p>
            <a:r>
              <a:rPr lang="de-DE" sz="1600" dirty="0" smtClean="0"/>
              <a:t>High cost (two silicon layers + interconnection)</a:t>
            </a:r>
          </a:p>
          <a:p>
            <a:r>
              <a:rPr lang="de-DE" sz="1600" dirty="0" smtClean="0"/>
              <a:t>Large material budget</a:t>
            </a:r>
          </a:p>
          <a:p>
            <a:endParaRPr lang="en-US" sz="1600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267199" y="1600200"/>
            <a:ext cx="4237973" cy="4350385"/>
          </a:xfrm>
        </p:spPr>
        <p:txBody>
          <a:bodyPr>
            <a:normAutofit/>
          </a:bodyPr>
          <a:lstStyle/>
          <a:p>
            <a:endParaRPr lang="de-DE" sz="1600" dirty="0" smtClean="0"/>
          </a:p>
          <a:p>
            <a:endParaRPr lang="de-DE" sz="1600" dirty="0"/>
          </a:p>
          <a:p>
            <a:endParaRPr lang="de-DE" sz="1600" dirty="0" smtClean="0"/>
          </a:p>
          <a:p>
            <a:endParaRPr lang="de-DE" sz="1600" dirty="0"/>
          </a:p>
          <a:p>
            <a:pPr marL="36576" indent="0">
              <a:buNone/>
            </a:pPr>
            <a:r>
              <a:rPr lang="de-DE" sz="1600" b="1" dirty="0" smtClean="0"/>
              <a:t>MAPS:</a:t>
            </a:r>
          </a:p>
          <a:p>
            <a:r>
              <a:rPr lang="de-DE" sz="1600" dirty="0" smtClean="0"/>
              <a:t>Undepleted epi layer</a:t>
            </a:r>
            <a:br>
              <a:rPr lang="de-DE" sz="1600" dirty="0" smtClean="0"/>
            </a:br>
            <a:r>
              <a:rPr lang="de-DE" sz="1600" dirty="0" smtClean="0">
                <a:sym typeface="Wingdings" panose="05000000000000000000" pitchFamily="2" charset="2"/>
              </a:rPr>
              <a:t> Diffusion signal</a:t>
            </a:r>
            <a:br>
              <a:rPr lang="de-DE" sz="1600" dirty="0" smtClean="0">
                <a:sym typeface="Wingdings" panose="05000000000000000000" pitchFamily="2" charset="2"/>
              </a:rPr>
            </a:br>
            <a:r>
              <a:rPr lang="de-DE" sz="1600" dirty="0" smtClean="0">
                <a:sym typeface="Wingdings" panose="05000000000000000000" pitchFamily="2" charset="2"/>
              </a:rPr>
              <a:t> Moderate rad. Hardness</a:t>
            </a:r>
          </a:p>
          <a:p>
            <a:r>
              <a:rPr lang="de-DE" sz="1600" dirty="0" smtClean="0">
                <a:sym typeface="Wingdings" panose="05000000000000000000" pitchFamily="2" charset="2"/>
              </a:rPr>
              <a:t>Usually not full CMOS</a:t>
            </a:r>
            <a:br>
              <a:rPr lang="de-DE" sz="1600" dirty="0" smtClean="0">
                <a:sym typeface="Wingdings" panose="05000000000000000000" pitchFamily="2" charset="2"/>
              </a:rPr>
            </a:br>
            <a:r>
              <a:rPr lang="de-DE" sz="1600" dirty="0" smtClean="0">
                <a:sym typeface="Wingdings" panose="05000000000000000000" pitchFamily="2" charset="2"/>
              </a:rPr>
              <a:t>(or with constraints)</a:t>
            </a:r>
          </a:p>
          <a:p>
            <a:r>
              <a:rPr lang="de-DE" sz="1600" dirty="0" smtClean="0">
                <a:sym typeface="Wingdings" panose="05000000000000000000" pitchFamily="2" charset="2"/>
              </a:rPr>
              <a:t>Low cost (industrial process, single layer)</a:t>
            </a:r>
          </a:p>
          <a:p>
            <a:r>
              <a:rPr lang="de-DE" sz="1600" dirty="0" smtClean="0">
                <a:sym typeface="Wingdings" panose="05000000000000000000" pitchFamily="2" charset="2"/>
              </a:rPr>
              <a:t>Low material budget</a:t>
            </a:r>
            <a:endParaRPr lang="en-US" sz="1600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pic>
        <p:nvPicPr>
          <p:cNvPr id="1026" name="Picture 2" descr="D:\Dropbox\documents\Dissertation\mythesis\figures\LHC_schedule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2511" y="636246"/>
            <a:ext cx="6255521" cy="2150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Rectangle 8"/>
          <p:cNvSpPr/>
          <p:nvPr/>
        </p:nvSpPr>
        <p:spPr>
          <a:xfrm>
            <a:off x="548383" y="3119215"/>
            <a:ext cx="3584961" cy="1059678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358383" y="4418171"/>
            <a:ext cx="4009402" cy="863129"/>
          </a:xfrm>
          <a:prstGeom prst="rect">
            <a:avLst/>
          </a:prstGeom>
          <a:noFill/>
          <a:ln w="3810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83675" y="5266563"/>
            <a:ext cx="77965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charset="0"/>
              <a:buChar char="à"/>
            </a:pPr>
            <a:r>
              <a:rPr lang="en-US" sz="1600" dirty="0" smtClean="0"/>
              <a:t>Achieve radiation hardness in industrial process </a:t>
            </a:r>
            <a:r>
              <a:rPr lang="en-US" sz="1600" dirty="0" smtClean="0">
                <a:sym typeface="Wingdings" panose="05000000000000000000" pitchFamily="2" charset="2"/>
              </a:rPr>
              <a:t> low cost, large wafer</a:t>
            </a:r>
            <a:endParaRPr lang="en-US" sz="1600" dirty="0"/>
          </a:p>
          <a:p>
            <a:pPr marL="285750" indent="-285750">
              <a:buFont typeface="Wingdings" charset="0"/>
              <a:buChar char="à"/>
            </a:pPr>
            <a:r>
              <a:rPr lang="en-US" sz="1600" dirty="0"/>
              <a:t>High R/O complexity requires dedicated R/O chip</a:t>
            </a:r>
          </a:p>
          <a:p>
            <a:pPr marL="285750" indent="-285750">
              <a:buFont typeface="Wingdings" charset="0"/>
              <a:buChar char="à"/>
            </a:pPr>
            <a:r>
              <a:rPr lang="en-US" sz="1600" dirty="0" smtClean="0"/>
              <a:t>Analog R/O in sensor, simplified </a:t>
            </a:r>
            <a:r>
              <a:rPr lang="en-US" sz="1600" dirty="0" err="1" smtClean="0"/>
              <a:t>hybridisation</a:t>
            </a:r>
            <a:r>
              <a:rPr lang="en-US" sz="1600" dirty="0" smtClean="0"/>
              <a:t> </a:t>
            </a:r>
            <a:r>
              <a:rPr lang="en-US" sz="1600" dirty="0" smtClean="0">
                <a:sym typeface="Wingdings" panose="05000000000000000000" pitchFamily="2" charset="2"/>
              </a:rPr>
              <a:t> potential for cost reduction</a:t>
            </a:r>
            <a:endParaRPr lang="en-US" sz="1600" dirty="0" smtClean="0"/>
          </a:p>
        </p:txBody>
      </p:sp>
      <p:sp>
        <p:nvSpPr>
          <p:cNvPr id="2" name="Rectangle 1"/>
          <p:cNvSpPr/>
          <p:nvPr/>
        </p:nvSpPr>
        <p:spPr>
          <a:xfrm>
            <a:off x="1341825" y="1213302"/>
            <a:ext cx="6684264" cy="3811825"/>
          </a:xfrm>
          <a:prstGeom prst="rect">
            <a:avLst/>
          </a:prstGeom>
          <a:solidFill>
            <a:schemeClr val="bg1"/>
          </a:solidFill>
          <a:effectLst>
            <a:outerShdw blurRad="50800" dist="3937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12" name="Group 11"/>
          <p:cNvGrpSpPr>
            <a:grpSpLocks noChangeAspect="1"/>
          </p:cNvGrpSpPr>
          <p:nvPr/>
        </p:nvGrpSpPr>
        <p:grpSpPr>
          <a:xfrm>
            <a:off x="1693779" y="1600201"/>
            <a:ext cx="5976351" cy="2765013"/>
            <a:chOff x="4664152" y="2791561"/>
            <a:chExt cx="3220216" cy="1489861"/>
          </a:xfrm>
        </p:grpSpPr>
        <p:sp>
          <p:nvSpPr>
            <p:cNvPr id="13" name="Rectangle 12"/>
            <p:cNvSpPr/>
            <p:nvPr/>
          </p:nvSpPr>
          <p:spPr>
            <a:xfrm>
              <a:off x="4747337" y="3063974"/>
              <a:ext cx="976791" cy="720080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FFC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14" name="Group 13"/>
            <p:cNvGrpSpPr/>
            <p:nvPr/>
          </p:nvGrpSpPr>
          <p:grpSpPr>
            <a:xfrm>
              <a:off x="6444208" y="3063974"/>
              <a:ext cx="1440159" cy="720080"/>
              <a:chOff x="5454098" y="2341507"/>
              <a:chExt cx="1440159" cy="720080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5454098" y="2341507"/>
                <a:ext cx="1440159" cy="720080"/>
              </a:xfrm>
              <a:prstGeom prst="rect">
                <a:avLst/>
              </a:prstGeom>
              <a:solidFill>
                <a:srgbClr val="FFFF00"/>
              </a:solidFill>
              <a:ln>
                <a:solidFill>
                  <a:srgbClr val="FFC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grpSp>
            <p:nvGrpSpPr>
              <p:cNvPr id="28" name="Group 27"/>
              <p:cNvGrpSpPr/>
              <p:nvPr/>
            </p:nvGrpSpPr>
            <p:grpSpPr>
              <a:xfrm rot="5400000">
                <a:off x="5940153" y="2456410"/>
                <a:ext cx="432048" cy="468052"/>
                <a:chOff x="1326079" y="2132561"/>
                <a:chExt cx="432048" cy="468052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1326079" y="2240573"/>
                  <a:ext cx="432048" cy="252028"/>
                </a:xfrm>
                <a:prstGeom prst="rect">
                  <a:avLst/>
                </a:prstGeom>
                <a:noFill/>
                <a:ln w="381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>
                    <a:ln>
                      <a:solidFill>
                        <a:sysClr val="windowText" lastClr="000000"/>
                      </a:solidFill>
                    </a:ln>
                  </a:endParaRPr>
                </a:p>
              </p:txBody>
            </p:sp>
            <p:cxnSp>
              <p:nvCxnSpPr>
                <p:cNvPr id="30" name="Straight Connector 29"/>
                <p:cNvCxnSpPr/>
                <p:nvPr/>
              </p:nvCxnSpPr>
              <p:spPr>
                <a:xfrm rot="16200000">
                  <a:off x="1488096" y="2546607"/>
                  <a:ext cx="108012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1" name="Straight Connector 30"/>
                <p:cNvCxnSpPr/>
                <p:nvPr/>
              </p:nvCxnSpPr>
              <p:spPr>
                <a:xfrm rot="16200000">
                  <a:off x="1495304" y="2186567"/>
                  <a:ext cx="108012" cy="0"/>
                </a:xfrm>
                <a:prstGeom prst="line">
                  <a:avLst/>
                </a:prstGeom>
                <a:ln w="38100" cap="rnd">
                  <a:solidFill>
                    <a:schemeClr val="tx1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5" name="TextBox 14"/>
            <p:cNvSpPr txBox="1"/>
            <p:nvPr/>
          </p:nvSpPr>
          <p:spPr>
            <a:xfrm>
              <a:off x="4664152" y="3784054"/>
              <a:ext cx="976792" cy="2819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Diode + full analog processing</a:t>
              </a:r>
              <a:endParaRPr lang="en-US" sz="1400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6426206" y="3784054"/>
              <a:ext cx="1458162" cy="16583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 smtClean="0"/>
                <a:t>Digital only FE chip</a:t>
              </a:r>
              <a:endParaRPr lang="en-US" sz="1400" dirty="0"/>
            </a:p>
          </p:txBody>
        </p:sp>
        <p:cxnSp>
          <p:nvCxnSpPr>
            <p:cNvPr id="17" name="Straight Connector 16"/>
            <p:cNvCxnSpPr/>
            <p:nvPr/>
          </p:nvCxnSpPr>
          <p:spPr>
            <a:xfrm flipH="1">
              <a:off x="6097721" y="2791561"/>
              <a:ext cx="3592" cy="1207936"/>
            </a:xfrm>
            <a:prstGeom prst="line">
              <a:avLst/>
            </a:prstGeom>
            <a:ln w="3810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TextBox 17"/>
            <p:cNvSpPr txBox="1"/>
            <p:nvPr/>
          </p:nvSpPr>
          <p:spPr>
            <a:xfrm>
              <a:off x="5769501" y="3999497"/>
              <a:ext cx="722986" cy="281925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 smtClean="0">
                  <a:solidFill>
                    <a:srgbClr val="00B0F0"/>
                  </a:solidFill>
                </a:rPr>
                <a:t>Wafer to wafer</a:t>
              </a:r>
              <a:br>
                <a:rPr lang="en-US" sz="1400" dirty="0" smtClean="0">
                  <a:solidFill>
                    <a:srgbClr val="00B0F0"/>
                  </a:solidFill>
                </a:rPr>
              </a:br>
              <a:r>
                <a:rPr lang="en-US" sz="1400" dirty="0" smtClean="0">
                  <a:solidFill>
                    <a:srgbClr val="00B0F0"/>
                  </a:solidFill>
                </a:rPr>
                <a:t>bonding</a:t>
              </a:r>
              <a:endParaRPr lang="en-US" sz="1400" dirty="0">
                <a:solidFill>
                  <a:srgbClr val="00B0F0"/>
                </a:solidFill>
              </a:endParaRPr>
            </a:p>
          </p:txBody>
        </p:sp>
        <p:grpSp>
          <p:nvGrpSpPr>
            <p:cNvPr id="19" name="Group 18"/>
            <p:cNvGrpSpPr/>
            <p:nvPr/>
          </p:nvGrpSpPr>
          <p:grpSpPr>
            <a:xfrm>
              <a:off x="4886868" y="3207990"/>
              <a:ext cx="288032" cy="432048"/>
              <a:chOff x="1403648" y="1772816"/>
              <a:chExt cx="288032" cy="432048"/>
            </a:xfrm>
          </p:grpSpPr>
          <p:sp>
            <p:nvSpPr>
              <p:cNvPr id="24" name="Isosceles Triangle 23"/>
              <p:cNvSpPr/>
              <p:nvPr/>
            </p:nvSpPr>
            <p:spPr>
              <a:xfrm>
                <a:off x="1439652" y="1916832"/>
                <a:ext cx="216024" cy="144016"/>
              </a:xfrm>
              <a:prstGeom prst="triangle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cxnSp>
            <p:nvCxnSpPr>
              <p:cNvPr id="25" name="Straight Connector 24"/>
              <p:cNvCxnSpPr/>
              <p:nvPr/>
            </p:nvCxnSpPr>
            <p:spPr>
              <a:xfrm>
                <a:off x="1403648" y="1916832"/>
                <a:ext cx="28803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flipV="1">
                <a:off x="1547664" y="1772816"/>
                <a:ext cx="0" cy="432048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" name="Group 19"/>
            <p:cNvGrpSpPr/>
            <p:nvPr/>
          </p:nvGrpSpPr>
          <p:grpSpPr>
            <a:xfrm>
              <a:off x="5251507" y="3278037"/>
              <a:ext cx="316284" cy="291954"/>
              <a:chOff x="4553998" y="3569094"/>
              <a:chExt cx="468052" cy="432048"/>
            </a:xfrm>
          </p:grpSpPr>
          <p:sp>
            <p:nvSpPr>
              <p:cNvPr id="21" name="Isosceles Triangle 20"/>
              <p:cNvSpPr/>
              <p:nvPr/>
            </p:nvSpPr>
            <p:spPr>
              <a:xfrm rot="5400000">
                <a:off x="4572000" y="3659104"/>
                <a:ext cx="432048" cy="252028"/>
              </a:xfrm>
              <a:prstGeom prst="triangle">
                <a:avLst>
                  <a:gd name="adj" fmla="val 51666"/>
                </a:avLst>
              </a:prstGeom>
              <a:noFill/>
              <a:ln w="381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n>
                    <a:solidFill>
                      <a:sysClr val="windowText" lastClr="000000"/>
                    </a:solidFill>
                  </a:ln>
                </a:endParaRPr>
              </a:p>
            </p:txBody>
          </p:sp>
          <p:cxnSp>
            <p:nvCxnSpPr>
              <p:cNvPr id="22" name="Straight Connector 21"/>
              <p:cNvCxnSpPr/>
              <p:nvPr/>
            </p:nvCxnSpPr>
            <p:spPr>
              <a:xfrm>
                <a:off x="4553998" y="3785117"/>
                <a:ext cx="10801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>
                <a:stCxn id="21" idx="0"/>
              </p:cNvCxnSpPr>
              <p:nvPr/>
            </p:nvCxnSpPr>
            <p:spPr>
              <a:xfrm>
                <a:off x="4914038" y="3792316"/>
                <a:ext cx="108012" cy="0"/>
              </a:xfrm>
              <a:prstGeom prst="line">
                <a:avLst/>
              </a:prstGeom>
              <a:ln w="38100" cap="rnd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588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22" descr="HVCMOS.pd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9150" y="3214967"/>
            <a:ext cx="7505700" cy="28321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HV2FEI4 Concept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 smtClean="0"/>
              <a:t>Use bulk of commercial HV/HR-CMOS process as sensor</a:t>
            </a:r>
          </a:p>
          <a:p>
            <a:r>
              <a:rPr lang="en-US" sz="2000" dirty="0" smtClean="0"/>
              <a:t>Deep n-well </a:t>
            </a:r>
            <a:r>
              <a:rPr lang="en-US" sz="2000" dirty="0" smtClean="0">
                <a:sym typeface="Wingdings"/>
              </a:rPr>
              <a:t> </a:t>
            </a:r>
            <a:r>
              <a:rPr lang="en-US" sz="2000" dirty="0" smtClean="0"/>
              <a:t>collection electrode</a:t>
            </a:r>
          </a:p>
          <a:p>
            <a:pPr lvl="1"/>
            <a:r>
              <a:rPr lang="en-US" sz="1800" dirty="0" smtClean="0"/>
              <a:t>PMOS transistors unshielded from charges</a:t>
            </a:r>
            <a:br>
              <a:rPr lang="en-US" sz="1800" dirty="0" smtClean="0"/>
            </a:br>
            <a:r>
              <a:rPr lang="en-US" sz="1800" dirty="0" smtClean="0">
                <a:sym typeface="Wingdings"/>
              </a:rPr>
              <a:t> design constraints</a:t>
            </a:r>
            <a:endParaRPr lang="en-US" sz="1800" dirty="0"/>
          </a:p>
          <a:p>
            <a:pPr lvl="1"/>
            <a:r>
              <a:rPr lang="en-US" sz="1800" dirty="0" smtClean="0"/>
              <a:t>p-well used for NMOS transistors</a:t>
            </a:r>
          </a:p>
          <a:p>
            <a:r>
              <a:rPr lang="en-US" sz="2200" dirty="0" smtClean="0"/>
              <a:t>AMS prototypes in characterization (HV2FEI4)</a:t>
            </a:r>
          </a:p>
        </p:txBody>
      </p:sp>
      <p:cxnSp>
        <p:nvCxnSpPr>
          <p:cNvPr id="25" name="Straight Arrow Connector 24"/>
          <p:cNvCxnSpPr/>
          <p:nvPr/>
        </p:nvCxnSpPr>
        <p:spPr>
          <a:xfrm>
            <a:off x="1470005" y="4900394"/>
            <a:ext cx="0" cy="334861"/>
          </a:xfrm>
          <a:prstGeom prst="straightConnector1">
            <a:avLst/>
          </a:prstGeom>
          <a:ln w="28575" cmpd="sng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7" name="TextBox 26"/>
          <p:cNvSpPr txBox="1"/>
          <p:nvPr/>
        </p:nvSpPr>
        <p:spPr>
          <a:xfrm>
            <a:off x="1470052" y="4960103"/>
            <a:ext cx="82887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008000"/>
                </a:solidFill>
              </a:rPr>
              <a:t>10 – 15 </a:t>
            </a:r>
            <a:r>
              <a:rPr lang="en-US" sz="1000" dirty="0" err="1" smtClean="0">
                <a:solidFill>
                  <a:srgbClr val="008000"/>
                </a:solidFill>
              </a:rPr>
              <a:t>μm</a:t>
            </a:r>
            <a:endParaRPr lang="en-US" sz="1000" dirty="0">
              <a:solidFill>
                <a:srgbClr val="008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37973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/>
          <p:cNvSpPr/>
          <p:nvPr/>
        </p:nvSpPr>
        <p:spPr>
          <a:xfrm>
            <a:off x="105737" y="5182459"/>
            <a:ext cx="4086950" cy="852666"/>
          </a:xfrm>
          <a:prstGeom prst="rect">
            <a:avLst/>
          </a:prstGeom>
          <a:gradFill>
            <a:gsLst>
              <a:gs pos="0">
                <a:schemeClr val="bg1"/>
              </a:gs>
              <a:gs pos="25000">
                <a:schemeClr val="tx2">
                  <a:lumMod val="20000"/>
                  <a:lumOff val="80000"/>
                </a:schemeClr>
              </a:gs>
              <a:gs pos="38000">
                <a:schemeClr val="tx1">
                  <a:lumMod val="20000"/>
                  <a:lumOff val="80000"/>
                </a:schemeClr>
              </a:gs>
              <a:gs pos="55000">
                <a:schemeClr val="tx1">
                  <a:lumMod val="20000"/>
                  <a:lumOff val="80000"/>
                </a:schemeClr>
              </a:gs>
              <a:gs pos="80000">
                <a:schemeClr val="tx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7" name="Rectangle 116"/>
          <p:cNvSpPr/>
          <p:nvPr/>
        </p:nvSpPr>
        <p:spPr>
          <a:xfrm>
            <a:off x="101075" y="3458388"/>
            <a:ext cx="4086950" cy="1539730"/>
          </a:xfrm>
          <a:prstGeom prst="rect">
            <a:avLst/>
          </a:prstGeom>
          <a:gradFill>
            <a:gsLst>
              <a:gs pos="0">
                <a:schemeClr val="bg1"/>
              </a:gs>
              <a:gs pos="25000">
                <a:srgbClr val="FFFF00"/>
              </a:gs>
              <a:gs pos="38000">
                <a:srgbClr val="FFFF00"/>
              </a:gs>
              <a:gs pos="55000">
                <a:srgbClr val="FFFF00"/>
              </a:gs>
              <a:gs pos="80000">
                <a:srgbClr val="FFFF00"/>
              </a:gs>
              <a:gs pos="100000">
                <a:schemeClr val="bg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Limited logic </a:t>
            </a:r>
            <a:r>
              <a:rPr lang="en-US" sz="2000" dirty="0"/>
              <a:t>i</a:t>
            </a:r>
            <a:r>
              <a:rPr lang="en-US" sz="2000" dirty="0" smtClean="0"/>
              <a:t>mplementation in sensor:</a:t>
            </a:r>
          </a:p>
          <a:p>
            <a:pPr lvl="1"/>
            <a:r>
              <a:rPr lang="en-US" sz="1800" dirty="0" smtClean="0"/>
              <a:t>CSA + Discriminator</a:t>
            </a:r>
          </a:p>
          <a:p>
            <a:pPr lvl="1"/>
            <a:r>
              <a:rPr lang="en-US" sz="1800" dirty="0" smtClean="0"/>
              <a:t>Adjustable sub-pixel </a:t>
            </a:r>
            <a:r>
              <a:rPr lang="en-US" sz="1800" dirty="0"/>
              <a:t>o</a:t>
            </a:r>
            <a:r>
              <a:rPr lang="en-US" sz="1800" dirty="0" smtClean="0"/>
              <a:t>utput </a:t>
            </a:r>
            <a:r>
              <a:rPr lang="en-US" sz="1800" dirty="0"/>
              <a:t>p</a:t>
            </a:r>
            <a:r>
              <a:rPr lang="en-US" sz="1800" dirty="0" smtClean="0"/>
              <a:t>ulse (for AC coupled signal to FE)</a:t>
            </a:r>
          </a:p>
          <a:p>
            <a:pPr lvl="1"/>
            <a:r>
              <a:rPr lang="en-US" sz="1800" dirty="0" smtClean="0"/>
              <a:t>Adding of sub-pixel </a:t>
            </a:r>
            <a:r>
              <a:rPr lang="en-US" sz="1800" dirty="0"/>
              <a:t>p</a:t>
            </a:r>
            <a:r>
              <a:rPr lang="en-US" sz="1800" dirty="0" smtClean="0"/>
              <a:t>ulses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745182" y="4329544"/>
            <a:ext cx="3574020" cy="668574"/>
          </a:xfrm>
          <a:prstGeom prst="rect">
            <a:avLst/>
          </a:prstGeom>
          <a:solidFill>
            <a:schemeClr val="tx1">
              <a:lumMod val="20000"/>
              <a:lumOff val="80000"/>
            </a:schemeClr>
          </a:solidFill>
          <a:ln w="12700" cmpd="sng">
            <a:solidFill>
              <a:schemeClr val="accent6">
                <a:lumMod val="5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745182" y="4998118"/>
            <a:ext cx="3574020" cy="668574"/>
          </a:xfrm>
          <a:prstGeom prst="rect">
            <a:avLst/>
          </a:prstGeom>
          <a:solidFill>
            <a:schemeClr val="tx1">
              <a:lumMod val="20000"/>
              <a:lumOff val="80000"/>
              <a:alpha val="32000"/>
            </a:schemeClr>
          </a:solidFill>
          <a:ln w="12700" cmpd="sng">
            <a:solidFill>
              <a:srgbClr val="262626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HV2FEI4 Sensor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4978647" y="4502069"/>
            <a:ext cx="340189" cy="328867"/>
          </a:xfrm>
          <a:prstGeom prst="ellips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006307" y="5176119"/>
            <a:ext cx="340189" cy="328867"/>
          </a:xfrm>
          <a:prstGeom prst="ellips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683040" y="5009944"/>
            <a:ext cx="544302" cy="0"/>
          </a:xfrm>
          <a:prstGeom prst="line">
            <a:avLst/>
          </a:prstGeom>
          <a:ln w="38100" cmpd="sng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83040" y="5162344"/>
            <a:ext cx="544302" cy="0"/>
          </a:xfrm>
          <a:prstGeom prst="line">
            <a:avLst/>
          </a:prstGeom>
          <a:ln w="38100" cmpd="sng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3852" y="5176119"/>
            <a:ext cx="0" cy="573374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46928" y="5747392"/>
            <a:ext cx="703057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Isosceles Triangle 22"/>
          <p:cNvSpPr/>
          <p:nvPr/>
        </p:nvSpPr>
        <p:spPr>
          <a:xfrm rot="5400000">
            <a:off x="1691976" y="5551041"/>
            <a:ext cx="308717" cy="392701"/>
          </a:xfrm>
          <a:prstGeom prst="triangle">
            <a:avLst/>
          </a:prstGeom>
          <a:ln w="12700" cmpd="sng">
            <a:solidFill>
              <a:srgbClr val="26262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1473536" y="5440633"/>
            <a:ext cx="0" cy="306759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038423" y="5745291"/>
            <a:ext cx="457773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131034" y="5440633"/>
            <a:ext cx="0" cy="306759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764961" y="5334531"/>
            <a:ext cx="0" cy="212204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839609" y="5334531"/>
            <a:ext cx="0" cy="212204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473536" y="5440633"/>
            <a:ext cx="291425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839609" y="5440633"/>
            <a:ext cx="291425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1330334" y="3648360"/>
            <a:ext cx="628992" cy="415636"/>
          </a:xfrm>
          <a:prstGeom prst="round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lin ang="1620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2094683" y="3636815"/>
            <a:ext cx="628992" cy="415636"/>
          </a:xfrm>
          <a:prstGeom prst="round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lin ang="1620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2876075" y="3636815"/>
            <a:ext cx="628992" cy="415636"/>
          </a:xfrm>
          <a:prstGeom prst="round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lin ang="1620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265878" y="3902359"/>
            <a:ext cx="2312501" cy="51400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1660347" y="3893409"/>
            <a:ext cx="1" cy="196009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4" name="Isosceles Triangle 43"/>
          <p:cNvSpPr/>
          <p:nvPr/>
        </p:nvSpPr>
        <p:spPr>
          <a:xfrm rot="10800000">
            <a:off x="1548566" y="4089417"/>
            <a:ext cx="223563" cy="199703"/>
          </a:xfrm>
          <a:prstGeom prst="triangle">
            <a:avLst/>
          </a:prstGeom>
          <a:ln w="12700" cmpd="sng">
            <a:solidFill>
              <a:srgbClr val="26262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rot="5400000">
            <a:off x="1771419" y="3888615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1660346" y="4286953"/>
            <a:ext cx="1522" cy="183803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1771422" y="4222976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1882491" y="4071052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1882491" y="4109013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1808392" y="4073787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1808391" y="4259948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408184" y="3902947"/>
            <a:ext cx="1" cy="196009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9" name="Isosceles Triangle 58"/>
          <p:cNvSpPr/>
          <p:nvPr/>
        </p:nvSpPr>
        <p:spPr>
          <a:xfrm rot="10800000">
            <a:off x="2296402" y="4098956"/>
            <a:ext cx="223563" cy="199703"/>
          </a:xfrm>
          <a:prstGeom prst="triangle">
            <a:avLst/>
          </a:prstGeom>
          <a:ln w="12700" cmpd="sng">
            <a:solidFill>
              <a:srgbClr val="26262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rot="5400000">
            <a:off x="2519255" y="3898153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2409705" y="4296491"/>
            <a:ext cx="1" cy="37581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2519258" y="4232515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2630327" y="4080590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2630327" y="4118552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>
            <a:off x="2556228" y="4083326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>
            <a:off x="2556227" y="4269487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177186" y="3893410"/>
            <a:ext cx="1" cy="196009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9" name="Isosceles Triangle 68"/>
          <p:cNvSpPr/>
          <p:nvPr/>
        </p:nvSpPr>
        <p:spPr>
          <a:xfrm rot="10800000">
            <a:off x="3065404" y="4089419"/>
            <a:ext cx="223563" cy="199703"/>
          </a:xfrm>
          <a:prstGeom prst="triangle">
            <a:avLst/>
          </a:prstGeom>
          <a:ln w="12700" cmpd="sng">
            <a:solidFill>
              <a:srgbClr val="26262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 rot="5400000">
            <a:off x="3288257" y="3888616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3178707" y="4286954"/>
            <a:ext cx="1" cy="5926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3288260" y="4222978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3399329" y="4071053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3399329" y="4109015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>
            <a:off x="3325230" y="4073789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3325229" y="4259950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1193782" y="4470760"/>
            <a:ext cx="325730" cy="369331"/>
            <a:chOff x="3807869" y="4157524"/>
            <a:chExt cx="170472" cy="191756"/>
          </a:xfrm>
        </p:grpSpPr>
        <p:sp>
          <p:nvSpPr>
            <p:cNvPr id="77" name="Oval 76"/>
            <p:cNvSpPr/>
            <p:nvPr/>
          </p:nvSpPr>
          <p:spPr>
            <a:xfrm>
              <a:off x="3815292" y="4185854"/>
              <a:ext cx="148166" cy="148200"/>
            </a:xfrm>
            <a:prstGeom prst="ellipse">
              <a:avLst/>
            </a:prstGeom>
            <a:solidFill>
              <a:srgbClr val="FFFFFF"/>
            </a:solidFill>
            <a:ln w="12700" cmpd="sng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07869" y="4157524"/>
              <a:ext cx="170472" cy="191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262626"/>
                  </a:solidFill>
                </a:rPr>
                <a:t>+</a:t>
              </a:r>
              <a:endParaRPr lang="en-US" dirty="0">
                <a:solidFill>
                  <a:srgbClr val="262626"/>
                </a:solidFill>
              </a:endParaRPr>
            </a:p>
          </p:txBody>
        </p:sp>
      </p:grpSp>
      <p:cxnSp>
        <p:nvCxnSpPr>
          <p:cNvPr id="97" name="Straight Connector 96"/>
          <p:cNvCxnSpPr/>
          <p:nvPr/>
        </p:nvCxnSpPr>
        <p:spPr>
          <a:xfrm flipV="1">
            <a:off x="1476975" y="4470756"/>
            <a:ext cx="180502" cy="13010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473536" y="4745655"/>
            <a:ext cx="183941" cy="133944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>
            <a:off x="1497171" y="4672304"/>
            <a:ext cx="912535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1660346" y="4879050"/>
            <a:ext cx="1516838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>
            <a:off x="943852" y="4672304"/>
            <a:ext cx="3076" cy="33764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946928" y="4672302"/>
            <a:ext cx="261038" cy="2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745182" y="4147887"/>
            <a:ext cx="3574020" cy="0"/>
          </a:xfrm>
          <a:prstGeom prst="straightConnector1">
            <a:avLst/>
          </a:prstGeom>
          <a:ln w="12700" cmpd="sng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137602" y="3857409"/>
            <a:ext cx="78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250 </a:t>
            </a:r>
            <a:r>
              <a:rPr lang="en-US" sz="1400" dirty="0" err="1" smtClean="0">
                <a:solidFill>
                  <a:srgbClr val="008000"/>
                </a:solidFill>
              </a:rPr>
              <a:t>μm</a:t>
            </a:r>
            <a:endParaRPr lang="en-US" sz="1400" dirty="0">
              <a:solidFill>
                <a:srgbClr val="008000"/>
              </a:solidFill>
            </a:endParaRPr>
          </a:p>
        </p:txBody>
      </p:sp>
      <p:cxnSp>
        <p:nvCxnSpPr>
          <p:cNvPr id="80" name="Straight Arrow Connector 79"/>
          <p:cNvCxnSpPr/>
          <p:nvPr/>
        </p:nvCxnSpPr>
        <p:spPr>
          <a:xfrm>
            <a:off x="8466103" y="4320297"/>
            <a:ext cx="2746" cy="681337"/>
          </a:xfrm>
          <a:prstGeom prst="straightConnector1">
            <a:avLst/>
          </a:prstGeom>
          <a:ln w="12700" cmpd="sng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 rot="5400000">
            <a:off x="8275377" y="4501537"/>
            <a:ext cx="68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50 </a:t>
            </a:r>
            <a:r>
              <a:rPr lang="en-US" sz="1400" dirty="0" err="1" smtClean="0">
                <a:solidFill>
                  <a:srgbClr val="008000"/>
                </a:solidFill>
              </a:rPr>
              <a:t>μm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2510329" y="5749493"/>
            <a:ext cx="191734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Readout Chip (FE-I4)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3235578" y="4501348"/>
            <a:ext cx="134405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Smart Sensor</a:t>
            </a:r>
            <a:b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(HV2FEI4)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647680" y="3522533"/>
            <a:ext cx="1134070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FE-I4 pixel dimensions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2709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Rectangle 118"/>
          <p:cNvSpPr/>
          <p:nvPr/>
        </p:nvSpPr>
        <p:spPr>
          <a:xfrm>
            <a:off x="105737" y="5182459"/>
            <a:ext cx="4086950" cy="852666"/>
          </a:xfrm>
          <a:prstGeom prst="rect">
            <a:avLst/>
          </a:prstGeom>
          <a:gradFill>
            <a:gsLst>
              <a:gs pos="0">
                <a:schemeClr val="bg1"/>
              </a:gs>
              <a:gs pos="25000">
                <a:schemeClr val="tx2">
                  <a:lumMod val="20000"/>
                  <a:lumOff val="80000"/>
                </a:schemeClr>
              </a:gs>
              <a:gs pos="38000">
                <a:schemeClr val="tx1">
                  <a:lumMod val="20000"/>
                  <a:lumOff val="80000"/>
                </a:schemeClr>
              </a:gs>
              <a:gs pos="55000">
                <a:schemeClr val="tx1">
                  <a:lumMod val="20000"/>
                  <a:lumOff val="80000"/>
                </a:schemeClr>
              </a:gs>
              <a:gs pos="80000">
                <a:schemeClr val="tx1">
                  <a:lumMod val="20000"/>
                  <a:lumOff val="80000"/>
                </a:schemeClr>
              </a:gs>
              <a:gs pos="100000">
                <a:schemeClr val="bg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Rectangle 116"/>
          <p:cNvSpPr/>
          <p:nvPr/>
        </p:nvSpPr>
        <p:spPr>
          <a:xfrm>
            <a:off x="101075" y="3458388"/>
            <a:ext cx="4086950" cy="1539730"/>
          </a:xfrm>
          <a:prstGeom prst="rect">
            <a:avLst/>
          </a:prstGeom>
          <a:gradFill>
            <a:gsLst>
              <a:gs pos="0">
                <a:schemeClr val="bg1"/>
              </a:gs>
              <a:gs pos="25000">
                <a:srgbClr val="FFFF00"/>
              </a:gs>
              <a:gs pos="38000">
                <a:srgbClr val="FFFF00"/>
              </a:gs>
              <a:gs pos="55000">
                <a:srgbClr val="FFFF00"/>
              </a:gs>
              <a:gs pos="80000">
                <a:srgbClr val="FFFF00"/>
              </a:gs>
              <a:gs pos="100000">
                <a:schemeClr val="bg1"/>
              </a:gs>
            </a:gsLst>
            <a:lin ang="0" scaled="0"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5606"/>
            <a:ext cx="8226854" cy="4667421"/>
          </a:xfrm>
        </p:spPr>
        <p:txBody>
          <a:bodyPr>
            <a:normAutofit/>
          </a:bodyPr>
          <a:lstStyle/>
          <a:p>
            <a:r>
              <a:rPr lang="en-US" sz="2000" dirty="0" smtClean="0"/>
              <a:t>Limited logic </a:t>
            </a:r>
            <a:r>
              <a:rPr lang="en-US" sz="2000" dirty="0"/>
              <a:t>i</a:t>
            </a:r>
            <a:r>
              <a:rPr lang="en-US" sz="2000" dirty="0" smtClean="0"/>
              <a:t>mplementation in sensor:</a:t>
            </a:r>
          </a:p>
          <a:p>
            <a:pPr lvl="1"/>
            <a:r>
              <a:rPr lang="en-US" sz="1800" dirty="0" smtClean="0"/>
              <a:t>CSA + Discriminator</a:t>
            </a:r>
          </a:p>
          <a:p>
            <a:pPr lvl="1"/>
            <a:r>
              <a:rPr lang="en-US" sz="1800" dirty="0" smtClean="0"/>
              <a:t>Adjustable sub-pixel </a:t>
            </a:r>
            <a:r>
              <a:rPr lang="en-US" sz="1800" dirty="0"/>
              <a:t>o</a:t>
            </a:r>
            <a:r>
              <a:rPr lang="en-US" sz="1800" dirty="0" smtClean="0"/>
              <a:t>utput </a:t>
            </a:r>
            <a:r>
              <a:rPr lang="en-US" sz="1800" dirty="0"/>
              <a:t>p</a:t>
            </a:r>
            <a:r>
              <a:rPr lang="en-US" sz="1800" dirty="0" smtClean="0"/>
              <a:t>ulse (for AC coupled signal to FE)</a:t>
            </a:r>
          </a:p>
          <a:p>
            <a:pPr lvl="1"/>
            <a:r>
              <a:rPr lang="en-US" sz="1800" dirty="0" smtClean="0"/>
              <a:t>Adding of sub-pixel pulses</a:t>
            </a:r>
          </a:p>
          <a:p>
            <a:r>
              <a:rPr lang="en-US" sz="2200" dirty="0" smtClean="0"/>
              <a:t>Six sub-pixels connect to two FE pixels</a:t>
            </a:r>
          </a:p>
        </p:txBody>
      </p:sp>
      <p:sp>
        <p:nvSpPr>
          <p:cNvPr id="16" name="Rectangle 15"/>
          <p:cNvSpPr/>
          <p:nvPr/>
        </p:nvSpPr>
        <p:spPr>
          <a:xfrm>
            <a:off x="4745182" y="4329544"/>
            <a:ext cx="3574020" cy="668574"/>
          </a:xfrm>
          <a:prstGeom prst="rect">
            <a:avLst/>
          </a:prstGeom>
          <a:solidFill>
            <a:schemeClr val="bg1"/>
          </a:solidFill>
          <a:ln w="19050" cmpd="sng"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>
            <a:off x="4745182" y="4998118"/>
            <a:ext cx="3574020" cy="668574"/>
          </a:xfrm>
          <a:prstGeom prst="rect">
            <a:avLst/>
          </a:prstGeom>
          <a:solidFill>
            <a:schemeClr val="bg1"/>
          </a:solidFill>
          <a:ln w="19050" cmpd="sng">
            <a:prstDash val="dot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HV2FEI4 Sensor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4978647" y="4502069"/>
            <a:ext cx="340189" cy="328867"/>
          </a:xfrm>
          <a:prstGeom prst="ellips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5006307" y="5176119"/>
            <a:ext cx="340189" cy="328867"/>
          </a:xfrm>
          <a:prstGeom prst="ellipse">
            <a:avLst/>
          </a:prstGeom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683040" y="5009944"/>
            <a:ext cx="544302" cy="0"/>
          </a:xfrm>
          <a:prstGeom prst="line">
            <a:avLst/>
          </a:prstGeom>
          <a:ln w="38100" cmpd="sng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83040" y="5162344"/>
            <a:ext cx="544302" cy="0"/>
          </a:xfrm>
          <a:prstGeom prst="line">
            <a:avLst/>
          </a:prstGeom>
          <a:ln w="38100" cmpd="sng">
            <a:solidFill>
              <a:schemeClr val="accent6">
                <a:lumMod val="50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>
          <a:xfrm>
            <a:off x="943852" y="5176119"/>
            <a:ext cx="0" cy="573374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946928" y="5747392"/>
            <a:ext cx="703057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3" name="Isosceles Triangle 22"/>
          <p:cNvSpPr/>
          <p:nvPr/>
        </p:nvSpPr>
        <p:spPr>
          <a:xfrm rot="5400000">
            <a:off x="1691976" y="5551041"/>
            <a:ext cx="308717" cy="392701"/>
          </a:xfrm>
          <a:prstGeom prst="triangle">
            <a:avLst/>
          </a:prstGeom>
          <a:ln w="12700" cmpd="sng">
            <a:solidFill>
              <a:srgbClr val="26262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4" name="Straight Connector 23"/>
          <p:cNvCxnSpPr/>
          <p:nvPr/>
        </p:nvCxnSpPr>
        <p:spPr>
          <a:xfrm>
            <a:off x="1473536" y="5440633"/>
            <a:ext cx="0" cy="306759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6" name="Straight Connector 25"/>
          <p:cNvCxnSpPr/>
          <p:nvPr/>
        </p:nvCxnSpPr>
        <p:spPr>
          <a:xfrm>
            <a:off x="2038423" y="5745291"/>
            <a:ext cx="457773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2131034" y="5440633"/>
            <a:ext cx="0" cy="306759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0" name="Straight Connector 29"/>
          <p:cNvCxnSpPr/>
          <p:nvPr/>
        </p:nvCxnSpPr>
        <p:spPr>
          <a:xfrm>
            <a:off x="1764961" y="5334531"/>
            <a:ext cx="0" cy="212204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2" name="Straight Connector 31"/>
          <p:cNvCxnSpPr/>
          <p:nvPr/>
        </p:nvCxnSpPr>
        <p:spPr>
          <a:xfrm>
            <a:off x="1839609" y="5334531"/>
            <a:ext cx="0" cy="212204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3" name="Straight Connector 32"/>
          <p:cNvCxnSpPr/>
          <p:nvPr/>
        </p:nvCxnSpPr>
        <p:spPr>
          <a:xfrm>
            <a:off x="1473536" y="5440633"/>
            <a:ext cx="291425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6" name="Straight Connector 35"/>
          <p:cNvCxnSpPr/>
          <p:nvPr/>
        </p:nvCxnSpPr>
        <p:spPr>
          <a:xfrm>
            <a:off x="1839609" y="5440633"/>
            <a:ext cx="291425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38" name="Rounded Rectangle 37"/>
          <p:cNvSpPr/>
          <p:nvPr/>
        </p:nvSpPr>
        <p:spPr>
          <a:xfrm>
            <a:off x="1330334" y="3648360"/>
            <a:ext cx="628992" cy="415636"/>
          </a:xfrm>
          <a:prstGeom prst="round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lin ang="1620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9" name="Rounded Rectangle 38"/>
          <p:cNvSpPr/>
          <p:nvPr/>
        </p:nvSpPr>
        <p:spPr>
          <a:xfrm>
            <a:off x="2094683" y="3636815"/>
            <a:ext cx="628992" cy="415636"/>
          </a:xfrm>
          <a:prstGeom prst="round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lin ang="1620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ounded Rectangle 39"/>
          <p:cNvSpPr/>
          <p:nvPr/>
        </p:nvSpPr>
        <p:spPr>
          <a:xfrm>
            <a:off x="2876075" y="3636815"/>
            <a:ext cx="628992" cy="415636"/>
          </a:xfrm>
          <a:prstGeom prst="roundRect">
            <a:avLst/>
          </a:prstGeom>
          <a:gradFill flip="none" rotWithShape="1">
            <a:gsLst>
              <a:gs pos="0">
                <a:srgbClr val="FF6600"/>
              </a:gs>
              <a:gs pos="100000">
                <a:srgbClr val="FFFFFF"/>
              </a:gs>
            </a:gsLst>
            <a:lin ang="16200000" scaled="0"/>
            <a:tileRect/>
          </a:gra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Rectangle 41"/>
          <p:cNvSpPr/>
          <p:nvPr/>
        </p:nvSpPr>
        <p:spPr>
          <a:xfrm>
            <a:off x="1207966" y="3902359"/>
            <a:ext cx="2413153" cy="51400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3" name="Straight Connector 42"/>
          <p:cNvCxnSpPr/>
          <p:nvPr/>
        </p:nvCxnSpPr>
        <p:spPr>
          <a:xfrm>
            <a:off x="1660347" y="3893409"/>
            <a:ext cx="1" cy="196009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4" name="Isosceles Triangle 43"/>
          <p:cNvSpPr/>
          <p:nvPr/>
        </p:nvSpPr>
        <p:spPr>
          <a:xfrm rot="10800000">
            <a:off x="1548566" y="4089417"/>
            <a:ext cx="223563" cy="199703"/>
          </a:xfrm>
          <a:prstGeom prst="triangle">
            <a:avLst/>
          </a:prstGeom>
          <a:ln w="12700" cmpd="sng">
            <a:solidFill>
              <a:srgbClr val="26262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45" name="Straight Connector 44"/>
          <p:cNvCxnSpPr/>
          <p:nvPr/>
        </p:nvCxnSpPr>
        <p:spPr>
          <a:xfrm rot="5400000">
            <a:off x="1771419" y="3888615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6" name="Straight Connector 45"/>
          <p:cNvCxnSpPr/>
          <p:nvPr/>
        </p:nvCxnSpPr>
        <p:spPr>
          <a:xfrm flipH="1">
            <a:off x="1660346" y="4286953"/>
            <a:ext cx="1522" cy="183803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7" name="Straight Connector 46"/>
          <p:cNvCxnSpPr/>
          <p:nvPr/>
        </p:nvCxnSpPr>
        <p:spPr>
          <a:xfrm rot="5400000">
            <a:off x="1771422" y="4222976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8" name="Straight Connector 47"/>
          <p:cNvCxnSpPr/>
          <p:nvPr/>
        </p:nvCxnSpPr>
        <p:spPr>
          <a:xfrm rot="5400000">
            <a:off x="1882491" y="4071052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49" name="Straight Connector 48"/>
          <p:cNvCxnSpPr/>
          <p:nvPr/>
        </p:nvCxnSpPr>
        <p:spPr>
          <a:xfrm rot="5400000">
            <a:off x="1882491" y="4109013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 rot="5400000">
            <a:off x="1808392" y="4073787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 rot="5400000">
            <a:off x="1808391" y="4259948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58" name="Straight Connector 57"/>
          <p:cNvCxnSpPr/>
          <p:nvPr/>
        </p:nvCxnSpPr>
        <p:spPr>
          <a:xfrm>
            <a:off x="2408184" y="3902947"/>
            <a:ext cx="1" cy="196009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9" name="Isosceles Triangle 58"/>
          <p:cNvSpPr/>
          <p:nvPr/>
        </p:nvSpPr>
        <p:spPr>
          <a:xfrm rot="10800000">
            <a:off x="2296402" y="4098956"/>
            <a:ext cx="223563" cy="199703"/>
          </a:xfrm>
          <a:prstGeom prst="triangle">
            <a:avLst/>
          </a:prstGeom>
          <a:ln w="12700" cmpd="sng">
            <a:solidFill>
              <a:srgbClr val="26262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60" name="Straight Connector 59"/>
          <p:cNvCxnSpPr/>
          <p:nvPr/>
        </p:nvCxnSpPr>
        <p:spPr>
          <a:xfrm rot="5400000">
            <a:off x="2519255" y="3898153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1" name="Straight Connector 60"/>
          <p:cNvCxnSpPr/>
          <p:nvPr/>
        </p:nvCxnSpPr>
        <p:spPr>
          <a:xfrm flipH="1">
            <a:off x="2409705" y="4296491"/>
            <a:ext cx="1" cy="37581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2" name="Straight Connector 61"/>
          <p:cNvCxnSpPr/>
          <p:nvPr/>
        </p:nvCxnSpPr>
        <p:spPr>
          <a:xfrm rot="5400000">
            <a:off x="2519258" y="4232515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 rot="5400000">
            <a:off x="2630327" y="4080590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 rot="5400000">
            <a:off x="2630327" y="4118552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 rot="5400000">
            <a:off x="2556228" y="4083326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6" name="Straight Connector 65"/>
          <p:cNvCxnSpPr/>
          <p:nvPr/>
        </p:nvCxnSpPr>
        <p:spPr>
          <a:xfrm rot="5400000">
            <a:off x="2556227" y="4269487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3177186" y="3893410"/>
            <a:ext cx="1" cy="196009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9" name="Isosceles Triangle 68"/>
          <p:cNvSpPr/>
          <p:nvPr/>
        </p:nvSpPr>
        <p:spPr>
          <a:xfrm rot="10800000">
            <a:off x="3065404" y="4089419"/>
            <a:ext cx="223563" cy="199703"/>
          </a:xfrm>
          <a:prstGeom prst="triangle">
            <a:avLst/>
          </a:prstGeom>
          <a:ln w="12700" cmpd="sng">
            <a:solidFill>
              <a:srgbClr val="262626"/>
            </a:solidFill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0" name="Straight Connector 69"/>
          <p:cNvCxnSpPr/>
          <p:nvPr/>
        </p:nvCxnSpPr>
        <p:spPr>
          <a:xfrm rot="5400000">
            <a:off x="3288257" y="3888616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1" name="Straight Connector 70"/>
          <p:cNvCxnSpPr/>
          <p:nvPr/>
        </p:nvCxnSpPr>
        <p:spPr>
          <a:xfrm flipH="1">
            <a:off x="3178707" y="4286954"/>
            <a:ext cx="1" cy="5926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 rot="5400000">
            <a:off x="3288260" y="4222978"/>
            <a:ext cx="0" cy="222145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3" name="Straight Connector 72"/>
          <p:cNvCxnSpPr/>
          <p:nvPr/>
        </p:nvCxnSpPr>
        <p:spPr>
          <a:xfrm rot="5400000">
            <a:off x="3399329" y="4071053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4" name="Straight Connector 73"/>
          <p:cNvCxnSpPr/>
          <p:nvPr/>
        </p:nvCxnSpPr>
        <p:spPr>
          <a:xfrm rot="5400000">
            <a:off x="3399329" y="4109015"/>
            <a:ext cx="0" cy="15367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5" name="Straight Connector 74"/>
          <p:cNvCxnSpPr/>
          <p:nvPr/>
        </p:nvCxnSpPr>
        <p:spPr>
          <a:xfrm rot="5400000">
            <a:off x="3325230" y="4073789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76" name="Straight Connector 75"/>
          <p:cNvCxnSpPr/>
          <p:nvPr/>
        </p:nvCxnSpPr>
        <p:spPr>
          <a:xfrm rot="5400000">
            <a:off x="3325229" y="4259950"/>
            <a:ext cx="148200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79" name="Group 78"/>
          <p:cNvGrpSpPr/>
          <p:nvPr/>
        </p:nvGrpSpPr>
        <p:grpSpPr>
          <a:xfrm>
            <a:off x="1193782" y="4470760"/>
            <a:ext cx="325730" cy="369331"/>
            <a:chOff x="3807869" y="4157524"/>
            <a:chExt cx="170472" cy="191756"/>
          </a:xfrm>
        </p:grpSpPr>
        <p:sp>
          <p:nvSpPr>
            <p:cNvPr id="77" name="Oval 76"/>
            <p:cNvSpPr/>
            <p:nvPr/>
          </p:nvSpPr>
          <p:spPr>
            <a:xfrm>
              <a:off x="3815292" y="4185854"/>
              <a:ext cx="148166" cy="148200"/>
            </a:xfrm>
            <a:prstGeom prst="ellipse">
              <a:avLst/>
            </a:prstGeom>
            <a:solidFill>
              <a:srgbClr val="FFFFFF"/>
            </a:solidFill>
            <a:ln w="12700" cmpd="sng"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3807869" y="4157524"/>
              <a:ext cx="170472" cy="19175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 smtClean="0">
                  <a:solidFill>
                    <a:srgbClr val="262626"/>
                  </a:solidFill>
                </a:rPr>
                <a:t>+</a:t>
              </a:r>
              <a:endParaRPr lang="en-US" dirty="0">
                <a:solidFill>
                  <a:srgbClr val="262626"/>
                </a:solidFill>
              </a:endParaRPr>
            </a:p>
          </p:txBody>
        </p:sp>
      </p:grpSp>
      <p:cxnSp>
        <p:nvCxnSpPr>
          <p:cNvPr id="97" name="Straight Connector 96"/>
          <p:cNvCxnSpPr/>
          <p:nvPr/>
        </p:nvCxnSpPr>
        <p:spPr>
          <a:xfrm flipV="1">
            <a:off x="1476975" y="4470756"/>
            <a:ext cx="180502" cy="130101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98" name="Straight Connector 97"/>
          <p:cNvCxnSpPr/>
          <p:nvPr/>
        </p:nvCxnSpPr>
        <p:spPr>
          <a:xfrm>
            <a:off x="1473536" y="4745655"/>
            <a:ext cx="183941" cy="133944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2" name="Straight Connector 101"/>
          <p:cNvCxnSpPr/>
          <p:nvPr/>
        </p:nvCxnSpPr>
        <p:spPr>
          <a:xfrm flipH="1">
            <a:off x="1497171" y="4672304"/>
            <a:ext cx="912535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1660346" y="4879050"/>
            <a:ext cx="1516838" cy="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 flipH="1">
            <a:off x="943852" y="4672304"/>
            <a:ext cx="3076" cy="337640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946928" y="4672302"/>
            <a:ext cx="261038" cy="2"/>
          </a:xfrm>
          <a:prstGeom prst="line">
            <a:avLst/>
          </a:prstGeom>
          <a:ln w="12700" cmpd="sng">
            <a:solidFill>
              <a:schemeClr val="accent6">
                <a:lumMod val="50000"/>
              </a:schemeClr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grpSp>
        <p:nvGrpSpPr>
          <p:cNvPr id="90" name="Group 89"/>
          <p:cNvGrpSpPr/>
          <p:nvPr/>
        </p:nvGrpSpPr>
        <p:grpSpPr>
          <a:xfrm>
            <a:off x="4745182" y="4334048"/>
            <a:ext cx="3574020" cy="1337147"/>
            <a:chOff x="5637056" y="4419430"/>
            <a:chExt cx="2682146" cy="1062542"/>
          </a:xfrm>
        </p:grpSpPr>
        <p:sp>
          <p:nvSpPr>
            <p:cNvPr id="91" name="Rectangle 90"/>
            <p:cNvSpPr/>
            <p:nvPr/>
          </p:nvSpPr>
          <p:spPr>
            <a:xfrm>
              <a:off x="5637056" y="4419431"/>
              <a:ext cx="1341073" cy="351547"/>
            </a:xfrm>
            <a:prstGeom prst="rect">
              <a:avLst/>
            </a:prstGeom>
            <a:solidFill>
              <a:srgbClr val="FFFF00"/>
            </a:solidFill>
            <a:ln w="6350" cmpd="sng"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2" name="Rectangle 91"/>
            <p:cNvSpPr/>
            <p:nvPr/>
          </p:nvSpPr>
          <p:spPr>
            <a:xfrm>
              <a:off x="6978129" y="4772532"/>
              <a:ext cx="1341073" cy="351547"/>
            </a:xfrm>
            <a:prstGeom prst="rect">
              <a:avLst/>
            </a:prstGeom>
            <a:solidFill>
              <a:srgbClr val="FFFF00"/>
            </a:solidFill>
            <a:ln w="6350" cmpd="sng"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3" name="Rectangle 92"/>
            <p:cNvSpPr/>
            <p:nvPr/>
          </p:nvSpPr>
          <p:spPr>
            <a:xfrm>
              <a:off x="5637056" y="5124079"/>
              <a:ext cx="1341073" cy="351547"/>
            </a:xfrm>
            <a:prstGeom prst="rect">
              <a:avLst/>
            </a:prstGeom>
            <a:solidFill>
              <a:srgbClr val="FFFF00"/>
            </a:solidFill>
            <a:ln w="6350" cmpd="sng"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4" name="Rectangle 93"/>
            <p:cNvSpPr/>
            <p:nvPr/>
          </p:nvSpPr>
          <p:spPr>
            <a:xfrm>
              <a:off x="6978129" y="4420985"/>
              <a:ext cx="1341073" cy="351547"/>
            </a:xfrm>
            <a:prstGeom prst="rect">
              <a:avLst/>
            </a:prstGeom>
            <a:solidFill>
              <a:schemeClr val="bg1"/>
            </a:solidFill>
            <a:ln w="6350" cmpd="sng"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Rectangle 94"/>
            <p:cNvSpPr/>
            <p:nvPr/>
          </p:nvSpPr>
          <p:spPr>
            <a:xfrm>
              <a:off x="5637056" y="4770978"/>
              <a:ext cx="1341073" cy="351547"/>
            </a:xfrm>
            <a:prstGeom prst="rect">
              <a:avLst/>
            </a:prstGeom>
            <a:solidFill>
              <a:schemeClr val="bg1"/>
            </a:solidFill>
            <a:ln w="6350" cmpd="sng"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Rectangle 95"/>
            <p:cNvSpPr/>
            <p:nvPr/>
          </p:nvSpPr>
          <p:spPr>
            <a:xfrm>
              <a:off x="6978129" y="5122525"/>
              <a:ext cx="1341073" cy="351547"/>
            </a:xfrm>
            <a:prstGeom prst="rect">
              <a:avLst/>
            </a:prstGeom>
            <a:solidFill>
              <a:schemeClr val="bg1"/>
            </a:solidFill>
            <a:ln w="6350" cmpd="sng">
              <a:noFill/>
            </a:ln>
            <a:effectLst/>
            <a:scene3d>
              <a:camera prst="orthographicFront"/>
              <a:lightRig rig="threePt" dir="t"/>
            </a:scene3d>
            <a:sp3d>
              <a:bevelT w="165100" prst="coolSlan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Rectangle 98"/>
            <p:cNvSpPr/>
            <p:nvPr/>
          </p:nvSpPr>
          <p:spPr>
            <a:xfrm>
              <a:off x="5637056" y="4419430"/>
              <a:ext cx="2682146" cy="531271"/>
            </a:xfrm>
            <a:prstGeom prst="rect">
              <a:avLst/>
            </a:prstGeom>
            <a:solidFill>
              <a:schemeClr val="bg1">
                <a:alpha val="24000"/>
              </a:schemeClr>
            </a:solidFill>
            <a:ln w="19050" cmpd="sng"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5637056" y="4950701"/>
              <a:ext cx="2682146" cy="531271"/>
            </a:xfrm>
            <a:prstGeom prst="rect">
              <a:avLst/>
            </a:prstGeom>
            <a:solidFill>
              <a:schemeClr val="bg1">
                <a:alpha val="24000"/>
              </a:schemeClr>
            </a:solidFill>
            <a:ln w="19050" cmpd="sng">
              <a:prstDash val="dot"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1" name="Oval 100"/>
          <p:cNvSpPr/>
          <p:nvPr/>
        </p:nvSpPr>
        <p:spPr>
          <a:xfrm>
            <a:off x="4978647" y="4506573"/>
            <a:ext cx="340189" cy="328867"/>
          </a:xfrm>
          <a:prstGeom prst="ellipse">
            <a:avLst/>
          </a:prstGeom>
          <a:gradFill flip="none" rotWithShape="1">
            <a:gsLst>
              <a:gs pos="0">
                <a:srgbClr val="FFFF00"/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5006307" y="5180623"/>
            <a:ext cx="340189" cy="328867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100000">
                <a:schemeClr val="accent6">
                  <a:lumMod val="60000"/>
                  <a:lumOff val="4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chemeClr val="accent6">
                <a:lumMod val="5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4" name="Straight Arrow Connector 103"/>
          <p:cNvCxnSpPr/>
          <p:nvPr/>
        </p:nvCxnSpPr>
        <p:spPr>
          <a:xfrm>
            <a:off x="6542428" y="4179022"/>
            <a:ext cx="1776774" cy="6829"/>
          </a:xfrm>
          <a:prstGeom prst="straightConnector1">
            <a:avLst/>
          </a:prstGeom>
          <a:ln w="12700" cmpd="sng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6" name="TextBox 105"/>
          <p:cNvSpPr txBox="1"/>
          <p:nvPr/>
        </p:nvSpPr>
        <p:spPr>
          <a:xfrm>
            <a:off x="7042906" y="3857409"/>
            <a:ext cx="78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125 </a:t>
            </a:r>
            <a:r>
              <a:rPr lang="en-US" sz="1400" dirty="0" err="1" smtClean="0">
                <a:solidFill>
                  <a:srgbClr val="008000"/>
                </a:solidFill>
              </a:rPr>
              <a:t>μm</a:t>
            </a:r>
            <a:endParaRPr lang="en-US" sz="1400" dirty="0">
              <a:solidFill>
                <a:srgbClr val="008000"/>
              </a:solidFill>
            </a:endParaRPr>
          </a:p>
        </p:txBody>
      </p:sp>
      <p:cxnSp>
        <p:nvCxnSpPr>
          <p:cNvPr id="107" name="Straight Arrow Connector 106"/>
          <p:cNvCxnSpPr/>
          <p:nvPr/>
        </p:nvCxnSpPr>
        <p:spPr>
          <a:xfrm flipH="1">
            <a:off x="8465111" y="4320297"/>
            <a:ext cx="992" cy="458109"/>
          </a:xfrm>
          <a:prstGeom prst="straightConnector1">
            <a:avLst/>
          </a:prstGeom>
          <a:ln w="12700" cmpd="sng">
            <a:solidFill>
              <a:srgbClr val="008000"/>
            </a:solidFill>
            <a:headEnd type="arrow"/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108" name="TextBox 107"/>
          <p:cNvSpPr txBox="1"/>
          <p:nvPr/>
        </p:nvSpPr>
        <p:spPr>
          <a:xfrm rot="5400000">
            <a:off x="8275377" y="4385037"/>
            <a:ext cx="6872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33 </a:t>
            </a:r>
            <a:r>
              <a:rPr lang="en-US" sz="1400" dirty="0" err="1" smtClean="0">
                <a:solidFill>
                  <a:srgbClr val="008000"/>
                </a:solidFill>
              </a:rPr>
              <a:t>μm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2510329" y="5749493"/>
            <a:ext cx="191734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Readout Chip (FE-I4)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0" name="TextBox 109"/>
          <p:cNvSpPr txBox="1"/>
          <p:nvPr/>
        </p:nvSpPr>
        <p:spPr>
          <a:xfrm>
            <a:off x="3235578" y="4501348"/>
            <a:ext cx="1344055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Smart Sensor</a:t>
            </a:r>
            <a:b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en-US" sz="1400" dirty="0" smtClean="0">
                <a:solidFill>
                  <a:schemeClr val="accent6">
                    <a:lumMod val="50000"/>
                  </a:schemeClr>
                </a:solidFill>
              </a:rPr>
              <a:t>(HV2FEI4)</a:t>
            </a:r>
            <a:endParaRPr lang="en-US" sz="1400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7647680" y="3522533"/>
            <a:ext cx="1340612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008000"/>
                </a:solidFill>
              </a:rPr>
              <a:t>Sensor pixel dimensions</a:t>
            </a:r>
            <a:endParaRPr lang="en-US" sz="1400" dirty="0">
              <a:solidFill>
                <a:srgbClr val="008000"/>
              </a:solidFill>
            </a:endParaRPr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486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Readout Chip – FE-I4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969335" y="6362377"/>
            <a:ext cx="2133600" cy="365125"/>
          </a:xfrm>
        </p:spPr>
        <p:txBody>
          <a:bodyPr/>
          <a:lstStyle/>
          <a:p>
            <a:r>
              <a:rPr lang="en-US" smtClean="0"/>
              <a:t>PSD10 - 11/09/2014</a:t>
            </a:r>
            <a:endParaRPr lang="en-US" dirty="0"/>
          </a:p>
        </p:txBody>
      </p:sp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179387" y="1052513"/>
            <a:ext cx="4745698" cy="3176109"/>
          </a:xfrm>
        </p:spPr>
        <p:txBody>
          <a:bodyPr>
            <a:normAutofit/>
          </a:bodyPr>
          <a:lstStyle/>
          <a:p>
            <a:r>
              <a:rPr lang="de-DE" sz="1600" dirty="0" err="1" smtClean="0"/>
              <a:t>Use</a:t>
            </a:r>
            <a:r>
              <a:rPr lang="de-DE" sz="1600" dirty="0" smtClean="0"/>
              <a:t> IBL </a:t>
            </a:r>
            <a:r>
              <a:rPr lang="de-DE" sz="1600" dirty="0" err="1" smtClean="0"/>
              <a:t>readout</a:t>
            </a:r>
            <a:r>
              <a:rPr lang="de-DE" sz="1600" dirty="0" smtClean="0"/>
              <a:t> </a:t>
            </a:r>
            <a:r>
              <a:rPr lang="de-DE" sz="1600" dirty="0" err="1" smtClean="0"/>
              <a:t>chip</a:t>
            </a:r>
            <a:r>
              <a:rPr lang="de-DE" sz="1600" dirty="0" smtClean="0"/>
              <a:t>: FE-I4</a:t>
            </a:r>
          </a:p>
          <a:p>
            <a:r>
              <a:rPr lang="de-DE" sz="1600" dirty="0" err="1" smtClean="0"/>
              <a:t>Huge</a:t>
            </a:r>
            <a:r>
              <a:rPr lang="de-DE" sz="1600" dirty="0" smtClean="0"/>
              <a:t> </a:t>
            </a:r>
            <a:r>
              <a:rPr lang="de-DE" sz="1600" dirty="0" err="1" smtClean="0"/>
              <a:t>complexity</a:t>
            </a:r>
            <a:endParaRPr lang="de-DE" sz="1600" dirty="0" smtClean="0"/>
          </a:p>
          <a:p>
            <a:r>
              <a:rPr lang="de-DE" sz="1600" dirty="0" err="1" smtClean="0"/>
              <a:t>Designed</a:t>
            </a:r>
            <a:r>
              <a:rPr lang="de-DE" sz="1600" dirty="0" smtClean="0"/>
              <a:t> </a:t>
            </a:r>
            <a:r>
              <a:rPr lang="de-DE" sz="1600" dirty="0" err="1" smtClean="0"/>
              <a:t>for</a:t>
            </a:r>
            <a:r>
              <a:rPr lang="de-DE" sz="1600" dirty="0" smtClean="0"/>
              <a:t> passive </a:t>
            </a:r>
            <a:r>
              <a:rPr lang="de-DE" sz="1600" dirty="0" err="1" smtClean="0"/>
              <a:t>sensor</a:t>
            </a:r>
            <a:endParaRPr lang="de-DE" sz="1600" dirty="0"/>
          </a:p>
          <a:p>
            <a:r>
              <a:rPr lang="de-DE" sz="1600" dirty="0"/>
              <a:t>Pixel size 50 x 250 µm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smtClean="0">
                <a:sym typeface="Wingdings" panose="05000000000000000000" pitchFamily="2" charset="2"/>
              </a:rPr>
              <a:t> </a:t>
            </a:r>
            <a:r>
              <a:rPr lang="de-DE" sz="1600" dirty="0" err="1" smtClean="0">
                <a:sym typeface="Wingdings" panose="05000000000000000000" pitchFamily="2" charset="2"/>
              </a:rPr>
              <a:t>area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of</a:t>
            </a:r>
            <a:r>
              <a:rPr lang="de-DE" sz="1600" dirty="0" smtClean="0">
                <a:sym typeface="Wingdings" panose="05000000000000000000" pitchFamily="2" charset="2"/>
              </a:rPr>
              <a:t> 3 „</a:t>
            </a:r>
            <a:r>
              <a:rPr lang="de-DE" sz="1600" dirty="0" err="1" smtClean="0">
                <a:sym typeface="Wingdings" panose="05000000000000000000" pitchFamily="2" charset="2"/>
              </a:rPr>
              <a:t>sensor</a:t>
            </a:r>
            <a:r>
              <a:rPr lang="de-DE" sz="1600" dirty="0" smtClean="0">
                <a:sym typeface="Wingdings" panose="05000000000000000000" pitchFamily="2" charset="2"/>
              </a:rPr>
              <a:t>“ </a:t>
            </a:r>
            <a:r>
              <a:rPr lang="de-DE" sz="1600" dirty="0" err="1" smtClean="0">
                <a:sym typeface="Wingdings" panose="05000000000000000000" pitchFamily="2" charset="2"/>
              </a:rPr>
              <a:t>chips</a:t>
            </a:r>
            <a:endParaRPr lang="de-DE" sz="1600" dirty="0" smtClean="0">
              <a:sym typeface="Wingdings" panose="05000000000000000000" pitchFamily="2" charset="2"/>
            </a:endParaRPr>
          </a:p>
          <a:p>
            <a:r>
              <a:rPr lang="de-DE" sz="1600" dirty="0" smtClean="0">
                <a:sym typeface="Wingdings" panose="05000000000000000000" pitchFamily="2" charset="2"/>
              </a:rPr>
              <a:t>„Smart </a:t>
            </a:r>
            <a:r>
              <a:rPr lang="de-DE" sz="1600" dirty="0" err="1" smtClean="0">
                <a:sym typeface="Wingdings" panose="05000000000000000000" pitchFamily="2" charset="2"/>
              </a:rPr>
              <a:t>sensor</a:t>
            </a:r>
            <a:r>
              <a:rPr lang="de-DE" sz="1600" dirty="0" smtClean="0">
                <a:sym typeface="Wingdings" panose="05000000000000000000" pitchFamily="2" charset="2"/>
              </a:rPr>
              <a:t>“ </a:t>
            </a:r>
            <a:r>
              <a:rPr lang="de-DE" sz="1600" dirty="0" err="1" smtClean="0">
                <a:sym typeface="Wingdings" panose="05000000000000000000" pitchFamily="2" charset="2"/>
              </a:rPr>
              <a:t>glued</a:t>
            </a:r>
            <a:r>
              <a:rPr lang="de-DE" sz="1600" dirty="0" smtClean="0">
                <a:sym typeface="Wingdings" panose="05000000000000000000" pitchFamily="2" charset="2"/>
              </a:rPr>
              <a:t> </a:t>
            </a:r>
            <a:r>
              <a:rPr lang="de-DE" sz="1600" dirty="0" err="1" smtClean="0">
                <a:sym typeface="Wingdings" panose="05000000000000000000" pitchFamily="2" charset="2"/>
              </a:rPr>
              <a:t>to</a:t>
            </a:r>
            <a:r>
              <a:rPr lang="de-DE" sz="1600" dirty="0" smtClean="0">
                <a:sym typeface="Wingdings" panose="05000000000000000000" pitchFamily="2" charset="2"/>
              </a:rPr>
              <a:t> FE-I4</a:t>
            </a:r>
            <a:endParaRPr lang="de-DE" sz="1600" dirty="0"/>
          </a:p>
          <a:p>
            <a:r>
              <a:rPr lang="de-DE" sz="1600" dirty="0" smtClean="0">
                <a:sym typeface="Wingdings" pitchFamily="2" charset="2"/>
              </a:rPr>
              <a:t>Analog </a:t>
            </a:r>
            <a:r>
              <a:rPr lang="de-DE" sz="1600" dirty="0" err="1" smtClean="0">
                <a:sym typeface="Wingdings" pitchFamily="2" charset="2"/>
              </a:rPr>
              <a:t>information</a:t>
            </a:r>
            <a:r>
              <a:rPr lang="de-DE" sz="1600" dirty="0" smtClean="0">
                <a:sym typeface="Wingdings" pitchFamily="2" charset="2"/>
              </a:rPr>
              <a:t> (TOT)</a:t>
            </a:r>
            <a:br>
              <a:rPr lang="de-DE" sz="1600" dirty="0" smtClean="0">
                <a:sym typeface="Wingdings" pitchFamily="2" charset="2"/>
              </a:rPr>
            </a:br>
            <a:r>
              <a:rPr lang="de-DE" sz="1600" dirty="0" smtClean="0">
                <a:sym typeface="Wingdings"/>
              </a:rPr>
              <a:t> Can </a:t>
            </a:r>
            <a:r>
              <a:rPr lang="de-DE" sz="1600" dirty="0" err="1" smtClean="0">
                <a:sym typeface="Wingdings"/>
              </a:rPr>
              <a:t>be</a:t>
            </a:r>
            <a:r>
              <a:rPr lang="de-DE" sz="1600" dirty="0" smtClean="0">
                <a:sym typeface="Wingdings"/>
              </a:rPr>
              <a:t> </a:t>
            </a:r>
            <a:r>
              <a:rPr lang="de-DE" sz="1600" dirty="0" err="1" smtClean="0">
                <a:sym typeface="Wingdings"/>
              </a:rPr>
              <a:t>used</a:t>
            </a:r>
            <a:r>
              <a:rPr lang="de-DE" sz="1600" dirty="0" smtClean="0">
                <a:sym typeface="Wingdings"/>
              </a:rPr>
              <a:t> </a:t>
            </a:r>
            <a:r>
              <a:rPr lang="de-DE" sz="1600" dirty="0" err="1" smtClean="0">
                <a:sym typeface="Wingdings"/>
              </a:rPr>
              <a:t>for</a:t>
            </a:r>
            <a:r>
              <a:rPr lang="de-DE" sz="1600" dirty="0" smtClean="0">
                <a:sym typeface="Wingdings"/>
              </a:rPr>
              <a:t> sub-pixel </a:t>
            </a:r>
            <a:r>
              <a:rPr lang="de-DE" sz="1600" dirty="0" err="1" smtClean="0">
                <a:sym typeface="Wingdings"/>
              </a:rPr>
              <a:t>decoding</a:t>
            </a:r>
            <a:endParaRPr lang="de-DE" sz="1600" dirty="0">
              <a:sym typeface="Wingdings" pitchFamily="2" charset="2"/>
            </a:endParaRPr>
          </a:p>
          <a:p>
            <a:endParaRPr lang="en-US" sz="1600" dirty="0"/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4373" y="4174136"/>
            <a:ext cx="5495254" cy="19520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797" t="14851" r="14850" b="14952"/>
          <a:stretch/>
        </p:blipFill>
        <p:spPr bwMode="auto">
          <a:xfrm>
            <a:off x="4921499" y="1184466"/>
            <a:ext cx="3485337" cy="28065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 l="19797" t="14851" r="14850" b="9897"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80808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pic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Malte Backhaus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7943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Theme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Default Theme.thmx</Template>
  <TotalTime>14381</TotalTime>
  <Words>1040</Words>
  <Application>Microsoft Office PowerPoint</Application>
  <PresentationFormat>On-screen Show (4:3)</PresentationFormat>
  <Paragraphs>407</Paragraphs>
  <Slides>29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Default Theme</vt:lpstr>
      <vt:lpstr>Radiation-hard Active Pixel Sensors for HL-LHC Detector Upgrades based on HV/HR-CMOS Technology</vt:lpstr>
      <vt:lpstr>Outline</vt:lpstr>
      <vt:lpstr>Motivation</vt:lpstr>
      <vt:lpstr>Motivation</vt:lpstr>
      <vt:lpstr>Motivation</vt:lpstr>
      <vt:lpstr>HV2FEI4 Concept</vt:lpstr>
      <vt:lpstr>HV2FEI4 Sensor</vt:lpstr>
      <vt:lpstr>HV2FEI4 Sensor</vt:lpstr>
      <vt:lpstr>Readout Chip – FE-I4</vt:lpstr>
      <vt:lpstr>Source Scan Occupancy</vt:lpstr>
      <vt:lpstr>AC Coupled Signal Transmission</vt:lpstr>
      <vt:lpstr>Source Hit Timing and Cluster</vt:lpstr>
      <vt:lpstr>Sub-Pixel Resolution</vt:lpstr>
      <vt:lpstr>Test Beam Results – Introduction</vt:lpstr>
      <vt:lpstr>Test Beam Results – Bias Voltage Scan</vt:lpstr>
      <vt:lpstr>Test Beam Results – Mean Efficiency</vt:lpstr>
      <vt:lpstr>Irradiation Studies – Electronics</vt:lpstr>
      <vt:lpstr>Edge TCT - Introduction</vt:lpstr>
      <vt:lpstr>Edge TCT – Depletion Zone Geometry</vt:lpstr>
      <vt:lpstr>Edge TCT – Depletion Zone Geometry</vt:lpstr>
      <vt:lpstr>Edge TCT – Depletion Zone Geometry</vt:lpstr>
      <vt:lpstr>Edge TCT – Signal Composition</vt:lpstr>
      <vt:lpstr>Smart CMOS Pixel Submissions Overview</vt:lpstr>
      <vt:lpstr>Conclusions</vt:lpstr>
      <vt:lpstr>ATLAS Smart CMOS Pixel Collaboration</vt:lpstr>
      <vt:lpstr>Backup</vt:lpstr>
      <vt:lpstr>Irradiation Studies – Bulk Damage</vt:lpstr>
      <vt:lpstr>Test Beam Results – Timing Resolution</vt:lpstr>
      <vt:lpstr>HV2FEI4 chips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Malte</dc:creator>
  <cp:lastModifiedBy>Malte Backhaus</cp:lastModifiedBy>
  <cp:revision>121</cp:revision>
  <dcterms:created xsi:type="dcterms:W3CDTF">2014-02-18T15:00:49Z</dcterms:created>
  <dcterms:modified xsi:type="dcterms:W3CDTF">2014-09-10T18:26:22Z</dcterms:modified>
</cp:coreProperties>
</file>