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8" r:id="rId2"/>
    <p:sldId id="324" r:id="rId3"/>
    <p:sldId id="342" r:id="rId4"/>
    <p:sldId id="396" r:id="rId5"/>
    <p:sldId id="358" r:id="rId6"/>
    <p:sldId id="356" r:id="rId7"/>
    <p:sldId id="355" r:id="rId8"/>
    <p:sldId id="354" r:id="rId9"/>
    <p:sldId id="353" r:id="rId10"/>
    <p:sldId id="359" r:id="rId11"/>
    <p:sldId id="381" r:id="rId12"/>
    <p:sldId id="368" r:id="rId13"/>
    <p:sldId id="393" r:id="rId14"/>
    <p:sldId id="395" r:id="rId15"/>
    <p:sldId id="382" r:id="rId16"/>
    <p:sldId id="361" r:id="rId17"/>
    <p:sldId id="375" r:id="rId18"/>
    <p:sldId id="376" r:id="rId19"/>
    <p:sldId id="364" r:id="rId20"/>
    <p:sldId id="365" r:id="rId21"/>
    <p:sldId id="388" r:id="rId22"/>
    <p:sldId id="360" r:id="rId23"/>
    <p:sldId id="367" r:id="rId24"/>
    <p:sldId id="370" r:id="rId25"/>
    <p:sldId id="380" r:id="rId26"/>
    <p:sldId id="389" r:id="rId27"/>
    <p:sldId id="373" r:id="rId28"/>
  </p:sldIdLst>
  <p:sldSz cx="9144000" cy="6858000" type="screen4x3"/>
  <p:notesSz cx="6669088" cy="992822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521415D9-36F7-43E2-AB2F-B90AF26B5E84}">
      <p14:sectionLst xmlns:p14="http://schemas.microsoft.com/office/powerpoint/2010/main">
        <p14:section name="Default Section" id="{B711E85A-8A6A-426E-A541-81FBCB8E3A6A}">
          <p14:sldIdLst>
            <p14:sldId id="258"/>
            <p14:sldId id="324"/>
          </p14:sldIdLst>
        </p14:section>
        <p14:section name="JUICE and JANUS" id="{96E39D3C-0F63-46E9-9837-41501D4D52DC}">
          <p14:sldIdLst>
            <p14:sldId id="342"/>
            <p14:sldId id="396"/>
            <p14:sldId id="358"/>
            <p14:sldId id="356"/>
            <p14:sldId id="355"/>
            <p14:sldId id="354"/>
            <p14:sldId id="353"/>
          </p14:sldIdLst>
        </p14:section>
        <p14:section name="Sensor" id="{7DA67670-0B93-475B-9618-D540E3EB868C}">
          <p14:sldIdLst>
            <p14:sldId id="359"/>
            <p14:sldId id="381"/>
            <p14:sldId id="368"/>
            <p14:sldId id="393"/>
            <p14:sldId id="395"/>
            <p14:sldId id="382"/>
            <p14:sldId id="361"/>
            <p14:sldId id="375"/>
            <p14:sldId id="376"/>
            <p14:sldId id="364"/>
          </p14:sldIdLst>
        </p14:section>
        <p14:section name="Testing at OU" id="{DE39210D-8687-4204-843F-CC5B22244622}">
          <p14:sldIdLst>
            <p14:sldId id="365"/>
            <p14:sldId id="388"/>
            <p14:sldId id="360"/>
            <p14:sldId id="367"/>
            <p14:sldId id="370"/>
            <p14:sldId id="380"/>
            <p14:sldId id="389"/>
          </p14:sldIdLst>
        </p14:section>
        <p14:section name="Future plans" id="{B2F1DBFF-34AE-4C2D-86EB-D14AFD2FCE0E}">
          <p14:sldIdLst>
            <p14:sldId id="37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DF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19" autoAdjust="0"/>
    <p:restoredTop sz="94660"/>
  </p:normalViewPr>
  <p:slideViewPr>
    <p:cSldViewPr snapToGrid="0">
      <p:cViewPr varScale="1">
        <p:scale>
          <a:sx n="79" d="100"/>
          <a:sy n="79" d="100"/>
        </p:scale>
        <p:origin x="-1080" y="-9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85" d="100"/>
          <a:sy n="85" d="100"/>
        </p:scale>
        <p:origin x="-3786" y="-96"/>
      </p:cViewPr>
      <p:guideLst>
        <p:guide orient="horz" pos="3127"/>
        <p:guide pos="210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6411"/>
          </a:xfrm>
          <a:prstGeom prst="rect">
            <a:avLst/>
          </a:prstGeom>
        </p:spPr>
        <p:txBody>
          <a:bodyPr vert="horz" lIns="91440" tIns="45720" rIns="91440" bIns="45720" rtlCol="0"/>
          <a:lstStyle>
            <a:lvl1pPr algn="r">
              <a:defRPr sz="1200"/>
            </a:lvl1pPr>
          </a:lstStyle>
          <a:p>
            <a:fld id="{DBC67730-A41B-4427-AAC3-FF108005CF7D}" type="datetimeFigureOut">
              <a:rPr lang="en-GB" smtClean="0"/>
              <a:t>09/09/2014</a:t>
            </a:fld>
            <a:endParaRPr lang="en-GB"/>
          </a:p>
        </p:txBody>
      </p:sp>
      <p:sp>
        <p:nvSpPr>
          <p:cNvPr id="4" name="Footer Placeholder 3"/>
          <p:cNvSpPr>
            <a:spLocks noGrp="1"/>
          </p:cNvSpPr>
          <p:nvPr>
            <p:ph type="ftr" sz="quarter" idx="2"/>
          </p:nvPr>
        </p:nvSpPr>
        <p:spPr>
          <a:xfrm>
            <a:off x="0" y="9430091"/>
            <a:ext cx="2889938" cy="496411"/>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30091"/>
            <a:ext cx="2889938" cy="496411"/>
          </a:xfrm>
          <a:prstGeom prst="rect">
            <a:avLst/>
          </a:prstGeom>
        </p:spPr>
        <p:txBody>
          <a:bodyPr vert="horz" lIns="91440" tIns="45720" rIns="91440" bIns="45720" rtlCol="0" anchor="b"/>
          <a:lstStyle>
            <a:lvl1pPr algn="r">
              <a:defRPr sz="1200"/>
            </a:lvl1pPr>
          </a:lstStyle>
          <a:p>
            <a:fld id="{D4DC61C5-7115-42D7-B95B-E693E2AFAACE}" type="slidenum">
              <a:rPr lang="en-GB" smtClean="0"/>
              <a:t>‹#›</a:t>
            </a:fld>
            <a:endParaRPr lang="en-GB"/>
          </a:p>
        </p:txBody>
      </p:sp>
    </p:spTree>
    <p:extLst>
      <p:ext uri="{BB962C8B-B14F-4D97-AF65-F5344CB8AC3E}">
        <p14:creationId xmlns:p14="http://schemas.microsoft.com/office/powerpoint/2010/main" val="33323135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411"/>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777607" y="0"/>
            <a:ext cx="2889938" cy="496411"/>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09117C1-B7C9-4454-9453-F9499C09ECF6}" type="datetimeFigureOut">
              <a:rPr lang="en-GB"/>
              <a:pPr>
                <a:defRPr/>
              </a:pPr>
              <a:t>09/09/2014</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66909" y="4715907"/>
            <a:ext cx="5335270" cy="4467701"/>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a:p>
        </p:txBody>
      </p:sp>
      <p:sp>
        <p:nvSpPr>
          <p:cNvPr id="6" name="Footer Placeholder 5"/>
          <p:cNvSpPr>
            <a:spLocks noGrp="1"/>
          </p:cNvSpPr>
          <p:nvPr>
            <p:ph type="ftr" sz="quarter" idx="4"/>
          </p:nvPr>
        </p:nvSpPr>
        <p:spPr>
          <a:xfrm>
            <a:off x="0" y="9430091"/>
            <a:ext cx="2889938" cy="496411"/>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777607" y="9430091"/>
            <a:ext cx="2889938" cy="496411"/>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B1414B79-A640-48F5-832E-74E8835CB6A6}" type="slidenum">
              <a:rPr lang="en-GB"/>
              <a:pPr>
                <a:defRPr/>
              </a:pPr>
              <a:t>‹#›</a:t>
            </a:fld>
            <a:endParaRPr lang="en-GB"/>
          </a:p>
        </p:txBody>
      </p:sp>
    </p:spTree>
    <p:extLst>
      <p:ext uri="{BB962C8B-B14F-4D97-AF65-F5344CB8AC3E}">
        <p14:creationId xmlns:p14="http://schemas.microsoft.com/office/powerpoint/2010/main" val="1930145583"/>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smtClean="0"/>
          </a:p>
        </p:txBody>
      </p:sp>
      <p:sp>
        <p:nvSpPr>
          <p:cNvPr id="153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fontAlgn="base">
              <a:spcBef>
                <a:spcPct val="0"/>
              </a:spcBef>
              <a:spcAft>
                <a:spcPct val="0"/>
              </a:spcAft>
            </a:pPr>
            <a:fld id="{A2AD0C17-7612-4DC2-88FD-679ABAC43058}" type="slidenum">
              <a:rPr lang="en-GB">
                <a:solidFill>
                  <a:srgbClr val="000000"/>
                </a:solidFill>
              </a:rPr>
              <a:pPr fontAlgn="base">
                <a:spcBef>
                  <a:spcPct val="0"/>
                </a:spcBef>
                <a:spcAft>
                  <a:spcPct val="0"/>
                </a:spcAft>
              </a:pPr>
              <a:t>1</a:t>
            </a:fld>
            <a:endParaRPr lang="en-GB">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8" name="TextBox 12"/>
          <p:cNvSpPr txBox="1">
            <a:spLocks noChangeArrowheads="1"/>
          </p:cNvSpPr>
          <p:nvPr userDrawn="1"/>
        </p:nvSpPr>
        <p:spPr bwMode="auto">
          <a:xfrm>
            <a:off x="401638" y="347663"/>
            <a:ext cx="7354887"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kern="1200" dirty="0" smtClean="0">
                <a:solidFill>
                  <a:srgbClr val="3D3F83"/>
                </a:solidFill>
                <a:latin typeface="+mn-lt"/>
                <a:ea typeface="+mn-ea"/>
                <a:cs typeface="Arial" charset="0"/>
              </a:rPr>
              <a:t>Centre </a:t>
            </a:r>
            <a:r>
              <a:rPr lang="en-GB" sz="3600" kern="1200" dirty="0">
                <a:solidFill>
                  <a:srgbClr val="3D3F83"/>
                </a:solidFill>
                <a:latin typeface="+mn-lt"/>
                <a:ea typeface="+mn-ea"/>
                <a:cs typeface="Arial" charset="0"/>
              </a:rPr>
              <a:t>for </a:t>
            </a:r>
            <a:r>
              <a:rPr lang="en-GB" sz="3600" kern="1200" dirty="0" smtClean="0">
                <a:solidFill>
                  <a:srgbClr val="3D3F83"/>
                </a:solidFill>
                <a:latin typeface="+mn-lt"/>
                <a:ea typeface="+mn-ea"/>
                <a:cs typeface="Arial" charset="0"/>
              </a:rPr>
              <a:t>Electronic Imaging</a:t>
            </a:r>
            <a:endParaRPr lang="en-GB" sz="3600" kern="1200" dirty="0">
              <a:solidFill>
                <a:srgbClr val="3D3F83"/>
              </a:solidFill>
              <a:latin typeface="+mn-lt"/>
              <a:ea typeface="+mn-ea"/>
              <a:cs typeface="Arial" charset="0"/>
            </a:endParaRPr>
          </a:p>
        </p:txBody>
      </p:sp>
    </p:spTree>
    <p:extLst>
      <p:ext uri="{BB962C8B-B14F-4D97-AF65-F5344CB8AC3E}">
        <p14:creationId xmlns:p14="http://schemas.microsoft.com/office/powerpoint/2010/main" val="1262165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TextBox 12"/>
          <p:cNvSpPr txBox="1">
            <a:spLocks noChangeArrowheads="1"/>
          </p:cNvSpPr>
          <p:nvPr userDrawn="1"/>
        </p:nvSpPr>
        <p:spPr bwMode="auto">
          <a:xfrm>
            <a:off x="401638" y="347663"/>
            <a:ext cx="7354887"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kern="1200" dirty="0" smtClean="0">
                <a:solidFill>
                  <a:srgbClr val="3D3F83"/>
                </a:solidFill>
                <a:latin typeface="+mn-lt"/>
                <a:ea typeface="+mn-ea"/>
                <a:cs typeface="Arial" charset="0"/>
              </a:rPr>
              <a:t>Centre </a:t>
            </a:r>
            <a:r>
              <a:rPr lang="en-GB" sz="3600" kern="1200" dirty="0">
                <a:solidFill>
                  <a:srgbClr val="3D3F83"/>
                </a:solidFill>
                <a:latin typeface="+mn-lt"/>
                <a:ea typeface="+mn-ea"/>
                <a:cs typeface="Arial" charset="0"/>
              </a:rPr>
              <a:t>for </a:t>
            </a:r>
            <a:r>
              <a:rPr lang="en-GB" sz="3600" kern="1200" dirty="0" smtClean="0">
                <a:solidFill>
                  <a:srgbClr val="3D3F83"/>
                </a:solidFill>
                <a:latin typeface="+mn-lt"/>
                <a:ea typeface="+mn-ea"/>
                <a:cs typeface="Arial" charset="0"/>
              </a:rPr>
              <a:t>Electronic Imaging</a:t>
            </a:r>
            <a:endParaRPr lang="en-GB" sz="3600" kern="1200" dirty="0">
              <a:solidFill>
                <a:srgbClr val="3D3F83"/>
              </a:solidFill>
              <a:latin typeface="+mn-lt"/>
              <a:ea typeface="+mn-ea"/>
              <a:cs typeface="Arial" charset="0"/>
            </a:endParaRPr>
          </a:p>
        </p:txBody>
      </p:sp>
    </p:spTree>
    <p:extLst>
      <p:ext uri="{BB962C8B-B14F-4D97-AF65-F5344CB8AC3E}">
        <p14:creationId xmlns:p14="http://schemas.microsoft.com/office/powerpoint/2010/main" val="385498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TextBox 12"/>
          <p:cNvSpPr txBox="1">
            <a:spLocks noChangeArrowheads="1"/>
          </p:cNvSpPr>
          <p:nvPr userDrawn="1"/>
        </p:nvSpPr>
        <p:spPr bwMode="auto">
          <a:xfrm>
            <a:off x="401638" y="347663"/>
            <a:ext cx="7354887"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kern="1200" dirty="0" smtClean="0">
                <a:solidFill>
                  <a:srgbClr val="3D3F83"/>
                </a:solidFill>
                <a:latin typeface="+mn-lt"/>
                <a:ea typeface="+mn-ea"/>
                <a:cs typeface="Arial" charset="0"/>
              </a:rPr>
              <a:t>Centre </a:t>
            </a:r>
            <a:r>
              <a:rPr lang="en-GB" sz="3600" kern="1200" dirty="0">
                <a:solidFill>
                  <a:srgbClr val="3D3F83"/>
                </a:solidFill>
                <a:latin typeface="+mn-lt"/>
                <a:ea typeface="+mn-ea"/>
                <a:cs typeface="Arial" charset="0"/>
              </a:rPr>
              <a:t>for </a:t>
            </a:r>
            <a:r>
              <a:rPr lang="en-GB" sz="3600" kern="1200" dirty="0" smtClean="0">
                <a:solidFill>
                  <a:srgbClr val="3D3F83"/>
                </a:solidFill>
                <a:latin typeface="+mn-lt"/>
                <a:ea typeface="+mn-ea"/>
                <a:cs typeface="Arial" charset="0"/>
              </a:rPr>
              <a:t>Electronic Imaging</a:t>
            </a:r>
            <a:endParaRPr lang="en-GB" sz="3600" kern="1200" dirty="0">
              <a:solidFill>
                <a:srgbClr val="3D3F83"/>
              </a:solidFill>
              <a:latin typeface="+mn-lt"/>
              <a:ea typeface="+mn-ea"/>
              <a:cs typeface="Arial" charset="0"/>
            </a:endParaRPr>
          </a:p>
        </p:txBody>
      </p:sp>
    </p:spTree>
    <p:extLst>
      <p:ext uri="{BB962C8B-B14F-4D97-AF65-F5344CB8AC3E}">
        <p14:creationId xmlns:p14="http://schemas.microsoft.com/office/powerpoint/2010/main" val="34126858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288" y="77788"/>
            <a:ext cx="8229600" cy="1143000"/>
          </a:xfrm>
          <a:prstGeom prst="rect">
            <a:avLst/>
          </a:prstGeom>
        </p:spPr>
        <p:txBody>
          <a:bodyPr/>
          <a:lstStyle/>
          <a:p>
            <a:r>
              <a:rPr lang="en-US" smtClean="0"/>
              <a:t>Click to edit Master title style</a:t>
            </a:r>
            <a:endParaRPr lang="en-GB"/>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4057022914"/>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hyperlink" Target="http://www.google.co.uk/imgres?q=open+university+logo&amp;um=1&amp;hl=en&amp;client=firefox-a&amp;sa=N&amp;rls=org.mozilla:en-GB:official&amp;channel=fflb&amp;biw=1600&amp;bih=771&amp;tbm=isch&amp;tbnid=LlCnZtfRb20wiM:&amp;imgrefurl=http://www.adamsmith.ac.uk/courses/university/Pages/default.aspx&amp;docid=VSr6DsQhP-NV5M&amp;imgurl=http://www.adamsmith.ac.uk/courses/university/PublishingImages/oulogo.jpg&amp;w=890&amp;h=613&amp;ei=x3uiT5OsBIihOovmpO4I&amp;zoom=1&amp;iact=hc&amp;vpx=343&amp;vpy=459&amp;dur=1306&amp;hovh=186&amp;hovw=271&amp;tx=89&amp;ty=95&amp;sig=112351889256707789511&amp;page=1&amp;tbnh=113&amp;tbnw=164&amp;start=0&amp;ndsp=36&amp;ved=1t:429,r:19,s:0,i:134"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7" descr="mainheader.gif"/>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90500" y="190500"/>
            <a:ext cx="8763000" cy="95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4" descr="ANd9GcTW2Yy8cUJs4Pd_vR0wzCBjGj8jXjCYyKc_H7YY53gy39GdlSQUig">
            <a:hlinkClick r:id="rId7"/>
          </p:cNvPr>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l="-34441" t="-48459" r="-34138" b="-48018"/>
          <a:stretch>
            <a:fillRect/>
          </a:stretch>
        </p:blipFill>
        <p:spPr bwMode="auto">
          <a:xfrm>
            <a:off x="0" y="6149975"/>
            <a:ext cx="885825" cy="70802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0"/>
          <p:cNvSpPr txBox="1">
            <a:spLocks noChangeArrowheads="1"/>
          </p:cNvSpPr>
          <p:nvPr userDrawn="1"/>
        </p:nvSpPr>
        <p:spPr bwMode="auto">
          <a:xfrm>
            <a:off x="2735263" y="6365487"/>
            <a:ext cx="61722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r"/>
            <a:r>
              <a:rPr lang="en-GB" sz="1200" dirty="0" smtClean="0">
                <a:solidFill>
                  <a:srgbClr val="000000"/>
                </a:solidFill>
              </a:rPr>
              <a:t>Matthew Soman, PSD10</a:t>
            </a:r>
            <a:r>
              <a:rPr lang="en-GB" sz="1200" baseline="0" dirty="0" smtClean="0">
                <a:solidFill>
                  <a:srgbClr val="000000"/>
                </a:solidFill>
              </a:rPr>
              <a:t>, 10 September </a:t>
            </a:r>
            <a:r>
              <a:rPr lang="en-GB" sz="1200" dirty="0" smtClean="0">
                <a:solidFill>
                  <a:srgbClr val="000000"/>
                </a:solidFill>
              </a:rPr>
              <a:t>2014</a:t>
            </a:r>
            <a:endParaRPr lang="en-GB" sz="1200" dirty="0">
              <a:solidFill>
                <a:srgbClr val="000000"/>
              </a:solidFill>
            </a:endParaRPr>
          </a:p>
        </p:txBody>
      </p:sp>
      <p:sp>
        <p:nvSpPr>
          <p:cNvPr id="23" name="TextBox 12"/>
          <p:cNvSpPr txBox="1">
            <a:spLocks noChangeArrowheads="1"/>
          </p:cNvSpPr>
          <p:nvPr userDrawn="1"/>
        </p:nvSpPr>
        <p:spPr bwMode="auto">
          <a:xfrm>
            <a:off x="401638" y="347663"/>
            <a:ext cx="7354887"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Centre for Electronic Imaging</a:t>
            </a:r>
            <a:endParaRPr lang="en-GB" sz="3600" dirty="0">
              <a:solidFill>
                <a:srgbClr val="1F497D"/>
              </a:solidFill>
            </a:endParaRPr>
          </a:p>
        </p:txBody>
      </p:sp>
      <p:pic>
        <p:nvPicPr>
          <p:cNvPr id="10" name="Picture 2" descr="Y:\CEI Resources\Branding\cei_logo_no_text 2 tone.jpg"/>
          <p:cNvPicPr>
            <a:picLocks noChangeAspect="1" noChangeArrowheads="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7880888" y="296317"/>
            <a:ext cx="866862" cy="744041"/>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co.uk/imgres?q=open+university+logo&amp;um=1&amp;hl=en&amp;client=firefox-a&amp;sa=N&amp;rls=org.mozilla:en-GB:official&amp;channel=fflb&amp;biw=1600&amp;bih=771&amp;tbm=isch&amp;tbnid=LlCnZtfRb20wiM:&amp;imgrefurl=http://www.adamsmith.ac.uk/courses/university/Pages/default.aspx&amp;docid=VSr6DsQhP-NV5M&amp;imgurl=http://www.adamsmith.ac.uk/courses/university/PublishingImages/oulogo.jpg&amp;w=890&amp;h=613&amp;ei=x3uiT5OsBIihOovmpO4I&amp;zoom=1&amp;iact=hc&amp;vpx=343&amp;vpy=459&amp;dur=1306&amp;hovh=186&amp;hovw=271&amp;tx=89&amp;ty=95&amp;sig=112351889256707789511&amp;page=1&amp;tbnh=113&amp;tbnw=164&amp;start=0&amp;ndsp=36&amp;ved=1t:429,r:19,s:0,i:134" TargetMode="External"/><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8.jpe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jpeg"/><Relationship Id="rId12" Type="http://schemas.openxmlformats.org/officeDocument/2006/relationships/image" Target="../media/image18.gif"/><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6.png"/><Relationship Id="rId4" Type="http://schemas.openxmlformats.org/officeDocument/2006/relationships/image" Target="../media/image10.png"/><Relationship Id="rId9" Type="http://schemas.openxmlformats.org/officeDocument/2006/relationships/image" Target="../media/image15.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1" name="TextBox 14"/>
          <p:cNvSpPr txBox="1">
            <a:spLocks noChangeArrowheads="1"/>
          </p:cNvSpPr>
          <p:nvPr/>
        </p:nvSpPr>
        <p:spPr bwMode="auto">
          <a:xfrm>
            <a:off x="695115" y="1895409"/>
            <a:ext cx="7954837"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pPr algn="ctr"/>
            <a:r>
              <a:rPr lang="en-GB" sz="4000" dirty="0">
                <a:solidFill>
                  <a:srgbClr val="3D3F83"/>
                </a:solidFill>
                <a:latin typeface="+mn-lt"/>
              </a:rPr>
              <a:t>A CMOS Active Pixel Sensor for</a:t>
            </a:r>
            <a:br>
              <a:rPr lang="en-GB" sz="4000" dirty="0">
                <a:solidFill>
                  <a:srgbClr val="3D3F83"/>
                </a:solidFill>
                <a:latin typeface="+mn-lt"/>
              </a:rPr>
            </a:br>
            <a:r>
              <a:rPr lang="en-GB" sz="4000" dirty="0">
                <a:solidFill>
                  <a:srgbClr val="3D3F83"/>
                </a:solidFill>
                <a:latin typeface="+mn-lt"/>
              </a:rPr>
              <a:t>high resolution imaging of</a:t>
            </a:r>
            <a:br>
              <a:rPr lang="en-GB" sz="4000" dirty="0">
                <a:solidFill>
                  <a:srgbClr val="3D3F83"/>
                </a:solidFill>
                <a:latin typeface="+mn-lt"/>
              </a:rPr>
            </a:br>
            <a:r>
              <a:rPr lang="en-GB" sz="4000" dirty="0">
                <a:solidFill>
                  <a:srgbClr val="3D3F83"/>
                </a:solidFill>
                <a:latin typeface="+mn-lt"/>
              </a:rPr>
              <a:t>the Jovian system</a:t>
            </a:r>
            <a:endParaRPr lang="en-US" sz="4000" dirty="0">
              <a:solidFill>
                <a:srgbClr val="3D3F83"/>
              </a:solidFill>
              <a:latin typeface="+mn-lt"/>
            </a:endParaRPr>
          </a:p>
        </p:txBody>
      </p:sp>
      <p:sp>
        <p:nvSpPr>
          <p:cNvPr id="2" name="Rectangle 1"/>
          <p:cNvSpPr/>
          <p:nvPr/>
        </p:nvSpPr>
        <p:spPr>
          <a:xfrm>
            <a:off x="501392" y="4392073"/>
            <a:ext cx="8342284" cy="1354217"/>
          </a:xfrm>
          <a:prstGeom prst="rect">
            <a:avLst/>
          </a:prstGeom>
        </p:spPr>
        <p:txBody>
          <a:bodyPr wrap="none">
            <a:spAutoFit/>
          </a:bodyPr>
          <a:lstStyle/>
          <a:p>
            <a:pPr algn="ctr"/>
            <a:r>
              <a:rPr lang="en-GB" b="1" dirty="0" smtClean="0">
                <a:latin typeface="+mn-lt"/>
              </a:rPr>
              <a:t>Matthew </a:t>
            </a:r>
            <a:r>
              <a:rPr lang="en-GB" b="1" dirty="0" err="1" smtClean="0">
                <a:latin typeface="+mn-lt"/>
              </a:rPr>
              <a:t>Soman</a:t>
            </a:r>
            <a:r>
              <a:rPr lang="en-GB" dirty="0" smtClean="0">
                <a:latin typeface="+mn-lt"/>
              </a:rPr>
              <a:t>, Andrew </a:t>
            </a:r>
            <a:r>
              <a:rPr lang="en-GB" dirty="0">
                <a:latin typeface="+mn-lt"/>
              </a:rPr>
              <a:t>D. </a:t>
            </a:r>
            <a:r>
              <a:rPr lang="en-GB" dirty="0" smtClean="0">
                <a:latin typeface="+mn-lt"/>
              </a:rPr>
              <a:t>Holland, </a:t>
            </a:r>
            <a:r>
              <a:rPr lang="en-GB" dirty="0">
                <a:latin typeface="+mn-lt"/>
              </a:rPr>
              <a:t>Konstantin D. </a:t>
            </a:r>
            <a:r>
              <a:rPr lang="en-GB" dirty="0" err="1" smtClean="0">
                <a:latin typeface="+mn-lt"/>
              </a:rPr>
              <a:t>Stefanov</a:t>
            </a:r>
            <a:r>
              <a:rPr lang="en-GB" dirty="0" smtClean="0">
                <a:latin typeface="+mn-lt"/>
              </a:rPr>
              <a:t>, </a:t>
            </a:r>
            <a:r>
              <a:rPr lang="en-GB" dirty="0">
                <a:latin typeface="+mn-lt"/>
              </a:rPr>
              <a:t>Jason P. </a:t>
            </a:r>
            <a:r>
              <a:rPr lang="en-GB" dirty="0" err="1" smtClean="0">
                <a:latin typeface="+mn-lt"/>
              </a:rPr>
              <a:t>Gow</a:t>
            </a:r>
            <a:r>
              <a:rPr lang="en-GB" dirty="0" smtClean="0">
                <a:latin typeface="+mn-lt"/>
              </a:rPr>
              <a:t>, </a:t>
            </a:r>
            <a:r>
              <a:rPr lang="en-GB" dirty="0">
                <a:latin typeface="+mn-lt"/>
              </a:rPr>
              <a:t>Mark </a:t>
            </a:r>
            <a:r>
              <a:rPr lang="en-GB" dirty="0" err="1" smtClean="0">
                <a:latin typeface="+mn-lt"/>
              </a:rPr>
              <a:t>Leese</a:t>
            </a:r>
            <a:endParaRPr lang="en-GB" dirty="0">
              <a:latin typeface="+mn-lt"/>
            </a:endParaRPr>
          </a:p>
          <a:p>
            <a:pPr algn="ctr"/>
            <a:r>
              <a:rPr lang="en-US" sz="1400" dirty="0" smtClean="0">
                <a:latin typeface="+mn-lt"/>
              </a:rPr>
              <a:t>Centre </a:t>
            </a:r>
            <a:r>
              <a:rPr lang="en-US" sz="1400" dirty="0">
                <a:latin typeface="+mn-lt"/>
              </a:rPr>
              <a:t>for Electronic Imaging, The Open University, MK7 6AA, </a:t>
            </a:r>
            <a:r>
              <a:rPr lang="en-US" sz="1400" dirty="0" smtClean="0">
                <a:latin typeface="+mn-lt"/>
              </a:rPr>
              <a:t>UK</a:t>
            </a:r>
          </a:p>
          <a:p>
            <a:pPr algn="ctr"/>
            <a:endParaRPr lang="en-GB" dirty="0" smtClean="0">
              <a:latin typeface="+mn-lt"/>
            </a:endParaRPr>
          </a:p>
          <a:p>
            <a:pPr algn="ctr"/>
            <a:r>
              <a:rPr lang="en-GB" dirty="0" err="1" smtClean="0">
                <a:latin typeface="+mn-lt"/>
              </a:rPr>
              <a:t>Jérôme</a:t>
            </a:r>
            <a:r>
              <a:rPr lang="en-GB" dirty="0" smtClean="0">
                <a:latin typeface="+mn-lt"/>
              </a:rPr>
              <a:t> Pratlong, </a:t>
            </a:r>
            <a:r>
              <a:rPr lang="en-GB" dirty="0">
                <a:latin typeface="+mn-lt"/>
              </a:rPr>
              <a:t>Peter </a:t>
            </a:r>
            <a:r>
              <a:rPr lang="en-GB" dirty="0" smtClean="0">
                <a:latin typeface="+mn-lt"/>
              </a:rPr>
              <a:t>Turner</a:t>
            </a:r>
            <a:endParaRPr lang="en-GB" dirty="0">
              <a:latin typeface="+mn-lt"/>
            </a:endParaRPr>
          </a:p>
          <a:p>
            <a:pPr algn="ctr"/>
            <a:r>
              <a:rPr lang="en-US" sz="1400" dirty="0" smtClean="0">
                <a:latin typeface="+mn-lt"/>
              </a:rPr>
              <a:t>e2v </a:t>
            </a:r>
            <a:r>
              <a:rPr lang="en-US" sz="1400" dirty="0">
                <a:latin typeface="+mn-lt"/>
              </a:rPr>
              <a:t>technologies plc., 106 Waterhouse Lane, Chelmsford, Essex, CM1 2QU, </a:t>
            </a:r>
            <a:r>
              <a:rPr lang="en-US" sz="1400" dirty="0" smtClean="0">
                <a:latin typeface="+mn-lt"/>
              </a:rPr>
              <a:t>UK</a:t>
            </a:r>
            <a:endParaRPr lang="en-GB" sz="1400" dirty="0">
              <a:latin typeface="+mn-lt"/>
            </a:endParaRPr>
          </a:p>
        </p:txBody>
      </p:sp>
      <p:sp>
        <p:nvSpPr>
          <p:cNvPr id="5" name="Rectangle 4"/>
          <p:cNvSpPr/>
          <p:nvPr/>
        </p:nvSpPr>
        <p:spPr>
          <a:xfrm>
            <a:off x="4319337" y="6352674"/>
            <a:ext cx="4625874" cy="3368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New CMOS sensor for </a:t>
            </a:r>
            <a:r>
              <a:rPr lang="en-GB" sz="3600" dirty="0" smtClean="0">
                <a:solidFill>
                  <a:srgbClr val="1F497D"/>
                </a:solidFill>
              </a:rPr>
              <a:t>JANUS</a:t>
            </a:r>
            <a:endParaRPr lang="en-GB" sz="3600" dirty="0">
              <a:solidFill>
                <a:srgbClr val="1F497D"/>
              </a:solidFill>
            </a:endParaRPr>
          </a:p>
        </p:txBody>
      </p:sp>
      <p:sp>
        <p:nvSpPr>
          <p:cNvPr id="7" name="TextBox 6"/>
          <p:cNvSpPr txBox="1"/>
          <p:nvPr/>
        </p:nvSpPr>
        <p:spPr>
          <a:xfrm>
            <a:off x="305383" y="1869214"/>
            <a:ext cx="4681226" cy="3170099"/>
          </a:xfrm>
          <a:prstGeom prst="rect">
            <a:avLst/>
          </a:prstGeom>
          <a:noFill/>
        </p:spPr>
        <p:txBody>
          <a:bodyPr wrap="square" rtlCol="0">
            <a:spAutoFit/>
          </a:bodyPr>
          <a:lstStyle/>
          <a:p>
            <a:pPr fontAlgn="auto">
              <a:spcBef>
                <a:spcPts val="0"/>
              </a:spcBef>
              <a:spcAft>
                <a:spcPts val="0"/>
              </a:spcAft>
            </a:pPr>
            <a:r>
              <a:rPr lang="en-GB" sz="2000" dirty="0" smtClean="0">
                <a:solidFill>
                  <a:prstClr val="black"/>
                </a:solidFill>
                <a:latin typeface="Calibri"/>
              </a:rPr>
              <a:t>The </a:t>
            </a:r>
            <a:r>
              <a:rPr lang="en-GB" sz="2000" dirty="0" smtClean="0">
                <a:solidFill>
                  <a:prstClr val="black"/>
                </a:solidFill>
                <a:latin typeface="Calibri"/>
              </a:rPr>
              <a:t>prime sensor selected for JANUS is a </a:t>
            </a:r>
            <a:r>
              <a:rPr lang="en-GB" sz="2000" b="1" dirty="0" smtClean="0">
                <a:solidFill>
                  <a:prstClr val="black"/>
                </a:solidFill>
                <a:latin typeface="Calibri"/>
              </a:rPr>
              <a:t>back-illuminated </a:t>
            </a:r>
            <a:r>
              <a:rPr lang="en-GB" sz="2000" b="1" dirty="0" smtClean="0">
                <a:solidFill>
                  <a:prstClr val="black"/>
                </a:solidFill>
                <a:latin typeface="Calibri"/>
              </a:rPr>
              <a:t>(BI) </a:t>
            </a:r>
            <a:r>
              <a:rPr lang="en-GB" sz="2000" b="1" dirty="0" smtClean="0">
                <a:solidFill>
                  <a:prstClr val="black"/>
                </a:solidFill>
                <a:latin typeface="Calibri"/>
              </a:rPr>
              <a:t>CIS115</a:t>
            </a:r>
            <a:r>
              <a:rPr lang="en-GB" sz="2000" dirty="0" smtClean="0">
                <a:solidFill>
                  <a:prstClr val="black"/>
                </a:solidFill>
                <a:latin typeface="Calibri"/>
              </a:rPr>
              <a:t>. This is a monolithic silicon </a:t>
            </a:r>
            <a:r>
              <a:rPr lang="en-GB" sz="2000" dirty="0" smtClean="0">
                <a:solidFill>
                  <a:prstClr val="black"/>
                </a:solidFill>
                <a:latin typeface="Calibri"/>
              </a:rPr>
              <a:t>CMOS Active Pixel Sensor.</a:t>
            </a:r>
            <a:endParaRPr lang="en-GB" sz="2000" dirty="0">
              <a:solidFill>
                <a:prstClr val="black"/>
              </a:solidFill>
              <a:latin typeface="Calibri"/>
            </a:endParaRPr>
          </a:p>
          <a:p>
            <a:pPr fontAlgn="auto">
              <a:spcBef>
                <a:spcPts val="0"/>
              </a:spcBef>
              <a:spcAft>
                <a:spcPts val="0"/>
              </a:spcAft>
            </a:pPr>
            <a:endParaRPr lang="en-GB" sz="2000" dirty="0" smtClean="0">
              <a:solidFill>
                <a:prstClr val="black"/>
              </a:solidFill>
              <a:latin typeface="Calibri"/>
            </a:endParaRPr>
          </a:p>
          <a:p>
            <a:pPr fontAlgn="auto">
              <a:spcBef>
                <a:spcPts val="0"/>
              </a:spcBef>
              <a:spcAft>
                <a:spcPts val="0"/>
              </a:spcAft>
            </a:pPr>
            <a:r>
              <a:rPr lang="en-GB" sz="2000" dirty="0">
                <a:solidFill>
                  <a:prstClr val="black"/>
                </a:solidFill>
                <a:latin typeface="Calibri"/>
              </a:rPr>
              <a:t>Developed </a:t>
            </a:r>
            <a:r>
              <a:rPr lang="en-GB" sz="2000" dirty="0" smtClean="0">
                <a:solidFill>
                  <a:prstClr val="black"/>
                </a:solidFill>
                <a:latin typeface="Calibri"/>
              </a:rPr>
              <a:t>by e2v technologies following </a:t>
            </a:r>
            <a:r>
              <a:rPr lang="en-GB" sz="2000" dirty="0">
                <a:solidFill>
                  <a:prstClr val="black"/>
                </a:solidFill>
                <a:latin typeface="Calibri"/>
              </a:rPr>
              <a:t>gamma and proton radiations and characterisation of the best performing pixel and output driver design from a test device with the same format (CIS107</a:t>
            </a:r>
            <a:r>
              <a:rPr lang="en-GB" sz="2000" dirty="0" smtClean="0">
                <a:solidFill>
                  <a:prstClr val="black"/>
                </a:solidFill>
                <a:latin typeface="Calibri"/>
              </a:rPr>
              <a:t>).</a:t>
            </a:r>
            <a:endParaRPr lang="en-GB" sz="2000" dirty="0" smtClean="0">
              <a:solidFill>
                <a:prstClr val="black"/>
              </a:solidFill>
              <a:latin typeface="Calibri"/>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86609" y="1914311"/>
            <a:ext cx="3971904" cy="3125002"/>
          </a:xfrm>
          <a:prstGeom prst="rect">
            <a:avLst/>
          </a:prstGeom>
        </p:spPr>
      </p:pic>
      <p:sp>
        <p:nvSpPr>
          <p:cNvPr id="9" name="Textfeld 17"/>
          <p:cNvSpPr txBox="1">
            <a:spLocks noChangeArrowheads="1"/>
          </p:cNvSpPr>
          <p:nvPr/>
        </p:nvSpPr>
        <p:spPr bwMode="auto">
          <a:xfrm>
            <a:off x="5070339" y="5207541"/>
            <a:ext cx="380444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600" dirty="0" smtClean="0">
                <a:latin typeface="+mn-lt"/>
                <a:cs typeface="Arial" pitchFamily="34" charset="0"/>
              </a:rPr>
              <a:t>A front-illuminated CIS115</a:t>
            </a:r>
            <a:endParaRPr lang="en-GB" altLang="en-US" sz="1600" dirty="0">
              <a:latin typeface="+mn-lt"/>
              <a:cs typeface="Arial" pitchFamily="34" charset="0"/>
            </a:endParaRPr>
          </a:p>
        </p:txBody>
      </p:sp>
    </p:spTree>
    <p:extLst>
      <p:ext uri="{BB962C8B-B14F-4D97-AF65-F5344CB8AC3E}">
        <p14:creationId xmlns:p14="http://schemas.microsoft.com/office/powerpoint/2010/main" val="24392685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13756" y="4531925"/>
            <a:ext cx="1369285" cy="584775"/>
          </a:xfrm>
          <a:prstGeom prst="rect">
            <a:avLst/>
          </a:prstGeom>
          <a:noFill/>
        </p:spPr>
        <p:txBody>
          <a:bodyPr wrap="none" rtlCol="0">
            <a:spAutoFit/>
          </a:bodyPr>
          <a:lstStyle/>
          <a:p>
            <a:pPr algn="ctr"/>
            <a:r>
              <a:rPr lang="en-GB" sz="1600" dirty="0" smtClean="0"/>
              <a:t>British penny</a:t>
            </a:r>
          </a:p>
          <a:p>
            <a:pPr algn="ctr"/>
            <a:r>
              <a:rPr lang="en-GB" sz="1600" dirty="0" smtClean="0"/>
              <a:t>(Ø 20.3 mm)</a:t>
            </a:r>
            <a:endParaRPr lang="en-GB" sz="1600" dirty="0"/>
          </a:p>
        </p:txBody>
      </p:sp>
      <p:sp>
        <p:nvSpPr>
          <p:cNvPr id="6" name="TextBox 5"/>
          <p:cNvSpPr txBox="1"/>
          <p:nvPr/>
        </p:nvSpPr>
        <p:spPr>
          <a:xfrm>
            <a:off x="6928556" y="4393426"/>
            <a:ext cx="1962397" cy="861774"/>
          </a:xfrm>
          <a:prstGeom prst="rect">
            <a:avLst/>
          </a:prstGeom>
          <a:noFill/>
        </p:spPr>
        <p:txBody>
          <a:bodyPr wrap="none" rtlCol="0">
            <a:spAutoFit/>
          </a:bodyPr>
          <a:lstStyle/>
          <a:p>
            <a:pPr algn="ctr"/>
            <a:r>
              <a:rPr lang="en-GB" sz="1600" dirty="0" smtClean="0"/>
              <a:t>CIS115</a:t>
            </a:r>
            <a:br>
              <a:rPr lang="en-GB" sz="1600" dirty="0" smtClean="0"/>
            </a:br>
            <a:r>
              <a:rPr lang="en-GB" sz="1600" dirty="0" smtClean="0"/>
              <a:t>photosensitive area</a:t>
            </a:r>
          </a:p>
          <a:p>
            <a:pPr algn="ctr"/>
            <a:r>
              <a:rPr lang="en-GB" sz="1600" dirty="0" smtClean="0"/>
              <a:t>(14 x 10.5 mm</a:t>
            </a:r>
            <a:r>
              <a:rPr lang="en-GB" sz="1600" baseline="30000" dirty="0" smtClean="0"/>
              <a:t>2</a:t>
            </a:r>
            <a:r>
              <a:rPr lang="en-GB" sz="1600" dirty="0" smtClean="0"/>
              <a:t>)</a:t>
            </a:r>
            <a:endParaRPr lang="en-GB" sz="1600" dirty="0"/>
          </a:p>
        </p:txBody>
      </p:sp>
      <p:pic>
        <p:nvPicPr>
          <p:cNvPr id="3074" name="Picture 2" descr="http://upload.wikimedia.org/wikipedia/en/3/39/British_one_penny_coin_2012_obvers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67599" y="2630340"/>
            <a:ext cx="1461600" cy="14616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D:\Users\cei\Pictures\2014_05_02_CIS115_FI_Delivery\IMG_0099.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4034" t="12434" r="37456" b="32171"/>
          <a:stretch/>
        </p:blipFill>
        <p:spPr bwMode="auto">
          <a:xfrm rot="16200000">
            <a:off x="6832111" y="2417085"/>
            <a:ext cx="2066663" cy="187206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CIS115: Monolithic CMOS APS</a:t>
            </a:r>
            <a:endParaRPr lang="en-GB" sz="3600" dirty="0">
              <a:solidFill>
                <a:srgbClr val="1F497D"/>
              </a:solidFill>
            </a:endParaRPr>
          </a:p>
        </p:txBody>
      </p:sp>
      <p:sp>
        <p:nvSpPr>
          <p:cNvPr id="7" name="Rectangle 6"/>
          <p:cNvSpPr/>
          <p:nvPr/>
        </p:nvSpPr>
        <p:spPr>
          <a:xfrm>
            <a:off x="437732" y="1783196"/>
            <a:ext cx="4483187" cy="3970318"/>
          </a:xfrm>
          <a:prstGeom prst="rect">
            <a:avLst/>
          </a:prstGeom>
        </p:spPr>
        <p:txBody>
          <a:bodyPr wrap="square">
            <a:spAutoFit/>
          </a:bodyPr>
          <a:lstStyle/>
          <a:p>
            <a:pPr fontAlgn="auto">
              <a:spcBef>
                <a:spcPts val="0"/>
              </a:spcBef>
              <a:spcAft>
                <a:spcPts val="0"/>
              </a:spcAft>
            </a:pPr>
            <a:r>
              <a:rPr lang="en-GB" dirty="0">
                <a:solidFill>
                  <a:prstClr val="black"/>
                </a:solidFill>
                <a:latin typeface="Calibri"/>
              </a:rPr>
              <a:t>CMOS image sensor with </a:t>
            </a:r>
            <a:r>
              <a:rPr lang="en-GB" dirty="0" smtClean="0">
                <a:solidFill>
                  <a:prstClr val="black"/>
                </a:solidFill>
                <a:latin typeface="Calibri"/>
              </a:rPr>
              <a:t>a 4-Transistor pixel design </a:t>
            </a:r>
            <a:r>
              <a:rPr lang="en-GB" dirty="0">
                <a:solidFill>
                  <a:prstClr val="black"/>
                </a:solidFill>
                <a:latin typeface="Calibri"/>
              </a:rPr>
              <a:t>(7 µm pitch</a:t>
            </a:r>
            <a:r>
              <a:rPr lang="en-GB" dirty="0" smtClean="0">
                <a:solidFill>
                  <a:prstClr val="black"/>
                </a:solidFill>
                <a:latin typeface="Calibri"/>
              </a:rPr>
              <a:t>).</a:t>
            </a:r>
            <a:endParaRPr lang="en-GB" dirty="0" smtClean="0">
              <a:solidFill>
                <a:prstClr val="black"/>
              </a:solidFill>
              <a:latin typeface="Calibri"/>
            </a:endParaRPr>
          </a:p>
          <a:p>
            <a:pPr fontAlgn="auto">
              <a:spcBef>
                <a:spcPts val="0"/>
              </a:spcBef>
              <a:spcAft>
                <a:spcPts val="0"/>
              </a:spcAft>
            </a:pPr>
            <a:endParaRPr lang="en-GB" dirty="0">
              <a:solidFill>
                <a:prstClr val="black"/>
              </a:solidFill>
              <a:latin typeface="Calibri"/>
            </a:endParaRPr>
          </a:p>
          <a:p>
            <a:pPr fontAlgn="auto">
              <a:spcBef>
                <a:spcPts val="0"/>
              </a:spcBef>
              <a:spcAft>
                <a:spcPts val="0"/>
              </a:spcAft>
            </a:pPr>
            <a:r>
              <a:rPr lang="en-GB" dirty="0" smtClean="0">
                <a:solidFill>
                  <a:prstClr val="black"/>
                </a:solidFill>
                <a:latin typeface="Calibri"/>
              </a:rPr>
              <a:t>Image area is divided into 4 section, each with its own analogue output, capable </a:t>
            </a:r>
            <a:r>
              <a:rPr lang="en-GB" dirty="0">
                <a:solidFill>
                  <a:prstClr val="black"/>
                </a:solidFill>
                <a:latin typeface="Calibri"/>
              </a:rPr>
              <a:t>of a readout rate of up to 10 </a:t>
            </a:r>
            <a:r>
              <a:rPr lang="en-GB" dirty="0" err="1" smtClean="0">
                <a:solidFill>
                  <a:prstClr val="black"/>
                </a:solidFill>
                <a:latin typeface="Calibri"/>
              </a:rPr>
              <a:t>MPixel</a:t>
            </a:r>
            <a:r>
              <a:rPr lang="en-GB" dirty="0" smtClean="0">
                <a:solidFill>
                  <a:prstClr val="black"/>
                </a:solidFill>
                <a:latin typeface="Calibri"/>
              </a:rPr>
              <a:t> </a:t>
            </a:r>
            <a:r>
              <a:rPr lang="en-GB" dirty="0" smtClean="0">
                <a:solidFill>
                  <a:prstClr val="black"/>
                </a:solidFill>
                <a:latin typeface="Calibri"/>
              </a:rPr>
              <a:t>s</a:t>
            </a:r>
            <a:r>
              <a:rPr lang="en-GB" baseline="30000" dirty="0" smtClean="0">
                <a:solidFill>
                  <a:prstClr val="black"/>
                </a:solidFill>
                <a:latin typeface="Calibri"/>
              </a:rPr>
              <a:t>-1</a:t>
            </a:r>
            <a:r>
              <a:rPr lang="en-GB" dirty="0" smtClean="0">
                <a:solidFill>
                  <a:prstClr val="black"/>
                </a:solidFill>
                <a:latin typeface="Calibri"/>
              </a:rPr>
              <a:t>.</a:t>
            </a:r>
            <a:endParaRPr lang="en-GB" dirty="0">
              <a:solidFill>
                <a:prstClr val="black"/>
              </a:solidFill>
              <a:latin typeface="Calibri"/>
            </a:endParaRPr>
          </a:p>
          <a:p>
            <a:pPr fontAlgn="auto">
              <a:spcBef>
                <a:spcPts val="0"/>
              </a:spcBef>
              <a:spcAft>
                <a:spcPts val="0"/>
              </a:spcAft>
            </a:pPr>
            <a:endParaRPr lang="en-GB" dirty="0">
              <a:solidFill>
                <a:prstClr val="black"/>
              </a:solidFill>
              <a:latin typeface="Calibri"/>
            </a:endParaRPr>
          </a:p>
          <a:p>
            <a:pPr fontAlgn="auto">
              <a:spcBef>
                <a:spcPts val="0"/>
              </a:spcBef>
              <a:spcAft>
                <a:spcPts val="0"/>
              </a:spcAft>
            </a:pPr>
            <a:r>
              <a:rPr lang="en-GB" dirty="0" smtClean="0">
                <a:solidFill>
                  <a:prstClr val="black"/>
                </a:solidFill>
                <a:latin typeface="Calibri"/>
              </a:rPr>
              <a:t>Designed by e2v and manufactured using </a:t>
            </a:r>
            <a:r>
              <a:rPr lang="en-GB" dirty="0">
                <a:solidFill>
                  <a:prstClr val="black"/>
                </a:solidFill>
                <a:latin typeface="Calibri"/>
              </a:rPr>
              <a:t>Tower 018 Imaging Sensor </a:t>
            </a:r>
            <a:r>
              <a:rPr lang="en-GB" dirty="0" smtClean="0">
                <a:solidFill>
                  <a:prstClr val="black"/>
                </a:solidFill>
                <a:latin typeface="Calibri"/>
              </a:rPr>
              <a:t>process.</a:t>
            </a:r>
            <a:endParaRPr lang="en-GB" dirty="0" smtClean="0">
              <a:solidFill>
                <a:prstClr val="black"/>
              </a:solidFill>
              <a:latin typeface="Calibri"/>
            </a:endParaRPr>
          </a:p>
          <a:p>
            <a:pPr fontAlgn="auto">
              <a:spcBef>
                <a:spcPts val="0"/>
              </a:spcBef>
              <a:spcAft>
                <a:spcPts val="0"/>
              </a:spcAft>
            </a:pPr>
            <a:endParaRPr lang="en-GB" dirty="0">
              <a:solidFill>
                <a:prstClr val="black"/>
              </a:solidFill>
              <a:latin typeface="Calibri"/>
            </a:endParaRPr>
          </a:p>
          <a:p>
            <a:pPr fontAlgn="auto">
              <a:spcBef>
                <a:spcPts val="0"/>
              </a:spcBef>
              <a:spcAft>
                <a:spcPts val="0"/>
              </a:spcAft>
            </a:pPr>
            <a:r>
              <a:rPr lang="en-GB" dirty="0" smtClean="0">
                <a:solidFill>
                  <a:prstClr val="black"/>
                </a:solidFill>
                <a:latin typeface="Calibri"/>
              </a:rPr>
              <a:t>Device is back-illuminated, thinned to </a:t>
            </a:r>
            <a:r>
              <a:rPr lang="en-GB" dirty="0">
                <a:solidFill>
                  <a:prstClr val="black"/>
                </a:solidFill>
                <a:latin typeface="Calibri"/>
              </a:rPr>
              <a:t>approximately 9 µm </a:t>
            </a:r>
            <a:r>
              <a:rPr lang="en-GB" dirty="0" smtClean="0">
                <a:solidFill>
                  <a:prstClr val="black"/>
                </a:solidFill>
                <a:latin typeface="Calibri"/>
              </a:rPr>
              <a:t>thick, and an anti-reflective coating is applied by </a:t>
            </a:r>
            <a:r>
              <a:rPr lang="en-GB" dirty="0">
                <a:solidFill>
                  <a:prstClr val="black"/>
                </a:solidFill>
                <a:latin typeface="Calibri"/>
              </a:rPr>
              <a:t>e2v </a:t>
            </a:r>
            <a:r>
              <a:rPr lang="en-GB" dirty="0" smtClean="0">
                <a:solidFill>
                  <a:prstClr val="black"/>
                </a:solidFill>
                <a:latin typeface="Calibri"/>
              </a:rPr>
              <a:t>technologies to optimise its </a:t>
            </a:r>
            <a:r>
              <a:rPr lang="en-GB" dirty="0">
                <a:solidFill>
                  <a:prstClr val="black"/>
                </a:solidFill>
                <a:latin typeface="Calibri"/>
              </a:rPr>
              <a:t>optical sensitivity</a:t>
            </a:r>
          </a:p>
        </p:txBody>
      </p:sp>
    </p:spTree>
    <p:extLst>
      <p:ext uri="{BB962C8B-B14F-4D97-AF65-F5344CB8AC3E}">
        <p14:creationId xmlns:p14="http://schemas.microsoft.com/office/powerpoint/2010/main" val="287246796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Sensor expected quantum efficiency</a:t>
            </a:r>
            <a:endParaRPr lang="en-GB" sz="3600" dirty="0">
              <a:solidFill>
                <a:srgbClr val="1F497D"/>
              </a:solidFill>
            </a:endParaRPr>
          </a:p>
        </p:txBody>
      </p:sp>
      <p:pic>
        <p:nvPicPr>
          <p:cNvPr id="5" name="Picture 4"/>
          <p:cNvPicPr>
            <a:picLocks noChangeAspect="1" noChangeArrowheads="1"/>
          </p:cNvPicPr>
          <p:nvPr/>
        </p:nvPicPr>
        <p:blipFill rotWithShape="1">
          <a:blip r:embed="rId2">
            <a:extLst>
              <a:ext uri="{28A0092B-C50C-407E-A947-70E740481C1C}">
                <a14:useLocalDpi xmlns:a14="http://schemas.microsoft.com/office/drawing/2010/main" val="0"/>
              </a:ext>
            </a:extLst>
          </a:blip>
          <a:srcRect t="7643"/>
          <a:stretch/>
        </p:blipFill>
        <p:spPr bwMode="auto">
          <a:xfrm>
            <a:off x="1266825" y="1339076"/>
            <a:ext cx="6935211" cy="41108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683568" y="5534526"/>
            <a:ext cx="8183706" cy="584775"/>
          </a:xfrm>
          <a:prstGeom prst="rect">
            <a:avLst/>
          </a:prstGeom>
        </p:spPr>
        <p:txBody>
          <a:bodyPr wrap="square">
            <a:spAutoFit/>
          </a:bodyPr>
          <a:lstStyle/>
          <a:p>
            <a:r>
              <a:rPr lang="en-US" sz="1600" dirty="0">
                <a:latin typeface="+mn-lt"/>
              </a:rPr>
              <a:t>The predicted QE performance of the back-illuminated CIS115 when coated using e2v’s Multilayer-2 anti‑reflective </a:t>
            </a:r>
            <a:r>
              <a:rPr lang="en-US" sz="1600" dirty="0" smtClean="0">
                <a:latin typeface="+mn-lt"/>
              </a:rPr>
              <a:t>coating, assuming 9 µm thick silicon. </a:t>
            </a:r>
            <a:endParaRPr lang="en-GB" sz="1600" dirty="0">
              <a:latin typeface="+mn-lt"/>
            </a:endParaRPr>
          </a:p>
        </p:txBody>
      </p:sp>
    </p:spTree>
    <p:extLst>
      <p:ext uri="{BB962C8B-B14F-4D97-AF65-F5344CB8AC3E}">
        <p14:creationId xmlns:p14="http://schemas.microsoft.com/office/powerpoint/2010/main" val="12976219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5364093" y="1898818"/>
            <a:ext cx="2884334" cy="14930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2" name="Content Placeholder 1"/>
          <p:cNvSpPr>
            <a:spLocks noGrp="1"/>
          </p:cNvSpPr>
          <p:nvPr>
            <p:ph idx="1"/>
          </p:nvPr>
        </p:nvSpPr>
        <p:spPr>
          <a:xfrm>
            <a:off x="508018" y="1532840"/>
            <a:ext cx="3571062" cy="4090494"/>
          </a:xfrm>
        </p:spPr>
        <p:txBody>
          <a:bodyPr/>
          <a:lstStyle/>
          <a:p>
            <a:pPr marL="0" indent="0">
              <a:buNone/>
            </a:pPr>
            <a:r>
              <a:rPr lang="en-GB" sz="2800" dirty="0" smtClean="0"/>
              <a:t>CIS115 image area is divided into 4 sections that are each read out simultaneously.</a:t>
            </a:r>
          </a:p>
          <a:p>
            <a:pPr marL="0" indent="0">
              <a:buNone/>
            </a:pPr>
            <a:endParaRPr lang="en-GB" sz="2800" dirty="0"/>
          </a:p>
          <a:p>
            <a:pPr marL="0" indent="0">
              <a:buNone/>
            </a:pPr>
            <a:r>
              <a:rPr lang="en-GB" sz="2800" dirty="0"/>
              <a:t>The image area is read out in a rolling shutter mode, row by row.</a:t>
            </a:r>
            <a:endParaRPr lang="en-GB" sz="2800" dirty="0"/>
          </a:p>
        </p:txBody>
      </p:sp>
      <p:sp>
        <p:nvSpPr>
          <p:cNvPr id="3" name="Rectangle 2"/>
          <p:cNvSpPr/>
          <p:nvPr/>
        </p:nvSpPr>
        <p:spPr>
          <a:xfrm>
            <a:off x="5361800" y="1898817"/>
            <a:ext cx="720000" cy="35992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p>
        </p:txBody>
      </p:sp>
      <p:sp>
        <p:nvSpPr>
          <p:cNvPr id="4" name="TextBox 3"/>
          <p:cNvSpPr txBox="1"/>
          <p:nvPr/>
        </p:nvSpPr>
        <p:spPr>
          <a:xfrm>
            <a:off x="4132720" y="3518822"/>
            <a:ext cx="1010213" cy="307777"/>
          </a:xfrm>
          <a:prstGeom prst="rect">
            <a:avLst/>
          </a:prstGeom>
          <a:noFill/>
        </p:spPr>
        <p:txBody>
          <a:bodyPr wrap="none" rtlCol="0">
            <a:spAutoFit/>
          </a:bodyPr>
          <a:lstStyle/>
          <a:p>
            <a:pPr algn="r"/>
            <a:r>
              <a:rPr lang="en-GB" sz="1400" dirty="0" smtClean="0"/>
              <a:t>2000 rows</a:t>
            </a:r>
            <a:endParaRPr lang="en-GB" sz="1400" dirty="0"/>
          </a:p>
        </p:txBody>
      </p:sp>
      <p:sp>
        <p:nvSpPr>
          <p:cNvPr id="5" name="TextBox 4"/>
          <p:cNvSpPr txBox="1"/>
          <p:nvPr/>
        </p:nvSpPr>
        <p:spPr>
          <a:xfrm>
            <a:off x="6156883" y="1464116"/>
            <a:ext cx="1298753" cy="307777"/>
          </a:xfrm>
          <a:prstGeom prst="rect">
            <a:avLst/>
          </a:prstGeom>
          <a:noFill/>
        </p:spPr>
        <p:txBody>
          <a:bodyPr wrap="none" rtlCol="0">
            <a:spAutoFit/>
          </a:bodyPr>
          <a:lstStyle/>
          <a:p>
            <a:pPr algn="ctr"/>
            <a:r>
              <a:rPr lang="en-GB" sz="1400" dirty="0" smtClean="0"/>
              <a:t>1504 columns</a:t>
            </a:r>
            <a:endParaRPr lang="en-GB" sz="1400" dirty="0"/>
          </a:p>
        </p:txBody>
      </p:sp>
      <p:cxnSp>
        <p:nvCxnSpPr>
          <p:cNvPr id="6" name="Straight Arrow Connector 5"/>
          <p:cNvCxnSpPr/>
          <p:nvPr/>
        </p:nvCxnSpPr>
        <p:spPr>
          <a:xfrm>
            <a:off x="5364093" y="1757871"/>
            <a:ext cx="2877708"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361800" y="5611188"/>
            <a:ext cx="7200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124410" y="5623334"/>
            <a:ext cx="1199367" cy="307777"/>
          </a:xfrm>
          <a:prstGeom prst="rect">
            <a:avLst/>
          </a:prstGeom>
          <a:noFill/>
        </p:spPr>
        <p:txBody>
          <a:bodyPr wrap="none" rtlCol="0">
            <a:spAutoFit/>
          </a:bodyPr>
          <a:lstStyle/>
          <a:p>
            <a:pPr algn="ctr"/>
            <a:r>
              <a:rPr lang="en-GB" sz="1400" dirty="0" smtClean="0"/>
              <a:t>376 columns</a:t>
            </a:r>
            <a:endParaRPr lang="en-GB" sz="1400" dirty="0"/>
          </a:p>
        </p:txBody>
      </p:sp>
      <p:sp>
        <p:nvSpPr>
          <p:cNvPr id="13" name="Rectangle 12"/>
          <p:cNvSpPr/>
          <p:nvPr/>
        </p:nvSpPr>
        <p:spPr>
          <a:xfrm>
            <a:off x="6081800" y="1899597"/>
            <a:ext cx="720000" cy="35992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p>
        </p:txBody>
      </p:sp>
      <p:sp>
        <p:nvSpPr>
          <p:cNvPr id="14" name="Rectangle 13"/>
          <p:cNvSpPr/>
          <p:nvPr/>
        </p:nvSpPr>
        <p:spPr>
          <a:xfrm>
            <a:off x="6801801" y="1899597"/>
            <a:ext cx="720000" cy="35992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p>
        </p:txBody>
      </p:sp>
      <p:sp>
        <p:nvSpPr>
          <p:cNvPr id="15" name="Rectangle 14"/>
          <p:cNvSpPr/>
          <p:nvPr/>
        </p:nvSpPr>
        <p:spPr>
          <a:xfrm>
            <a:off x="7521801" y="1898820"/>
            <a:ext cx="720000" cy="35992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cxnSp>
        <p:nvCxnSpPr>
          <p:cNvPr id="16" name="Straight Arrow Connector 15"/>
          <p:cNvCxnSpPr/>
          <p:nvPr/>
        </p:nvCxnSpPr>
        <p:spPr>
          <a:xfrm>
            <a:off x="5142933" y="1898822"/>
            <a:ext cx="0" cy="3600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7"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CIS115 readout</a:t>
            </a:r>
            <a:endParaRPr lang="en-GB" sz="3600" dirty="0">
              <a:solidFill>
                <a:srgbClr val="1F497D"/>
              </a:solidFill>
            </a:endParaRPr>
          </a:p>
        </p:txBody>
      </p:sp>
      <p:sp>
        <p:nvSpPr>
          <p:cNvPr id="19" name="TextBox 18"/>
          <p:cNvSpPr txBox="1"/>
          <p:nvPr/>
        </p:nvSpPr>
        <p:spPr>
          <a:xfrm>
            <a:off x="8248427" y="1819580"/>
            <a:ext cx="712054" cy="307777"/>
          </a:xfrm>
          <a:prstGeom prst="rect">
            <a:avLst/>
          </a:prstGeom>
          <a:noFill/>
        </p:spPr>
        <p:txBody>
          <a:bodyPr wrap="none" rtlCol="0">
            <a:spAutoFit/>
          </a:bodyPr>
          <a:lstStyle/>
          <a:p>
            <a:pPr algn="r"/>
            <a:r>
              <a:rPr lang="en-GB" sz="1400" b="1" dirty="0" smtClean="0"/>
              <a:t>Row 1</a:t>
            </a:r>
            <a:endParaRPr lang="en-GB" sz="1400" b="1" dirty="0"/>
          </a:p>
        </p:txBody>
      </p:sp>
    </p:spTree>
    <p:extLst>
      <p:ext uri="{BB962C8B-B14F-4D97-AF65-F5344CB8AC3E}">
        <p14:creationId xmlns:p14="http://schemas.microsoft.com/office/powerpoint/2010/main" val="29724534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5364093" y="2098843"/>
            <a:ext cx="2884334" cy="149303"/>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sp>
        <p:nvSpPr>
          <p:cNvPr id="2" name="Content Placeholder 1"/>
          <p:cNvSpPr>
            <a:spLocks noGrp="1"/>
          </p:cNvSpPr>
          <p:nvPr>
            <p:ph idx="1"/>
          </p:nvPr>
        </p:nvSpPr>
        <p:spPr>
          <a:xfrm>
            <a:off x="508018" y="1532840"/>
            <a:ext cx="3571062" cy="4090494"/>
          </a:xfrm>
        </p:spPr>
        <p:txBody>
          <a:bodyPr/>
          <a:lstStyle/>
          <a:p>
            <a:pPr marL="0" indent="0">
              <a:buNone/>
            </a:pPr>
            <a:r>
              <a:rPr lang="en-GB" sz="2800" dirty="0" smtClean="0"/>
              <a:t>CIS115 image area is divided into 4 sections that are each read out simultaneously.</a:t>
            </a:r>
          </a:p>
          <a:p>
            <a:pPr marL="0" indent="0">
              <a:buNone/>
            </a:pPr>
            <a:endParaRPr lang="en-GB" sz="2800" dirty="0"/>
          </a:p>
          <a:p>
            <a:pPr marL="0" indent="0">
              <a:buNone/>
            </a:pPr>
            <a:r>
              <a:rPr lang="en-GB" sz="2800" dirty="0" smtClean="0"/>
              <a:t>The image area is read out in a rolling shutter mode, row by row.</a:t>
            </a:r>
            <a:endParaRPr lang="en-GB" sz="2800" dirty="0"/>
          </a:p>
        </p:txBody>
      </p:sp>
      <p:sp>
        <p:nvSpPr>
          <p:cNvPr id="3" name="Rectangle 2"/>
          <p:cNvSpPr/>
          <p:nvPr/>
        </p:nvSpPr>
        <p:spPr>
          <a:xfrm>
            <a:off x="5361800" y="1898817"/>
            <a:ext cx="720000" cy="35992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p>
        </p:txBody>
      </p:sp>
      <p:sp>
        <p:nvSpPr>
          <p:cNvPr id="4" name="TextBox 3"/>
          <p:cNvSpPr txBox="1"/>
          <p:nvPr/>
        </p:nvSpPr>
        <p:spPr>
          <a:xfrm>
            <a:off x="4132720" y="3518822"/>
            <a:ext cx="1010213" cy="307777"/>
          </a:xfrm>
          <a:prstGeom prst="rect">
            <a:avLst/>
          </a:prstGeom>
          <a:noFill/>
        </p:spPr>
        <p:txBody>
          <a:bodyPr wrap="none" rtlCol="0">
            <a:spAutoFit/>
          </a:bodyPr>
          <a:lstStyle/>
          <a:p>
            <a:pPr algn="r"/>
            <a:r>
              <a:rPr lang="en-GB" sz="1400" dirty="0" smtClean="0"/>
              <a:t>2000 rows</a:t>
            </a:r>
            <a:endParaRPr lang="en-GB" sz="1400" dirty="0"/>
          </a:p>
        </p:txBody>
      </p:sp>
      <p:sp>
        <p:nvSpPr>
          <p:cNvPr id="5" name="TextBox 4"/>
          <p:cNvSpPr txBox="1"/>
          <p:nvPr/>
        </p:nvSpPr>
        <p:spPr>
          <a:xfrm>
            <a:off x="6156883" y="1464116"/>
            <a:ext cx="1298753" cy="307777"/>
          </a:xfrm>
          <a:prstGeom prst="rect">
            <a:avLst/>
          </a:prstGeom>
          <a:noFill/>
        </p:spPr>
        <p:txBody>
          <a:bodyPr wrap="none" rtlCol="0">
            <a:spAutoFit/>
          </a:bodyPr>
          <a:lstStyle/>
          <a:p>
            <a:pPr algn="ctr"/>
            <a:r>
              <a:rPr lang="en-GB" sz="1400" dirty="0" smtClean="0"/>
              <a:t>1504 columns</a:t>
            </a:r>
            <a:endParaRPr lang="en-GB" sz="1400" dirty="0"/>
          </a:p>
        </p:txBody>
      </p:sp>
      <p:cxnSp>
        <p:nvCxnSpPr>
          <p:cNvPr id="6" name="Straight Arrow Connector 5"/>
          <p:cNvCxnSpPr/>
          <p:nvPr/>
        </p:nvCxnSpPr>
        <p:spPr>
          <a:xfrm>
            <a:off x="5364093" y="1757871"/>
            <a:ext cx="2877708"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5361800" y="5611188"/>
            <a:ext cx="720000" cy="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5124410" y="5623334"/>
            <a:ext cx="1199367" cy="307777"/>
          </a:xfrm>
          <a:prstGeom prst="rect">
            <a:avLst/>
          </a:prstGeom>
          <a:noFill/>
        </p:spPr>
        <p:txBody>
          <a:bodyPr wrap="none" rtlCol="0">
            <a:spAutoFit/>
          </a:bodyPr>
          <a:lstStyle/>
          <a:p>
            <a:pPr algn="ctr"/>
            <a:r>
              <a:rPr lang="en-GB" sz="1400" dirty="0" smtClean="0"/>
              <a:t>376 columns</a:t>
            </a:r>
            <a:endParaRPr lang="en-GB" sz="1400" dirty="0"/>
          </a:p>
        </p:txBody>
      </p:sp>
      <p:sp>
        <p:nvSpPr>
          <p:cNvPr id="13" name="Rectangle 12"/>
          <p:cNvSpPr/>
          <p:nvPr/>
        </p:nvSpPr>
        <p:spPr>
          <a:xfrm>
            <a:off x="6081800" y="1899597"/>
            <a:ext cx="720000" cy="35992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p>
        </p:txBody>
      </p:sp>
      <p:sp>
        <p:nvSpPr>
          <p:cNvPr id="14" name="Rectangle 13"/>
          <p:cNvSpPr/>
          <p:nvPr/>
        </p:nvSpPr>
        <p:spPr>
          <a:xfrm>
            <a:off x="6801801" y="1899597"/>
            <a:ext cx="720000" cy="35992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3200"/>
          </a:p>
        </p:txBody>
      </p:sp>
      <p:sp>
        <p:nvSpPr>
          <p:cNvPr id="15" name="Rectangle 14"/>
          <p:cNvSpPr/>
          <p:nvPr/>
        </p:nvSpPr>
        <p:spPr>
          <a:xfrm>
            <a:off x="7521801" y="1898820"/>
            <a:ext cx="720000" cy="359922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000"/>
          </a:p>
        </p:txBody>
      </p:sp>
      <p:cxnSp>
        <p:nvCxnSpPr>
          <p:cNvPr id="16" name="Straight Arrow Connector 15"/>
          <p:cNvCxnSpPr/>
          <p:nvPr/>
        </p:nvCxnSpPr>
        <p:spPr>
          <a:xfrm>
            <a:off x="5142933" y="1898822"/>
            <a:ext cx="0" cy="36000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7"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CIS115 readout</a:t>
            </a:r>
            <a:endParaRPr lang="en-GB" sz="3600" dirty="0">
              <a:solidFill>
                <a:srgbClr val="1F497D"/>
              </a:solidFill>
            </a:endParaRPr>
          </a:p>
        </p:txBody>
      </p:sp>
      <p:sp>
        <p:nvSpPr>
          <p:cNvPr id="19" name="TextBox 18"/>
          <p:cNvSpPr txBox="1"/>
          <p:nvPr/>
        </p:nvSpPr>
        <p:spPr>
          <a:xfrm>
            <a:off x="8248427" y="2019605"/>
            <a:ext cx="712054" cy="307777"/>
          </a:xfrm>
          <a:prstGeom prst="rect">
            <a:avLst/>
          </a:prstGeom>
          <a:noFill/>
        </p:spPr>
        <p:txBody>
          <a:bodyPr wrap="none" rtlCol="0">
            <a:spAutoFit/>
          </a:bodyPr>
          <a:lstStyle/>
          <a:p>
            <a:pPr algn="r"/>
            <a:r>
              <a:rPr lang="en-GB" sz="1400" b="1" dirty="0" smtClean="0"/>
              <a:t>Row </a:t>
            </a:r>
            <a:r>
              <a:rPr lang="en-GB" sz="1400" b="1" dirty="0" smtClean="0"/>
              <a:t>2</a:t>
            </a:r>
            <a:endParaRPr lang="en-GB" sz="1400" b="1" dirty="0"/>
          </a:p>
        </p:txBody>
      </p:sp>
    </p:spTree>
    <p:extLst>
      <p:ext uri="{BB962C8B-B14F-4D97-AF65-F5344CB8AC3E}">
        <p14:creationId xmlns:p14="http://schemas.microsoft.com/office/powerpoint/2010/main" val="14255349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18" name="Gerade Verbindung mit Pfeil 2"/>
          <p:cNvCxnSpPr/>
          <p:nvPr/>
        </p:nvCxnSpPr>
        <p:spPr>
          <a:xfrm flipV="1">
            <a:off x="-561498" y="3456359"/>
            <a:ext cx="1686990" cy="330199"/>
          </a:xfrm>
          <a:prstGeom prst="straightConnector1">
            <a:avLst/>
          </a:prstGeom>
          <a:ln>
            <a:solidFill>
              <a:srgbClr val="FFFF00"/>
            </a:solidFill>
            <a:tailEnd type="arrow"/>
          </a:ln>
        </p:spPr>
        <p:style>
          <a:lnRef idx="2">
            <a:schemeClr val="dk1"/>
          </a:lnRef>
          <a:fillRef idx="0">
            <a:schemeClr val="dk1"/>
          </a:fillRef>
          <a:effectRef idx="1">
            <a:schemeClr val="dk1"/>
          </a:effectRef>
          <a:fontRef idx="minor">
            <a:schemeClr val="tx1"/>
          </a:fontRef>
        </p:style>
      </p:cxnSp>
      <p:cxnSp>
        <p:nvCxnSpPr>
          <p:cNvPr id="119" name="Gerade Verbindung mit Pfeil 2"/>
          <p:cNvCxnSpPr/>
          <p:nvPr/>
        </p:nvCxnSpPr>
        <p:spPr>
          <a:xfrm flipV="1">
            <a:off x="-561498" y="3619879"/>
            <a:ext cx="1686990" cy="330199"/>
          </a:xfrm>
          <a:prstGeom prst="straightConnector1">
            <a:avLst/>
          </a:prstGeom>
          <a:ln>
            <a:solidFill>
              <a:srgbClr val="FFFF00"/>
            </a:solidFill>
            <a:tailEnd type="arrow"/>
          </a:ln>
        </p:spPr>
        <p:style>
          <a:lnRef idx="2">
            <a:schemeClr val="dk1"/>
          </a:lnRef>
          <a:fillRef idx="0">
            <a:schemeClr val="dk1"/>
          </a:fillRef>
          <a:effectRef idx="1">
            <a:schemeClr val="dk1"/>
          </a:effectRef>
          <a:fontRef idx="minor">
            <a:schemeClr val="tx1"/>
          </a:fontRef>
        </p:style>
      </p:cxnSp>
      <p:cxnSp>
        <p:nvCxnSpPr>
          <p:cNvPr id="120" name="Gerade Verbindung mit Pfeil 2"/>
          <p:cNvCxnSpPr/>
          <p:nvPr/>
        </p:nvCxnSpPr>
        <p:spPr>
          <a:xfrm flipV="1">
            <a:off x="-561498" y="3784978"/>
            <a:ext cx="1686990" cy="330199"/>
          </a:xfrm>
          <a:prstGeom prst="straightConnector1">
            <a:avLst/>
          </a:prstGeom>
          <a:ln>
            <a:solidFill>
              <a:srgbClr val="FFFF00"/>
            </a:solidFill>
            <a:tailEnd type="arrow"/>
          </a:ln>
        </p:spPr>
        <p:style>
          <a:lnRef idx="2">
            <a:schemeClr val="dk1"/>
          </a:lnRef>
          <a:fillRef idx="0">
            <a:schemeClr val="dk1"/>
          </a:fillRef>
          <a:effectRef idx="1">
            <a:schemeClr val="dk1"/>
          </a:effectRef>
          <a:fontRef idx="minor">
            <a:schemeClr val="tx1"/>
          </a:fontRef>
        </p:style>
      </p:cxnSp>
      <p:sp>
        <p:nvSpPr>
          <p:cNvPr id="121"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4T pixel and readout architecture</a:t>
            </a:r>
            <a:endParaRPr lang="en-GB" sz="3600" dirty="0">
              <a:solidFill>
                <a:srgbClr val="1F497D"/>
              </a:solidFill>
            </a:endParaRPr>
          </a:p>
        </p:txBody>
      </p:sp>
      <p:sp>
        <p:nvSpPr>
          <p:cNvPr id="122" name="Rectangle 121"/>
          <p:cNvSpPr>
            <a:spLocks noChangeArrowheads="1"/>
          </p:cNvSpPr>
          <p:nvPr/>
        </p:nvSpPr>
        <p:spPr bwMode="auto">
          <a:xfrm>
            <a:off x="2411160" y="5947212"/>
            <a:ext cx="64379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r" eaLnBrk="1" hangingPunct="1">
              <a:spcBef>
                <a:spcPct val="0"/>
              </a:spcBef>
              <a:buClrTx/>
              <a:buSzTx/>
              <a:buFontTx/>
              <a:buNone/>
              <a:defRPr/>
            </a:pPr>
            <a:r>
              <a:rPr lang="en-GB" altLang="en-US" sz="1000" i="1" dirty="0" smtClean="0">
                <a:latin typeface="+mn-lt"/>
                <a:cs typeface="Arial" pitchFamily="34" charset="0"/>
              </a:rPr>
              <a:t>M. </a:t>
            </a:r>
            <a:r>
              <a:rPr lang="en-GB" altLang="en-US" sz="1000" i="1" dirty="0" err="1" smtClean="0">
                <a:latin typeface="+mn-lt"/>
                <a:cs typeface="Arial" pitchFamily="34" charset="0"/>
              </a:rPr>
              <a:t>Soman</a:t>
            </a:r>
            <a:r>
              <a:rPr lang="en-GB" altLang="en-US" sz="1000" i="1" dirty="0" smtClean="0">
                <a:latin typeface="+mn-lt"/>
                <a:cs typeface="Arial" pitchFamily="34" charset="0"/>
              </a:rPr>
              <a:t> et al.</a:t>
            </a:r>
            <a:r>
              <a:rPr lang="en-GB" altLang="en-US" sz="1000" i="1" dirty="0">
                <a:latin typeface="+mn-lt"/>
                <a:cs typeface="Arial" pitchFamily="34" charset="0"/>
              </a:rPr>
              <a:t>, “Design and characterisation of the new CIS115 sensor for JANUS, the high resolution camera on </a:t>
            </a:r>
            <a:r>
              <a:rPr lang="en-GB" altLang="en-US" sz="1000" i="1" dirty="0" smtClean="0">
                <a:latin typeface="+mn-lt"/>
                <a:cs typeface="Arial" pitchFamily="34" charset="0"/>
              </a:rPr>
              <a:t>JUICE”,</a:t>
            </a:r>
            <a:r>
              <a:rPr lang="en-GB" altLang="en-US" sz="1000" i="1" dirty="0">
                <a:latin typeface="+mn-lt"/>
                <a:cs typeface="Arial" pitchFamily="34" charset="0"/>
              </a:rPr>
              <a:t/>
            </a:r>
            <a:br>
              <a:rPr lang="en-GB" altLang="en-US" sz="1000" i="1" dirty="0">
                <a:latin typeface="+mn-lt"/>
                <a:cs typeface="Arial" pitchFamily="34" charset="0"/>
              </a:rPr>
            </a:br>
            <a:r>
              <a:rPr lang="en-GB" altLang="en-US" sz="1000" i="1" dirty="0">
                <a:latin typeface="+mn-lt"/>
                <a:cs typeface="Arial" pitchFamily="34" charset="0"/>
              </a:rPr>
              <a:t>(2014</a:t>
            </a:r>
            <a:r>
              <a:rPr lang="en-GB" altLang="en-US" sz="1000" i="1" dirty="0" smtClean="0">
                <a:latin typeface="+mn-lt"/>
                <a:cs typeface="Arial" pitchFamily="34" charset="0"/>
              </a:rPr>
              <a:t>) Proc</a:t>
            </a:r>
            <a:r>
              <a:rPr lang="en-GB" altLang="en-US" sz="1000" i="1" dirty="0">
                <a:latin typeface="+mn-lt"/>
                <a:cs typeface="Arial" pitchFamily="34" charset="0"/>
              </a:rPr>
              <a:t>. SPIE </a:t>
            </a:r>
            <a:r>
              <a:rPr lang="en-GB" altLang="en-US" sz="1000" i="1" dirty="0" smtClean="0">
                <a:latin typeface="+mn-lt"/>
                <a:cs typeface="Arial" pitchFamily="34" charset="0"/>
              </a:rPr>
              <a:t>9154</a:t>
            </a:r>
          </a:p>
        </p:txBody>
      </p:sp>
      <p:grpSp>
        <p:nvGrpSpPr>
          <p:cNvPr id="123" name="Group 122"/>
          <p:cNvGrpSpPr>
            <a:grpSpLocks noChangeAspect="1"/>
          </p:cNvGrpSpPr>
          <p:nvPr/>
        </p:nvGrpSpPr>
        <p:grpSpPr>
          <a:xfrm>
            <a:off x="447228" y="1593765"/>
            <a:ext cx="8533713" cy="4011861"/>
            <a:chOff x="170713" y="1165860"/>
            <a:chExt cx="9552408" cy="4490765"/>
          </a:xfrm>
        </p:grpSpPr>
        <p:sp>
          <p:nvSpPr>
            <p:cNvPr id="124" name="Isosceles Triangle 123"/>
            <p:cNvSpPr/>
            <p:nvPr/>
          </p:nvSpPr>
          <p:spPr>
            <a:xfrm>
              <a:off x="1255897" y="3232845"/>
              <a:ext cx="360000" cy="360000"/>
            </a:xfrm>
            <a:prstGeom prst="triangl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cxnSp>
          <p:nvCxnSpPr>
            <p:cNvPr id="125" name="Straight Connector 124"/>
            <p:cNvCxnSpPr/>
            <p:nvPr/>
          </p:nvCxnSpPr>
          <p:spPr>
            <a:xfrm>
              <a:off x="1255897" y="3224379"/>
              <a:ext cx="36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a:stCxn id="124" idx="3"/>
            </p:cNvCxnSpPr>
            <p:nvPr/>
          </p:nvCxnSpPr>
          <p:spPr>
            <a:xfrm>
              <a:off x="1435897" y="3592845"/>
              <a:ext cx="0" cy="40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a:endCxn id="124" idx="0"/>
            </p:cNvCxnSpPr>
            <p:nvPr/>
          </p:nvCxnSpPr>
          <p:spPr>
            <a:xfrm flipH="1">
              <a:off x="1435897" y="2593778"/>
              <a:ext cx="2200" cy="63906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1435897" y="2593778"/>
              <a:ext cx="302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flipV="1">
              <a:off x="1738497" y="2521645"/>
              <a:ext cx="0" cy="721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flipV="1">
              <a:off x="2050664" y="2521645"/>
              <a:ext cx="0" cy="721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1739597" y="2521645"/>
              <a:ext cx="302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1738497" y="2477724"/>
              <a:ext cx="302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flipV="1">
              <a:off x="1899851" y="2260766"/>
              <a:ext cx="0" cy="21695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2050664" y="2593778"/>
              <a:ext cx="49780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flipV="1">
              <a:off x="2324807" y="1860716"/>
              <a:ext cx="0" cy="73306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6" name="Group 135"/>
            <p:cNvGrpSpPr/>
            <p:nvPr/>
          </p:nvGrpSpPr>
          <p:grpSpPr>
            <a:xfrm rot="16200000">
              <a:off x="2002218" y="1537437"/>
              <a:ext cx="312167" cy="333012"/>
              <a:chOff x="2063137" y="1871663"/>
              <a:chExt cx="312167" cy="333012"/>
            </a:xfrm>
            <a:noFill/>
          </p:grpSpPr>
          <p:cxnSp>
            <p:nvCxnSpPr>
              <p:cNvPr id="229" name="Straight Connector 228"/>
              <p:cNvCxnSpPr/>
              <p:nvPr/>
            </p:nvCxnSpPr>
            <p:spPr>
              <a:xfrm flipV="1">
                <a:off x="2063137" y="2132542"/>
                <a:ext cx="0" cy="72133"/>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flipV="1">
                <a:off x="2375304" y="2132542"/>
                <a:ext cx="0" cy="72133"/>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p:nvCxnSpPr>
            <p:spPr>
              <a:xfrm>
                <a:off x="2064237" y="2132542"/>
                <a:ext cx="302600" cy="0"/>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p:nvCxnSpPr>
            <p:spPr>
              <a:xfrm>
                <a:off x="2063137" y="2088621"/>
                <a:ext cx="302600" cy="0"/>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p:nvCxnSpPr>
            <p:spPr>
              <a:xfrm flipV="1">
                <a:off x="2224491" y="1871663"/>
                <a:ext cx="0" cy="216959"/>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37" name="Group 136"/>
            <p:cNvGrpSpPr/>
            <p:nvPr/>
          </p:nvGrpSpPr>
          <p:grpSpPr>
            <a:xfrm rot="16200000">
              <a:off x="2458525" y="2545315"/>
              <a:ext cx="312167" cy="116054"/>
              <a:chOff x="2063137" y="2088621"/>
              <a:chExt cx="312167" cy="116054"/>
            </a:xfrm>
            <a:noFill/>
          </p:grpSpPr>
          <p:cxnSp>
            <p:nvCxnSpPr>
              <p:cNvPr id="225" name="Straight Connector 224"/>
              <p:cNvCxnSpPr/>
              <p:nvPr/>
            </p:nvCxnSpPr>
            <p:spPr>
              <a:xfrm flipV="1">
                <a:off x="2063137" y="2132542"/>
                <a:ext cx="0" cy="72133"/>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flipV="1">
                <a:off x="2375304" y="2132542"/>
                <a:ext cx="0" cy="72133"/>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a:off x="2064237" y="2132542"/>
                <a:ext cx="302600" cy="0"/>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a:off x="2063137" y="2088621"/>
                <a:ext cx="302600" cy="0"/>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8" name="Straight Connector 137"/>
            <p:cNvCxnSpPr/>
            <p:nvPr/>
          </p:nvCxnSpPr>
          <p:spPr>
            <a:xfrm flipV="1">
              <a:off x="2672636" y="2051216"/>
              <a:ext cx="0" cy="39604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flipH="1" flipV="1">
              <a:off x="2672636" y="2759427"/>
              <a:ext cx="1" cy="33342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flipV="1">
              <a:off x="2324808" y="1330900"/>
              <a:ext cx="0" cy="21695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H="1">
              <a:off x="2672637" y="3684753"/>
              <a:ext cx="3414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3011946" y="3393753"/>
              <a:ext cx="0" cy="582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3011946" y="3393753"/>
              <a:ext cx="2194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3011946" y="3975265"/>
              <a:ext cx="21943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flipV="1">
              <a:off x="3847332" y="3393755"/>
              <a:ext cx="232946"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Isosceles Triangle 145"/>
            <p:cNvSpPr/>
            <p:nvPr/>
          </p:nvSpPr>
          <p:spPr>
            <a:xfrm rot="5400000">
              <a:off x="5446798" y="3209779"/>
              <a:ext cx="360000" cy="360000"/>
            </a:xfrm>
            <a:prstGeom prst="triangl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cxnSp>
          <p:nvCxnSpPr>
            <p:cNvPr id="147" name="Straight Connector 146"/>
            <p:cNvCxnSpPr/>
            <p:nvPr/>
          </p:nvCxnSpPr>
          <p:spPr>
            <a:xfrm>
              <a:off x="3847332" y="3976547"/>
              <a:ext cx="234000" cy="71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48" name="Isosceles Triangle 147"/>
            <p:cNvSpPr/>
            <p:nvPr/>
          </p:nvSpPr>
          <p:spPr>
            <a:xfrm rot="5400000">
              <a:off x="5446798" y="3790192"/>
              <a:ext cx="360000" cy="360000"/>
            </a:xfrm>
            <a:prstGeom prst="triangl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sp>
          <p:nvSpPr>
            <p:cNvPr id="149" name="Oval 148"/>
            <p:cNvSpPr/>
            <p:nvPr/>
          </p:nvSpPr>
          <p:spPr>
            <a:xfrm>
              <a:off x="1399897" y="3998796"/>
              <a:ext cx="72000" cy="72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sp>
          <p:nvSpPr>
            <p:cNvPr id="150" name="Oval 149"/>
            <p:cNvSpPr/>
            <p:nvPr/>
          </p:nvSpPr>
          <p:spPr>
            <a:xfrm>
              <a:off x="1863851" y="2188766"/>
              <a:ext cx="72000" cy="72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sp>
          <p:nvSpPr>
            <p:cNvPr id="151" name="Oval 150"/>
            <p:cNvSpPr/>
            <p:nvPr/>
          </p:nvSpPr>
          <p:spPr>
            <a:xfrm>
              <a:off x="1918911" y="1662672"/>
              <a:ext cx="72000" cy="72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sp>
          <p:nvSpPr>
            <p:cNvPr id="152" name="Oval 151"/>
            <p:cNvSpPr/>
            <p:nvPr/>
          </p:nvSpPr>
          <p:spPr>
            <a:xfrm>
              <a:off x="2288741" y="1258294"/>
              <a:ext cx="72000" cy="72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sp>
          <p:nvSpPr>
            <p:cNvPr id="153" name="Oval 152"/>
            <p:cNvSpPr/>
            <p:nvPr/>
          </p:nvSpPr>
          <p:spPr>
            <a:xfrm>
              <a:off x="2636569" y="1979216"/>
              <a:ext cx="72000" cy="72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sp>
          <p:nvSpPr>
            <p:cNvPr id="154" name="TextBox 153"/>
            <p:cNvSpPr txBox="1"/>
            <p:nvPr/>
          </p:nvSpPr>
          <p:spPr>
            <a:xfrm>
              <a:off x="170713" y="3704701"/>
              <a:ext cx="1021493" cy="516775"/>
            </a:xfrm>
            <a:prstGeom prst="rect">
              <a:avLst/>
            </a:prstGeom>
            <a:noFill/>
          </p:spPr>
          <p:txBody>
            <a:bodyPr wrap="none" rtlCol="0">
              <a:spAutoFit/>
            </a:bodyPr>
            <a:lstStyle/>
            <a:p>
              <a:pPr algn="r"/>
              <a:r>
                <a:rPr lang="en-GB" sz="1200" dirty="0" smtClean="0">
                  <a:latin typeface="+mn-lt"/>
                  <a:cs typeface="Times New Roman" panose="02020603050405020304" pitchFamily="18" charset="0"/>
                </a:rPr>
                <a:t>Pinned</a:t>
              </a:r>
              <a:br>
                <a:rPr lang="en-GB" sz="1200" dirty="0" smtClean="0">
                  <a:latin typeface="+mn-lt"/>
                  <a:cs typeface="Times New Roman" panose="02020603050405020304" pitchFamily="18" charset="0"/>
                </a:rPr>
              </a:br>
              <a:r>
                <a:rPr lang="en-GB" sz="1200" dirty="0" smtClean="0">
                  <a:latin typeface="+mn-lt"/>
                  <a:cs typeface="Times New Roman" panose="02020603050405020304" pitchFamily="18" charset="0"/>
                </a:rPr>
                <a:t>photodiode</a:t>
              </a:r>
              <a:endParaRPr lang="en-GB" sz="1200" dirty="0">
                <a:latin typeface="+mn-lt"/>
                <a:cs typeface="Times New Roman" panose="02020603050405020304" pitchFamily="18" charset="0"/>
              </a:endParaRPr>
            </a:p>
          </p:txBody>
        </p:sp>
        <p:sp>
          <p:nvSpPr>
            <p:cNvPr id="155" name="TextBox 154"/>
            <p:cNvSpPr txBox="1"/>
            <p:nvPr/>
          </p:nvSpPr>
          <p:spPr>
            <a:xfrm>
              <a:off x="1103314" y="2056703"/>
              <a:ext cx="767985" cy="310065"/>
            </a:xfrm>
            <a:prstGeom prst="rect">
              <a:avLst/>
            </a:prstGeom>
            <a:noFill/>
          </p:spPr>
          <p:txBody>
            <a:bodyPr wrap="none" rtlCol="0">
              <a:spAutoFit/>
            </a:bodyPr>
            <a:lstStyle/>
            <a:p>
              <a:r>
                <a:rPr lang="en-GB" sz="1200" dirty="0" smtClean="0">
                  <a:latin typeface="+mn-lt"/>
                  <a:cs typeface="Times New Roman" panose="02020603050405020304" pitchFamily="18" charset="0"/>
                </a:rPr>
                <a:t>Transfer</a:t>
              </a:r>
              <a:endParaRPr lang="en-GB" sz="1200" dirty="0">
                <a:latin typeface="+mn-lt"/>
                <a:cs typeface="Times New Roman" panose="02020603050405020304" pitchFamily="18" charset="0"/>
              </a:endParaRPr>
            </a:p>
          </p:txBody>
        </p:sp>
        <p:sp>
          <p:nvSpPr>
            <p:cNvPr id="156" name="TextBox 155"/>
            <p:cNvSpPr txBox="1"/>
            <p:nvPr/>
          </p:nvSpPr>
          <p:spPr>
            <a:xfrm>
              <a:off x="1605045" y="1317844"/>
              <a:ext cx="593933" cy="310065"/>
            </a:xfrm>
            <a:prstGeom prst="rect">
              <a:avLst/>
            </a:prstGeom>
            <a:noFill/>
          </p:spPr>
          <p:txBody>
            <a:bodyPr wrap="none" rtlCol="0">
              <a:spAutoFit/>
            </a:bodyPr>
            <a:lstStyle/>
            <a:p>
              <a:r>
                <a:rPr lang="en-GB" sz="1200" dirty="0" smtClean="0">
                  <a:latin typeface="+mn-lt"/>
                  <a:cs typeface="Times New Roman" panose="02020603050405020304" pitchFamily="18" charset="0"/>
                </a:rPr>
                <a:t>Reset</a:t>
              </a:r>
              <a:endParaRPr lang="en-GB" sz="1200" dirty="0">
                <a:latin typeface="+mn-lt"/>
                <a:cs typeface="Times New Roman" panose="02020603050405020304" pitchFamily="18" charset="0"/>
              </a:endParaRPr>
            </a:p>
          </p:txBody>
        </p:sp>
        <p:sp>
          <p:nvSpPr>
            <p:cNvPr id="157" name="TextBox 156"/>
            <p:cNvSpPr txBox="1"/>
            <p:nvPr/>
          </p:nvSpPr>
          <p:spPr>
            <a:xfrm>
              <a:off x="2733466" y="1956203"/>
              <a:ext cx="784135" cy="723485"/>
            </a:xfrm>
            <a:prstGeom prst="rect">
              <a:avLst/>
            </a:prstGeom>
            <a:noFill/>
          </p:spPr>
          <p:txBody>
            <a:bodyPr wrap="none" rtlCol="0">
              <a:spAutoFit/>
            </a:bodyPr>
            <a:lstStyle/>
            <a:p>
              <a:pPr algn="ctr"/>
              <a:r>
                <a:rPr lang="en-GB" sz="1200" dirty="0" smtClean="0">
                  <a:latin typeface="+mn-lt"/>
                  <a:cs typeface="Times New Roman" panose="02020603050405020304" pitchFamily="18" charset="0"/>
                </a:rPr>
                <a:t>In-pixel</a:t>
              </a:r>
              <a:br>
                <a:rPr lang="en-GB" sz="1200" dirty="0" smtClean="0">
                  <a:latin typeface="+mn-lt"/>
                  <a:cs typeface="Times New Roman" panose="02020603050405020304" pitchFamily="18" charset="0"/>
                </a:rPr>
              </a:br>
              <a:r>
                <a:rPr lang="en-GB" sz="1200" dirty="0" smtClean="0">
                  <a:latin typeface="+mn-lt"/>
                  <a:cs typeface="Times New Roman" panose="02020603050405020304" pitchFamily="18" charset="0"/>
                </a:rPr>
                <a:t>source</a:t>
              </a:r>
              <a:br>
                <a:rPr lang="en-GB" sz="1200" dirty="0" smtClean="0">
                  <a:latin typeface="+mn-lt"/>
                  <a:cs typeface="Times New Roman" panose="02020603050405020304" pitchFamily="18" charset="0"/>
                </a:rPr>
              </a:br>
              <a:r>
                <a:rPr lang="en-GB" sz="1200" dirty="0" smtClean="0">
                  <a:latin typeface="+mn-lt"/>
                  <a:cs typeface="Times New Roman" panose="02020603050405020304" pitchFamily="18" charset="0"/>
                </a:rPr>
                <a:t>follower</a:t>
              </a:r>
              <a:endParaRPr lang="en-GB" sz="1200" dirty="0">
                <a:latin typeface="+mn-lt"/>
                <a:cs typeface="Times New Roman" panose="02020603050405020304" pitchFamily="18" charset="0"/>
              </a:endParaRPr>
            </a:p>
          </p:txBody>
        </p:sp>
        <p:sp>
          <p:nvSpPr>
            <p:cNvPr id="158" name="TextBox 157"/>
            <p:cNvSpPr txBox="1"/>
            <p:nvPr/>
          </p:nvSpPr>
          <p:spPr>
            <a:xfrm>
              <a:off x="2928981" y="4194206"/>
              <a:ext cx="1216493" cy="930195"/>
            </a:xfrm>
            <a:prstGeom prst="rect">
              <a:avLst/>
            </a:prstGeom>
            <a:noFill/>
          </p:spPr>
          <p:txBody>
            <a:bodyPr wrap="square" rtlCol="0">
              <a:spAutoFit/>
            </a:bodyPr>
            <a:lstStyle/>
            <a:p>
              <a:pPr algn="ctr"/>
              <a:r>
                <a:rPr lang="en-GB" sz="1200" dirty="0">
                  <a:latin typeface="+mn-lt"/>
                  <a:cs typeface="Times New Roman" panose="02020603050405020304" pitchFamily="18" charset="0"/>
                </a:rPr>
                <a:t>‘CDS buffer’ </a:t>
              </a:r>
              <a:r>
                <a:rPr lang="en-GB" sz="1200" dirty="0" smtClean="0">
                  <a:latin typeface="+mn-lt"/>
                  <a:cs typeface="Times New Roman" panose="02020603050405020304" pitchFamily="18" charset="0"/>
                </a:rPr>
                <a:t>for storage of reset and signal levels</a:t>
              </a:r>
              <a:endParaRPr lang="en-GB" sz="1200" dirty="0">
                <a:latin typeface="+mn-lt"/>
                <a:cs typeface="Times New Roman" panose="02020603050405020304" pitchFamily="18" charset="0"/>
              </a:endParaRPr>
            </a:p>
          </p:txBody>
        </p:sp>
        <p:sp>
          <p:nvSpPr>
            <p:cNvPr id="159" name="TextBox 158"/>
            <p:cNvSpPr txBox="1"/>
            <p:nvPr/>
          </p:nvSpPr>
          <p:spPr>
            <a:xfrm>
              <a:off x="5122634" y="2694205"/>
              <a:ext cx="1003147" cy="516775"/>
            </a:xfrm>
            <a:prstGeom prst="rect">
              <a:avLst/>
            </a:prstGeom>
            <a:noFill/>
          </p:spPr>
          <p:txBody>
            <a:bodyPr wrap="square" rtlCol="0">
              <a:spAutoFit/>
            </a:bodyPr>
            <a:lstStyle/>
            <a:p>
              <a:pPr algn="ctr"/>
              <a:r>
                <a:rPr lang="en-GB" sz="1200" dirty="0" smtClean="0">
                  <a:latin typeface="+mn-lt"/>
                  <a:cs typeface="Times New Roman" panose="02020603050405020304" pitchFamily="18" charset="0"/>
                </a:rPr>
                <a:t>Output</a:t>
              </a:r>
              <a:br>
                <a:rPr lang="en-GB" sz="1200" dirty="0" smtClean="0">
                  <a:latin typeface="+mn-lt"/>
                  <a:cs typeface="Times New Roman" panose="02020603050405020304" pitchFamily="18" charset="0"/>
                </a:rPr>
              </a:br>
              <a:r>
                <a:rPr lang="en-GB" sz="1200" dirty="0" smtClean="0">
                  <a:latin typeface="+mn-lt"/>
                  <a:cs typeface="Times New Roman" panose="02020603050405020304" pitchFamily="18" charset="0"/>
                </a:rPr>
                <a:t>buffer</a:t>
              </a:r>
              <a:endParaRPr lang="en-GB" sz="1200" dirty="0">
                <a:latin typeface="+mn-lt"/>
                <a:cs typeface="Times New Roman" panose="02020603050405020304" pitchFamily="18" charset="0"/>
              </a:endParaRPr>
            </a:p>
          </p:txBody>
        </p:sp>
        <p:cxnSp>
          <p:nvCxnSpPr>
            <p:cNvPr id="160" name="Straight Connector 159"/>
            <p:cNvCxnSpPr/>
            <p:nvPr/>
          </p:nvCxnSpPr>
          <p:spPr>
            <a:xfrm flipH="1">
              <a:off x="198209" y="5597373"/>
              <a:ext cx="5752609"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flipV="1">
              <a:off x="5950817" y="1165860"/>
              <a:ext cx="0" cy="443151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a:stCxn id="146" idx="0"/>
              <a:endCxn id="164" idx="3"/>
            </p:cNvCxnSpPr>
            <p:nvPr/>
          </p:nvCxnSpPr>
          <p:spPr>
            <a:xfrm flipV="1">
              <a:off x="5806798" y="3389778"/>
              <a:ext cx="577009"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3" name="Straight Connector 162"/>
            <p:cNvCxnSpPr>
              <a:stCxn id="148" idx="0"/>
              <a:endCxn id="165" idx="3"/>
            </p:cNvCxnSpPr>
            <p:nvPr/>
          </p:nvCxnSpPr>
          <p:spPr>
            <a:xfrm flipV="1">
              <a:off x="5806798" y="3970191"/>
              <a:ext cx="577009" cy="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4" name="Isosceles Triangle 163"/>
            <p:cNvSpPr/>
            <p:nvPr/>
          </p:nvSpPr>
          <p:spPr>
            <a:xfrm rot="5400000">
              <a:off x="6383807" y="3209778"/>
              <a:ext cx="360000" cy="360000"/>
            </a:xfrm>
            <a:prstGeom prst="triangl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sp>
          <p:nvSpPr>
            <p:cNvPr id="165" name="Isosceles Triangle 164"/>
            <p:cNvSpPr/>
            <p:nvPr/>
          </p:nvSpPr>
          <p:spPr>
            <a:xfrm rot="5400000">
              <a:off x="6383807" y="3790191"/>
              <a:ext cx="360000" cy="360000"/>
            </a:xfrm>
            <a:prstGeom prst="triangl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cxnSp>
          <p:nvCxnSpPr>
            <p:cNvPr id="166" name="Straight Connector 165"/>
            <p:cNvCxnSpPr/>
            <p:nvPr/>
          </p:nvCxnSpPr>
          <p:spPr>
            <a:xfrm>
              <a:off x="6743807" y="3388849"/>
              <a:ext cx="21113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p:cNvCxnSpPr/>
            <p:nvPr/>
          </p:nvCxnSpPr>
          <p:spPr>
            <a:xfrm>
              <a:off x="6743806" y="3970360"/>
              <a:ext cx="21113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8" name="TextBox 167"/>
            <p:cNvSpPr txBox="1"/>
            <p:nvPr/>
          </p:nvSpPr>
          <p:spPr>
            <a:xfrm>
              <a:off x="6131328" y="2704867"/>
              <a:ext cx="844726" cy="516775"/>
            </a:xfrm>
            <a:prstGeom prst="rect">
              <a:avLst/>
            </a:prstGeom>
            <a:noFill/>
          </p:spPr>
          <p:txBody>
            <a:bodyPr wrap="square" rtlCol="0">
              <a:spAutoFit/>
            </a:bodyPr>
            <a:lstStyle/>
            <a:p>
              <a:pPr algn="ctr"/>
              <a:r>
                <a:rPr lang="en-GB" sz="1200" dirty="0" smtClean="0">
                  <a:latin typeface="+mn-lt"/>
                  <a:cs typeface="Times New Roman" panose="02020603050405020304" pitchFamily="18" charset="0"/>
                </a:rPr>
                <a:t>Initial</a:t>
              </a:r>
            </a:p>
            <a:p>
              <a:pPr algn="ctr"/>
              <a:r>
                <a:rPr lang="en-GB" sz="1200" dirty="0" smtClean="0">
                  <a:latin typeface="+mn-lt"/>
                  <a:cs typeface="Times New Roman" panose="02020603050405020304" pitchFamily="18" charset="0"/>
                </a:rPr>
                <a:t>buffering</a:t>
              </a:r>
              <a:endParaRPr lang="en-GB" sz="1200" dirty="0">
                <a:latin typeface="+mn-lt"/>
                <a:cs typeface="Times New Roman" panose="02020603050405020304" pitchFamily="18" charset="0"/>
              </a:endParaRPr>
            </a:p>
          </p:txBody>
        </p:sp>
        <p:sp>
          <p:nvSpPr>
            <p:cNvPr id="169" name="Isosceles Triangle 168"/>
            <p:cNvSpPr/>
            <p:nvPr/>
          </p:nvSpPr>
          <p:spPr>
            <a:xfrm rot="5400000">
              <a:off x="7176322" y="3498576"/>
              <a:ext cx="360000" cy="360000"/>
            </a:xfrm>
            <a:prstGeom prst="triangl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sp>
          <p:nvSpPr>
            <p:cNvPr id="170" name="Rectangle 169"/>
            <p:cNvSpPr/>
            <p:nvPr/>
          </p:nvSpPr>
          <p:spPr>
            <a:xfrm>
              <a:off x="7092297" y="3432016"/>
              <a:ext cx="522598" cy="4947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cxnSp>
          <p:nvCxnSpPr>
            <p:cNvPr id="171" name="Straight Connector 170"/>
            <p:cNvCxnSpPr/>
            <p:nvPr/>
          </p:nvCxnSpPr>
          <p:spPr>
            <a:xfrm>
              <a:off x="6954937" y="3592010"/>
              <a:ext cx="22138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p:nvCxnSpPr>
          <p:spPr>
            <a:xfrm>
              <a:off x="6954937" y="3781752"/>
              <a:ext cx="22138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flipV="1">
              <a:off x="6954937" y="3781752"/>
              <a:ext cx="0" cy="19063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4" name="Straight Connector 173"/>
            <p:cNvCxnSpPr/>
            <p:nvPr/>
          </p:nvCxnSpPr>
          <p:spPr>
            <a:xfrm flipV="1">
              <a:off x="6954937" y="3381615"/>
              <a:ext cx="0" cy="21122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5" name="TextBox 174"/>
            <p:cNvSpPr txBox="1"/>
            <p:nvPr/>
          </p:nvSpPr>
          <p:spPr>
            <a:xfrm>
              <a:off x="7833899" y="3523543"/>
              <a:ext cx="807485" cy="310065"/>
            </a:xfrm>
            <a:prstGeom prst="rect">
              <a:avLst/>
            </a:prstGeom>
            <a:noFill/>
          </p:spPr>
          <p:txBody>
            <a:bodyPr wrap="square" rtlCol="0">
              <a:spAutoFit/>
            </a:bodyPr>
            <a:lstStyle/>
            <a:p>
              <a:pPr algn="ctr"/>
              <a:r>
                <a:rPr lang="en-GB" sz="1200" dirty="0" smtClean="0">
                  <a:latin typeface="+mn-lt"/>
                  <a:cs typeface="Times New Roman" panose="02020603050405020304" pitchFamily="18" charset="0"/>
                </a:rPr>
                <a:t>ADC</a:t>
              </a:r>
              <a:endParaRPr lang="en-GB" sz="1200" dirty="0">
                <a:latin typeface="+mn-lt"/>
                <a:cs typeface="Times New Roman" panose="02020603050405020304" pitchFamily="18" charset="0"/>
              </a:endParaRPr>
            </a:p>
          </p:txBody>
        </p:sp>
        <p:cxnSp>
          <p:nvCxnSpPr>
            <p:cNvPr id="176" name="Straight Connector 175"/>
            <p:cNvCxnSpPr/>
            <p:nvPr/>
          </p:nvCxnSpPr>
          <p:spPr>
            <a:xfrm>
              <a:off x="7536322" y="3678576"/>
              <a:ext cx="42985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7" name="Rectangle 176"/>
            <p:cNvSpPr/>
            <p:nvPr/>
          </p:nvSpPr>
          <p:spPr>
            <a:xfrm>
              <a:off x="7966174" y="3432016"/>
              <a:ext cx="522598" cy="494787"/>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sp>
          <p:nvSpPr>
            <p:cNvPr id="178" name="TextBox 177"/>
            <p:cNvSpPr txBox="1"/>
            <p:nvPr/>
          </p:nvSpPr>
          <p:spPr>
            <a:xfrm>
              <a:off x="6631241" y="4162249"/>
              <a:ext cx="1460675" cy="723485"/>
            </a:xfrm>
            <a:prstGeom prst="rect">
              <a:avLst/>
            </a:prstGeom>
            <a:noFill/>
          </p:spPr>
          <p:txBody>
            <a:bodyPr wrap="square" rtlCol="0">
              <a:spAutoFit/>
            </a:bodyPr>
            <a:lstStyle/>
            <a:p>
              <a:pPr algn="ctr"/>
              <a:r>
                <a:rPr lang="en-GB" sz="1200" dirty="0" smtClean="0">
                  <a:latin typeface="+mn-lt"/>
                  <a:cs typeface="Times New Roman" panose="02020603050405020304" pitchFamily="18" charset="0"/>
                </a:rPr>
                <a:t>Differential amplifier for reset level subtraction</a:t>
              </a:r>
              <a:endParaRPr lang="en-GB" sz="1200" dirty="0">
                <a:latin typeface="+mn-lt"/>
                <a:cs typeface="Times New Roman" panose="02020603050405020304" pitchFamily="18" charset="0"/>
              </a:endParaRPr>
            </a:p>
          </p:txBody>
        </p:sp>
        <p:cxnSp>
          <p:nvCxnSpPr>
            <p:cNvPr id="179" name="Straight Connector 178"/>
            <p:cNvCxnSpPr/>
            <p:nvPr/>
          </p:nvCxnSpPr>
          <p:spPr>
            <a:xfrm>
              <a:off x="8488772" y="3684752"/>
              <a:ext cx="390094" cy="0"/>
            </a:xfrm>
            <a:prstGeom prst="line">
              <a:avLst/>
            </a:prstGeom>
            <a:ln w="1905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0" name="TextBox 179"/>
            <p:cNvSpPr txBox="1"/>
            <p:nvPr/>
          </p:nvSpPr>
          <p:spPr>
            <a:xfrm>
              <a:off x="8817908" y="3547772"/>
              <a:ext cx="905213" cy="516775"/>
            </a:xfrm>
            <a:prstGeom prst="rect">
              <a:avLst/>
            </a:prstGeom>
            <a:noFill/>
          </p:spPr>
          <p:txBody>
            <a:bodyPr wrap="square" rtlCol="0">
              <a:spAutoFit/>
            </a:bodyPr>
            <a:lstStyle/>
            <a:p>
              <a:r>
                <a:rPr lang="en-GB" sz="1200" dirty="0" smtClean="0">
                  <a:latin typeface="+mn-lt"/>
                  <a:cs typeface="Times New Roman" panose="02020603050405020304" pitchFamily="18" charset="0"/>
                </a:rPr>
                <a:t>To computer</a:t>
              </a:r>
              <a:endParaRPr lang="en-GB" sz="1200" dirty="0">
                <a:latin typeface="+mn-lt"/>
                <a:cs typeface="Times New Roman" panose="02020603050405020304" pitchFamily="18" charset="0"/>
              </a:endParaRPr>
            </a:p>
          </p:txBody>
        </p:sp>
        <p:sp>
          <p:nvSpPr>
            <p:cNvPr id="181" name="TextBox 180"/>
            <p:cNvSpPr txBox="1"/>
            <p:nvPr/>
          </p:nvSpPr>
          <p:spPr>
            <a:xfrm>
              <a:off x="4848723" y="5208753"/>
              <a:ext cx="1102095" cy="447872"/>
            </a:xfrm>
            <a:prstGeom prst="rect">
              <a:avLst/>
            </a:prstGeom>
            <a:noFill/>
          </p:spPr>
          <p:txBody>
            <a:bodyPr wrap="none" rtlCol="0">
              <a:spAutoFit/>
            </a:bodyPr>
            <a:lstStyle/>
            <a:p>
              <a:pPr algn="r"/>
              <a:r>
                <a:rPr lang="en-GB" sz="2000" dirty="0" smtClean="0">
                  <a:latin typeface="+mn-lt"/>
                  <a:cs typeface="Times New Roman" panose="02020603050405020304" pitchFamily="18" charset="0"/>
                </a:rPr>
                <a:t>On chip</a:t>
              </a:r>
              <a:endParaRPr lang="en-GB" sz="2000" dirty="0">
                <a:latin typeface="+mn-lt"/>
                <a:cs typeface="Times New Roman" panose="02020603050405020304" pitchFamily="18" charset="0"/>
              </a:endParaRPr>
            </a:p>
          </p:txBody>
        </p:sp>
        <p:sp>
          <p:nvSpPr>
            <p:cNvPr id="182" name="TextBox 181"/>
            <p:cNvSpPr txBox="1"/>
            <p:nvPr/>
          </p:nvSpPr>
          <p:spPr>
            <a:xfrm>
              <a:off x="5989408" y="5208277"/>
              <a:ext cx="1124417" cy="447872"/>
            </a:xfrm>
            <a:prstGeom prst="rect">
              <a:avLst/>
            </a:prstGeom>
            <a:noFill/>
          </p:spPr>
          <p:txBody>
            <a:bodyPr wrap="none" rtlCol="0">
              <a:spAutoFit/>
            </a:bodyPr>
            <a:lstStyle/>
            <a:p>
              <a:r>
                <a:rPr lang="en-GB" sz="2000" dirty="0" smtClean="0">
                  <a:latin typeface="+mn-lt"/>
                  <a:cs typeface="Times New Roman" panose="02020603050405020304" pitchFamily="18" charset="0"/>
                </a:rPr>
                <a:t>Off chip</a:t>
              </a:r>
              <a:endParaRPr lang="en-GB" sz="2000" dirty="0">
                <a:latin typeface="+mn-lt"/>
                <a:cs typeface="Times New Roman" panose="02020603050405020304" pitchFamily="18" charset="0"/>
              </a:endParaRPr>
            </a:p>
          </p:txBody>
        </p:sp>
        <p:grpSp>
          <p:nvGrpSpPr>
            <p:cNvPr id="183" name="Group 182"/>
            <p:cNvGrpSpPr/>
            <p:nvPr/>
          </p:nvGrpSpPr>
          <p:grpSpPr>
            <a:xfrm>
              <a:off x="3231294" y="3297345"/>
              <a:ext cx="612000" cy="198000"/>
              <a:chOff x="3231382" y="3257551"/>
              <a:chExt cx="612000" cy="198000"/>
            </a:xfrm>
          </p:grpSpPr>
          <p:sp>
            <p:nvSpPr>
              <p:cNvPr id="222" name="Rectangle 221"/>
              <p:cNvSpPr/>
              <p:nvPr/>
            </p:nvSpPr>
            <p:spPr>
              <a:xfrm>
                <a:off x="3231382" y="3257551"/>
                <a:ext cx="611956" cy="19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cxnSp>
            <p:nvCxnSpPr>
              <p:cNvPr id="223" name="Straight Connector 222"/>
              <p:cNvCxnSpPr/>
              <p:nvPr/>
            </p:nvCxnSpPr>
            <p:spPr>
              <a:xfrm>
                <a:off x="3231382" y="3257551"/>
                <a:ext cx="612000" cy="19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flipH="1">
                <a:off x="3231382" y="3257551"/>
                <a:ext cx="612000" cy="19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4" name="Group 183"/>
            <p:cNvGrpSpPr/>
            <p:nvPr/>
          </p:nvGrpSpPr>
          <p:grpSpPr>
            <a:xfrm>
              <a:off x="3231250" y="3872796"/>
              <a:ext cx="612000" cy="198000"/>
              <a:chOff x="3231382" y="3257551"/>
              <a:chExt cx="612000" cy="198000"/>
            </a:xfrm>
          </p:grpSpPr>
          <p:sp>
            <p:nvSpPr>
              <p:cNvPr id="219" name="Rectangle 218"/>
              <p:cNvSpPr/>
              <p:nvPr/>
            </p:nvSpPr>
            <p:spPr>
              <a:xfrm>
                <a:off x="3231382" y="3257551"/>
                <a:ext cx="611956" cy="19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cxnSp>
            <p:nvCxnSpPr>
              <p:cNvPr id="220" name="Straight Connector 219"/>
              <p:cNvCxnSpPr/>
              <p:nvPr/>
            </p:nvCxnSpPr>
            <p:spPr>
              <a:xfrm>
                <a:off x="3231382" y="3257551"/>
                <a:ext cx="612000" cy="19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flipH="1">
                <a:off x="3231382" y="3257551"/>
                <a:ext cx="612000" cy="19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85" name="Isosceles Triangle 184"/>
            <p:cNvSpPr/>
            <p:nvPr/>
          </p:nvSpPr>
          <p:spPr>
            <a:xfrm rot="5400000">
              <a:off x="4080278" y="3209779"/>
              <a:ext cx="360000" cy="360000"/>
            </a:xfrm>
            <a:prstGeom prst="triangl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sp>
          <p:nvSpPr>
            <p:cNvPr id="186" name="Isosceles Triangle 185"/>
            <p:cNvSpPr/>
            <p:nvPr/>
          </p:nvSpPr>
          <p:spPr>
            <a:xfrm rot="5400000">
              <a:off x="4080278" y="3792573"/>
              <a:ext cx="360000" cy="360000"/>
            </a:xfrm>
            <a:prstGeom prst="triangl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cxnSp>
          <p:nvCxnSpPr>
            <p:cNvPr id="187" name="Straight Connector 186"/>
            <p:cNvCxnSpPr>
              <a:stCxn id="185" idx="0"/>
            </p:cNvCxnSpPr>
            <p:nvPr/>
          </p:nvCxnSpPr>
          <p:spPr>
            <a:xfrm>
              <a:off x="4440278" y="3389779"/>
              <a:ext cx="38943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a:off x="4440277" y="3972573"/>
              <a:ext cx="389433"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a:off x="5154648" y="2758325"/>
              <a:ext cx="0" cy="63542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a:off x="4775200" y="2951471"/>
              <a:ext cx="377060" cy="0"/>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p:nvCxnSpPr>
          <p:spPr>
            <a:xfrm>
              <a:off x="4775200" y="2833912"/>
              <a:ext cx="377060" cy="1102"/>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192" name="Group 191"/>
            <p:cNvGrpSpPr/>
            <p:nvPr/>
          </p:nvGrpSpPr>
          <p:grpSpPr>
            <a:xfrm>
              <a:off x="4829710" y="3294752"/>
              <a:ext cx="193140" cy="198000"/>
              <a:chOff x="4829710" y="3288138"/>
              <a:chExt cx="611956" cy="198000"/>
            </a:xfrm>
          </p:grpSpPr>
          <p:sp>
            <p:nvSpPr>
              <p:cNvPr id="216" name="Rectangle 215"/>
              <p:cNvSpPr/>
              <p:nvPr/>
            </p:nvSpPr>
            <p:spPr>
              <a:xfrm>
                <a:off x="4829710" y="3288138"/>
                <a:ext cx="611956" cy="19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cxnSp>
            <p:nvCxnSpPr>
              <p:cNvPr id="217" name="Straight Connector 216"/>
              <p:cNvCxnSpPr>
                <a:stCxn id="216" idx="0"/>
                <a:endCxn id="216" idx="2"/>
              </p:cNvCxnSpPr>
              <p:nvPr/>
            </p:nvCxnSpPr>
            <p:spPr>
              <a:xfrm>
                <a:off x="5135690" y="3288138"/>
                <a:ext cx="0" cy="19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a:stCxn id="216" idx="3"/>
                <a:endCxn id="216" idx="1"/>
              </p:cNvCxnSpPr>
              <p:nvPr/>
            </p:nvCxnSpPr>
            <p:spPr>
              <a:xfrm flipH="1">
                <a:off x="4829710" y="3387139"/>
                <a:ext cx="6119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93" name="Group 192"/>
            <p:cNvGrpSpPr/>
            <p:nvPr/>
          </p:nvGrpSpPr>
          <p:grpSpPr>
            <a:xfrm>
              <a:off x="4829710" y="3871361"/>
              <a:ext cx="193140" cy="198000"/>
              <a:chOff x="4829710" y="3282616"/>
              <a:chExt cx="611956" cy="198000"/>
            </a:xfrm>
          </p:grpSpPr>
          <p:sp>
            <p:nvSpPr>
              <p:cNvPr id="213" name="Rectangle 212"/>
              <p:cNvSpPr/>
              <p:nvPr/>
            </p:nvSpPr>
            <p:spPr>
              <a:xfrm>
                <a:off x="4829710" y="3282616"/>
                <a:ext cx="611956" cy="198000"/>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cxnSp>
            <p:nvCxnSpPr>
              <p:cNvPr id="214" name="Straight Connector 213"/>
              <p:cNvCxnSpPr>
                <a:stCxn id="213" idx="0"/>
                <a:endCxn id="213" idx="2"/>
              </p:cNvCxnSpPr>
              <p:nvPr/>
            </p:nvCxnSpPr>
            <p:spPr>
              <a:xfrm>
                <a:off x="5135688" y="3282616"/>
                <a:ext cx="0" cy="1980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5" name="Straight Connector 214"/>
              <p:cNvCxnSpPr>
                <a:stCxn id="213" idx="3"/>
                <a:endCxn id="213" idx="1"/>
              </p:cNvCxnSpPr>
              <p:nvPr/>
            </p:nvCxnSpPr>
            <p:spPr>
              <a:xfrm flipH="1">
                <a:off x="4829710" y="3381616"/>
                <a:ext cx="611956"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94" name="TextBox 193"/>
            <p:cNvSpPr txBox="1"/>
            <p:nvPr/>
          </p:nvSpPr>
          <p:spPr>
            <a:xfrm>
              <a:off x="4483481" y="2308243"/>
              <a:ext cx="1003147" cy="516775"/>
            </a:xfrm>
            <a:prstGeom prst="rect">
              <a:avLst/>
            </a:prstGeom>
            <a:noFill/>
          </p:spPr>
          <p:txBody>
            <a:bodyPr wrap="square" rtlCol="0">
              <a:spAutoFit/>
            </a:bodyPr>
            <a:lstStyle/>
            <a:p>
              <a:pPr algn="ctr"/>
              <a:r>
                <a:rPr lang="en-GB" sz="1200" dirty="0" smtClean="0">
                  <a:latin typeface="+mn-lt"/>
                  <a:cs typeface="Times New Roman" panose="02020603050405020304" pitchFamily="18" charset="0"/>
                </a:rPr>
                <a:t>Column selector</a:t>
              </a:r>
              <a:endParaRPr lang="en-GB" sz="1200" dirty="0">
                <a:latin typeface="+mn-lt"/>
                <a:cs typeface="Times New Roman" panose="02020603050405020304" pitchFamily="18" charset="0"/>
              </a:endParaRPr>
            </a:p>
          </p:txBody>
        </p:sp>
        <p:cxnSp>
          <p:nvCxnSpPr>
            <p:cNvPr id="195" name="Straight Connector 194"/>
            <p:cNvCxnSpPr>
              <a:stCxn id="213" idx="3"/>
              <a:endCxn id="148" idx="3"/>
            </p:cNvCxnSpPr>
            <p:nvPr/>
          </p:nvCxnSpPr>
          <p:spPr>
            <a:xfrm flipV="1">
              <a:off x="5022850" y="3970192"/>
              <a:ext cx="423948" cy="16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a:endCxn id="146" idx="3"/>
            </p:cNvCxnSpPr>
            <p:nvPr/>
          </p:nvCxnSpPr>
          <p:spPr>
            <a:xfrm>
              <a:off x="4519930" y="3389779"/>
              <a:ext cx="92686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a:off x="5152260" y="3965511"/>
              <a:ext cx="0" cy="63542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a:off x="4772812" y="4533032"/>
              <a:ext cx="377060" cy="0"/>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4772812" y="4415473"/>
              <a:ext cx="377060" cy="1102"/>
            </a:xfrm>
            <a:prstGeom prst="line">
              <a:avLst/>
            </a:prstGeom>
            <a:ln w="19050">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flipH="1">
              <a:off x="198209" y="1165860"/>
              <a:ext cx="5752609" cy="0"/>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flipV="1">
              <a:off x="198209" y="1165860"/>
              <a:ext cx="0" cy="4431513"/>
            </a:xfrm>
            <a:prstGeom prst="line">
              <a:avLst/>
            </a:prstGeom>
            <a:ln w="19050">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202" name="TextBox 201"/>
            <p:cNvSpPr txBox="1"/>
            <p:nvPr/>
          </p:nvSpPr>
          <p:spPr>
            <a:xfrm>
              <a:off x="3758704" y="2618469"/>
              <a:ext cx="1003147" cy="516775"/>
            </a:xfrm>
            <a:prstGeom prst="rect">
              <a:avLst/>
            </a:prstGeom>
            <a:noFill/>
          </p:spPr>
          <p:txBody>
            <a:bodyPr wrap="square" rtlCol="0">
              <a:spAutoFit/>
            </a:bodyPr>
            <a:lstStyle/>
            <a:p>
              <a:pPr algn="ctr"/>
              <a:r>
                <a:rPr lang="en-GB" sz="1200" dirty="0" smtClean="0">
                  <a:latin typeface="+mn-lt"/>
                  <a:cs typeface="Times New Roman" panose="02020603050405020304" pitchFamily="18" charset="0"/>
                </a:rPr>
                <a:t>Column buffer</a:t>
              </a:r>
              <a:endParaRPr lang="en-GB" sz="1200" dirty="0">
                <a:latin typeface="+mn-lt"/>
                <a:cs typeface="Times New Roman" panose="02020603050405020304" pitchFamily="18" charset="0"/>
              </a:endParaRPr>
            </a:p>
          </p:txBody>
        </p:sp>
        <p:grpSp>
          <p:nvGrpSpPr>
            <p:cNvPr id="203" name="Group 202"/>
            <p:cNvGrpSpPr/>
            <p:nvPr/>
          </p:nvGrpSpPr>
          <p:grpSpPr>
            <a:xfrm rot="16200000">
              <a:off x="2450411" y="3190904"/>
              <a:ext cx="312167" cy="116054"/>
              <a:chOff x="2063137" y="2088621"/>
              <a:chExt cx="312167" cy="116054"/>
            </a:xfrm>
            <a:noFill/>
          </p:grpSpPr>
          <p:cxnSp>
            <p:nvCxnSpPr>
              <p:cNvPr id="209" name="Straight Connector 208"/>
              <p:cNvCxnSpPr/>
              <p:nvPr/>
            </p:nvCxnSpPr>
            <p:spPr>
              <a:xfrm flipV="1">
                <a:off x="2063137" y="2132542"/>
                <a:ext cx="0" cy="72133"/>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flipV="1">
                <a:off x="2375304" y="2132542"/>
                <a:ext cx="0" cy="72133"/>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2064237" y="2132542"/>
                <a:ext cx="302600" cy="0"/>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a:off x="2063137" y="2088621"/>
                <a:ext cx="302600" cy="0"/>
              </a:xfrm>
              <a:prstGeom prst="line">
                <a:avLst/>
              </a:prstGeom>
              <a:grpFill/>
              <a:ln w="1905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204" name="Straight Connector 203"/>
            <p:cNvCxnSpPr/>
            <p:nvPr/>
          </p:nvCxnSpPr>
          <p:spPr>
            <a:xfrm flipH="1" flipV="1">
              <a:off x="2672568" y="3403914"/>
              <a:ext cx="2" cy="28084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a:off x="2402681" y="3240022"/>
              <a:ext cx="137319"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flipV="1">
              <a:off x="2402681" y="3240022"/>
              <a:ext cx="0" cy="59855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7" name="TextBox 206"/>
            <p:cNvSpPr txBox="1"/>
            <p:nvPr/>
          </p:nvSpPr>
          <p:spPr>
            <a:xfrm>
              <a:off x="1520970" y="3596275"/>
              <a:ext cx="900651" cy="516775"/>
            </a:xfrm>
            <a:prstGeom prst="rect">
              <a:avLst/>
            </a:prstGeom>
            <a:noFill/>
          </p:spPr>
          <p:txBody>
            <a:bodyPr wrap="square" rtlCol="0">
              <a:spAutoFit/>
            </a:bodyPr>
            <a:lstStyle/>
            <a:p>
              <a:pPr algn="r"/>
              <a:r>
                <a:rPr lang="en-GB" sz="1200" dirty="0" smtClean="0">
                  <a:latin typeface="+mn-lt"/>
                  <a:cs typeface="Times New Roman" panose="02020603050405020304" pitchFamily="18" charset="0"/>
                </a:rPr>
                <a:t>Row selection</a:t>
              </a:r>
              <a:endParaRPr lang="en-GB" sz="1200" dirty="0">
                <a:latin typeface="+mn-lt"/>
                <a:cs typeface="Times New Roman" panose="02020603050405020304" pitchFamily="18" charset="0"/>
              </a:endParaRPr>
            </a:p>
          </p:txBody>
        </p:sp>
        <p:sp>
          <p:nvSpPr>
            <p:cNvPr id="208" name="Oval 207"/>
            <p:cNvSpPr/>
            <p:nvPr/>
          </p:nvSpPr>
          <p:spPr>
            <a:xfrm>
              <a:off x="2360741" y="3836796"/>
              <a:ext cx="72000" cy="72000"/>
            </a:xfrm>
            <a:prstGeom prst="ellips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cs typeface="Times New Roman" panose="02020603050405020304" pitchFamily="18" charset="0"/>
              </a:endParaRPr>
            </a:p>
          </p:txBody>
        </p:sp>
      </p:grpSp>
      <p:sp>
        <p:nvSpPr>
          <p:cNvPr id="2" name="Rectangle 1"/>
          <p:cNvSpPr/>
          <p:nvPr/>
        </p:nvSpPr>
        <p:spPr>
          <a:xfrm>
            <a:off x="1310358" y="1639271"/>
            <a:ext cx="1451898" cy="2583499"/>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234" name="TextBox 233"/>
          <p:cNvSpPr txBox="1"/>
          <p:nvPr/>
        </p:nvSpPr>
        <p:spPr>
          <a:xfrm>
            <a:off x="1494026" y="4269786"/>
            <a:ext cx="869212" cy="307777"/>
          </a:xfrm>
          <a:prstGeom prst="rect">
            <a:avLst/>
          </a:prstGeom>
          <a:noFill/>
        </p:spPr>
        <p:txBody>
          <a:bodyPr wrap="none" rtlCol="0">
            <a:spAutoFit/>
          </a:bodyPr>
          <a:lstStyle/>
          <a:p>
            <a:pPr algn="r"/>
            <a:r>
              <a:rPr lang="en-GB" sz="1400" dirty="0" smtClean="0">
                <a:solidFill>
                  <a:schemeClr val="accent2">
                    <a:lumMod val="75000"/>
                  </a:schemeClr>
                </a:solidFill>
                <a:latin typeface="+mn-lt"/>
                <a:cs typeface="Times New Roman" panose="02020603050405020304" pitchFamily="18" charset="0"/>
              </a:rPr>
              <a:t>One pixel</a:t>
            </a:r>
            <a:endParaRPr lang="en-GB" sz="1400" dirty="0">
              <a:solidFill>
                <a:schemeClr val="accent2">
                  <a:lumMod val="75000"/>
                </a:schemeClr>
              </a:solidFill>
              <a:latin typeface="+mn-lt"/>
              <a:cs typeface="Times New Roman" panose="02020603050405020304" pitchFamily="18" charset="0"/>
            </a:endParaRPr>
          </a:p>
        </p:txBody>
      </p:sp>
    </p:spTree>
    <p:extLst>
      <p:ext uri="{BB962C8B-B14F-4D97-AF65-F5344CB8AC3E}">
        <p14:creationId xmlns:p14="http://schemas.microsoft.com/office/powerpoint/2010/main" val="4058019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5944236" y="6422521"/>
            <a:ext cx="3054001" cy="2949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p:cNvCxnSpPr/>
          <p:nvPr/>
        </p:nvCxnSpPr>
        <p:spPr>
          <a:xfrm>
            <a:off x="5920007" y="2139054"/>
            <a:ext cx="0" cy="3698692"/>
          </a:xfrm>
          <a:prstGeom prst="line">
            <a:avLst/>
          </a:prstGeom>
          <a:ln w="1905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6150120" y="2426358"/>
            <a:ext cx="0" cy="338087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3289596" y="2418338"/>
            <a:ext cx="0" cy="338087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Delivery pathway for CIS115</a:t>
            </a:r>
            <a:endParaRPr lang="en-GB" sz="3600" dirty="0">
              <a:solidFill>
                <a:srgbClr val="1F497D"/>
              </a:solidFill>
            </a:endParaRPr>
          </a:p>
        </p:txBody>
      </p:sp>
      <p:sp>
        <p:nvSpPr>
          <p:cNvPr id="4" name="Right Arrow 3"/>
          <p:cNvSpPr/>
          <p:nvPr/>
        </p:nvSpPr>
        <p:spPr>
          <a:xfrm>
            <a:off x="1" y="1203158"/>
            <a:ext cx="3197352" cy="1696453"/>
          </a:xfrm>
          <a:prstGeom prst="rightArrow">
            <a:avLst>
              <a:gd name="adj1" fmla="val 67187"/>
              <a:gd name="adj2" fmla="val 337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Test device (CIS107) characterisation including:</a:t>
            </a:r>
          </a:p>
          <a:p>
            <a:pPr algn="ctr"/>
            <a:r>
              <a:rPr lang="en-GB" sz="1600" dirty="0" smtClean="0"/>
              <a:t>gamma up to 150 </a:t>
            </a:r>
            <a:r>
              <a:rPr lang="en-GB" sz="1600" dirty="0" err="1" smtClean="0"/>
              <a:t>krad</a:t>
            </a:r>
            <a:r>
              <a:rPr lang="en-GB" sz="1600" dirty="0" smtClean="0"/>
              <a:t>(Si)</a:t>
            </a:r>
          </a:p>
          <a:p>
            <a:pPr algn="ctr"/>
            <a:r>
              <a:rPr lang="en-GB" sz="1600" dirty="0" smtClean="0"/>
              <a:t>2×10</a:t>
            </a:r>
            <a:r>
              <a:rPr lang="en-GB" sz="1600" baseline="30000" dirty="0" smtClean="0"/>
              <a:t>10</a:t>
            </a:r>
            <a:r>
              <a:rPr lang="en-GB" sz="1600" dirty="0" smtClean="0"/>
              <a:t> protons cm</a:t>
            </a:r>
            <a:r>
              <a:rPr lang="en-GB" sz="1600" baseline="30000" dirty="0" smtClean="0"/>
              <a:t>-2 </a:t>
            </a:r>
            <a:r>
              <a:rPr lang="en-GB" sz="1600" dirty="0" smtClean="0"/>
              <a:t>(58.8 MeV)</a:t>
            </a:r>
            <a:endParaRPr lang="en-GB" sz="1600" dirty="0"/>
          </a:p>
        </p:txBody>
      </p:sp>
      <p:sp>
        <p:nvSpPr>
          <p:cNvPr id="5" name="Right Arrow 4"/>
          <p:cNvSpPr/>
          <p:nvPr/>
        </p:nvSpPr>
        <p:spPr>
          <a:xfrm>
            <a:off x="2514600" y="2787292"/>
            <a:ext cx="3635517" cy="942472"/>
          </a:xfrm>
          <a:prstGeom prst="rightArrow">
            <a:avLst>
              <a:gd name="adj1" fmla="val 60056"/>
              <a:gd name="adj2" fmla="val 3379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CIS115 design and manufacture</a:t>
            </a:r>
            <a:endParaRPr lang="en-GB" sz="1600" dirty="0"/>
          </a:p>
        </p:txBody>
      </p:sp>
      <p:sp>
        <p:nvSpPr>
          <p:cNvPr id="6" name="Right Arrow 5"/>
          <p:cNvSpPr/>
          <p:nvPr/>
        </p:nvSpPr>
        <p:spPr>
          <a:xfrm>
            <a:off x="3289596" y="3813988"/>
            <a:ext cx="2860522" cy="942472"/>
          </a:xfrm>
          <a:prstGeom prst="rightArrow">
            <a:avLst>
              <a:gd name="adj1" fmla="val 60056"/>
              <a:gd name="adj2" fmla="val 3507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1600" dirty="0" smtClean="0"/>
              <a:t>Camera commissioning &amp;</a:t>
            </a:r>
            <a:br>
              <a:rPr lang="en-GB" sz="1600" dirty="0" smtClean="0"/>
            </a:br>
            <a:r>
              <a:rPr lang="en-GB" sz="1600" dirty="0" smtClean="0"/>
              <a:t>FI CIS115 characterisation</a:t>
            </a:r>
            <a:endParaRPr lang="en-GB" sz="1600" dirty="0"/>
          </a:p>
        </p:txBody>
      </p:sp>
      <p:sp>
        <p:nvSpPr>
          <p:cNvPr id="7" name="Right Arrow 6"/>
          <p:cNvSpPr/>
          <p:nvPr/>
        </p:nvSpPr>
        <p:spPr>
          <a:xfrm>
            <a:off x="6464097" y="4852713"/>
            <a:ext cx="2163864" cy="942472"/>
          </a:xfrm>
          <a:prstGeom prst="rightArrow">
            <a:avLst>
              <a:gd name="adj1" fmla="val 60056"/>
              <a:gd name="adj2" fmla="val 33798"/>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1600" dirty="0" smtClean="0"/>
              <a:t>BI CIS115 radiation campaigns</a:t>
            </a:r>
            <a:endParaRPr lang="en-GB" sz="1600" dirty="0"/>
          </a:p>
        </p:txBody>
      </p:sp>
      <p:sp>
        <p:nvSpPr>
          <p:cNvPr id="11" name="Textfeld 17"/>
          <p:cNvSpPr txBox="1">
            <a:spLocks noChangeArrowheads="1"/>
          </p:cNvSpPr>
          <p:nvPr/>
        </p:nvSpPr>
        <p:spPr bwMode="auto">
          <a:xfrm>
            <a:off x="2492503" y="5837746"/>
            <a:ext cx="159418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600" b="1" dirty="0" smtClean="0">
                <a:latin typeface="+mn-lt"/>
                <a:cs typeface="Arial" pitchFamily="34" charset="0"/>
              </a:rPr>
              <a:t>May 2014</a:t>
            </a:r>
            <a:endParaRPr lang="de-DE" altLang="en-US" sz="1600" b="1" dirty="0">
              <a:latin typeface="+mn-lt"/>
              <a:cs typeface="Arial" pitchFamily="34" charset="0"/>
            </a:endParaRPr>
          </a:p>
          <a:p>
            <a:pPr algn="ctr" eaLnBrk="1" hangingPunct="1">
              <a:spcBef>
                <a:spcPct val="0"/>
              </a:spcBef>
              <a:buClrTx/>
              <a:buSzTx/>
              <a:buFont typeface="Wingdings" pitchFamily="2" charset="2"/>
              <a:buNone/>
            </a:pPr>
            <a:r>
              <a:rPr lang="de-DE" altLang="en-US" sz="1600" dirty="0" smtClean="0">
                <a:latin typeface="+mn-lt"/>
                <a:cs typeface="Arial" pitchFamily="34" charset="0"/>
              </a:rPr>
              <a:t>First FI CIS115 received</a:t>
            </a:r>
            <a:endParaRPr lang="de-DE" altLang="en-US" sz="1600" dirty="0">
              <a:latin typeface="+mn-lt"/>
              <a:cs typeface="Arial" pitchFamily="34" charset="0"/>
            </a:endParaRPr>
          </a:p>
        </p:txBody>
      </p:sp>
      <p:cxnSp>
        <p:nvCxnSpPr>
          <p:cNvPr id="14" name="Straight Connector 13"/>
          <p:cNvCxnSpPr/>
          <p:nvPr/>
        </p:nvCxnSpPr>
        <p:spPr>
          <a:xfrm>
            <a:off x="8612584" y="2418337"/>
            <a:ext cx="0" cy="3380873"/>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17" name="Picture 1"/>
          <p:cNvPicPr>
            <a:picLocks noChangeAspect="1"/>
          </p:cNvPicPr>
          <p:nvPr/>
        </p:nvPicPr>
        <p:blipFill>
          <a:blip r:embed="rId2" cstate="print">
            <a:extLst>
              <a:ext uri="{28A0092B-C50C-407E-A947-70E740481C1C}">
                <a14:useLocalDpi xmlns:a14="http://schemas.microsoft.com/office/drawing/2010/main" val="0"/>
              </a:ext>
            </a:extLst>
          </a:blip>
          <a:srcRect l="-19812" t="-50661" r="-19626" b="-50220"/>
          <a:stretch>
            <a:fillRect/>
          </a:stretch>
        </p:blipFill>
        <p:spPr bwMode="auto">
          <a:xfrm>
            <a:off x="1169684" y="2896578"/>
            <a:ext cx="1184275"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4" descr="ANd9GcTW2Yy8cUJs4Pd_vR0wzCBjGj8jXjCYyKc_H7YY53gy39GdlSQUi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l="-34441" t="-48459" r="-34138" b="-48018"/>
          <a:stretch>
            <a:fillRect/>
          </a:stretch>
        </p:blipFill>
        <p:spPr bwMode="auto">
          <a:xfrm>
            <a:off x="1941115" y="3694718"/>
            <a:ext cx="1448792" cy="1157995"/>
          </a:xfrm>
          <a:prstGeom prst="rect">
            <a:avLst/>
          </a:prstGeom>
          <a:noFill/>
          <a:extLst>
            <a:ext uri="{909E8E84-426E-40DD-AFC4-6F175D3DCCD1}">
              <a14:hiddenFill xmlns:a14="http://schemas.microsoft.com/office/drawing/2010/main">
                <a:solidFill>
                  <a:srgbClr val="FFFFFF"/>
                </a:solidFill>
              </a14:hiddenFill>
            </a:ext>
          </a:extLst>
        </p:spPr>
      </p:pic>
      <p:sp>
        <p:nvSpPr>
          <p:cNvPr id="20" name="Textfeld 17"/>
          <p:cNvSpPr txBox="1">
            <a:spLocks noChangeArrowheads="1"/>
          </p:cNvSpPr>
          <p:nvPr/>
        </p:nvSpPr>
        <p:spPr bwMode="auto">
          <a:xfrm>
            <a:off x="5122914" y="1800500"/>
            <a:ext cx="159418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600" b="1" dirty="0" smtClean="0">
                <a:latin typeface="+mn-lt"/>
                <a:cs typeface="Arial" pitchFamily="34" charset="0"/>
              </a:rPr>
              <a:t>Now</a:t>
            </a:r>
          </a:p>
        </p:txBody>
      </p:sp>
      <p:sp>
        <p:nvSpPr>
          <p:cNvPr id="21" name="Textfeld 17"/>
          <p:cNvSpPr txBox="1">
            <a:spLocks noChangeArrowheads="1"/>
          </p:cNvSpPr>
          <p:nvPr/>
        </p:nvSpPr>
        <p:spPr bwMode="auto">
          <a:xfrm>
            <a:off x="5184082" y="5837746"/>
            <a:ext cx="193207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600" b="1" dirty="0" smtClean="0">
                <a:latin typeface="+mn-lt"/>
                <a:cs typeface="Arial" pitchFamily="34" charset="0"/>
              </a:rPr>
              <a:t>October 2014</a:t>
            </a:r>
          </a:p>
          <a:p>
            <a:pPr algn="ctr" eaLnBrk="1" hangingPunct="1">
              <a:spcBef>
                <a:spcPct val="0"/>
              </a:spcBef>
              <a:buClrTx/>
              <a:buSzTx/>
              <a:buFont typeface="Wingdings" pitchFamily="2" charset="2"/>
              <a:buNone/>
            </a:pPr>
            <a:r>
              <a:rPr lang="de-DE" altLang="en-US" sz="1600" dirty="0">
                <a:latin typeface="+mn-lt"/>
                <a:cs typeface="Arial" pitchFamily="34" charset="0"/>
              </a:rPr>
              <a:t>BI </a:t>
            </a:r>
            <a:r>
              <a:rPr lang="de-DE" altLang="en-US" sz="1600" dirty="0" smtClean="0">
                <a:latin typeface="+mn-lt"/>
                <a:cs typeface="Arial" pitchFamily="34" charset="0"/>
              </a:rPr>
              <a:t>CIS115 to be delivered</a:t>
            </a:r>
          </a:p>
        </p:txBody>
      </p:sp>
      <p:sp>
        <p:nvSpPr>
          <p:cNvPr id="23" name="Right Arrow 22"/>
          <p:cNvSpPr/>
          <p:nvPr/>
        </p:nvSpPr>
        <p:spPr>
          <a:xfrm>
            <a:off x="6162152" y="3813988"/>
            <a:ext cx="2993880" cy="942472"/>
          </a:xfrm>
          <a:prstGeom prst="rightArrow">
            <a:avLst>
              <a:gd name="adj1" fmla="val 60056"/>
              <a:gd name="adj2" fmla="val 35075"/>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sz="1600" dirty="0" smtClean="0"/>
              <a:t>BI CIS115 characterisation</a:t>
            </a:r>
            <a:endParaRPr lang="en-GB" sz="1600" dirty="0"/>
          </a:p>
        </p:txBody>
      </p:sp>
      <p:sp>
        <p:nvSpPr>
          <p:cNvPr id="25" name="Textfeld 17"/>
          <p:cNvSpPr txBox="1">
            <a:spLocks noChangeArrowheads="1"/>
          </p:cNvSpPr>
          <p:nvPr/>
        </p:nvSpPr>
        <p:spPr bwMode="auto">
          <a:xfrm>
            <a:off x="7646546" y="5837746"/>
            <a:ext cx="193207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600" b="1" dirty="0" smtClean="0">
                <a:latin typeface="+mn-lt"/>
                <a:cs typeface="Arial" pitchFamily="34" charset="0"/>
              </a:rPr>
              <a:t>mid 2015</a:t>
            </a:r>
          </a:p>
        </p:txBody>
      </p:sp>
    </p:spTree>
    <p:extLst>
      <p:ext uri="{BB962C8B-B14F-4D97-AF65-F5344CB8AC3E}">
        <p14:creationId xmlns:p14="http://schemas.microsoft.com/office/powerpoint/2010/main" val="195152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
          <p:cNvSpPr txBox="1">
            <a:spLocks noChangeArrowheads="1"/>
          </p:cNvSpPr>
          <p:nvPr/>
        </p:nvSpPr>
        <p:spPr bwMode="auto">
          <a:xfrm>
            <a:off x="401638" y="347662"/>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CIS107 proton irradiation</a:t>
            </a:r>
            <a:endParaRPr lang="en-GB" sz="3600" dirty="0">
              <a:solidFill>
                <a:srgbClr val="1F497D"/>
              </a:solidFill>
            </a:endParaRPr>
          </a:p>
        </p:txBody>
      </p:sp>
      <p:sp>
        <p:nvSpPr>
          <p:cNvPr id="4" name="Content Placeholder 1"/>
          <p:cNvSpPr txBox="1">
            <a:spLocks/>
          </p:cNvSpPr>
          <p:nvPr/>
        </p:nvSpPr>
        <p:spPr bwMode="auto">
          <a:xfrm>
            <a:off x="401638" y="1292555"/>
            <a:ext cx="8249067" cy="1800225"/>
          </a:xfrm>
          <a:prstGeom prst="rect">
            <a:avLst/>
          </a:prstGeom>
          <a:noFill/>
          <a:ln w="9525">
            <a:noFill/>
            <a:miter lim="800000"/>
            <a:headEnd/>
            <a:tailEnd/>
          </a:ln>
        </p:spPr>
        <p:txBody>
          <a:bodyPr/>
          <a:lstStyle/>
          <a:p>
            <a:pPr>
              <a:spcBef>
                <a:spcPct val="20000"/>
              </a:spcBef>
              <a:buFont typeface="Arial" charset="0"/>
              <a:buNone/>
            </a:pPr>
            <a:r>
              <a:rPr lang="en-GB" altLang="en-US" sz="1600" dirty="0">
                <a:solidFill>
                  <a:srgbClr val="000000"/>
                </a:solidFill>
                <a:latin typeface="Calibri" pitchFamily="34" charset="0"/>
                <a:ea typeface="ＭＳ Ｐゴシック" pitchFamily="34" charset="-128"/>
              </a:rPr>
              <a:t>e2v technologies have completed a proton irradiation </a:t>
            </a:r>
            <a:r>
              <a:rPr lang="en-GB" altLang="en-US" sz="1600" dirty="0" smtClean="0">
                <a:solidFill>
                  <a:srgbClr val="000000"/>
                </a:solidFill>
                <a:latin typeface="Calibri" pitchFamily="34" charset="0"/>
                <a:ea typeface="ＭＳ Ｐゴシック" pitchFamily="34" charset="-128"/>
              </a:rPr>
              <a:t>campaign </a:t>
            </a:r>
            <a:r>
              <a:rPr lang="en-GB" altLang="en-US" sz="1600" dirty="0">
                <a:solidFill>
                  <a:srgbClr val="000000"/>
                </a:solidFill>
                <a:latin typeface="Calibri" pitchFamily="34" charset="0"/>
                <a:ea typeface="ＭＳ Ｐゴシック" pitchFamily="34" charset="-128"/>
              </a:rPr>
              <a:t>on CIS107 at Paul </a:t>
            </a:r>
            <a:r>
              <a:rPr lang="en-GB" altLang="en-US" sz="1600" dirty="0" err="1">
                <a:solidFill>
                  <a:srgbClr val="000000"/>
                </a:solidFill>
                <a:latin typeface="Calibri" pitchFamily="34" charset="0"/>
                <a:ea typeface="ＭＳ Ｐゴシック" pitchFamily="34" charset="-128"/>
              </a:rPr>
              <a:t>Scherrer</a:t>
            </a:r>
            <a:r>
              <a:rPr lang="en-GB" altLang="en-US" sz="1600" dirty="0">
                <a:solidFill>
                  <a:srgbClr val="000000"/>
                </a:solidFill>
                <a:latin typeface="Calibri" pitchFamily="34" charset="0"/>
                <a:ea typeface="ＭＳ Ｐゴシック" pitchFamily="34" charset="-128"/>
              </a:rPr>
              <a:t> </a:t>
            </a:r>
            <a:r>
              <a:rPr lang="en-GB" altLang="en-US" sz="1600" dirty="0" smtClean="0">
                <a:solidFill>
                  <a:srgbClr val="000000"/>
                </a:solidFill>
                <a:latin typeface="Calibri" pitchFamily="34" charset="0"/>
                <a:ea typeface="ＭＳ Ｐゴシック" pitchFamily="34" charset="-128"/>
              </a:rPr>
              <a:t>Institute using </a:t>
            </a:r>
            <a:r>
              <a:rPr lang="en-GB" altLang="en-US" sz="1600" dirty="0">
                <a:solidFill>
                  <a:srgbClr val="000000"/>
                </a:solidFill>
                <a:latin typeface="Calibri" pitchFamily="34" charset="0"/>
                <a:ea typeface="ＭＳ Ｐゴシック" pitchFamily="34" charset="-128"/>
              </a:rPr>
              <a:t>58.8 MeV </a:t>
            </a:r>
            <a:r>
              <a:rPr lang="en-GB" altLang="en-US" sz="1600" dirty="0" smtClean="0">
                <a:solidFill>
                  <a:srgbClr val="000000"/>
                </a:solidFill>
                <a:latin typeface="Calibri" pitchFamily="34" charset="0"/>
                <a:ea typeface="ＭＳ Ｐゴシック" pitchFamily="34" charset="-128"/>
              </a:rPr>
              <a:t>protons with </a:t>
            </a:r>
            <a:r>
              <a:rPr lang="en-GB" altLang="en-US" sz="1600" dirty="0">
                <a:solidFill>
                  <a:srgbClr val="000000"/>
                </a:solidFill>
                <a:latin typeface="Calibri" pitchFamily="34" charset="0"/>
                <a:ea typeface="ＭＳ Ｐゴシック" pitchFamily="34" charset="-128"/>
              </a:rPr>
              <a:t>an average flux of </a:t>
            </a:r>
            <a:r>
              <a:rPr lang="en-GB" altLang="en-US" sz="1600" dirty="0" smtClean="0">
                <a:solidFill>
                  <a:srgbClr val="000000"/>
                </a:solidFill>
                <a:latin typeface="Calibri" pitchFamily="34" charset="0"/>
                <a:ea typeface="ＭＳ Ｐゴシック" pitchFamily="34" charset="-128"/>
              </a:rPr>
              <a:t>7.8x10</a:t>
            </a:r>
            <a:r>
              <a:rPr lang="en-GB" altLang="en-US" sz="1600" baseline="30000" dirty="0" smtClean="0">
                <a:solidFill>
                  <a:srgbClr val="000000"/>
                </a:solidFill>
                <a:latin typeface="Calibri" pitchFamily="34" charset="0"/>
                <a:ea typeface="ＭＳ Ｐゴシック" pitchFamily="34" charset="-128"/>
              </a:rPr>
              <a:t>7</a:t>
            </a:r>
            <a:r>
              <a:rPr lang="en-GB" altLang="en-US" sz="1600" dirty="0" smtClean="0">
                <a:solidFill>
                  <a:srgbClr val="000000"/>
                </a:solidFill>
                <a:latin typeface="Calibri" pitchFamily="34" charset="0"/>
                <a:ea typeface="ＭＳ Ｐゴシック" pitchFamily="34" charset="-128"/>
              </a:rPr>
              <a:t> </a:t>
            </a:r>
            <a:r>
              <a:rPr lang="en-GB" altLang="en-US" sz="1600" dirty="0" smtClean="0">
                <a:solidFill>
                  <a:srgbClr val="000000"/>
                </a:solidFill>
                <a:latin typeface="Calibri" pitchFamily="34" charset="0"/>
                <a:ea typeface="ＭＳ Ｐゴシック" pitchFamily="34" charset="-128"/>
              </a:rPr>
              <a:t>p cm</a:t>
            </a:r>
            <a:r>
              <a:rPr lang="en-GB" altLang="en-US" sz="1600" baseline="30000" dirty="0" smtClean="0">
                <a:solidFill>
                  <a:srgbClr val="000000"/>
                </a:solidFill>
                <a:latin typeface="Calibri" pitchFamily="34" charset="0"/>
                <a:ea typeface="ＭＳ Ｐゴシック" pitchFamily="34" charset="-128"/>
              </a:rPr>
              <a:t>-2</a:t>
            </a:r>
            <a:r>
              <a:rPr lang="en-GB" altLang="en-US" sz="1600" dirty="0">
                <a:solidFill>
                  <a:srgbClr val="000000"/>
                </a:solidFill>
                <a:latin typeface="Calibri" pitchFamily="34" charset="0"/>
                <a:ea typeface="ＭＳ Ｐゴシック" pitchFamily="34" charset="-128"/>
              </a:rPr>
              <a:t> </a:t>
            </a:r>
            <a:r>
              <a:rPr lang="en-GB" altLang="en-US" sz="1600" dirty="0" smtClean="0">
                <a:solidFill>
                  <a:srgbClr val="000000"/>
                </a:solidFill>
                <a:latin typeface="Calibri" pitchFamily="34" charset="0"/>
                <a:ea typeface="ＭＳ Ｐゴシック" pitchFamily="34" charset="-128"/>
              </a:rPr>
              <a:t>s</a:t>
            </a:r>
            <a:r>
              <a:rPr lang="en-GB" altLang="en-US" sz="1600" baseline="30000" dirty="0" smtClean="0">
                <a:solidFill>
                  <a:srgbClr val="000000"/>
                </a:solidFill>
                <a:latin typeface="Calibri" pitchFamily="34" charset="0"/>
                <a:ea typeface="ＭＳ Ｐゴシック" pitchFamily="34" charset="-128"/>
              </a:rPr>
              <a:t>-1</a:t>
            </a:r>
            <a:r>
              <a:rPr lang="en-GB" altLang="en-US" sz="1600" dirty="0" smtClean="0">
                <a:solidFill>
                  <a:srgbClr val="000000"/>
                </a:solidFill>
                <a:latin typeface="Calibri" pitchFamily="34" charset="0"/>
                <a:ea typeface="ＭＳ Ｐゴシック" pitchFamily="34" charset="-128"/>
              </a:rPr>
              <a:t> </a:t>
            </a:r>
            <a:r>
              <a:rPr lang="en-GB" altLang="en-US" sz="1600" dirty="0">
                <a:solidFill>
                  <a:srgbClr val="000000"/>
                </a:solidFill>
                <a:latin typeface="Calibri" pitchFamily="34" charset="0"/>
                <a:ea typeface="ＭＳ Ｐゴシック" pitchFamily="34" charset="-128"/>
              </a:rPr>
              <a:t>to provide a </a:t>
            </a:r>
            <a:r>
              <a:rPr lang="en-GB" altLang="en-US" sz="1600" dirty="0" err="1">
                <a:solidFill>
                  <a:srgbClr val="000000"/>
                </a:solidFill>
                <a:latin typeface="Calibri" pitchFamily="34" charset="0"/>
                <a:ea typeface="ＭＳ Ｐゴシック" pitchFamily="34" charset="-128"/>
              </a:rPr>
              <a:t>fluence</a:t>
            </a:r>
            <a:r>
              <a:rPr lang="en-GB" altLang="en-US" sz="1600" dirty="0">
                <a:solidFill>
                  <a:srgbClr val="000000"/>
                </a:solidFill>
                <a:latin typeface="Calibri" pitchFamily="34" charset="0"/>
                <a:ea typeface="ＭＳ Ｐゴシック" pitchFamily="34" charset="-128"/>
              </a:rPr>
              <a:t> of 2x10</a:t>
            </a:r>
            <a:r>
              <a:rPr lang="en-GB" altLang="en-US" sz="1600" baseline="30000" dirty="0">
                <a:solidFill>
                  <a:srgbClr val="000000"/>
                </a:solidFill>
                <a:latin typeface="Calibri" pitchFamily="34" charset="0"/>
                <a:ea typeface="ＭＳ Ｐゴシック" pitchFamily="34" charset="-128"/>
              </a:rPr>
              <a:t>10</a:t>
            </a:r>
            <a:r>
              <a:rPr lang="en-GB" altLang="en-US" sz="1600" dirty="0">
                <a:solidFill>
                  <a:srgbClr val="000000"/>
                </a:solidFill>
                <a:latin typeface="Calibri" pitchFamily="34" charset="0"/>
                <a:ea typeface="ＭＳ Ｐゴシック" pitchFamily="34" charset="-128"/>
              </a:rPr>
              <a:t> </a:t>
            </a:r>
            <a:r>
              <a:rPr lang="en-GB" altLang="en-US" sz="1600" dirty="0" smtClean="0">
                <a:solidFill>
                  <a:srgbClr val="000000"/>
                </a:solidFill>
                <a:latin typeface="Calibri" pitchFamily="34" charset="0"/>
                <a:ea typeface="ＭＳ Ｐゴシック" pitchFamily="34" charset="-128"/>
              </a:rPr>
              <a:t>p cm</a:t>
            </a:r>
            <a:r>
              <a:rPr lang="en-GB" altLang="en-US" sz="1600" baseline="30000" dirty="0" smtClean="0">
                <a:solidFill>
                  <a:srgbClr val="000000"/>
                </a:solidFill>
                <a:latin typeface="Calibri" pitchFamily="34" charset="0"/>
                <a:ea typeface="ＭＳ Ｐゴシック" pitchFamily="34" charset="-128"/>
              </a:rPr>
              <a:t>-2</a:t>
            </a:r>
            <a:r>
              <a:rPr lang="en-GB" altLang="en-US" sz="1600" dirty="0">
                <a:solidFill>
                  <a:srgbClr val="000000"/>
                </a:solidFill>
                <a:latin typeface="Calibri" pitchFamily="34" charset="0"/>
                <a:ea typeface="ＭＳ Ｐゴシック" pitchFamily="34" charset="-128"/>
              </a:rPr>
              <a:t>.</a:t>
            </a:r>
          </a:p>
          <a:p>
            <a:pPr>
              <a:spcBef>
                <a:spcPct val="20000"/>
              </a:spcBef>
              <a:buFont typeface="Arial" charset="0"/>
              <a:buNone/>
            </a:pPr>
            <a:endParaRPr lang="en-GB" altLang="en-US" sz="1600" dirty="0">
              <a:solidFill>
                <a:srgbClr val="000000"/>
              </a:solidFill>
              <a:latin typeface="Calibri" pitchFamily="34" charset="0"/>
              <a:ea typeface="ＭＳ Ｐゴシック" pitchFamily="34" charset="-128"/>
            </a:endParaRPr>
          </a:p>
          <a:p>
            <a:pPr>
              <a:spcBef>
                <a:spcPct val="20000"/>
              </a:spcBef>
              <a:buFont typeface="Arial" charset="0"/>
              <a:buNone/>
            </a:pPr>
            <a:r>
              <a:rPr lang="en-GB" altLang="en-US" sz="1600" dirty="0">
                <a:solidFill>
                  <a:srgbClr val="000000"/>
                </a:solidFill>
                <a:latin typeface="Calibri" pitchFamily="34" charset="0"/>
                <a:ea typeface="ＭＳ Ｐゴシック" pitchFamily="34" charset="-128"/>
              </a:rPr>
              <a:t>Effects of irradiation on pixel variant 1 of back-illuminated, high resistivity CIS107s represent the results expected with the CIS115:</a:t>
            </a:r>
          </a:p>
        </p:txBody>
      </p:sp>
      <p:graphicFrame>
        <p:nvGraphicFramePr>
          <p:cNvPr id="5" name="Table 4"/>
          <p:cNvGraphicFramePr>
            <a:graphicFrameLocks noGrp="1"/>
          </p:cNvGraphicFramePr>
          <p:nvPr>
            <p:extLst>
              <p:ext uri="{D42A27DB-BD31-4B8C-83A1-F6EECF244321}">
                <p14:modId xmlns:p14="http://schemas.microsoft.com/office/powerpoint/2010/main" val="388468606"/>
              </p:ext>
            </p:extLst>
          </p:nvPr>
        </p:nvGraphicFramePr>
        <p:xfrm>
          <a:off x="1339850" y="3010552"/>
          <a:ext cx="6416675" cy="1741488"/>
        </p:xfrm>
        <a:graphic>
          <a:graphicData uri="http://schemas.openxmlformats.org/drawingml/2006/table">
            <a:tbl>
              <a:tblPr bandRow="1"/>
              <a:tblGrid>
                <a:gridCol w="1781755"/>
                <a:gridCol w="938370"/>
                <a:gridCol w="1299052"/>
                <a:gridCol w="1573007"/>
                <a:gridCol w="824491"/>
              </a:tblGrid>
              <a:tr h="504079">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endParaRPr lang="en-GB" sz="1400" b="1"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b="1" dirty="0" smtClean="0">
                          <a:solidFill>
                            <a:sysClr val="windowText" lastClr="000000"/>
                          </a:solidFill>
                        </a:rPr>
                        <a:t>Units</a:t>
                      </a:r>
                      <a:endParaRPr lang="en-GB" sz="1400" b="1"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b="1" dirty="0" smtClean="0">
                          <a:solidFill>
                            <a:sysClr val="windowText" lastClr="000000"/>
                          </a:solidFill>
                        </a:rPr>
                        <a:t>Pre-irradiation</a:t>
                      </a:r>
                      <a:endParaRPr lang="en-GB" sz="1100" b="1"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algn="ctr" defTabSz="914400" rtl="0" eaLnBrk="1" latinLnBrk="0" hangingPunct="1"/>
                      <a:r>
                        <a:rPr kumimoji="0" lang="en-GB" sz="1400" b="1" kern="1200" dirty="0" smtClean="0">
                          <a:solidFill>
                            <a:sysClr val="windowText" lastClr="000000"/>
                          </a:solidFill>
                          <a:latin typeface="Calibri"/>
                          <a:ea typeface=""/>
                          <a:cs typeface=""/>
                        </a:rPr>
                        <a:t>Post-irradiation</a:t>
                      </a:r>
                      <a:endParaRPr kumimoji="0" lang="en-GB" sz="1400" b="1" kern="1200" dirty="0">
                        <a:solidFill>
                          <a:sysClr val="windowText" lastClr="000000"/>
                        </a:solidFill>
                        <a:latin typeface="Calibri"/>
                        <a:ea typeface=""/>
                        <a:cs typeface=""/>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algn="ctr" defTabSz="914400" rtl="0" eaLnBrk="1" latinLnBrk="0" hangingPunct="1"/>
                      <a:r>
                        <a:rPr kumimoji="0" lang="en-GB" sz="1400" b="1" kern="1200" dirty="0" smtClean="0">
                          <a:solidFill>
                            <a:sysClr val="windowText" lastClr="000000"/>
                          </a:solidFill>
                          <a:latin typeface="Calibri"/>
                          <a:ea typeface=""/>
                          <a:cs typeface=""/>
                        </a:rPr>
                        <a:t>Change</a:t>
                      </a:r>
                      <a:endParaRPr kumimoji="0" lang="en-GB" sz="1400" b="1" kern="1200" dirty="0">
                        <a:solidFill>
                          <a:sysClr val="windowText" lastClr="000000"/>
                        </a:solidFill>
                        <a:latin typeface="Calibri"/>
                        <a:ea typeface=""/>
                        <a:cs typeface=""/>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518183">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b="1" dirty="0" smtClean="0">
                          <a:solidFill>
                            <a:sysClr val="windowText" lastClr="000000"/>
                          </a:solidFill>
                        </a:rPr>
                        <a:t>Charge</a:t>
                      </a:r>
                      <a:r>
                        <a:rPr lang="en-GB" sz="1400" b="1" baseline="0" dirty="0" smtClean="0">
                          <a:solidFill>
                            <a:sysClr val="windowText" lastClr="000000"/>
                          </a:solidFill>
                        </a:rPr>
                        <a:t> to Voltage Factor (CVF)</a:t>
                      </a:r>
                      <a:endParaRPr lang="en-GB" sz="1400" b="1"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rPr>
                        <a:t>µV e</a:t>
                      </a:r>
                      <a:r>
                        <a:rPr lang="en-GB" sz="1400" baseline="30000" dirty="0" smtClean="0">
                          <a:solidFill>
                            <a:sysClr val="windowText" lastClr="000000"/>
                          </a:solidFill>
                        </a:rPr>
                        <a:t>-1</a:t>
                      </a:r>
                      <a:endParaRPr lang="en-GB" sz="1400" baseline="300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rPr>
                        <a:t>36.6</a:t>
                      </a:r>
                      <a:endParaRPr lang="en-GB" sz="14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rPr>
                        <a:t>41.2</a:t>
                      </a:r>
                      <a:endParaRPr lang="en-GB" sz="14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dirty="0" smtClean="0">
                          <a:solidFill>
                            <a:sysClr val="windowText" lastClr="000000"/>
                          </a:solidFill>
                        </a:rPr>
                        <a:t>12.6%</a:t>
                      </a: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331951">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ysClr val="windowText" lastClr="000000"/>
                          </a:solidFill>
                        </a:rPr>
                        <a:t>Read-out</a:t>
                      </a:r>
                      <a:r>
                        <a:rPr lang="en-GB" sz="1400" b="1" baseline="0" dirty="0" smtClean="0">
                          <a:solidFill>
                            <a:sysClr val="windowText" lastClr="000000"/>
                          </a:solidFill>
                        </a:rPr>
                        <a:t> </a:t>
                      </a:r>
                      <a:r>
                        <a:rPr lang="en-GB" sz="1400" b="1" dirty="0" smtClean="0">
                          <a:solidFill>
                            <a:sysClr val="windowText" lastClr="000000"/>
                          </a:solidFill>
                        </a:rPr>
                        <a:t>noise</a:t>
                      </a: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rPr>
                        <a:t>e</a:t>
                      </a:r>
                      <a:r>
                        <a:rPr lang="en-GB" sz="1400" baseline="30000" dirty="0" smtClean="0">
                          <a:solidFill>
                            <a:sysClr val="windowText" lastClr="000000"/>
                          </a:solidFill>
                        </a:rPr>
                        <a:t>-</a:t>
                      </a:r>
                      <a:r>
                        <a:rPr lang="en-GB" sz="1400" dirty="0" smtClean="0">
                          <a:solidFill>
                            <a:sysClr val="windowText" lastClr="000000"/>
                          </a:solidFill>
                        </a:rPr>
                        <a:t> rms.</a:t>
                      </a:r>
                      <a:endParaRPr lang="en-GB" sz="14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rPr>
                        <a:t>8.7</a:t>
                      </a:r>
                      <a:endParaRPr lang="en-GB" sz="14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rPr>
                        <a:t>9.5</a:t>
                      </a:r>
                      <a:endParaRPr lang="en-GB" sz="14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rPr>
                        <a:t>9.2%</a:t>
                      </a:r>
                      <a:endParaRPr lang="en-GB" sz="14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87275">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ysClr val="windowText" lastClr="000000"/>
                          </a:solidFill>
                        </a:rPr>
                        <a:t>Dark current (20°C)</a:t>
                      </a: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baseline="0" dirty="0" smtClean="0">
                          <a:solidFill>
                            <a:sysClr val="windowText" lastClr="000000"/>
                          </a:solidFill>
                        </a:rPr>
                        <a:t>e</a:t>
                      </a:r>
                      <a:r>
                        <a:rPr lang="en-GB" sz="1400" baseline="30000" dirty="0" smtClean="0">
                          <a:solidFill>
                            <a:sysClr val="windowText" lastClr="000000"/>
                          </a:solidFill>
                        </a:rPr>
                        <a:t>-</a:t>
                      </a:r>
                      <a:r>
                        <a:rPr lang="en-GB" sz="1400" dirty="0" smtClean="0">
                          <a:solidFill>
                            <a:sysClr val="windowText" lastClr="000000"/>
                          </a:solidFill>
                        </a:rPr>
                        <a:t> pix</a:t>
                      </a:r>
                      <a:r>
                        <a:rPr lang="en-GB" sz="1400" baseline="30000" dirty="0" smtClean="0">
                          <a:solidFill>
                            <a:sysClr val="windowText" lastClr="000000"/>
                          </a:solidFill>
                        </a:rPr>
                        <a:t>-1 </a:t>
                      </a:r>
                      <a:r>
                        <a:rPr lang="en-GB" sz="1400" dirty="0" smtClean="0">
                          <a:solidFill>
                            <a:sysClr val="windowText" lastClr="000000"/>
                          </a:solidFill>
                        </a:rPr>
                        <a:t>s</a:t>
                      </a:r>
                      <a:r>
                        <a:rPr lang="en-GB" sz="1400" baseline="30000" dirty="0" smtClean="0">
                          <a:solidFill>
                            <a:sysClr val="windowText" lastClr="000000"/>
                          </a:solidFill>
                        </a:rPr>
                        <a:t>-1</a:t>
                      </a:r>
                      <a:endParaRPr lang="en-GB" sz="1400" baseline="300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rPr>
                        <a:t>65.5</a:t>
                      </a:r>
                      <a:endParaRPr lang="en-GB" sz="14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rPr>
                        <a:t>1240</a:t>
                      </a:r>
                      <a:endParaRPr lang="en-GB" sz="14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rPr>
                        <a:t>x19</a:t>
                      </a:r>
                      <a:endParaRPr lang="en-GB" sz="1400" dirty="0">
                        <a:solidFill>
                          <a:sysClr val="windowText" lastClr="000000"/>
                        </a:solidFill>
                      </a:endParaRPr>
                    </a:p>
                  </a:txBody>
                  <a:tcPr marL="91424" marR="91424" marT="45722" marB="45722"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bl>
          </a:graphicData>
        </a:graphic>
      </p:graphicFrame>
      <p:sp>
        <p:nvSpPr>
          <p:cNvPr id="9" name="Rectangle 8"/>
          <p:cNvSpPr/>
          <p:nvPr/>
        </p:nvSpPr>
        <p:spPr>
          <a:xfrm>
            <a:off x="401637" y="4914888"/>
            <a:ext cx="8249067" cy="1077218"/>
          </a:xfrm>
          <a:prstGeom prst="rect">
            <a:avLst/>
          </a:prstGeom>
        </p:spPr>
        <p:txBody>
          <a:bodyPr wrap="square">
            <a:spAutoFit/>
          </a:bodyPr>
          <a:lstStyle/>
          <a:p>
            <a:r>
              <a:rPr lang="en-GB" altLang="en-US" sz="1600" dirty="0" smtClean="0">
                <a:solidFill>
                  <a:srgbClr val="000000"/>
                </a:solidFill>
                <a:latin typeface="Calibri" pitchFamily="34" charset="0"/>
                <a:ea typeface="ＭＳ Ｐゴシック" pitchFamily="34" charset="-128"/>
              </a:rPr>
              <a:t>The change in CVF cannot currently be explained. The other changes are probably a result of increased trap densities.</a:t>
            </a:r>
          </a:p>
          <a:p>
            <a:endParaRPr lang="en-GB" altLang="en-US" sz="1600" dirty="0" smtClean="0">
              <a:solidFill>
                <a:srgbClr val="000000"/>
              </a:solidFill>
              <a:latin typeface="Calibri" pitchFamily="34" charset="0"/>
              <a:ea typeface="ＭＳ Ｐゴシック" pitchFamily="34" charset="-128"/>
            </a:endParaRPr>
          </a:p>
          <a:p>
            <a:r>
              <a:rPr lang="en-GB" altLang="en-US" sz="1600" dirty="0" smtClean="0">
                <a:solidFill>
                  <a:srgbClr val="000000"/>
                </a:solidFill>
                <a:latin typeface="Calibri" pitchFamily="34" charset="0"/>
                <a:ea typeface="ＭＳ Ｐゴシック" pitchFamily="34" charset="-128"/>
              </a:rPr>
              <a:t>Lag, QE and linearity performance show no change following proton irradiation.</a:t>
            </a:r>
            <a:endParaRPr lang="en-GB" sz="1600" dirty="0"/>
          </a:p>
        </p:txBody>
      </p:sp>
    </p:spTree>
    <p:extLst>
      <p:ext uri="{BB962C8B-B14F-4D97-AF65-F5344CB8AC3E}">
        <p14:creationId xmlns:p14="http://schemas.microsoft.com/office/powerpoint/2010/main" val="19585607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12"/>
          <p:cNvSpPr txBox="1">
            <a:spLocks noChangeArrowheads="1"/>
          </p:cNvSpPr>
          <p:nvPr/>
        </p:nvSpPr>
        <p:spPr bwMode="auto">
          <a:xfrm>
            <a:off x="401638" y="347662"/>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CIS107 gamma irradiation</a:t>
            </a:r>
            <a:endParaRPr lang="en-GB" sz="3600" dirty="0">
              <a:solidFill>
                <a:srgbClr val="1F497D"/>
              </a:solidFill>
            </a:endParaRPr>
          </a:p>
        </p:txBody>
      </p:sp>
      <p:sp>
        <p:nvSpPr>
          <p:cNvPr id="11" name="Content Placeholder 1"/>
          <p:cNvSpPr txBox="1">
            <a:spLocks/>
          </p:cNvSpPr>
          <p:nvPr/>
        </p:nvSpPr>
        <p:spPr bwMode="auto">
          <a:xfrm>
            <a:off x="322075" y="1257839"/>
            <a:ext cx="8112062" cy="48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eaLnBrk="1" hangingPunct="1">
              <a:buClrTx/>
              <a:buSzTx/>
              <a:buFont typeface="Arial" charset="0"/>
              <a:buNone/>
            </a:pPr>
            <a:r>
              <a:rPr lang="en-GB" altLang="en-US" sz="1600" dirty="0">
                <a:solidFill>
                  <a:srgbClr val="000000"/>
                </a:solidFill>
                <a:latin typeface="Calibri" pitchFamily="34" charset="0"/>
              </a:rPr>
              <a:t>e2v technologies completed an irradiation campaign on CIS107s at Harwell’s Co</a:t>
            </a:r>
            <a:r>
              <a:rPr lang="en-GB" altLang="en-US" sz="1600" baseline="30000" dirty="0">
                <a:solidFill>
                  <a:srgbClr val="000000"/>
                </a:solidFill>
                <a:latin typeface="Calibri" pitchFamily="34" charset="0"/>
              </a:rPr>
              <a:t>60</a:t>
            </a:r>
            <a:r>
              <a:rPr lang="en-GB" altLang="en-US" sz="1600" dirty="0">
                <a:solidFill>
                  <a:srgbClr val="000000"/>
                </a:solidFill>
                <a:latin typeface="Calibri" pitchFamily="34" charset="0"/>
              </a:rPr>
              <a:t> source in Oxford (UK</a:t>
            </a:r>
            <a:r>
              <a:rPr lang="en-GB" altLang="en-US" sz="1600" dirty="0" smtClean="0">
                <a:solidFill>
                  <a:srgbClr val="000000"/>
                </a:solidFill>
                <a:latin typeface="Calibri" pitchFamily="34" charset="0"/>
              </a:rPr>
              <a:t>). Sensors </a:t>
            </a:r>
            <a:r>
              <a:rPr lang="en-GB" altLang="en-US" sz="1600" dirty="0">
                <a:solidFill>
                  <a:srgbClr val="000000"/>
                </a:solidFill>
                <a:latin typeface="Calibri" pitchFamily="34" charset="0"/>
              </a:rPr>
              <a:t>were biased and clocked during irradiation to 20, 50, 100 and </a:t>
            </a:r>
            <a:r>
              <a:rPr lang="en-GB" altLang="en-US" sz="1600" dirty="0" smtClean="0">
                <a:solidFill>
                  <a:srgbClr val="000000"/>
                </a:solidFill>
                <a:latin typeface="Calibri" pitchFamily="34" charset="0"/>
              </a:rPr>
              <a:t>150 </a:t>
            </a:r>
            <a:r>
              <a:rPr lang="en-GB" altLang="en-US" sz="1600" dirty="0" err="1" smtClean="0">
                <a:solidFill>
                  <a:srgbClr val="000000"/>
                </a:solidFill>
                <a:latin typeface="Calibri" pitchFamily="34" charset="0"/>
              </a:rPr>
              <a:t>krad</a:t>
            </a:r>
            <a:r>
              <a:rPr lang="en-GB" altLang="en-US" sz="1600" dirty="0" smtClean="0">
                <a:solidFill>
                  <a:srgbClr val="000000"/>
                </a:solidFill>
                <a:latin typeface="Calibri" pitchFamily="34" charset="0"/>
              </a:rPr>
              <a:t>(Si). These doses are comparable to the expected end of life dose of the JANUS sensor (100 </a:t>
            </a:r>
            <a:r>
              <a:rPr lang="en-GB" altLang="en-US" sz="1600" dirty="0" err="1" smtClean="0">
                <a:solidFill>
                  <a:srgbClr val="000000"/>
                </a:solidFill>
                <a:latin typeface="Calibri" pitchFamily="34" charset="0"/>
              </a:rPr>
              <a:t>krad</a:t>
            </a:r>
            <a:r>
              <a:rPr lang="en-GB" altLang="en-US" sz="1600" dirty="0" smtClean="0">
                <a:solidFill>
                  <a:srgbClr val="000000"/>
                </a:solidFill>
                <a:latin typeface="Calibri" pitchFamily="34" charset="0"/>
              </a:rPr>
              <a:t>(Si</a:t>
            </a:r>
            <a:r>
              <a:rPr lang="en-GB" altLang="en-US" sz="1600" dirty="0" smtClean="0">
                <a:solidFill>
                  <a:srgbClr val="000000"/>
                </a:solidFill>
                <a:latin typeface="Calibri" pitchFamily="34" charset="0"/>
              </a:rPr>
              <a:t>)).</a:t>
            </a:r>
            <a:endParaRPr lang="en-GB" altLang="en-US" sz="1600" dirty="0">
              <a:solidFill>
                <a:srgbClr val="000000"/>
              </a:solidFill>
              <a:latin typeface="Calibri" pitchFamily="34" charset="0"/>
            </a:endParaRPr>
          </a:p>
          <a:p>
            <a:pPr eaLnBrk="1" hangingPunct="1">
              <a:buClrTx/>
              <a:buSzTx/>
              <a:buFont typeface="Arial" charset="0"/>
              <a:buNone/>
            </a:pPr>
            <a:endParaRPr lang="en-GB" altLang="en-US" sz="1600" dirty="0">
              <a:solidFill>
                <a:srgbClr val="000000"/>
              </a:solidFill>
              <a:latin typeface="Calibri" pitchFamily="34" charset="0"/>
            </a:endParaRPr>
          </a:p>
          <a:p>
            <a:pPr eaLnBrk="1" hangingPunct="1">
              <a:buClrTx/>
              <a:buSzTx/>
              <a:buFont typeface="Arial" charset="0"/>
              <a:buNone/>
            </a:pPr>
            <a:r>
              <a:rPr lang="en-GB" altLang="en-US" sz="1600" dirty="0" smtClean="0">
                <a:solidFill>
                  <a:srgbClr val="000000"/>
                </a:solidFill>
                <a:latin typeface="Calibri" pitchFamily="34" charset="0"/>
              </a:rPr>
              <a:t>Linearity</a:t>
            </a:r>
            <a:r>
              <a:rPr lang="en-GB" altLang="en-US" sz="1600" dirty="0">
                <a:solidFill>
                  <a:srgbClr val="000000"/>
                </a:solidFill>
                <a:latin typeface="Calibri" pitchFamily="34" charset="0"/>
              </a:rPr>
              <a:t>, QE, and lag show no change up to the 150 </a:t>
            </a:r>
            <a:r>
              <a:rPr lang="en-GB" altLang="en-US" sz="1600" dirty="0" err="1">
                <a:solidFill>
                  <a:srgbClr val="000000"/>
                </a:solidFill>
                <a:latin typeface="Calibri" pitchFamily="34" charset="0"/>
              </a:rPr>
              <a:t>krad</a:t>
            </a:r>
            <a:r>
              <a:rPr lang="en-GB" altLang="en-US" sz="1600" dirty="0">
                <a:solidFill>
                  <a:srgbClr val="000000"/>
                </a:solidFill>
                <a:latin typeface="Calibri" pitchFamily="34" charset="0"/>
              </a:rPr>
              <a:t>(Si) dose. </a:t>
            </a:r>
            <a:endParaRPr lang="en-GB" altLang="en-US" sz="1600" dirty="0" smtClean="0">
              <a:solidFill>
                <a:srgbClr val="000000"/>
              </a:solidFill>
              <a:latin typeface="Calibri" pitchFamily="34" charset="0"/>
            </a:endParaRPr>
          </a:p>
          <a:p>
            <a:pPr eaLnBrk="1" hangingPunct="1">
              <a:buClrTx/>
              <a:buSzTx/>
              <a:buFont typeface="Arial" charset="0"/>
              <a:buNone/>
            </a:pPr>
            <a:endParaRPr lang="en-GB" altLang="en-US" sz="1600" dirty="0">
              <a:solidFill>
                <a:srgbClr val="000000"/>
              </a:solidFill>
              <a:latin typeface="Calibri" pitchFamily="34" charset="0"/>
            </a:endParaRPr>
          </a:p>
          <a:p>
            <a:pPr eaLnBrk="1" hangingPunct="1">
              <a:buClrTx/>
              <a:buSzTx/>
              <a:buFont typeface="Arial" charset="0"/>
              <a:buNone/>
            </a:pPr>
            <a:endParaRPr lang="en-GB" altLang="en-US" sz="1600" dirty="0" smtClean="0">
              <a:solidFill>
                <a:srgbClr val="000000"/>
              </a:solidFill>
              <a:latin typeface="Calibri" pitchFamily="34" charset="0"/>
            </a:endParaRPr>
          </a:p>
          <a:p>
            <a:pPr eaLnBrk="1" hangingPunct="1">
              <a:buClrTx/>
              <a:buSzTx/>
              <a:buFont typeface="Arial" charset="0"/>
              <a:buNone/>
            </a:pPr>
            <a:endParaRPr lang="en-GB" altLang="en-US" sz="1600" dirty="0">
              <a:solidFill>
                <a:srgbClr val="000000"/>
              </a:solidFill>
              <a:latin typeface="Calibri" pitchFamily="34" charset="0"/>
            </a:endParaRPr>
          </a:p>
          <a:p>
            <a:pPr eaLnBrk="1" hangingPunct="1">
              <a:buClrTx/>
              <a:buSzTx/>
              <a:buFont typeface="Arial" charset="0"/>
              <a:buNone/>
            </a:pPr>
            <a:endParaRPr lang="en-GB" altLang="en-US" sz="1600" dirty="0" smtClean="0">
              <a:solidFill>
                <a:srgbClr val="000000"/>
              </a:solidFill>
              <a:latin typeface="Calibri" pitchFamily="34" charset="0"/>
            </a:endParaRPr>
          </a:p>
          <a:p>
            <a:pPr eaLnBrk="1" hangingPunct="1">
              <a:buClrTx/>
              <a:buSzTx/>
              <a:buFont typeface="Arial" charset="0"/>
              <a:buNone/>
            </a:pPr>
            <a:endParaRPr lang="en-GB" altLang="en-US" sz="1600" dirty="0">
              <a:solidFill>
                <a:srgbClr val="000000"/>
              </a:solidFill>
              <a:latin typeface="Calibri" pitchFamily="34" charset="0"/>
            </a:endParaRPr>
          </a:p>
          <a:p>
            <a:pPr eaLnBrk="1" hangingPunct="1">
              <a:buClrTx/>
              <a:buSzTx/>
              <a:buFont typeface="Arial" charset="0"/>
              <a:buNone/>
            </a:pPr>
            <a:endParaRPr lang="en-GB" altLang="en-US" sz="1600" dirty="0" smtClean="0">
              <a:solidFill>
                <a:srgbClr val="000000"/>
              </a:solidFill>
              <a:latin typeface="Calibri" pitchFamily="34" charset="0"/>
            </a:endParaRPr>
          </a:p>
          <a:p>
            <a:pPr eaLnBrk="1" hangingPunct="1">
              <a:buClrTx/>
              <a:buSzTx/>
              <a:buFont typeface="Arial" charset="0"/>
              <a:buNone/>
            </a:pPr>
            <a:endParaRPr lang="en-GB" altLang="en-US" sz="1600" dirty="0" smtClean="0">
              <a:solidFill>
                <a:srgbClr val="000000"/>
              </a:solidFill>
              <a:latin typeface="Calibri" pitchFamily="34" charset="0"/>
            </a:endParaRPr>
          </a:p>
          <a:p>
            <a:pPr eaLnBrk="1" hangingPunct="1">
              <a:buClrTx/>
              <a:buSzTx/>
              <a:buFont typeface="Arial" charset="0"/>
              <a:buNone/>
            </a:pPr>
            <a:r>
              <a:rPr lang="en-GB" altLang="en-US" sz="1600" dirty="0" smtClean="0">
                <a:solidFill>
                  <a:srgbClr val="000000"/>
                </a:solidFill>
                <a:latin typeface="Calibri" pitchFamily="34" charset="0"/>
              </a:rPr>
              <a:t>Results </a:t>
            </a:r>
            <a:r>
              <a:rPr lang="en-GB" altLang="en-US" sz="1600" dirty="0" smtClean="0">
                <a:solidFill>
                  <a:srgbClr val="000000"/>
                </a:solidFill>
                <a:latin typeface="Calibri" pitchFamily="34" charset="0"/>
              </a:rPr>
              <a:t>are not as expected. The increase of dark current is generally higher with ionising radiation through the generation of surface effects, but in the case of these devices the proton irradiation has given the largest change. The subsequent </a:t>
            </a:r>
            <a:r>
              <a:rPr lang="en-GB" altLang="en-US" sz="1600" dirty="0" smtClean="0">
                <a:solidFill>
                  <a:srgbClr val="000000"/>
                </a:solidFill>
                <a:latin typeface="Calibri" pitchFamily="34" charset="0"/>
              </a:rPr>
              <a:t>irradiation campaign on </a:t>
            </a:r>
            <a:r>
              <a:rPr lang="en-GB" altLang="en-US" sz="1600" dirty="0" smtClean="0">
                <a:solidFill>
                  <a:srgbClr val="000000"/>
                </a:solidFill>
                <a:latin typeface="Calibri" pitchFamily="34" charset="0"/>
              </a:rPr>
              <a:t>the CIS115 will investigate these effects further.</a:t>
            </a:r>
            <a:endParaRPr lang="en-GB" altLang="en-US" sz="1600" dirty="0">
              <a:solidFill>
                <a:srgbClr val="000000"/>
              </a:solidFill>
              <a:latin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3302038223"/>
              </p:ext>
            </p:extLst>
          </p:nvPr>
        </p:nvGraphicFramePr>
        <p:xfrm>
          <a:off x="1912999" y="2892180"/>
          <a:ext cx="5316539" cy="1368425"/>
        </p:xfrm>
        <a:graphic>
          <a:graphicData uri="http://schemas.openxmlformats.org/drawingml/2006/table">
            <a:tbl>
              <a:tblPr bandRow="1"/>
              <a:tblGrid>
                <a:gridCol w="1772349"/>
                <a:gridCol w="951045"/>
                <a:gridCol w="1114536"/>
                <a:gridCol w="1478609"/>
              </a:tblGrid>
              <a:tr h="518298">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endParaRPr lang="en-GB" sz="1400" b="1" dirty="0">
                        <a:solidFill>
                          <a:sysClr val="windowText" lastClr="000000"/>
                        </a:solidFill>
                        <a:latin typeface="Calibri" panose="020F0502020204030204" pitchFamily="34" charset="0"/>
                      </a:endParaRP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b="1" dirty="0" smtClean="0">
                          <a:solidFill>
                            <a:sysClr val="windowText" lastClr="000000"/>
                          </a:solidFill>
                          <a:latin typeface="Calibri" panose="020F0502020204030204" pitchFamily="34" charset="0"/>
                        </a:rPr>
                        <a:t>Units</a:t>
                      </a:r>
                      <a:endParaRPr lang="en-GB" sz="1400" b="1" dirty="0">
                        <a:solidFill>
                          <a:sysClr val="windowText" lastClr="000000"/>
                        </a:solidFill>
                        <a:latin typeface="Calibri" panose="020F0502020204030204" pitchFamily="34" charset="0"/>
                      </a:endParaRP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b="1" dirty="0" smtClean="0">
                          <a:solidFill>
                            <a:sysClr val="windowText" lastClr="000000"/>
                          </a:solidFill>
                          <a:latin typeface="Calibri" panose="020F0502020204030204" pitchFamily="34" charset="0"/>
                        </a:rPr>
                        <a:t>Pre-irradiation</a:t>
                      </a:r>
                      <a:endParaRPr lang="en-GB" sz="1400" b="1" dirty="0">
                        <a:solidFill>
                          <a:sysClr val="windowText" lastClr="000000"/>
                        </a:solidFill>
                        <a:latin typeface="Calibri" panose="020F0502020204030204" pitchFamily="34" charset="0"/>
                      </a:endParaRP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algn="ctr" defTabSz="914400" rtl="0" eaLnBrk="1" latinLnBrk="0" hangingPunct="1"/>
                      <a:r>
                        <a:rPr lang="en-GB" sz="1400" b="1" kern="1200" dirty="0" smtClean="0">
                          <a:solidFill>
                            <a:sysClr val="windowText" lastClr="000000"/>
                          </a:solidFill>
                          <a:latin typeface="Calibri" panose="020F0502020204030204" pitchFamily="34" charset="0"/>
                          <a:ea typeface="+mn-ea"/>
                          <a:cs typeface="+mn-cs"/>
                        </a:rPr>
                        <a:t>Post-irradiation</a:t>
                      </a: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331829">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ysClr val="windowText" lastClr="000000"/>
                          </a:solidFill>
                          <a:latin typeface="Calibri" panose="020F0502020204030204" pitchFamily="34" charset="0"/>
                        </a:rPr>
                        <a:t>Read-out</a:t>
                      </a:r>
                      <a:r>
                        <a:rPr lang="en-GB" sz="1400" b="1" baseline="0" dirty="0" smtClean="0">
                          <a:solidFill>
                            <a:sysClr val="windowText" lastClr="000000"/>
                          </a:solidFill>
                          <a:latin typeface="Calibri" panose="020F0502020204030204" pitchFamily="34" charset="0"/>
                        </a:rPr>
                        <a:t> </a:t>
                      </a:r>
                      <a:r>
                        <a:rPr lang="en-GB" sz="1400" b="1" dirty="0" smtClean="0">
                          <a:solidFill>
                            <a:sysClr val="windowText" lastClr="000000"/>
                          </a:solidFill>
                          <a:latin typeface="Calibri" panose="020F0502020204030204" pitchFamily="34" charset="0"/>
                        </a:rPr>
                        <a:t>noise</a:t>
                      </a: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latin typeface="Calibri" panose="020F0502020204030204" pitchFamily="34" charset="0"/>
                        </a:rPr>
                        <a:t>e</a:t>
                      </a:r>
                      <a:r>
                        <a:rPr lang="en-GB" sz="1400" baseline="30000" dirty="0" smtClean="0">
                          <a:solidFill>
                            <a:sysClr val="windowText" lastClr="000000"/>
                          </a:solidFill>
                          <a:latin typeface="Calibri" panose="020F0502020204030204" pitchFamily="34" charset="0"/>
                        </a:rPr>
                        <a:t>-</a:t>
                      </a:r>
                      <a:r>
                        <a:rPr lang="en-GB" sz="1400" dirty="0" smtClean="0">
                          <a:solidFill>
                            <a:sysClr val="windowText" lastClr="000000"/>
                          </a:solidFill>
                          <a:latin typeface="Calibri" panose="020F0502020204030204" pitchFamily="34" charset="0"/>
                        </a:rPr>
                        <a:t> rms.</a:t>
                      </a:r>
                      <a:endParaRPr lang="en-GB" sz="1400" dirty="0">
                        <a:solidFill>
                          <a:sysClr val="windowText" lastClr="000000"/>
                        </a:solidFill>
                        <a:latin typeface="Calibri" panose="020F0502020204030204" pitchFamily="34" charset="0"/>
                      </a:endParaRP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latin typeface="Calibri" panose="020F0502020204030204" pitchFamily="34" charset="0"/>
                        </a:rPr>
                        <a:t>6.3</a:t>
                      </a: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latin typeface="Calibri" panose="020F0502020204030204" pitchFamily="34" charset="0"/>
                        </a:rPr>
                        <a:t>11.5 (150 </a:t>
                      </a:r>
                      <a:r>
                        <a:rPr lang="en-GB" sz="1400" dirty="0" err="1" smtClean="0">
                          <a:solidFill>
                            <a:sysClr val="windowText" lastClr="000000"/>
                          </a:solidFill>
                          <a:latin typeface="Calibri" panose="020F0502020204030204" pitchFamily="34" charset="0"/>
                        </a:rPr>
                        <a:t>krad</a:t>
                      </a:r>
                      <a:r>
                        <a:rPr lang="en-GB" sz="1400" dirty="0" smtClean="0">
                          <a:solidFill>
                            <a:sysClr val="windowText" lastClr="000000"/>
                          </a:solidFill>
                          <a:latin typeface="Calibri" panose="020F0502020204030204" pitchFamily="34" charset="0"/>
                        </a:rPr>
                        <a:t>)</a:t>
                      </a:r>
                      <a:endParaRPr lang="en-GB" sz="1400" dirty="0">
                        <a:solidFill>
                          <a:sysClr val="windowText" lastClr="000000"/>
                        </a:solidFill>
                        <a:latin typeface="Calibri" panose="020F0502020204030204" pitchFamily="34" charset="0"/>
                      </a:endParaRP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518298">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solidFill>
                            <a:sysClr val="windowText" lastClr="000000"/>
                          </a:solidFill>
                          <a:latin typeface="Calibri" panose="020F0502020204030204" pitchFamily="34" charset="0"/>
                        </a:rPr>
                        <a:t>Dark current (20°C)</a:t>
                      </a: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latin typeface="Calibri" panose="020F0502020204030204" pitchFamily="34" charset="0"/>
                        </a:rPr>
                        <a:t>e</a:t>
                      </a:r>
                      <a:r>
                        <a:rPr lang="en-GB" sz="1400" baseline="30000" dirty="0" smtClean="0">
                          <a:solidFill>
                            <a:sysClr val="windowText" lastClr="000000"/>
                          </a:solidFill>
                          <a:latin typeface="Calibri" panose="020F0502020204030204" pitchFamily="34" charset="0"/>
                        </a:rPr>
                        <a:t>-</a:t>
                      </a:r>
                      <a:r>
                        <a:rPr lang="en-GB" sz="1400" dirty="0" smtClean="0">
                          <a:solidFill>
                            <a:sysClr val="windowText" lastClr="000000"/>
                          </a:solidFill>
                          <a:latin typeface="Calibri" panose="020F0502020204030204" pitchFamily="34" charset="0"/>
                        </a:rPr>
                        <a:t> pix</a:t>
                      </a:r>
                      <a:r>
                        <a:rPr lang="en-GB" sz="1400" baseline="30000" dirty="0" smtClean="0">
                          <a:solidFill>
                            <a:sysClr val="windowText" lastClr="000000"/>
                          </a:solidFill>
                          <a:latin typeface="Calibri" panose="020F0502020204030204" pitchFamily="34" charset="0"/>
                        </a:rPr>
                        <a:t>-1 </a:t>
                      </a:r>
                      <a:r>
                        <a:rPr lang="en-GB" sz="1400" dirty="0" smtClean="0">
                          <a:solidFill>
                            <a:sysClr val="windowText" lastClr="000000"/>
                          </a:solidFill>
                          <a:latin typeface="Calibri" panose="020F0502020204030204" pitchFamily="34" charset="0"/>
                        </a:rPr>
                        <a:t>s</a:t>
                      </a:r>
                      <a:r>
                        <a:rPr lang="en-GB" sz="1400" baseline="30000" dirty="0" smtClean="0">
                          <a:solidFill>
                            <a:sysClr val="windowText" lastClr="000000"/>
                          </a:solidFill>
                          <a:latin typeface="Calibri" panose="020F0502020204030204" pitchFamily="34" charset="0"/>
                        </a:rPr>
                        <a:t>-1</a:t>
                      </a:r>
                      <a:endParaRPr lang="en-GB" sz="1400" baseline="30000" dirty="0">
                        <a:solidFill>
                          <a:sysClr val="windowText" lastClr="000000"/>
                        </a:solidFill>
                        <a:latin typeface="Calibri" panose="020F0502020204030204" pitchFamily="34" charset="0"/>
                      </a:endParaRP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latin typeface="Calibri" panose="020F0502020204030204" pitchFamily="34" charset="0"/>
                        </a:rPr>
                        <a:t>37</a:t>
                      </a:r>
                      <a:endParaRPr lang="en-GB" sz="1400" dirty="0">
                        <a:solidFill>
                          <a:sysClr val="windowText" lastClr="000000"/>
                        </a:solidFill>
                        <a:latin typeface="Calibri" panose="020F0502020204030204" pitchFamily="34" charset="0"/>
                      </a:endParaRP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rtl="0" eaLnBrk="1" latinLnBrk="0" hangingPunct="1">
                        <a:defRPr kumimoji="0" kern="1200">
                          <a:solidFill>
                            <a:schemeClr val="dk1"/>
                          </a:solidFill>
                          <a:latin typeface="Calibri"/>
                          <a:ea typeface=""/>
                          <a:cs typeface=""/>
                        </a:defRPr>
                      </a:lvl1pPr>
                      <a:lvl2pPr marL="457200" algn="l" rtl="0" eaLnBrk="1" latinLnBrk="0" hangingPunct="1">
                        <a:defRPr kumimoji="0" kern="1200">
                          <a:solidFill>
                            <a:schemeClr val="dk1"/>
                          </a:solidFill>
                          <a:latin typeface="Calibri"/>
                          <a:ea typeface=""/>
                          <a:cs typeface=""/>
                        </a:defRPr>
                      </a:lvl2pPr>
                      <a:lvl3pPr marL="914400" algn="l" rtl="0" eaLnBrk="1" latinLnBrk="0" hangingPunct="1">
                        <a:defRPr kumimoji="0" kern="1200">
                          <a:solidFill>
                            <a:schemeClr val="dk1"/>
                          </a:solidFill>
                          <a:latin typeface="Calibri"/>
                          <a:ea typeface=""/>
                          <a:cs typeface=""/>
                        </a:defRPr>
                      </a:lvl3pPr>
                      <a:lvl4pPr marL="1371600" algn="l" rtl="0" eaLnBrk="1" latinLnBrk="0" hangingPunct="1">
                        <a:defRPr kumimoji="0" kern="1200">
                          <a:solidFill>
                            <a:schemeClr val="dk1"/>
                          </a:solidFill>
                          <a:latin typeface="Calibri"/>
                          <a:ea typeface=""/>
                          <a:cs typeface=""/>
                        </a:defRPr>
                      </a:lvl4pPr>
                      <a:lvl5pPr marL="1828800" algn="l" rtl="0" eaLnBrk="1" latinLnBrk="0" hangingPunct="1">
                        <a:defRPr kumimoji="0" kern="1200">
                          <a:solidFill>
                            <a:schemeClr val="dk1"/>
                          </a:solidFill>
                          <a:latin typeface="Calibri"/>
                          <a:ea typeface=""/>
                          <a:cs typeface=""/>
                        </a:defRPr>
                      </a:lvl5pPr>
                      <a:lvl6pPr marL="2286000" algn="l" rtl="0" eaLnBrk="1" latinLnBrk="0" hangingPunct="1">
                        <a:defRPr kumimoji="0" kern="1200">
                          <a:solidFill>
                            <a:schemeClr val="dk1"/>
                          </a:solidFill>
                          <a:latin typeface="Calibri"/>
                          <a:ea typeface=""/>
                          <a:cs typeface=""/>
                        </a:defRPr>
                      </a:lvl6pPr>
                      <a:lvl7pPr marL="2743200" algn="l" rtl="0" eaLnBrk="1" latinLnBrk="0" hangingPunct="1">
                        <a:defRPr kumimoji="0" kern="1200">
                          <a:solidFill>
                            <a:schemeClr val="dk1"/>
                          </a:solidFill>
                          <a:latin typeface="Calibri"/>
                          <a:ea typeface=""/>
                          <a:cs typeface=""/>
                        </a:defRPr>
                      </a:lvl7pPr>
                      <a:lvl8pPr marL="3200400" algn="l" rtl="0" eaLnBrk="1" latinLnBrk="0" hangingPunct="1">
                        <a:defRPr kumimoji="0" kern="1200">
                          <a:solidFill>
                            <a:schemeClr val="dk1"/>
                          </a:solidFill>
                          <a:latin typeface="Calibri"/>
                          <a:ea typeface=""/>
                          <a:cs typeface=""/>
                        </a:defRPr>
                      </a:lvl8pPr>
                      <a:lvl9pPr marL="3657600" algn="l" rtl="0" eaLnBrk="1" latinLnBrk="0" hangingPunct="1">
                        <a:defRPr kumimoji="0" kern="1200">
                          <a:solidFill>
                            <a:schemeClr val="dk1"/>
                          </a:solidFill>
                          <a:latin typeface="Calibri"/>
                          <a:ea typeface=""/>
                          <a:cs typeface=""/>
                        </a:defRPr>
                      </a:lvl9pPr>
                    </a:lstStyle>
                    <a:p>
                      <a:pPr algn="ctr"/>
                      <a:r>
                        <a:rPr lang="en-GB" sz="1400" dirty="0" smtClean="0">
                          <a:solidFill>
                            <a:sysClr val="windowText" lastClr="000000"/>
                          </a:solidFill>
                          <a:latin typeface="Calibri" panose="020F0502020204030204" pitchFamily="34" charset="0"/>
                        </a:rPr>
                        <a:t>100 (100 </a:t>
                      </a:r>
                      <a:r>
                        <a:rPr lang="en-GB" sz="1400" dirty="0" err="1" smtClean="0">
                          <a:solidFill>
                            <a:sysClr val="windowText" lastClr="000000"/>
                          </a:solidFill>
                          <a:latin typeface="Calibri" panose="020F0502020204030204" pitchFamily="34" charset="0"/>
                        </a:rPr>
                        <a:t>krad</a:t>
                      </a:r>
                      <a:r>
                        <a:rPr lang="en-GB" sz="1400" dirty="0" smtClean="0">
                          <a:solidFill>
                            <a:sysClr val="windowText" lastClr="000000"/>
                          </a:solidFill>
                          <a:latin typeface="Calibri" panose="020F0502020204030204" pitchFamily="34" charset="0"/>
                        </a:rPr>
                        <a:t>)</a:t>
                      </a:r>
                      <a:endParaRPr lang="en-GB" sz="1400" dirty="0">
                        <a:solidFill>
                          <a:sysClr val="windowText" lastClr="000000"/>
                        </a:solidFill>
                        <a:latin typeface="Calibri" panose="020F0502020204030204" pitchFamily="34" charset="0"/>
                      </a:endParaRPr>
                    </a:p>
                  </a:txBody>
                  <a:tcPr marL="91425" marR="91425" marT="45705" marB="45705"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Tree>
    <p:extLst>
      <p:ext uri="{BB962C8B-B14F-4D97-AF65-F5344CB8AC3E}">
        <p14:creationId xmlns:p14="http://schemas.microsoft.com/office/powerpoint/2010/main" val="9332115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extLst>
              <p:ext uri="{D42A27DB-BD31-4B8C-83A1-F6EECF244321}">
                <p14:modId xmlns:p14="http://schemas.microsoft.com/office/powerpoint/2010/main" val="293754903"/>
              </p:ext>
            </p:extLst>
          </p:nvPr>
        </p:nvGraphicFramePr>
        <p:xfrm>
          <a:off x="714877" y="1796048"/>
          <a:ext cx="7603958" cy="4418150"/>
        </p:xfrm>
        <a:graphic>
          <a:graphicData uri="http://schemas.openxmlformats.org/drawingml/2006/table">
            <a:tbl>
              <a:tblPr firstRow="1" firstCol="1" bandRow="1">
                <a:tableStyleId>{5940675A-B579-460E-94D1-54222C63F5DA}</a:tableStyleId>
              </a:tblPr>
              <a:tblGrid>
                <a:gridCol w="1167062"/>
                <a:gridCol w="1818011"/>
                <a:gridCol w="1935661"/>
                <a:gridCol w="926068"/>
                <a:gridCol w="1757156"/>
              </a:tblGrid>
              <a:tr h="643176">
                <a:tc>
                  <a:txBody>
                    <a:bodyPr/>
                    <a:lstStyle/>
                    <a:p>
                      <a:pPr algn="ctr">
                        <a:spcAft>
                          <a:spcPts val="0"/>
                        </a:spcAft>
                      </a:pPr>
                      <a:r>
                        <a:rPr lang="en-GB" sz="1600" b="1" dirty="0" smtClean="0">
                          <a:effectLst/>
                        </a:rPr>
                        <a:t>Particle flavour</a:t>
                      </a:r>
                      <a:endParaRPr lang="en-GB" sz="1600" b="1" dirty="0">
                        <a:effectLst/>
                        <a:latin typeface="Calibri"/>
                        <a:ea typeface="Times New Roman"/>
                        <a:cs typeface="Times New Roman"/>
                      </a:endParaRPr>
                    </a:p>
                  </a:txBody>
                  <a:tcPr marL="68580" marR="68580" marT="0" marB="0" anchor="ctr"/>
                </a:tc>
                <a:tc>
                  <a:txBody>
                    <a:bodyPr/>
                    <a:lstStyle/>
                    <a:p>
                      <a:pPr algn="ctr">
                        <a:spcAft>
                          <a:spcPts val="0"/>
                        </a:spcAft>
                      </a:pPr>
                      <a:r>
                        <a:rPr lang="en-GB" sz="1600" b="1" dirty="0" smtClean="0">
                          <a:effectLst/>
                        </a:rPr>
                        <a:t>Planned source </a:t>
                      </a:r>
                      <a:r>
                        <a:rPr lang="en-GB" sz="1600" b="1" dirty="0">
                          <a:effectLst/>
                        </a:rPr>
                        <a:t>details</a:t>
                      </a:r>
                      <a:endParaRPr lang="en-GB" sz="1600" b="1" dirty="0">
                        <a:effectLst/>
                        <a:latin typeface="Calibri"/>
                        <a:ea typeface="Times New Roman"/>
                        <a:cs typeface="Times New Roman"/>
                      </a:endParaRPr>
                    </a:p>
                  </a:txBody>
                  <a:tcPr marL="68580" marR="68580" marT="0" marB="0" anchor="ctr"/>
                </a:tc>
                <a:tc>
                  <a:txBody>
                    <a:bodyPr/>
                    <a:lstStyle/>
                    <a:p>
                      <a:pPr algn="ctr">
                        <a:spcAft>
                          <a:spcPts val="0"/>
                        </a:spcAft>
                      </a:pPr>
                      <a:r>
                        <a:rPr lang="en-GB" sz="1600" b="1" dirty="0">
                          <a:effectLst/>
                        </a:rPr>
                        <a:t>Irradiation level</a:t>
                      </a:r>
                      <a:endParaRPr lang="en-GB" sz="1600" b="1" dirty="0">
                        <a:effectLst/>
                        <a:latin typeface="Calibri"/>
                        <a:ea typeface="Times New Roman"/>
                        <a:cs typeface="Times New Roman"/>
                      </a:endParaRPr>
                    </a:p>
                  </a:txBody>
                  <a:tcPr marL="68580" marR="68580" marT="0" marB="0" anchor="ctr"/>
                </a:tc>
                <a:tc>
                  <a:txBody>
                    <a:bodyPr/>
                    <a:lstStyle/>
                    <a:p>
                      <a:pPr algn="ctr">
                        <a:spcAft>
                          <a:spcPts val="0"/>
                        </a:spcAft>
                      </a:pPr>
                      <a:r>
                        <a:rPr lang="en-GB" sz="1600" b="1" dirty="0">
                          <a:effectLst/>
                        </a:rPr>
                        <a:t>Number of devices</a:t>
                      </a:r>
                      <a:endParaRPr lang="en-GB" sz="1600" b="1" dirty="0">
                        <a:effectLst/>
                        <a:latin typeface="Calibri"/>
                        <a:ea typeface="Times New Roman"/>
                        <a:cs typeface="Times New Roman"/>
                      </a:endParaRPr>
                    </a:p>
                  </a:txBody>
                  <a:tcPr marL="68580" marR="68580" marT="0" marB="0" anchor="ctr"/>
                </a:tc>
                <a:tc>
                  <a:txBody>
                    <a:bodyPr/>
                    <a:lstStyle/>
                    <a:p>
                      <a:pPr algn="ctr">
                        <a:spcAft>
                          <a:spcPts val="0"/>
                        </a:spcAft>
                      </a:pPr>
                      <a:r>
                        <a:rPr lang="en-GB" sz="1600" b="1" dirty="0">
                          <a:effectLst/>
                        </a:rPr>
                        <a:t>Device status during irradiation</a:t>
                      </a:r>
                      <a:endParaRPr lang="en-GB" sz="1600" b="1" dirty="0">
                        <a:effectLst/>
                        <a:latin typeface="Calibri"/>
                        <a:ea typeface="Times New Roman"/>
                        <a:cs typeface="Times New Roman"/>
                      </a:endParaRPr>
                    </a:p>
                  </a:txBody>
                  <a:tcPr marL="68580" marR="68580" marT="0" marB="0" anchor="ctr"/>
                </a:tc>
              </a:tr>
              <a:tr h="277958">
                <a:tc rowSpan="4">
                  <a:txBody>
                    <a:bodyPr/>
                    <a:lstStyle/>
                    <a:p>
                      <a:pPr algn="ctr">
                        <a:spcAft>
                          <a:spcPts val="0"/>
                        </a:spcAft>
                      </a:pPr>
                      <a:r>
                        <a:rPr lang="en-GB" sz="1600" b="1" dirty="0">
                          <a:effectLst/>
                        </a:rPr>
                        <a:t>Gamma</a:t>
                      </a:r>
                      <a:endParaRPr lang="en-GB" sz="1600" b="1" dirty="0">
                        <a:effectLst/>
                        <a:latin typeface="Calibri"/>
                        <a:ea typeface="Times New Roman"/>
                        <a:cs typeface="Times New Roman"/>
                      </a:endParaRPr>
                    </a:p>
                  </a:txBody>
                  <a:tcPr marL="68580" marR="68580" marT="0" marB="0" anchor="ctr"/>
                </a:tc>
                <a:tc rowSpan="4">
                  <a:txBody>
                    <a:bodyPr/>
                    <a:lstStyle/>
                    <a:p>
                      <a:pPr algn="ctr">
                        <a:spcAft>
                          <a:spcPts val="0"/>
                        </a:spcAft>
                      </a:pPr>
                      <a:r>
                        <a:rPr lang="en-GB" sz="1600" dirty="0">
                          <a:effectLst/>
                        </a:rPr>
                        <a:t>ESTEC Co</a:t>
                      </a:r>
                      <a:r>
                        <a:rPr lang="en-GB" sz="1600" baseline="30000" dirty="0">
                          <a:effectLst/>
                        </a:rPr>
                        <a:t>60, </a:t>
                      </a:r>
                      <a:r>
                        <a:rPr lang="en-GB" sz="1600" dirty="0" err="1">
                          <a:effectLst/>
                        </a:rPr>
                        <a:t>Noordwijk</a:t>
                      </a:r>
                      <a:endParaRPr lang="en-GB" sz="1600" dirty="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0 (control)</a:t>
                      </a:r>
                      <a:endParaRPr lang="en-GB" sz="160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1</a:t>
                      </a:r>
                      <a:endParaRPr lang="en-GB" sz="1600">
                        <a:effectLst/>
                        <a:latin typeface="Calibri"/>
                        <a:ea typeface="Times New Roman"/>
                        <a:cs typeface="Times New Roman"/>
                      </a:endParaRPr>
                    </a:p>
                  </a:txBody>
                  <a:tcPr marL="68580" marR="68580" marT="0" marB="0" anchor="ctr"/>
                </a:tc>
                <a:tc rowSpan="4">
                  <a:txBody>
                    <a:bodyPr/>
                    <a:lstStyle/>
                    <a:p>
                      <a:pPr algn="ctr">
                        <a:spcAft>
                          <a:spcPts val="0"/>
                        </a:spcAft>
                      </a:pPr>
                      <a:r>
                        <a:rPr lang="en-GB" sz="1600">
                          <a:effectLst/>
                        </a:rPr>
                        <a:t>Biased and clocked</a:t>
                      </a:r>
                      <a:endParaRPr lang="en-GB" sz="1600">
                        <a:effectLst/>
                        <a:latin typeface="Calibri"/>
                        <a:ea typeface="Times New Roman"/>
                        <a:cs typeface="Times New Roman"/>
                      </a:endParaRPr>
                    </a:p>
                  </a:txBody>
                  <a:tcPr marL="68580" marR="68580" marT="0" marB="0" anchor="ctr"/>
                </a:tc>
              </a:tr>
              <a:tr h="277958">
                <a:tc vMerge="1">
                  <a:txBody>
                    <a:bodyPr/>
                    <a:lstStyle/>
                    <a:p>
                      <a:endParaRPr lang="en-GB"/>
                    </a:p>
                  </a:txBody>
                  <a:tcPr/>
                </a:tc>
                <a:tc vMerge="1">
                  <a:txBody>
                    <a:bodyPr/>
                    <a:lstStyle/>
                    <a:p>
                      <a:endParaRPr lang="en-GB"/>
                    </a:p>
                  </a:txBody>
                  <a:tcPr/>
                </a:tc>
                <a:tc>
                  <a:txBody>
                    <a:bodyPr/>
                    <a:lstStyle/>
                    <a:p>
                      <a:pPr algn="ctr">
                        <a:spcAft>
                          <a:spcPts val="0"/>
                        </a:spcAft>
                      </a:pPr>
                      <a:r>
                        <a:rPr lang="en-GB" sz="1600">
                          <a:effectLst/>
                        </a:rPr>
                        <a:t>50 krad(Si)</a:t>
                      </a:r>
                      <a:endParaRPr lang="en-GB" sz="160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2</a:t>
                      </a:r>
                      <a:endParaRPr lang="en-GB" sz="1600">
                        <a:effectLst/>
                        <a:latin typeface="Calibri"/>
                        <a:ea typeface="Times New Roman"/>
                        <a:cs typeface="Times New Roman"/>
                      </a:endParaRPr>
                    </a:p>
                  </a:txBody>
                  <a:tcPr marL="68580" marR="68580" marT="0" marB="0" anchor="ctr"/>
                </a:tc>
                <a:tc vMerge="1">
                  <a:txBody>
                    <a:bodyPr/>
                    <a:lstStyle/>
                    <a:p>
                      <a:endParaRPr lang="en-GB"/>
                    </a:p>
                  </a:txBody>
                  <a:tcPr/>
                </a:tc>
              </a:tr>
              <a:tr h="277958">
                <a:tc vMerge="1">
                  <a:txBody>
                    <a:bodyPr/>
                    <a:lstStyle/>
                    <a:p>
                      <a:endParaRPr lang="en-GB"/>
                    </a:p>
                  </a:txBody>
                  <a:tcPr/>
                </a:tc>
                <a:tc vMerge="1">
                  <a:txBody>
                    <a:bodyPr/>
                    <a:lstStyle/>
                    <a:p>
                      <a:endParaRPr lang="en-GB"/>
                    </a:p>
                  </a:txBody>
                  <a:tcPr/>
                </a:tc>
                <a:tc>
                  <a:txBody>
                    <a:bodyPr/>
                    <a:lstStyle/>
                    <a:p>
                      <a:pPr algn="ctr">
                        <a:spcAft>
                          <a:spcPts val="0"/>
                        </a:spcAft>
                      </a:pPr>
                      <a:r>
                        <a:rPr lang="en-GB" sz="1600" dirty="0" smtClean="0">
                          <a:effectLst/>
                        </a:rPr>
                        <a:t>EOL: 100 </a:t>
                      </a:r>
                      <a:r>
                        <a:rPr lang="en-GB" sz="1600" dirty="0" err="1">
                          <a:effectLst/>
                        </a:rPr>
                        <a:t>krad</a:t>
                      </a:r>
                      <a:r>
                        <a:rPr lang="en-GB" sz="1600" dirty="0">
                          <a:effectLst/>
                        </a:rPr>
                        <a:t>(Si</a:t>
                      </a:r>
                      <a:r>
                        <a:rPr lang="en-GB" sz="1600" dirty="0" smtClean="0">
                          <a:effectLst/>
                        </a:rPr>
                        <a:t>)</a:t>
                      </a:r>
                      <a:endParaRPr lang="en-GB" sz="1600" dirty="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2</a:t>
                      </a:r>
                      <a:endParaRPr lang="en-GB" sz="1600">
                        <a:effectLst/>
                        <a:latin typeface="Calibri"/>
                        <a:ea typeface="Times New Roman"/>
                        <a:cs typeface="Times New Roman"/>
                      </a:endParaRPr>
                    </a:p>
                  </a:txBody>
                  <a:tcPr marL="68580" marR="68580" marT="0" marB="0" anchor="ctr"/>
                </a:tc>
                <a:tc vMerge="1">
                  <a:txBody>
                    <a:bodyPr/>
                    <a:lstStyle/>
                    <a:p>
                      <a:endParaRPr lang="en-GB"/>
                    </a:p>
                  </a:txBody>
                  <a:tcPr/>
                </a:tc>
              </a:tr>
              <a:tr h="277958">
                <a:tc vMerge="1">
                  <a:txBody>
                    <a:bodyPr/>
                    <a:lstStyle/>
                    <a:p>
                      <a:endParaRPr lang="en-GB"/>
                    </a:p>
                  </a:txBody>
                  <a:tcPr/>
                </a:tc>
                <a:tc vMerge="1">
                  <a:txBody>
                    <a:bodyPr/>
                    <a:lstStyle/>
                    <a:p>
                      <a:endParaRPr lang="en-GB"/>
                    </a:p>
                  </a:txBody>
                  <a:tcPr/>
                </a:tc>
                <a:tc>
                  <a:txBody>
                    <a:bodyPr/>
                    <a:lstStyle/>
                    <a:p>
                      <a:pPr algn="ctr">
                        <a:spcAft>
                          <a:spcPts val="0"/>
                        </a:spcAft>
                      </a:pPr>
                      <a:r>
                        <a:rPr lang="en-GB" sz="1600" dirty="0">
                          <a:effectLst/>
                        </a:rPr>
                        <a:t>200 </a:t>
                      </a:r>
                      <a:r>
                        <a:rPr lang="en-GB" sz="1600" dirty="0" err="1">
                          <a:effectLst/>
                        </a:rPr>
                        <a:t>krad</a:t>
                      </a:r>
                      <a:r>
                        <a:rPr lang="en-GB" sz="1600" dirty="0">
                          <a:effectLst/>
                        </a:rPr>
                        <a:t>(Si)</a:t>
                      </a:r>
                      <a:endParaRPr lang="en-GB" sz="1600" dirty="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1</a:t>
                      </a:r>
                      <a:endParaRPr lang="en-GB" sz="1600">
                        <a:effectLst/>
                        <a:latin typeface="Calibri"/>
                        <a:ea typeface="Times New Roman"/>
                        <a:cs typeface="Times New Roman"/>
                      </a:endParaRPr>
                    </a:p>
                  </a:txBody>
                  <a:tcPr marL="68580" marR="68580" marT="0" marB="0" anchor="ctr"/>
                </a:tc>
                <a:tc vMerge="1">
                  <a:txBody>
                    <a:bodyPr/>
                    <a:lstStyle/>
                    <a:p>
                      <a:endParaRPr lang="en-GB"/>
                    </a:p>
                  </a:txBody>
                  <a:tcPr/>
                </a:tc>
              </a:tr>
              <a:tr h="277958">
                <a:tc rowSpan="4">
                  <a:txBody>
                    <a:bodyPr/>
                    <a:lstStyle/>
                    <a:p>
                      <a:pPr algn="ctr">
                        <a:spcAft>
                          <a:spcPts val="0"/>
                        </a:spcAft>
                      </a:pPr>
                      <a:r>
                        <a:rPr lang="en-GB" sz="1600" b="1" dirty="0">
                          <a:effectLst/>
                        </a:rPr>
                        <a:t>Proton</a:t>
                      </a:r>
                      <a:endParaRPr lang="en-GB" sz="1600" b="1" dirty="0">
                        <a:effectLst/>
                        <a:latin typeface="Calibri"/>
                        <a:ea typeface="Times New Roman"/>
                        <a:cs typeface="Times New Roman"/>
                      </a:endParaRPr>
                    </a:p>
                  </a:txBody>
                  <a:tcPr marL="68580" marR="68580" marT="0" marB="0" anchor="ctr"/>
                </a:tc>
                <a:tc rowSpan="4">
                  <a:txBody>
                    <a:bodyPr/>
                    <a:lstStyle/>
                    <a:p>
                      <a:pPr algn="ctr">
                        <a:spcAft>
                          <a:spcPts val="0"/>
                        </a:spcAft>
                      </a:pPr>
                      <a:r>
                        <a:rPr lang="en-GB" sz="1600" dirty="0">
                          <a:effectLst/>
                        </a:rPr>
                        <a:t>10 </a:t>
                      </a:r>
                      <a:r>
                        <a:rPr lang="en-GB" sz="1600" dirty="0" smtClean="0">
                          <a:effectLst/>
                        </a:rPr>
                        <a:t>MeV or equivalent</a:t>
                      </a:r>
                      <a:endParaRPr lang="en-GB" sz="1600" dirty="0">
                        <a:effectLst/>
                        <a:latin typeface="Calibri"/>
                        <a:ea typeface="Times New Roman"/>
                        <a:cs typeface="Times New Roman"/>
                      </a:endParaRPr>
                    </a:p>
                  </a:txBody>
                  <a:tcPr marL="68580" marR="68580" marT="0" marB="0" anchor="ctr"/>
                </a:tc>
                <a:tc>
                  <a:txBody>
                    <a:bodyPr/>
                    <a:lstStyle/>
                    <a:p>
                      <a:pPr algn="ctr">
                        <a:spcAft>
                          <a:spcPts val="0"/>
                        </a:spcAft>
                      </a:pPr>
                      <a:r>
                        <a:rPr lang="en-GB" sz="1600" dirty="0">
                          <a:effectLst/>
                        </a:rPr>
                        <a:t>0 (control)</a:t>
                      </a:r>
                      <a:endParaRPr lang="en-GB" sz="1600" dirty="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1</a:t>
                      </a:r>
                      <a:endParaRPr lang="en-GB" sz="1600">
                        <a:effectLst/>
                        <a:latin typeface="Calibri"/>
                        <a:ea typeface="Times New Roman"/>
                        <a:cs typeface="Times New Roman"/>
                      </a:endParaRPr>
                    </a:p>
                  </a:txBody>
                  <a:tcPr marL="68580" marR="68580" marT="0" marB="0" anchor="ctr"/>
                </a:tc>
                <a:tc rowSpan="4">
                  <a:txBody>
                    <a:bodyPr/>
                    <a:lstStyle/>
                    <a:p>
                      <a:pPr algn="ctr">
                        <a:spcAft>
                          <a:spcPts val="0"/>
                        </a:spcAft>
                      </a:pPr>
                      <a:r>
                        <a:rPr lang="en-GB" sz="1600">
                          <a:effectLst/>
                        </a:rPr>
                        <a:t>Devices placed in a shorting jig</a:t>
                      </a:r>
                      <a:endParaRPr lang="en-GB" sz="1600">
                        <a:effectLst/>
                        <a:latin typeface="Calibri"/>
                        <a:ea typeface="Times New Roman"/>
                        <a:cs typeface="Times New Roman"/>
                      </a:endParaRPr>
                    </a:p>
                  </a:txBody>
                  <a:tcPr marL="68580" marR="68580" marT="0" marB="0" anchor="ctr"/>
                </a:tc>
              </a:tr>
              <a:tr h="277958">
                <a:tc vMerge="1">
                  <a:txBody>
                    <a:bodyPr/>
                    <a:lstStyle/>
                    <a:p>
                      <a:endParaRPr lang="en-GB"/>
                    </a:p>
                  </a:txBody>
                  <a:tcPr/>
                </a:tc>
                <a:tc vMerge="1">
                  <a:txBody>
                    <a:bodyPr/>
                    <a:lstStyle/>
                    <a:p>
                      <a:endParaRPr lang="en-GB"/>
                    </a:p>
                  </a:txBody>
                  <a:tcPr/>
                </a:tc>
                <a:tc>
                  <a:txBody>
                    <a:bodyPr/>
                    <a:lstStyle/>
                    <a:p>
                      <a:pPr algn="ctr">
                        <a:spcAft>
                          <a:spcPts val="0"/>
                        </a:spcAft>
                      </a:pPr>
                      <a:r>
                        <a:rPr lang="en-GB" sz="1600" dirty="0">
                          <a:effectLst/>
                        </a:rPr>
                        <a:t>5×10</a:t>
                      </a:r>
                      <a:r>
                        <a:rPr lang="en-GB" sz="1600" baseline="30000" dirty="0">
                          <a:effectLst/>
                        </a:rPr>
                        <a:t>9</a:t>
                      </a:r>
                      <a:r>
                        <a:rPr lang="en-GB" sz="1600" dirty="0">
                          <a:effectLst/>
                        </a:rPr>
                        <a:t> p cm</a:t>
                      </a:r>
                      <a:r>
                        <a:rPr lang="en-GB" sz="1600" baseline="30000" dirty="0">
                          <a:effectLst/>
                        </a:rPr>
                        <a:t>-2</a:t>
                      </a:r>
                      <a:endParaRPr lang="en-GB" sz="1600" dirty="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1</a:t>
                      </a:r>
                      <a:endParaRPr lang="en-GB" sz="1600">
                        <a:effectLst/>
                        <a:latin typeface="Calibri"/>
                        <a:ea typeface="Times New Roman"/>
                        <a:cs typeface="Times New Roman"/>
                      </a:endParaRPr>
                    </a:p>
                  </a:txBody>
                  <a:tcPr marL="68580" marR="68580" marT="0" marB="0" anchor="ctr"/>
                </a:tc>
                <a:tc vMerge="1">
                  <a:txBody>
                    <a:bodyPr/>
                    <a:lstStyle/>
                    <a:p>
                      <a:endParaRPr lang="en-GB"/>
                    </a:p>
                  </a:txBody>
                  <a:tcPr/>
                </a:tc>
              </a:tr>
              <a:tr h="277958">
                <a:tc vMerge="1">
                  <a:txBody>
                    <a:bodyPr/>
                    <a:lstStyle/>
                    <a:p>
                      <a:endParaRPr lang="en-GB"/>
                    </a:p>
                  </a:txBody>
                  <a:tcPr/>
                </a:tc>
                <a:tc vMerge="1">
                  <a:txBody>
                    <a:bodyPr/>
                    <a:lstStyle/>
                    <a:p>
                      <a:endParaRPr lang="en-GB"/>
                    </a:p>
                  </a:txBody>
                  <a:tcPr/>
                </a:tc>
                <a:tc>
                  <a:txBody>
                    <a:bodyPr/>
                    <a:lstStyle/>
                    <a:p>
                      <a:pPr algn="ctr">
                        <a:spcAft>
                          <a:spcPts val="0"/>
                        </a:spcAft>
                      </a:pPr>
                      <a:r>
                        <a:rPr lang="en-GB" sz="1600" baseline="0" dirty="0" smtClean="0">
                          <a:effectLst/>
                        </a:rPr>
                        <a:t>EOL: </a:t>
                      </a:r>
                      <a:r>
                        <a:rPr lang="en-GB" sz="1600" dirty="0" smtClean="0">
                          <a:effectLst/>
                        </a:rPr>
                        <a:t>1×10</a:t>
                      </a:r>
                      <a:r>
                        <a:rPr lang="en-GB" sz="1600" baseline="30000" dirty="0" smtClean="0">
                          <a:effectLst/>
                        </a:rPr>
                        <a:t>10</a:t>
                      </a:r>
                      <a:r>
                        <a:rPr lang="en-GB" sz="1600" dirty="0" smtClean="0">
                          <a:effectLst/>
                        </a:rPr>
                        <a:t> </a:t>
                      </a:r>
                      <a:r>
                        <a:rPr lang="en-GB" sz="1600" dirty="0">
                          <a:effectLst/>
                        </a:rPr>
                        <a:t> p </a:t>
                      </a:r>
                      <a:r>
                        <a:rPr lang="en-GB" sz="1600" dirty="0" smtClean="0">
                          <a:effectLst/>
                        </a:rPr>
                        <a:t>cm</a:t>
                      </a:r>
                      <a:r>
                        <a:rPr lang="en-GB" sz="1600" baseline="30000" dirty="0" smtClean="0">
                          <a:effectLst/>
                        </a:rPr>
                        <a:t>-2</a:t>
                      </a:r>
                      <a:endParaRPr lang="en-GB" sz="1600" baseline="0" dirty="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1</a:t>
                      </a:r>
                      <a:endParaRPr lang="en-GB" sz="1600">
                        <a:effectLst/>
                        <a:latin typeface="Calibri"/>
                        <a:ea typeface="Times New Roman"/>
                        <a:cs typeface="Times New Roman"/>
                      </a:endParaRPr>
                    </a:p>
                  </a:txBody>
                  <a:tcPr marL="68580" marR="68580" marT="0" marB="0" anchor="ctr"/>
                </a:tc>
                <a:tc vMerge="1">
                  <a:txBody>
                    <a:bodyPr/>
                    <a:lstStyle/>
                    <a:p>
                      <a:endParaRPr lang="en-GB"/>
                    </a:p>
                  </a:txBody>
                  <a:tcPr/>
                </a:tc>
              </a:tr>
              <a:tr h="277958">
                <a:tc vMerge="1">
                  <a:txBody>
                    <a:bodyPr/>
                    <a:lstStyle/>
                    <a:p>
                      <a:endParaRPr lang="en-GB"/>
                    </a:p>
                  </a:txBody>
                  <a:tcPr/>
                </a:tc>
                <a:tc vMerge="1">
                  <a:txBody>
                    <a:bodyPr/>
                    <a:lstStyle/>
                    <a:p>
                      <a:endParaRPr lang="en-GB"/>
                    </a:p>
                  </a:txBody>
                  <a:tcPr/>
                </a:tc>
                <a:tc>
                  <a:txBody>
                    <a:bodyPr/>
                    <a:lstStyle/>
                    <a:p>
                      <a:pPr algn="ctr">
                        <a:spcAft>
                          <a:spcPts val="0"/>
                        </a:spcAft>
                      </a:pPr>
                      <a:r>
                        <a:rPr lang="en-GB" sz="1600" dirty="0">
                          <a:effectLst/>
                        </a:rPr>
                        <a:t>2×10</a:t>
                      </a:r>
                      <a:r>
                        <a:rPr lang="en-GB" sz="1600" baseline="30000" dirty="0">
                          <a:effectLst/>
                        </a:rPr>
                        <a:t>10</a:t>
                      </a:r>
                      <a:r>
                        <a:rPr lang="en-GB" sz="1600" dirty="0">
                          <a:effectLst/>
                        </a:rPr>
                        <a:t>  p cm</a:t>
                      </a:r>
                      <a:r>
                        <a:rPr lang="en-GB" sz="1600" baseline="30000" dirty="0">
                          <a:effectLst/>
                        </a:rPr>
                        <a:t>-2</a:t>
                      </a:r>
                      <a:endParaRPr lang="en-GB" sz="1600" dirty="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1</a:t>
                      </a:r>
                      <a:endParaRPr lang="en-GB" sz="1600">
                        <a:effectLst/>
                        <a:latin typeface="Calibri"/>
                        <a:ea typeface="Times New Roman"/>
                        <a:cs typeface="Times New Roman"/>
                      </a:endParaRPr>
                    </a:p>
                  </a:txBody>
                  <a:tcPr marL="68580" marR="68580" marT="0" marB="0" anchor="ctr"/>
                </a:tc>
                <a:tc vMerge="1">
                  <a:txBody>
                    <a:bodyPr/>
                    <a:lstStyle/>
                    <a:p>
                      <a:endParaRPr lang="en-GB"/>
                    </a:p>
                  </a:txBody>
                  <a:tcPr/>
                </a:tc>
              </a:tr>
              <a:tr h="277958">
                <a:tc rowSpan="2">
                  <a:txBody>
                    <a:bodyPr/>
                    <a:lstStyle/>
                    <a:p>
                      <a:pPr algn="ctr">
                        <a:spcAft>
                          <a:spcPts val="0"/>
                        </a:spcAft>
                      </a:pPr>
                      <a:r>
                        <a:rPr lang="en-GB" sz="1600" b="1" dirty="0">
                          <a:effectLst/>
                        </a:rPr>
                        <a:t>Heavy ion</a:t>
                      </a:r>
                      <a:endParaRPr lang="en-GB" sz="1600" b="1" dirty="0">
                        <a:effectLst/>
                        <a:latin typeface="Calibri"/>
                        <a:ea typeface="Times New Roman"/>
                        <a:cs typeface="Times New Roman"/>
                      </a:endParaRPr>
                    </a:p>
                  </a:txBody>
                  <a:tcPr marL="68580" marR="68580" marT="0" marB="0" anchor="ctr"/>
                </a:tc>
                <a:tc rowSpan="2">
                  <a:txBody>
                    <a:bodyPr/>
                    <a:lstStyle/>
                    <a:p>
                      <a:pPr algn="ctr">
                        <a:spcAft>
                          <a:spcPts val="0"/>
                        </a:spcAft>
                      </a:pPr>
                      <a:r>
                        <a:rPr lang="fr-FR" sz="1600">
                          <a:effectLst/>
                        </a:rPr>
                        <a:t>Cyclotron Resource Centre at Louvain‑la‑Neuve</a:t>
                      </a:r>
                      <a:endParaRPr lang="en-GB" sz="1600">
                        <a:effectLst/>
                        <a:latin typeface="Calibri"/>
                        <a:ea typeface="Times New Roman"/>
                        <a:cs typeface="Times New Roman"/>
                      </a:endParaRPr>
                    </a:p>
                  </a:txBody>
                  <a:tcPr marL="68580" marR="68580" marT="0" marB="0" anchor="ctr"/>
                </a:tc>
                <a:tc>
                  <a:txBody>
                    <a:bodyPr/>
                    <a:lstStyle/>
                    <a:p>
                      <a:pPr algn="ctr">
                        <a:spcAft>
                          <a:spcPts val="0"/>
                        </a:spcAft>
                      </a:pPr>
                      <a:r>
                        <a:rPr lang="en-GB" sz="1600" dirty="0">
                          <a:effectLst/>
                        </a:rPr>
                        <a:t>Control</a:t>
                      </a:r>
                      <a:endParaRPr lang="en-GB" sz="1600" dirty="0">
                        <a:effectLst/>
                        <a:latin typeface="Calibri"/>
                        <a:ea typeface="Times New Roman"/>
                        <a:cs typeface="Times New Roman"/>
                      </a:endParaRPr>
                    </a:p>
                  </a:txBody>
                  <a:tcPr marL="68580" marR="68580" marT="0" marB="0" anchor="ctr"/>
                </a:tc>
                <a:tc>
                  <a:txBody>
                    <a:bodyPr/>
                    <a:lstStyle/>
                    <a:p>
                      <a:pPr algn="ctr">
                        <a:spcAft>
                          <a:spcPts val="0"/>
                        </a:spcAft>
                      </a:pPr>
                      <a:r>
                        <a:rPr lang="en-GB" sz="1600" dirty="0">
                          <a:effectLst/>
                        </a:rPr>
                        <a:t>1</a:t>
                      </a:r>
                      <a:endParaRPr lang="en-GB" sz="1600" dirty="0">
                        <a:effectLst/>
                        <a:latin typeface="Calibri"/>
                        <a:ea typeface="Times New Roman"/>
                        <a:cs typeface="Times New Roman"/>
                      </a:endParaRPr>
                    </a:p>
                  </a:txBody>
                  <a:tcPr marL="68580" marR="68580" marT="0" marB="0" anchor="ctr"/>
                </a:tc>
                <a:tc rowSpan="2">
                  <a:txBody>
                    <a:bodyPr/>
                    <a:lstStyle/>
                    <a:p>
                      <a:pPr algn="ctr">
                        <a:spcAft>
                          <a:spcPts val="0"/>
                        </a:spcAft>
                      </a:pPr>
                      <a:r>
                        <a:rPr lang="en-GB" sz="1600" dirty="0" smtClean="0">
                          <a:effectLst/>
                        </a:rPr>
                        <a:t>Latch-up</a:t>
                      </a:r>
                      <a:r>
                        <a:rPr lang="en-GB" sz="1600" baseline="0" dirty="0" smtClean="0">
                          <a:effectLst/>
                        </a:rPr>
                        <a:t> </a:t>
                      </a:r>
                      <a:r>
                        <a:rPr lang="en-GB" sz="1600" dirty="0" smtClean="0">
                          <a:effectLst/>
                        </a:rPr>
                        <a:t>monitoring</a:t>
                      </a:r>
                      <a:endParaRPr lang="en-GB" sz="1600" dirty="0">
                        <a:effectLst/>
                        <a:latin typeface="Calibri"/>
                        <a:ea typeface="Times New Roman"/>
                        <a:cs typeface="Times New Roman"/>
                      </a:endParaRPr>
                    </a:p>
                  </a:txBody>
                  <a:tcPr marL="68580" marR="68580" marT="0" marB="0" anchor="ctr"/>
                </a:tc>
              </a:tr>
              <a:tr h="697328">
                <a:tc vMerge="1">
                  <a:txBody>
                    <a:bodyPr/>
                    <a:lstStyle/>
                    <a:p>
                      <a:endParaRPr lang="en-GB"/>
                    </a:p>
                  </a:txBody>
                  <a:tcPr/>
                </a:tc>
                <a:tc vMerge="1">
                  <a:txBody>
                    <a:bodyPr/>
                    <a:lstStyle/>
                    <a:p>
                      <a:endParaRPr lang="en-GB"/>
                    </a:p>
                  </a:txBody>
                  <a:tcPr/>
                </a:tc>
                <a:tc>
                  <a:txBody>
                    <a:bodyPr/>
                    <a:lstStyle/>
                    <a:p>
                      <a:pPr algn="ctr">
                        <a:spcAft>
                          <a:spcPts val="0"/>
                        </a:spcAft>
                      </a:pPr>
                      <a:r>
                        <a:rPr lang="en-GB" sz="1600">
                          <a:effectLst/>
                        </a:rPr>
                        <a:t>LET range of 1 to 70 MeV mg</a:t>
                      </a:r>
                      <a:r>
                        <a:rPr lang="en-GB" sz="1600" baseline="30000">
                          <a:effectLst/>
                        </a:rPr>
                        <a:t>‑1</a:t>
                      </a:r>
                      <a:r>
                        <a:rPr lang="en-GB" sz="1600">
                          <a:effectLst/>
                        </a:rPr>
                        <a:t> cm</a:t>
                      </a:r>
                      <a:r>
                        <a:rPr lang="en-GB" sz="1600" baseline="30000">
                          <a:effectLst/>
                        </a:rPr>
                        <a:t>-2</a:t>
                      </a:r>
                      <a:endParaRPr lang="en-GB" sz="1600">
                        <a:effectLst/>
                        <a:latin typeface="Calibri"/>
                        <a:ea typeface="Times New Roman"/>
                        <a:cs typeface="Times New Roman"/>
                      </a:endParaRPr>
                    </a:p>
                  </a:txBody>
                  <a:tcPr marL="68580" marR="68580" marT="0" marB="0" anchor="ctr"/>
                </a:tc>
                <a:tc>
                  <a:txBody>
                    <a:bodyPr/>
                    <a:lstStyle/>
                    <a:p>
                      <a:pPr algn="ctr">
                        <a:spcAft>
                          <a:spcPts val="0"/>
                        </a:spcAft>
                      </a:pPr>
                      <a:r>
                        <a:rPr lang="en-GB" sz="1600" dirty="0">
                          <a:effectLst/>
                        </a:rPr>
                        <a:t>3</a:t>
                      </a:r>
                      <a:endParaRPr lang="en-GB" sz="1600" dirty="0">
                        <a:effectLst/>
                        <a:latin typeface="Calibri"/>
                        <a:ea typeface="Times New Roman"/>
                        <a:cs typeface="Times New Roman"/>
                      </a:endParaRPr>
                    </a:p>
                  </a:txBody>
                  <a:tcPr marL="68580" marR="68580" marT="0" marB="0" anchor="ctr"/>
                </a:tc>
                <a:tc vMerge="1">
                  <a:txBody>
                    <a:bodyPr/>
                    <a:lstStyle/>
                    <a:p>
                      <a:endParaRPr lang="en-GB"/>
                    </a:p>
                  </a:txBody>
                  <a:tcPr/>
                </a:tc>
              </a:tr>
              <a:tr h="214392">
                <a:tc>
                  <a:txBody>
                    <a:bodyPr/>
                    <a:lstStyle/>
                    <a:p>
                      <a:pPr algn="ctr">
                        <a:spcAft>
                          <a:spcPts val="0"/>
                        </a:spcAft>
                      </a:pPr>
                      <a:r>
                        <a:rPr lang="en-GB" sz="1600" b="1" dirty="0">
                          <a:effectLst/>
                        </a:rPr>
                        <a:t>Electrons</a:t>
                      </a:r>
                      <a:endParaRPr lang="en-GB" sz="1600" b="1" dirty="0">
                        <a:effectLst/>
                        <a:latin typeface="Calibri"/>
                        <a:ea typeface="Times New Roman"/>
                        <a:cs typeface="Times New Roman"/>
                      </a:endParaRPr>
                    </a:p>
                  </a:txBody>
                  <a:tcPr marL="68580" marR="68580" marT="0" marB="0" anchor="ctr"/>
                </a:tc>
                <a:tc>
                  <a:txBody>
                    <a:bodyPr/>
                    <a:lstStyle/>
                    <a:p>
                      <a:pPr algn="ctr">
                        <a:spcAft>
                          <a:spcPts val="0"/>
                        </a:spcAft>
                      </a:pPr>
                      <a:r>
                        <a:rPr lang="en-GB" sz="1600" dirty="0">
                          <a:effectLst/>
                        </a:rPr>
                        <a:t>10 MeV (TBC)</a:t>
                      </a:r>
                      <a:endParaRPr lang="en-GB" sz="1600" dirty="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(TBC)</a:t>
                      </a:r>
                      <a:endParaRPr lang="en-GB" sz="1600">
                        <a:effectLst/>
                        <a:latin typeface="Calibri"/>
                        <a:ea typeface="Times New Roman"/>
                        <a:cs typeface="Times New Roman"/>
                      </a:endParaRPr>
                    </a:p>
                  </a:txBody>
                  <a:tcPr marL="68580" marR="68580" marT="0" marB="0" anchor="ctr"/>
                </a:tc>
                <a:tc>
                  <a:txBody>
                    <a:bodyPr/>
                    <a:lstStyle/>
                    <a:p>
                      <a:pPr algn="ctr">
                        <a:spcAft>
                          <a:spcPts val="0"/>
                        </a:spcAft>
                      </a:pPr>
                      <a:r>
                        <a:rPr lang="en-GB" sz="1600">
                          <a:effectLst/>
                        </a:rPr>
                        <a:t>3</a:t>
                      </a:r>
                      <a:endParaRPr lang="en-GB" sz="1600">
                        <a:effectLst/>
                        <a:latin typeface="Calibri"/>
                        <a:ea typeface="Times New Roman"/>
                        <a:cs typeface="Times New Roman"/>
                      </a:endParaRPr>
                    </a:p>
                  </a:txBody>
                  <a:tcPr marL="68580" marR="68580" marT="0" marB="0" anchor="ctr"/>
                </a:tc>
                <a:tc>
                  <a:txBody>
                    <a:bodyPr/>
                    <a:lstStyle/>
                    <a:p>
                      <a:pPr algn="ctr">
                        <a:spcAft>
                          <a:spcPts val="0"/>
                        </a:spcAft>
                      </a:pPr>
                      <a:endParaRPr lang="en-GB" sz="1600" dirty="0" smtClean="0">
                        <a:effectLst/>
                      </a:endParaRPr>
                    </a:p>
                    <a:p>
                      <a:pPr algn="ctr">
                        <a:spcAft>
                          <a:spcPts val="0"/>
                        </a:spcAft>
                      </a:pPr>
                      <a:r>
                        <a:rPr lang="en-GB" sz="1600" dirty="0">
                          <a:effectLst/>
                        </a:rPr>
                        <a:t> </a:t>
                      </a:r>
                      <a:endParaRPr lang="en-GB" sz="1600" dirty="0">
                        <a:effectLst/>
                        <a:latin typeface="Calibri"/>
                        <a:ea typeface="Times New Roman"/>
                        <a:cs typeface="Times New Roman"/>
                      </a:endParaRPr>
                    </a:p>
                  </a:txBody>
                  <a:tcPr marL="68580" marR="68580" marT="0" marB="0" anchor="ctr"/>
                </a:tc>
              </a:tr>
            </a:tbl>
          </a:graphicData>
        </a:graphic>
      </p:graphicFrame>
      <p:sp>
        <p:nvSpPr>
          <p:cNvPr id="4" name="Rectangle 3"/>
          <p:cNvSpPr/>
          <p:nvPr/>
        </p:nvSpPr>
        <p:spPr>
          <a:xfrm>
            <a:off x="385010" y="1377260"/>
            <a:ext cx="8410074" cy="369332"/>
          </a:xfrm>
          <a:prstGeom prst="rect">
            <a:avLst/>
          </a:prstGeom>
        </p:spPr>
        <p:txBody>
          <a:bodyPr wrap="square">
            <a:spAutoFit/>
          </a:bodyPr>
          <a:lstStyle/>
          <a:p>
            <a:r>
              <a:rPr lang="en-GB" dirty="0" smtClean="0">
                <a:latin typeface="+mn-lt"/>
              </a:rPr>
              <a:t>A </a:t>
            </a:r>
            <a:r>
              <a:rPr lang="en-GB" dirty="0">
                <a:latin typeface="+mn-lt"/>
              </a:rPr>
              <a:t>broad and detailed irradiation test campaign </a:t>
            </a:r>
            <a:r>
              <a:rPr lang="en-GB" dirty="0" smtClean="0">
                <a:latin typeface="+mn-lt"/>
              </a:rPr>
              <a:t>is planned for </a:t>
            </a:r>
            <a:r>
              <a:rPr lang="en-GB" dirty="0">
                <a:latin typeface="+mn-lt"/>
              </a:rPr>
              <a:t>the </a:t>
            </a:r>
            <a:r>
              <a:rPr lang="en-GB" dirty="0" smtClean="0">
                <a:latin typeface="+mn-lt"/>
              </a:rPr>
              <a:t>BI CIS115s:</a:t>
            </a:r>
            <a:endParaRPr lang="en-GB" dirty="0">
              <a:latin typeface="+mn-lt"/>
            </a:endParaRPr>
          </a:p>
        </p:txBody>
      </p:sp>
      <p:sp>
        <p:nvSpPr>
          <p:cNvPr id="5" name="TextBox 12"/>
          <p:cNvSpPr txBox="1">
            <a:spLocks noChangeArrowheads="1"/>
          </p:cNvSpPr>
          <p:nvPr/>
        </p:nvSpPr>
        <p:spPr bwMode="auto">
          <a:xfrm>
            <a:off x="401638" y="347662"/>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CIS115 irradiation campaign</a:t>
            </a:r>
            <a:endParaRPr lang="en-GB" sz="3600" dirty="0">
              <a:solidFill>
                <a:srgbClr val="1F497D"/>
              </a:solidFill>
            </a:endParaRPr>
          </a:p>
        </p:txBody>
      </p:sp>
    </p:spTree>
    <p:extLst>
      <p:ext uri="{BB962C8B-B14F-4D97-AF65-F5344CB8AC3E}">
        <p14:creationId xmlns:p14="http://schemas.microsoft.com/office/powerpoint/2010/main" val="12924612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12"/>
          <p:cNvSpPr txBox="1">
            <a:spLocks noChangeArrowheads="1"/>
          </p:cNvSpPr>
          <p:nvPr/>
        </p:nvSpPr>
        <p:spPr bwMode="auto">
          <a:xfrm>
            <a:off x="401638" y="347662"/>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a:solidFill>
                  <a:srgbClr val="3D3F83"/>
                </a:solidFill>
                <a:latin typeface="+mn-lt"/>
              </a:rPr>
              <a:t>Jovian system</a:t>
            </a:r>
          </a:p>
        </p:txBody>
      </p:sp>
      <p:grpSp>
        <p:nvGrpSpPr>
          <p:cNvPr id="18" name="Group 17"/>
          <p:cNvGrpSpPr/>
          <p:nvPr/>
        </p:nvGrpSpPr>
        <p:grpSpPr>
          <a:xfrm>
            <a:off x="4286402" y="3474086"/>
            <a:ext cx="4605338" cy="2738354"/>
            <a:chOff x="4055421" y="3474086"/>
            <a:chExt cx="4605338" cy="2738354"/>
          </a:xfrm>
        </p:grpSpPr>
        <p:sp>
          <p:nvSpPr>
            <p:cNvPr id="4" name="Rectangle 3"/>
            <p:cNvSpPr/>
            <p:nvPr/>
          </p:nvSpPr>
          <p:spPr>
            <a:xfrm>
              <a:off x="5080001" y="5958524"/>
              <a:ext cx="3580758" cy="253916"/>
            </a:xfrm>
            <a:prstGeom prst="rect">
              <a:avLst/>
            </a:prstGeom>
          </p:spPr>
          <p:txBody>
            <a:bodyPr wrap="square">
              <a:spAutoFit/>
            </a:bodyPr>
            <a:lstStyle/>
            <a:p>
              <a:pPr algn="r"/>
              <a:r>
                <a:rPr lang="en-GB" sz="1050" i="1" dirty="0">
                  <a:latin typeface="+mn-lt"/>
                </a:rPr>
                <a:t>UV </a:t>
              </a:r>
              <a:r>
                <a:rPr lang="en-GB" sz="1050" i="1" dirty="0" smtClean="0">
                  <a:latin typeface="+mn-lt"/>
                </a:rPr>
                <a:t>aurora. Image credit: NASA</a:t>
              </a:r>
              <a:endParaRPr lang="en-GB" sz="1050" i="1" dirty="0">
                <a:latin typeface="+mn-lt"/>
              </a:endParaRPr>
            </a:p>
          </p:txBody>
        </p:sp>
        <p:pic>
          <p:nvPicPr>
            <p:cNvPr id="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55421" y="3474086"/>
              <a:ext cx="4552950" cy="2484438"/>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10"/>
            <p:cNvSpPr>
              <a:spLocks noChangeArrowheads="1"/>
            </p:cNvSpPr>
            <p:nvPr/>
          </p:nvSpPr>
          <p:spPr bwMode="auto">
            <a:xfrm>
              <a:off x="4201471" y="3559952"/>
              <a:ext cx="1155700"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FontTx/>
                <a:buNone/>
              </a:pPr>
              <a:r>
                <a:rPr lang="en-GB" altLang="en-US" sz="1500">
                  <a:solidFill>
                    <a:schemeClr val="bg1"/>
                  </a:solidFill>
                </a:rPr>
                <a:t>Io</a:t>
              </a:r>
            </a:p>
          </p:txBody>
        </p:sp>
        <p:sp>
          <p:nvSpPr>
            <p:cNvPr id="9" name="Rectangle 11"/>
            <p:cNvSpPr>
              <a:spLocks noChangeArrowheads="1"/>
            </p:cNvSpPr>
            <p:nvPr/>
          </p:nvSpPr>
          <p:spPr bwMode="auto">
            <a:xfrm>
              <a:off x="7609834" y="4914089"/>
              <a:ext cx="1050925" cy="458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FontTx/>
                <a:buNone/>
              </a:pPr>
              <a:r>
                <a:rPr lang="en-GB" altLang="en-US" sz="1500" dirty="0">
                  <a:solidFill>
                    <a:schemeClr val="bg1"/>
                  </a:solidFill>
                </a:rPr>
                <a:t>Europa</a:t>
              </a:r>
            </a:p>
          </p:txBody>
        </p:sp>
        <p:sp>
          <p:nvSpPr>
            <p:cNvPr id="10" name="Rectangle 12"/>
            <p:cNvSpPr>
              <a:spLocks noChangeArrowheads="1"/>
            </p:cNvSpPr>
            <p:nvPr/>
          </p:nvSpPr>
          <p:spPr bwMode="auto">
            <a:xfrm>
              <a:off x="4199884" y="5337952"/>
              <a:ext cx="1155700" cy="45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FontTx/>
                <a:buNone/>
              </a:pPr>
              <a:r>
                <a:rPr lang="en-GB" altLang="en-US" sz="1500" dirty="0">
                  <a:solidFill>
                    <a:schemeClr val="bg1"/>
                  </a:solidFill>
                </a:rPr>
                <a:t>Ganymede</a:t>
              </a:r>
            </a:p>
          </p:txBody>
        </p:sp>
        <p:sp>
          <p:nvSpPr>
            <p:cNvPr id="11" name="Line 13"/>
            <p:cNvSpPr>
              <a:spLocks noChangeShapeType="1"/>
            </p:cNvSpPr>
            <p:nvPr/>
          </p:nvSpPr>
          <p:spPr bwMode="auto">
            <a:xfrm flipV="1">
              <a:off x="5330184" y="5271277"/>
              <a:ext cx="1258887" cy="276225"/>
            </a:xfrm>
            <a:prstGeom prst="line">
              <a:avLst/>
            </a:prstGeom>
            <a:noFill/>
            <a:ln w="22225">
              <a:solidFill>
                <a:schemeClr val="bg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2" name="Line 14"/>
            <p:cNvSpPr>
              <a:spLocks noChangeShapeType="1"/>
            </p:cNvSpPr>
            <p:nvPr/>
          </p:nvSpPr>
          <p:spPr bwMode="auto">
            <a:xfrm flipH="1">
              <a:off x="4577709" y="3899677"/>
              <a:ext cx="190500" cy="431800"/>
            </a:xfrm>
            <a:prstGeom prst="line">
              <a:avLst/>
            </a:prstGeom>
            <a:noFill/>
            <a:ln w="22225">
              <a:solidFill>
                <a:schemeClr val="bg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3" name="Line 15"/>
            <p:cNvSpPr>
              <a:spLocks noChangeShapeType="1"/>
            </p:cNvSpPr>
            <p:nvPr/>
          </p:nvSpPr>
          <p:spPr bwMode="auto">
            <a:xfrm flipH="1">
              <a:off x="7305034" y="5177614"/>
              <a:ext cx="517525" cy="103188"/>
            </a:xfrm>
            <a:prstGeom prst="line">
              <a:avLst/>
            </a:prstGeom>
            <a:noFill/>
            <a:ln w="22225">
              <a:solidFill>
                <a:schemeClr val="bg1"/>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pSp>
      <p:sp>
        <p:nvSpPr>
          <p:cNvPr id="16" name="Content Placeholder 15"/>
          <p:cNvSpPr>
            <a:spLocks noGrp="1"/>
          </p:cNvSpPr>
          <p:nvPr>
            <p:ph idx="1"/>
          </p:nvPr>
        </p:nvSpPr>
        <p:spPr>
          <a:xfrm>
            <a:off x="4286402" y="1384387"/>
            <a:ext cx="4552950" cy="1512631"/>
          </a:xfrm>
        </p:spPr>
        <p:txBody>
          <a:bodyPr/>
          <a:lstStyle/>
          <a:p>
            <a:pPr marL="0" indent="0">
              <a:buNone/>
            </a:pPr>
            <a:r>
              <a:rPr lang="en-GB" sz="2400" dirty="0"/>
              <a:t>67 </a:t>
            </a:r>
            <a:r>
              <a:rPr lang="en-GB" sz="2400" dirty="0" smtClean="0"/>
              <a:t>known natural </a:t>
            </a:r>
            <a:r>
              <a:rPr lang="en-GB" sz="2400" dirty="0"/>
              <a:t>satellites</a:t>
            </a:r>
          </a:p>
          <a:p>
            <a:pPr marL="457200" lvl="1" indent="0">
              <a:buNone/>
            </a:pPr>
            <a:r>
              <a:rPr lang="en-GB" sz="2000" dirty="0"/>
              <a:t>4 largest are ‘Galilean’ </a:t>
            </a:r>
            <a:r>
              <a:rPr lang="en-GB" sz="2000" dirty="0" smtClean="0"/>
              <a:t>moons:</a:t>
            </a:r>
          </a:p>
          <a:p>
            <a:pPr marL="457200" lvl="1" indent="0">
              <a:buNone/>
            </a:pPr>
            <a:r>
              <a:rPr lang="en-GB" sz="2000" dirty="0" smtClean="0"/>
              <a:t>Europa</a:t>
            </a:r>
            <a:r>
              <a:rPr lang="en-GB" sz="2000" dirty="0"/>
              <a:t>, </a:t>
            </a:r>
            <a:r>
              <a:rPr lang="en-GB" sz="2000" dirty="0" smtClean="0"/>
              <a:t>Ganymede, </a:t>
            </a:r>
            <a:r>
              <a:rPr lang="en-GB" sz="2000" dirty="0" err="1" smtClean="0"/>
              <a:t>Callisto</a:t>
            </a:r>
            <a:r>
              <a:rPr lang="en-GB" sz="2000" dirty="0" smtClean="0"/>
              <a:t> and Io</a:t>
            </a:r>
          </a:p>
        </p:txBody>
      </p:sp>
      <p:pic>
        <p:nvPicPr>
          <p:cNvPr id="17" name="Picture 4" descr="http://www.americaspace.com/wp-content/uploads/2013/02/JUICE_Image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8565" y="1353390"/>
            <a:ext cx="3923506" cy="3025264"/>
          </a:xfrm>
          <a:prstGeom prst="rect">
            <a:avLst/>
          </a:prstGeom>
          <a:noFill/>
          <a:extLst>
            <a:ext uri="{909E8E84-426E-40DD-AFC4-6F175D3DCCD1}">
              <a14:hiddenFill xmlns:a14="http://schemas.microsoft.com/office/drawing/2010/main">
                <a:solidFill>
                  <a:srgbClr val="FFFFFF"/>
                </a:solidFill>
              </a14:hiddenFill>
            </a:ext>
          </a:extLst>
        </p:spPr>
      </p:pic>
      <p:sp>
        <p:nvSpPr>
          <p:cNvPr id="19" name="Content Placeholder 15"/>
          <p:cNvSpPr txBox="1">
            <a:spLocks/>
          </p:cNvSpPr>
          <p:nvPr/>
        </p:nvSpPr>
        <p:spPr>
          <a:xfrm>
            <a:off x="248565" y="4378654"/>
            <a:ext cx="3923506" cy="1579870"/>
          </a:xfrm>
          <a:prstGeom prst="rect">
            <a:avLst/>
          </a:prstGeom>
        </p:spPr>
        <p:txBody>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pPr>
            <a:r>
              <a:rPr lang="en-GB" sz="2400" dirty="0" smtClean="0"/>
              <a:t>Harsh radiation environment</a:t>
            </a:r>
          </a:p>
          <a:p>
            <a:pPr marL="0" indent="0" algn="ctr">
              <a:buFont typeface="Arial" charset="0"/>
              <a:buNone/>
            </a:pPr>
            <a:r>
              <a:rPr lang="en-GB" sz="1600" dirty="0" smtClean="0"/>
              <a:t>Gammas</a:t>
            </a:r>
          </a:p>
          <a:p>
            <a:pPr marL="0" indent="0" algn="ctr">
              <a:buFont typeface="Arial" charset="0"/>
              <a:buNone/>
            </a:pPr>
            <a:r>
              <a:rPr lang="en-GB" sz="1600" dirty="0" smtClean="0"/>
              <a:t>Protons</a:t>
            </a:r>
          </a:p>
          <a:p>
            <a:pPr marL="0" indent="0" algn="ctr">
              <a:buFont typeface="Arial" charset="0"/>
              <a:buNone/>
            </a:pPr>
            <a:r>
              <a:rPr lang="en-GB" sz="1600" dirty="0" smtClean="0"/>
              <a:t>Heavy ions</a:t>
            </a:r>
          </a:p>
          <a:p>
            <a:pPr marL="0" indent="0" algn="ctr">
              <a:buFont typeface="Arial" charset="0"/>
              <a:buNone/>
            </a:pPr>
            <a:r>
              <a:rPr lang="en-GB" sz="1600" dirty="0" smtClean="0"/>
              <a:t>Electrons</a:t>
            </a:r>
          </a:p>
        </p:txBody>
      </p:sp>
    </p:spTree>
    <p:extLst>
      <p:ext uri="{BB962C8B-B14F-4D97-AF65-F5344CB8AC3E}">
        <p14:creationId xmlns:p14="http://schemas.microsoft.com/office/powerpoint/2010/main" val="89543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7969" y="1517883"/>
            <a:ext cx="5121225" cy="4389621"/>
          </a:xfrm>
          <a:prstGeom prst="rect">
            <a:avLst/>
          </a:prstGeom>
        </p:spPr>
      </p:pic>
      <p:sp>
        <p:nvSpPr>
          <p:cNvPr id="4" name="Rectangle 3"/>
          <p:cNvSpPr/>
          <p:nvPr/>
        </p:nvSpPr>
        <p:spPr>
          <a:xfrm>
            <a:off x="132346" y="1517883"/>
            <a:ext cx="3665621" cy="4247317"/>
          </a:xfrm>
          <a:prstGeom prst="rect">
            <a:avLst/>
          </a:prstGeom>
        </p:spPr>
        <p:txBody>
          <a:bodyPr wrap="square">
            <a:spAutoFit/>
          </a:bodyPr>
          <a:lstStyle/>
          <a:p>
            <a:r>
              <a:rPr lang="en-GB" dirty="0" smtClean="0">
                <a:latin typeface="+mn-lt"/>
              </a:rPr>
              <a:t>A CMOS </a:t>
            </a:r>
            <a:r>
              <a:rPr lang="en-GB" dirty="0" smtClean="0">
                <a:latin typeface="+mn-lt"/>
              </a:rPr>
              <a:t>drive system </a:t>
            </a:r>
            <a:r>
              <a:rPr lang="en-GB" dirty="0" smtClean="0">
                <a:latin typeface="+mn-lt"/>
              </a:rPr>
              <a:t>is </a:t>
            </a:r>
            <a:r>
              <a:rPr lang="en-GB" dirty="0" smtClean="0">
                <a:latin typeface="+mn-lt"/>
              </a:rPr>
              <a:t>used to characterise the FI and BI CIS107s and CIS115s.</a:t>
            </a:r>
          </a:p>
          <a:p>
            <a:endParaRPr lang="en-GB" dirty="0">
              <a:latin typeface="+mn-lt"/>
            </a:endParaRPr>
          </a:p>
          <a:p>
            <a:pPr marL="285750" indent="-285750">
              <a:buFont typeface="Arial" panose="020B0604020202020204" pitchFamily="34" charset="0"/>
              <a:buChar char="•"/>
            </a:pPr>
            <a:r>
              <a:rPr lang="en-GB" dirty="0" smtClean="0">
                <a:latin typeface="+mn-lt"/>
              </a:rPr>
              <a:t>Bias levels and clocks are generated in a PCB stack with a ZIF socket for connecting the sensor</a:t>
            </a:r>
          </a:p>
          <a:p>
            <a:pPr marL="285750" indent="-285750">
              <a:buFont typeface="Arial" panose="020B0604020202020204" pitchFamily="34" charset="0"/>
              <a:buChar char="•"/>
            </a:pPr>
            <a:r>
              <a:rPr lang="en-GB" dirty="0">
                <a:latin typeface="+mn-lt"/>
              </a:rPr>
              <a:t>A de-magnifying optical setup using masks and 3-axis translational stages allows for optical characterisation</a:t>
            </a:r>
          </a:p>
          <a:p>
            <a:pPr marL="285750" indent="-285750">
              <a:buFont typeface="Arial" panose="020B0604020202020204" pitchFamily="34" charset="0"/>
              <a:buChar char="•"/>
            </a:pPr>
            <a:r>
              <a:rPr lang="en-GB" dirty="0" smtClean="0">
                <a:latin typeface="+mn-lt"/>
              </a:rPr>
              <a:t>Metalwork flanges can clamp around the PCB stack for evacuation and cooling</a:t>
            </a:r>
          </a:p>
        </p:txBody>
      </p:sp>
      <p:sp>
        <p:nvSpPr>
          <p:cNvPr id="5"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Testing at the Open University</a:t>
            </a:r>
            <a:endParaRPr lang="en-GB" sz="3600" dirty="0">
              <a:solidFill>
                <a:srgbClr val="1F497D"/>
              </a:solidFill>
            </a:endParaRPr>
          </a:p>
        </p:txBody>
      </p:sp>
    </p:spTree>
    <p:extLst>
      <p:ext uri="{BB962C8B-B14F-4D97-AF65-F5344CB8AC3E}">
        <p14:creationId xmlns:p14="http://schemas.microsoft.com/office/powerpoint/2010/main" val="21582738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D:\Users\cei\Pictures\2014_07_25_LabSDCard\IMG_0292.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2807" t="3742" r="10526" b="6900"/>
          <a:stretch/>
        </p:blipFill>
        <p:spPr bwMode="auto">
          <a:xfrm>
            <a:off x="401636" y="1475872"/>
            <a:ext cx="2951055" cy="456397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CMOS cryogenic </a:t>
            </a:r>
            <a:r>
              <a:rPr lang="en-GB" sz="3600" dirty="0" smtClean="0">
                <a:solidFill>
                  <a:srgbClr val="1F497D"/>
                </a:solidFill>
              </a:rPr>
              <a:t>testing</a:t>
            </a:r>
            <a:endParaRPr lang="en-GB" sz="3600" dirty="0">
              <a:solidFill>
                <a:srgbClr val="1F497D"/>
              </a:solidFill>
            </a:endParaRPr>
          </a:p>
        </p:txBody>
      </p:sp>
      <p:cxnSp>
        <p:nvCxnSpPr>
          <p:cNvPr id="13" name="Gerade Verbindung mit Pfeil 2"/>
          <p:cNvCxnSpPr>
            <a:stCxn id="11" idx="1"/>
          </p:cNvCxnSpPr>
          <p:nvPr/>
        </p:nvCxnSpPr>
        <p:spPr>
          <a:xfrm flipH="1">
            <a:off x="2747102" y="1892514"/>
            <a:ext cx="1331978" cy="618077"/>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 name="Rectangle 10"/>
          <p:cNvSpPr/>
          <p:nvPr/>
        </p:nvSpPr>
        <p:spPr>
          <a:xfrm>
            <a:off x="4079080" y="1430849"/>
            <a:ext cx="3384884" cy="923330"/>
          </a:xfrm>
          <a:prstGeom prst="rect">
            <a:avLst/>
          </a:prstGeom>
        </p:spPr>
        <p:txBody>
          <a:bodyPr wrap="square">
            <a:spAutoFit/>
          </a:bodyPr>
          <a:lstStyle/>
          <a:p>
            <a:r>
              <a:rPr lang="en-GB" dirty="0" smtClean="0">
                <a:latin typeface="+mn-lt"/>
              </a:rPr>
              <a:t>PCB stack with fibre optic communication </a:t>
            </a:r>
            <a:r>
              <a:rPr lang="en-GB" dirty="0" smtClean="0">
                <a:latin typeface="+mn-lt"/>
              </a:rPr>
              <a:t>to camera </a:t>
            </a:r>
            <a:r>
              <a:rPr lang="en-GB" dirty="0" smtClean="0">
                <a:latin typeface="+mn-lt"/>
              </a:rPr>
              <a:t>control unit</a:t>
            </a:r>
            <a:endParaRPr lang="en-GB" dirty="0">
              <a:latin typeface="+mn-lt"/>
            </a:endParaRPr>
          </a:p>
        </p:txBody>
      </p:sp>
      <p:cxnSp>
        <p:nvCxnSpPr>
          <p:cNvPr id="18" name="Gerade Verbindung mit Pfeil 2"/>
          <p:cNvCxnSpPr>
            <a:stCxn id="21" idx="1"/>
          </p:cNvCxnSpPr>
          <p:nvPr/>
        </p:nvCxnSpPr>
        <p:spPr>
          <a:xfrm flipH="1">
            <a:off x="2747102" y="2905125"/>
            <a:ext cx="1331978" cy="852736"/>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1" name="Rectangle 20"/>
          <p:cNvSpPr/>
          <p:nvPr/>
        </p:nvSpPr>
        <p:spPr>
          <a:xfrm>
            <a:off x="4079080" y="2581959"/>
            <a:ext cx="3384884" cy="646331"/>
          </a:xfrm>
          <a:prstGeom prst="rect">
            <a:avLst/>
          </a:prstGeom>
        </p:spPr>
        <p:txBody>
          <a:bodyPr wrap="square">
            <a:spAutoFit/>
          </a:bodyPr>
          <a:lstStyle/>
          <a:p>
            <a:r>
              <a:rPr lang="en-GB" dirty="0" smtClean="0">
                <a:latin typeface="+mn-lt"/>
              </a:rPr>
              <a:t>Metalwork flange forming vacuum seal around PCB stack.</a:t>
            </a:r>
            <a:endParaRPr lang="en-GB" dirty="0">
              <a:latin typeface="+mn-lt"/>
            </a:endParaRPr>
          </a:p>
        </p:txBody>
      </p:sp>
      <p:sp>
        <p:nvSpPr>
          <p:cNvPr id="25" name="Rectangle 24"/>
          <p:cNvSpPr/>
          <p:nvPr/>
        </p:nvSpPr>
        <p:spPr>
          <a:xfrm>
            <a:off x="4079080" y="3394244"/>
            <a:ext cx="4752099" cy="923330"/>
          </a:xfrm>
          <a:prstGeom prst="rect">
            <a:avLst/>
          </a:prstGeom>
        </p:spPr>
        <p:txBody>
          <a:bodyPr wrap="square">
            <a:spAutoFit/>
          </a:bodyPr>
          <a:lstStyle/>
          <a:p>
            <a:r>
              <a:rPr lang="en-GB" dirty="0" smtClean="0">
                <a:latin typeface="+mn-lt"/>
              </a:rPr>
              <a:t>CIS107 mounted in its vacuum chamber housing with cold finger making contact on the back of the ceramic package</a:t>
            </a:r>
            <a:endParaRPr lang="en-GB" dirty="0">
              <a:latin typeface="+mn-lt"/>
            </a:endParaRPr>
          </a:p>
        </p:txBody>
      </p:sp>
      <p:cxnSp>
        <p:nvCxnSpPr>
          <p:cNvPr id="29" name="Gerade Verbindung mit Pfeil 2"/>
          <p:cNvCxnSpPr/>
          <p:nvPr/>
        </p:nvCxnSpPr>
        <p:spPr>
          <a:xfrm flipH="1">
            <a:off x="2061412" y="3829050"/>
            <a:ext cx="2017668" cy="65172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7174" name="Picture 6" descr="D:\Users\cei\Pictures\2014_08_13_LabCameraPhotos\IMG_0829.JPG"/>
          <p:cNvPicPr>
            <a:picLocks noChangeAspect="1" noChangeArrowheads="1"/>
          </p:cNvPicPr>
          <p:nvPr/>
        </p:nvPicPr>
        <p:blipFill rotWithShape="1">
          <a:blip r:embed="rId4" cstate="print">
            <a:extLst>
              <a:ext uri="{BEBA8EAE-BF5A-486C-A8C5-ECC9F3942E4B}">
                <a14:imgProps xmlns:a14="http://schemas.microsoft.com/office/drawing/2010/main">
                  <a14:imgLayer r:embed="rId5">
                    <a14:imgEffect>
                      <a14:brightnessContrast bright="20000" contrast="20000"/>
                    </a14:imgEffect>
                  </a14:imgLayer>
                </a14:imgProps>
              </a:ext>
              <a:ext uri="{28A0092B-C50C-407E-A947-70E740481C1C}">
                <a14:useLocalDpi xmlns:a14="http://schemas.microsoft.com/office/drawing/2010/main" val="0"/>
              </a:ext>
            </a:extLst>
          </a:blip>
          <a:srcRect l="1564" t="8125" r="1354" b="16875"/>
          <a:stretch/>
        </p:blipFill>
        <p:spPr bwMode="auto">
          <a:xfrm>
            <a:off x="4538805" y="4411078"/>
            <a:ext cx="4292374" cy="2210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3707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017965808"/>
              </p:ext>
            </p:extLst>
          </p:nvPr>
        </p:nvGraphicFramePr>
        <p:xfrm>
          <a:off x="1580733" y="1389245"/>
          <a:ext cx="5975098" cy="4351020"/>
        </p:xfrm>
        <a:graphic>
          <a:graphicData uri="http://schemas.openxmlformats.org/drawingml/2006/table">
            <a:tbl>
              <a:tblPr firstRow="1" firstCol="1" bandRow="1">
                <a:tableStyleId>{5940675A-B579-460E-94D1-54222C63F5DA}</a:tableStyleId>
              </a:tblPr>
              <a:tblGrid>
                <a:gridCol w="1374370"/>
                <a:gridCol w="1374370"/>
                <a:gridCol w="1099946"/>
                <a:gridCol w="1063206"/>
                <a:gridCol w="1063206"/>
              </a:tblGrid>
              <a:tr h="420370">
                <a:tc rowSpan="2">
                  <a:txBody>
                    <a:bodyPr/>
                    <a:lstStyle/>
                    <a:p>
                      <a:pPr algn="ctr">
                        <a:spcAft>
                          <a:spcPts val="0"/>
                        </a:spcAft>
                      </a:pPr>
                      <a:r>
                        <a:rPr lang="en-US" sz="1200" b="1" dirty="0">
                          <a:effectLst/>
                        </a:rPr>
                        <a:t>Parameter</a:t>
                      </a:r>
                      <a:endParaRPr lang="en-GB" sz="1800" b="1" dirty="0">
                        <a:effectLst/>
                        <a:latin typeface="Times New Roman"/>
                        <a:ea typeface="Times New Roman"/>
                      </a:endParaRPr>
                    </a:p>
                  </a:txBody>
                  <a:tcPr marL="68580" marR="68580" marT="17780" marB="17780" anchor="ctr"/>
                </a:tc>
                <a:tc rowSpan="2">
                  <a:txBody>
                    <a:bodyPr/>
                    <a:lstStyle/>
                    <a:p>
                      <a:pPr algn="ctr">
                        <a:spcAft>
                          <a:spcPts val="0"/>
                        </a:spcAft>
                      </a:pPr>
                      <a:r>
                        <a:rPr lang="en-US" sz="1200" b="1" dirty="0">
                          <a:effectLst/>
                        </a:rPr>
                        <a:t>Units</a:t>
                      </a:r>
                      <a:endParaRPr lang="en-GB" sz="1800" b="1" dirty="0">
                        <a:effectLst/>
                        <a:latin typeface="Times New Roman"/>
                        <a:ea typeface="Times New Roman"/>
                      </a:endParaRPr>
                    </a:p>
                  </a:txBody>
                  <a:tcPr marL="68580" marR="68580" marT="17780" marB="17780" anchor="ctr"/>
                </a:tc>
                <a:tc>
                  <a:txBody>
                    <a:bodyPr/>
                    <a:lstStyle/>
                    <a:p>
                      <a:pPr algn="ctr">
                        <a:spcAft>
                          <a:spcPts val="0"/>
                        </a:spcAft>
                      </a:pPr>
                      <a:r>
                        <a:rPr lang="en-US" sz="1200" b="1" dirty="0" smtClean="0">
                          <a:effectLst/>
                        </a:rPr>
                        <a:t>Relevant pixel variant from CIS107</a:t>
                      </a:r>
                      <a:endParaRPr lang="en-GB" sz="1800" b="1" dirty="0">
                        <a:effectLst/>
                        <a:latin typeface="Times New Roman"/>
                        <a:ea typeface="Times New Roman"/>
                      </a:endParaRPr>
                    </a:p>
                  </a:txBody>
                  <a:tcPr marL="68580" marR="68580" marT="17780" marB="17780" anchor="ctr"/>
                </a:tc>
                <a:tc gridSpan="2">
                  <a:txBody>
                    <a:bodyPr/>
                    <a:lstStyle/>
                    <a:p>
                      <a:pPr algn="ctr">
                        <a:spcAft>
                          <a:spcPts val="0"/>
                        </a:spcAft>
                      </a:pPr>
                      <a:r>
                        <a:rPr lang="en-US" sz="1200" b="1" dirty="0">
                          <a:effectLst/>
                        </a:rPr>
                        <a:t>CIS115</a:t>
                      </a:r>
                      <a:endParaRPr lang="en-GB" sz="1800" b="1" dirty="0">
                        <a:effectLst/>
                        <a:latin typeface="Times New Roman"/>
                        <a:ea typeface="Times New Roman"/>
                      </a:endParaRPr>
                    </a:p>
                  </a:txBody>
                  <a:tcPr marL="68580" marR="68580" marT="17780" marB="17780" anchor="ctr"/>
                </a:tc>
                <a:tc hMerge="1">
                  <a:txBody>
                    <a:bodyPr/>
                    <a:lstStyle/>
                    <a:p>
                      <a:endParaRPr lang="en-GB"/>
                    </a:p>
                  </a:txBody>
                  <a:tcPr/>
                </a:tc>
              </a:tr>
              <a:tr h="0">
                <a:tc vMerge="1">
                  <a:txBody>
                    <a:bodyPr/>
                    <a:lstStyle/>
                    <a:p>
                      <a:endParaRPr lang="en-GB"/>
                    </a:p>
                  </a:txBody>
                  <a:tcPr/>
                </a:tc>
                <a:tc vMerge="1">
                  <a:txBody>
                    <a:bodyPr/>
                    <a:lstStyle/>
                    <a:p>
                      <a:endParaRPr lang="en-GB"/>
                    </a:p>
                  </a:txBody>
                  <a:tcPr/>
                </a:tc>
                <a:tc>
                  <a:txBody>
                    <a:bodyPr/>
                    <a:lstStyle/>
                    <a:p>
                      <a:pPr algn="ctr">
                        <a:spcAft>
                          <a:spcPts val="0"/>
                        </a:spcAft>
                      </a:pPr>
                      <a:r>
                        <a:rPr lang="en-US" sz="1200" b="1" dirty="0">
                          <a:effectLst/>
                        </a:rPr>
                        <a:t>Measured</a:t>
                      </a:r>
                      <a:endParaRPr lang="en-GB" sz="1800" b="1" dirty="0">
                        <a:effectLst/>
                        <a:latin typeface="Times New Roman"/>
                        <a:ea typeface="Times New Roman"/>
                      </a:endParaRPr>
                    </a:p>
                  </a:txBody>
                  <a:tcPr marL="68580" marR="68580" marT="17780" marB="17780" anchor="ctr"/>
                </a:tc>
                <a:tc>
                  <a:txBody>
                    <a:bodyPr/>
                    <a:lstStyle/>
                    <a:p>
                      <a:pPr algn="ctr">
                        <a:spcAft>
                          <a:spcPts val="0"/>
                        </a:spcAft>
                      </a:pPr>
                      <a:r>
                        <a:rPr lang="en-US" sz="1200" b="1">
                          <a:effectLst/>
                        </a:rPr>
                        <a:t>Goal</a:t>
                      </a:r>
                      <a:endParaRPr lang="en-GB" sz="1800" b="1">
                        <a:effectLst/>
                        <a:latin typeface="Times New Roman"/>
                        <a:ea typeface="Times New Roman"/>
                      </a:endParaRPr>
                    </a:p>
                  </a:txBody>
                  <a:tcPr marL="68580" marR="68580" marT="17780" marB="17780" anchor="ctr"/>
                </a:tc>
                <a:tc>
                  <a:txBody>
                    <a:bodyPr/>
                    <a:lstStyle/>
                    <a:p>
                      <a:pPr algn="ctr">
                        <a:spcAft>
                          <a:spcPts val="0"/>
                        </a:spcAft>
                      </a:pPr>
                      <a:r>
                        <a:rPr lang="en-US" sz="1200" b="1" dirty="0">
                          <a:effectLst/>
                        </a:rPr>
                        <a:t>Measured</a:t>
                      </a:r>
                      <a:endParaRPr lang="en-GB" sz="1800" b="1" dirty="0">
                        <a:effectLst/>
                        <a:latin typeface="Times New Roman"/>
                        <a:ea typeface="Times New Roman"/>
                      </a:endParaRPr>
                    </a:p>
                  </a:txBody>
                  <a:tcPr marL="68580" marR="68580" marT="17780" marB="17780" anchor="ctr"/>
                </a:tc>
              </a:tr>
              <a:tr h="0">
                <a:tc>
                  <a:txBody>
                    <a:bodyPr/>
                    <a:lstStyle/>
                    <a:p>
                      <a:pPr algn="ctr">
                        <a:spcAft>
                          <a:spcPts val="0"/>
                        </a:spcAft>
                      </a:pPr>
                      <a:r>
                        <a:rPr lang="en-US" sz="1200">
                          <a:effectLst/>
                        </a:rPr>
                        <a:t>Columns</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pixels</a:t>
                      </a:r>
                      <a:endParaRPr lang="en-GB" sz="1800">
                        <a:effectLst/>
                        <a:latin typeface="Times New Roman"/>
                        <a:ea typeface="Times New Roman"/>
                      </a:endParaRPr>
                    </a:p>
                  </a:txBody>
                  <a:tcPr marL="68580" marR="68580" marT="17780" marB="17780" anchor="ctr"/>
                </a:tc>
                <a:tc gridSpan="3">
                  <a:txBody>
                    <a:bodyPr/>
                    <a:lstStyle/>
                    <a:p>
                      <a:pPr algn="ctr">
                        <a:spcAft>
                          <a:spcPts val="0"/>
                        </a:spcAft>
                      </a:pPr>
                      <a:r>
                        <a:rPr lang="en-US" sz="1200" dirty="0">
                          <a:effectLst/>
                        </a:rPr>
                        <a:t>1504</a:t>
                      </a:r>
                      <a:endParaRPr lang="en-GB" sz="1800" dirty="0">
                        <a:effectLst/>
                        <a:latin typeface="Times New Roman"/>
                        <a:ea typeface="Times New Roman"/>
                      </a:endParaRPr>
                    </a:p>
                  </a:txBody>
                  <a:tcPr marL="68580" marR="68580" marT="17780" marB="17780" anchor="ctr"/>
                </a:tc>
                <a:tc hMerge="1">
                  <a:txBody>
                    <a:bodyPr/>
                    <a:lstStyle/>
                    <a:p>
                      <a:endParaRPr lang="en-GB"/>
                    </a:p>
                  </a:txBody>
                  <a:tcPr/>
                </a:tc>
                <a:tc hMerge="1">
                  <a:txBody>
                    <a:bodyPr/>
                    <a:lstStyle/>
                    <a:p>
                      <a:endParaRPr lang="en-GB"/>
                    </a:p>
                  </a:txBody>
                  <a:tcPr/>
                </a:tc>
              </a:tr>
              <a:tr h="0">
                <a:tc>
                  <a:txBody>
                    <a:bodyPr/>
                    <a:lstStyle/>
                    <a:p>
                      <a:pPr algn="ctr">
                        <a:spcAft>
                          <a:spcPts val="0"/>
                        </a:spcAft>
                      </a:pPr>
                      <a:r>
                        <a:rPr lang="en-US" sz="1200">
                          <a:effectLst/>
                        </a:rPr>
                        <a:t>Rows</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pixels</a:t>
                      </a:r>
                      <a:endParaRPr lang="en-GB" sz="1800">
                        <a:effectLst/>
                        <a:latin typeface="Times New Roman"/>
                        <a:ea typeface="Times New Roman"/>
                      </a:endParaRPr>
                    </a:p>
                  </a:txBody>
                  <a:tcPr marL="68580" marR="68580" marT="17780" marB="17780" anchor="ctr"/>
                </a:tc>
                <a:tc gridSpan="3">
                  <a:txBody>
                    <a:bodyPr/>
                    <a:lstStyle/>
                    <a:p>
                      <a:pPr algn="ctr">
                        <a:spcAft>
                          <a:spcPts val="0"/>
                        </a:spcAft>
                      </a:pPr>
                      <a:r>
                        <a:rPr lang="en-US" sz="1200">
                          <a:effectLst/>
                        </a:rPr>
                        <a:t>2000</a:t>
                      </a:r>
                      <a:endParaRPr lang="en-GB" sz="1800">
                        <a:effectLst/>
                        <a:latin typeface="Times New Roman"/>
                        <a:ea typeface="Times New Roman"/>
                      </a:endParaRPr>
                    </a:p>
                  </a:txBody>
                  <a:tcPr marL="68580" marR="68580" marT="17780" marB="17780" anchor="ctr"/>
                </a:tc>
                <a:tc hMerge="1">
                  <a:txBody>
                    <a:bodyPr/>
                    <a:lstStyle/>
                    <a:p>
                      <a:endParaRPr lang="en-GB"/>
                    </a:p>
                  </a:txBody>
                  <a:tcPr/>
                </a:tc>
                <a:tc hMerge="1">
                  <a:txBody>
                    <a:bodyPr/>
                    <a:lstStyle/>
                    <a:p>
                      <a:endParaRPr lang="en-GB"/>
                    </a:p>
                  </a:txBody>
                  <a:tcPr/>
                </a:tc>
              </a:tr>
              <a:tr h="0">
                <a:tc>
                  <a:txBody>
                    <a:bodyPr/>
                    <a:lstStyle/>
                    <a:p>
                      <a:pPr algn="ctr">
                        <a:spcAft>
                          <a:spcPts val="0"/>
                        </a:spcAft>
                      </a:pPr>
                      <a:r>
                        <a:rPr lang="en-US" sz="1200">
                          <a:effectLst/>
                        </a:rPr>
                        <a:t>Pixel pitch</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µm</a:t>
                      </a:r>
                      <a:endParaRPr lang="en-GB" sz="1800">
                        <a:effectLst/>
                        <a:latin typeface="Times New Roman"/>
                        <a:ea typeface="Times New Roman"/>
                      </a:endParaRPr>
                    </a:p>
                  </a:txBody>
                  <a:tcPr marL="68580" marR="68580" marT="17780" marB="17780" anchor="ctr"/>
                </a:tc>
                <a:tc gridSpan="3">
                  <a:txBody>
                    <a:bodyPr/>
                    <a:lstStyle/>
                    <a:p>
                      <a:pPr algn="ctr">
                        <a:spcAft>
                          <a:spcPts val="0"/>
                        </a:spcAft>
                      </a:pPr>
                      <a:r>
                        <a:rPr lang="en-US" sz="1200">
                          <a:effectLst/>
                        </a:rPr>
                        <a:t>7</a:t>
                      </a:r>
                      <a:endParaRPr lang="en-GB" sz="1800">
                        <a:effectLst/>
                        <a:latin typeface="Times New Roman"/>
                        <a:ea typeface="Times New Roman"/>
                      </a:endParaRPr>
                    </a:p>
                  </a:txBody>
                  <a:tcPr marL="68580" marR="68580" marT="17780" marB="17780" anchor="ctr"/>
                </a:tc>
                <a:tc hMerge="1">
                  <a:txBody>
                    <a:bodyPr/>
                    <a:lstStyle/>
                    <a:p>
                      <a:endParaRPr lang="en-GB"/>
                    </a:p>
                  </a:txBody>
                  <a:tcPr/>
                </a:tc>
                <a:tc hMerge="1">
                  <a:txBody>
                    <a:bodyPr/>
                    <a:lstStyle/>
                    <a:p>
                      <a:endParaRPr lang="en-GB"/>
                    </a:p>
                  </a:txBody>
                  <a:tcPr/>
                </a:tc>
              </a:tr>
              <a:tr h="0">
                <a:tc>
                  <a:txBody>
                    <a:bodyPr/>
                    <a:lstStyle/>
                    <a:p>
                      <a:pPr algn="ctr">
                        <a:spcAft>
                          <a:spcPts val="0"/>
                        </a:spcAft>
                      </a:pPr>
                      <a:r>
                        <a:rPr lang="en-US" sz="1200">
                          <a:effectLst/>
                        </a:rPr>
                        <a:t>Image area</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mm</a:t>
                      </a:r>
                      <a:endParaRPr lang="en-GB" sz="1800">
                        <a:effectLst/>
                        <a:latin typeface="Times New Roman"/>
                        <a:ea typeface="Times New Roman"/>
                      </a:endParaRPr>
                    </a:p>
                  </a:txBody>
                  <a:tcPr marL="68580" marR="68580" marT="17780" marB="17780" anchor="ctr"/>
                </a:tc>
                <a:tc gridSpan="3">
                  <a:txBody>
                    <a:bodyPr/>
                    <a:lstStyle/>
                    <a:p>
                      <a:pPr algn="ctr">
                        <a:spcAft>
                          <a:spcPts val="0"/>
                        </a:spcAft>
                      </a:pPr>
                      <a:r>
                        <a:rPr lang="en-US" sz="1200">
                          <a:effectLst/>
                        </a:rPr>
                        <a:t>10.528 × 14.000</a:t>
                      </a:r>
                      <a:endParaRPr lang="en-GB" sz="1800">
                        <a:effectLst/>
                        <a:latin typeface="Times New Roman"/>
                        <a:ea typeface="Times New Roman"/>
                      </a:endParaRPr>
                    </a:p>
                  </a:txBody>
                  <a:tcPr marL="68580" marR="68580" marT="17780" marB="17780" anchor="ctr"/>
                </a:tc>
                <a:tc hMerge="1">
                  <a:txBody>
                    <a:bodyPr/>
                    <a:lstStyle/>
                    <a:p>
                      <a:endParaRPr lang="en-GB"/>
                    </a:p>
                  </a:txBody>
                  <a:tcPr/>
                </a:tc>
                <a:tc hMerge="1">
                  <a:txBody>
                    <a:bodyPr/>
                    <a:lstStyle/>
                    <a:p>
                      <a:endParaRPr lang="en-GB"/>
                    </a:p>
                  </a:txBody>
                  <a:tcPr/>
                </a:tc>
              </a:tr>
              <a:tr h="0">
                <a:tc>
                  <a:txBody>
                    <a:bodyPr/>
                    <a:lstStyle/>
                    <a:p>
                      <a:pPr algn="ctr">
                        <a:spcAft>
                          <a:spcPts val="0"/>
                        </a:spcAft>
                      </a:pPr>
                      <a:r>
                        <a:rPr lang="en-US" sz="1200">
                          <a:effectLst/>
                        </a:rPr>
                        <a:t>Outputs</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a:t>
                      </a:r>
                      <a:endParaRPr lang="en-GB" sz="1800">
                        <a:effectLst/>
                        <a:latin typeface="Times New Roman"/>
                        <a:ea typeface="Times New Roman"/>
                      </a:endParaRPr>
                    </a:p>
                  </a:txBody>
                  <a:tcPr marL="68580" marR="68580" marT="17780" marB="17780" anchor="ctr"/>
                </a:tc>
                <a:tc gridSpan="3">
                  <a:txBody>
                    <a:bodyPr/>
                    <a:lstStyle/>
                    <a:p>
                      <a:pPr algn="ctr">
                        <a:spcAft>
                          <a:spcPts val="0"/>
                        </a:spcAft>
                      </a:pPr>
                      <a:r>
                        <a:rPr lang="en-US" sz="1200">
                          <a:effectLst/>
                        </a:rPr>
                        <a:t>4</a:t>
                      </a:r>
                      <a:endParaRPr lang="en-GB" sz="1800">
                        <a:effectLst/>
                        <a:latin typeface="Times New Roman"/>
                        <a:ea typeface="Times New Roman"/>
                      </a:endParaRPr>
                    </a:p>
                  </a:txBody>
                  <a:tcPr marL="68580" marR="68580" marT="17780" marB="17780" anchor="ctr"/>
                </a:tc>
                <a:tc hMerge="1">
                  <a:txBody>
                    <a:bodyPr/>
                    <a:lstStyle/>
                    <a:p>
                      <a:endParaRPr lang="en-GB"/>
                    </a:p>
                  </a:txBody>
                  <a:tcPr/>
                </a:tc>
                <a:tc hMerge="1">
                  <a:txBody>
                    <a:bodyPr/>
                    <a:lstStyle/>
                    <a:p>
                      <a:endParaRPr lang="en-GB"/>
                    </a:p>
                  </a:txBody>
                  <a:tcPr/>
                </a:tc>
              </a:tr>
              <a:tr h="0">
                <a:tc>
                  <a:txBody>
                    <a:bodyPr/>
                    <a:lstStyle/>
                    <a:p>
                      <a:pPr algn="ctr">
                        <a:spcAft>
                          <a:spcPts val="0"/>
                        </a:spcAft>
                      </a:pPr>
                      <a:r>
                        <a:rPr lang="en-US" sz="1200">
                          <a:effectLst/>
                        </a:rPr>
                        <a:t>Maximum output</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V</a:t>
                      </a:r>
                      <a:endParaRPr lang="en-GB" sz="1800">
                        <a:effectLst/>
                        <a:latin typeface="Times New Roman"/>
                        <a:ea typeface="Times New Roman"/>
                      </a:endParaRPr>
                    </a:p>
                  </a:txBody>
                  <a:tcPr marL="68580" marR="68580" marT="17780" marB="17780" anchor="ctr"/>
                </a:tc>
                <a:tc gridSpan="3">
                  <a:txBody>
                    <a:bodyPr/>
                    <a:lstStyle/>
                    <a:p>
                      <a:pPr algn="ctr">
                        <a:spcAft>
                          <a:spcPts val="0"/>
                        </a:spcAft>
                      </a:pPr>
                      <a:r>
                        <a:rPr lang="en-US" sz="1200">
                          <a:effectLst/>
                        </a:rPr>
                        <a:t>1.8</a:t>
                      </a:r>
                      <a:endParaRPr lang="en-GB" sz="1800">
                        <a:effectLst/>
                        <a:latin typeface="Times New Roman"/>
                        <a:ea typeface="Times New Roman"/>
                      </a:endParaRPr>
                    </a:p>
                  </a:txBody>
                  <a:tcPr marL="68580" marR="68580" marT="17780" marB="17780" anchor="ctr"/>
                </a:tc>
                <a:tc hMerge="1">
                  <a:txBody>
                    <a:bodyPr/>
                    <a:lstStyle/>
                    <a:p>
                      <a:endParaRPr lang="en-GB"/>
                    </a:p>
                  </a:txBody>
                  <a:tcPr/>
                </a:tc>
                <a:tc hMerge="1">
                  <a:txBody>
                    <a:bodyPr/>
                    <a:lstStyle/>
                    <a:p>
                      <a:endParaRPr lang="en-GB"/>
                    </a:p>
                  </a:txBody>
                  <a:tcPr/>
                </a:tc>
              </a:tr>
              <a:tr h="0">
                <a:tc>
                  <a:txBody>
                    <a:bodyPr/>
                    <a:lstStyle/>
                    <a:p>
                      <a:pPr algn="ctr">
                        <a:spcAft>
                          <a:spcPts val="0"/>
                        </a:spcAft>
                      </a:pPr>
                      <a:r>
                        <a:rPr lang="en-US" sz="1200">
                          <a:effectLst/>
                        </a:rPr>
                        <a:t>Readout rate</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MPixel s</a:t>
                      </a:r>
                      <a:r>
                        <a:rPr lang="en-US" sz="1200" baseline="30000">
                          <a:effectLst/>
                        </a:rPr>
                        <a:t>-1</a:t>
                      </a:r>
                      <a:r>
                        <a:rPr lang="en-US" sz="1200">
                          <a:effectLst/>
                        </a:rPr>
                        <a:t> output</a:t>
                      </a:r>
                      <a:r>
                        <a:rPr lang="en-US" sz="1200" baseline="30000">
                          <a:effectLst/>
                        </a:rPr>
                        <a:t>-1</a:t>
                      </a:r>
                      <a:endParaRPr lang="en-GB" sz="1800">
                        <a:effectLst/>
                        <a:latin typeface="Times New Roman"/>
                        <a:ea typeface="Times New Roman"/>
                      </a:endParaRPr>
                    </a:p>
                  </a:txBody>
                  <a:tcPr marL="68580" marR="68580" marT="17780" marB="17780" anchor="ctr"/>
                </a:tc>
                <a:tc gridSpan="3">
                  <a:txBody>
                    <a:bodyPr/>
                    <a:lstStyle/>
                    <a:p>
                      <a:pPr algn="ctr">
                        <a:spcAft>
                          <a:spcPts val="0"/>
                        </a:spcAft>
                      </a:pPr>
                      <a:r>
                        <a:rPr lang="en-US" sz="1200">
                          <a:effectLst/>
                        </a:rPr>
                        <a:t>≤10</a:t>
                      </a:r>
                      <a:endParaRPr lang="en-GB" sz="1800">
                        <a:effectLst/>
                        <a:latin typeface="Times New Roman"/>
                        <a:ea typeface="Times New Roman"/>
                      </a:endParaRPr>
                    </a:p>
                  </a:txBody>
                  <a:tcPr marL="68580" marR="68580" marT="17780" marB="17780" anchor="ctr"/>
                </a:tc>
                <a:tc hMerge="1">
                  <a:txBody>
                    <a:bodyPr/>
                    <a:lstStyle/>
                    <a:p>
                      <a:endParaRPr lang="en-GB"/>
                    </a:p>
                  </a:txBody>
                  <a:tcPr/>
                </a:tc>
                <a:tc hMerge="1">
                  <a:txBody>
                    <a:bodyPr/>
                    <a:lstStyle/>
                    <a:p>
                      <a:endParaRPr lang="en-GB"/>
                    </a:p>
                  </a:txBody>
                  <a:tcPr/>
                </a:tc>
              </a:tr>
              <a:tr h="0">
                <a:tc>
                  <a:txBody>
                    <a:bodyPr/>
                    <a:lstStyle/>
                    <a:p>
                      <a:pPr algn="ctr">
                        <a:spcAft>
                          <a:spcPts val="0"/>
                        </a:spcAft>
                      </a:pPr>
                      <a:r>
                        <a:rPr lang="en-US" sz="1200">
                          <a:effectLst/>
                        </a:rPr>
                        <a:t>Responsivity</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µV electron</a:t>
                      </a:r>
                      <a:r>
                        <a:rPr lang="en-US" sz="1200" baseline="30000">
                          <a:effectLst/>
                        </a:rPr>
                        <a:t>-1</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34.1</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45</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48.3</a:t>
                      </a:r>
                      <a:endParaRPr lang="en-GB" sz="1800">
                        <a:effectLst/>
                        <a:latin typeface="Times New Roman"/>
                        <a:ea typeface="Times New Roman"/>
                      </a:endParaRPr>
                    </a:p>
                  </a:txBody>
                  <a:tcPr marL="68580" marR="68580" marT="17780" marB="17780" anchor="ctr"/>
                </a:tc>
              </a:tr>
              <a:tr h="0">
                <a:tc>
                  <a:txBody>
                    <a:bodyPr/>
                    <a:lstStyle/>
                    <a:p>
                      <a:pPr algn="ctr">
                        <a:spcAft>
                          <a:spcPts val="0"/>
                        </a:spcAft>
                      </a:pPr>
                      <a:r>
                        <a:rPr lang="en-US" sz="1200">
                          <a:effectLst/>
                        </a:rPr>
                        <a:t>Readout Noise (at 5 MPixel s</a:t>
                      </a:r>
                      <a:r>
                        <a:rPr lang="en-US" sz="1200" baseline="30000">
                          <a:effectLst/>
                        </a:rPr>
                        <a:t>‑1</a:t>
                      </a:r>
                      <a:r>
                        <a:rPr lang="en-US" sz="1200">
                          <a:effectLst/>
                        </a:rPr>
                        <a:t> output</a:t>
                      </a:r>
                      <a:r>
                        <a:rPr lang="en-US" sz="1200" baseline="30000">
                          <a:effectLst/>
                        </a:rPr>
                        <a:t>-1</a:t>
                      </a:r>
                      <a:r>
                        <a:rPr lang="en-US" sz="1200">
                          <a:effectLst/>
                        </a:rPr>
                        <a:t>)</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electrons rms</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5.6</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&lt;8</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dirty="0" smtClean="0">
                          <a:effectLst/>
                          <a:latin typeface="+mn-lt"/>
                          <a:ea typeface="+mn-ea"/>
                        </a:rPr>
                        <a:t>4.25</a:t>
                      </a:r>
                      <a:endParaRPr lang="en-GB" sz="1800" dirty="0">
                        <a:effectLst/>
                        <a:latin typeface="Times New Roman"/>
                        <a:ea typeface="Times New Roman"/>
                      </a:endParaRPr>
                    </a:p>
                  </a:txBody>
                  <a:tcPr marL="68580" marR="68580" marT="17780" marB="17780" anchor="ctr"/>
                </a:tc>
              </a:tr>
              <a:tr h="0">
                <a:tc>
                  <a:txBody>
                    <a:bodyPr/>
                    <a:lstStyle/>
                    <a:p>
                      <a:pPr algn="ctr">
                        <a:spcAft>
                          <a:spcPts val="0"/>
                        </a:spcAft>
                      </a:pPr>
                      <a:r>
                        <a:rPr lang="en-US" sz="1200">
                          <a:effectLst/>
                        </a:rPr>
                        <a:t>Full well capacity</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electrons</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55k</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39k</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dirty="0">
                          <a:effectLst/>
                        </a:rPr>
                        <a:t>-</a:t>
                      </a:r>
                      <a:endParaRPr lang="en-GB" sz="1800" dirty="0">
                        <a:effectLst/>
                        <a:latin typeface="Times New Roman"/>
                        <a:ea typeface="Times New Roman"/>
                      </a:endParaRPr>
                    </a:p>
                  </a:txBody>
                  <a:tcPr marL="68580" marR="68580" marT="17780" marB="17780" anchor="ctr"/>
                </a:tc>
              </a:tr>
              <a:tr h="0">
                <a:tc>
                  <a:txBody>
                    <a:bodyPr/>
                    <a:lstStyle/>
                    <a:p>
                      <a:pPr algn="ctr">
                        <a:spcAft>
                          <a:spcPts val="0"/>
                        </a:spcAft>
                      </a:pPr>
                      <a:r>
                        <a:rPr lang="en-US" sz="1200">
                          <a:effectLst/>
                        </a:rPr>
                        <a:t>Dark current (21°C)</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electrons pixel</a:t>
                      </a:r>
                      <a:r>
                        <a:rPr lang="en-US" sz="1200" baseline="30000">
                          <a:effectLst/>
                        </a:rPr>
                        <a:t>-1</a:t>
                      </a:r>
                      <a:r>
                        <a:rPr lang="en-US" sz="1200">
                          <a:effectLst/>
                        </a:rPr>
                        <a:t> s</a:t>
                      </a:r>
                      <a:r>
                        <a:rPr lang="en-US" sz="1200" baseline="30000">
                          <a:effectLst/>
                        </a:rPr>
                        <a:t>-1</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51</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30</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dirty="0">
                          <a:effectLst/>
                        </a:rPr>
                        <a:t>22</a:t>
                      </a:r>
                      <a:endParaRPr lang="en-GB" sz="1800" dirty="0">
                        <a:effectLst/>
                        <a:latin typeface="Times New Roman"/>
                        <a:ea typeface="Times New Roman"/>
                      </a:endParaRPr>
                    </a:p>
                  </a:txBody>
                  <a:tcPr marL="68580" marR="68580" marT="17780" marB="17780" anchor="ctr"/>
                </a:tc>
              </a:tr>
              <a:tr h="0">
                <a:tc rowSpan="2">
                  <a:txBody>
                    <a:bodyPr/>
                    <a:lstStyle/>
                    <a:p>
                      <a:pPr algn="ctr">
                        <a:spcAft>
                          <a:spcPts val="0"/>
                        </a:spcAft>
                      </a:pPr>
                      <a:r>
                        <a:rPr lang="en-US" sz="1200" dirty="0">
                          <a:effectLst/>
                        </a:rPr>
                        <a:t>Radiation performance</a:t>
                      </a:r>
                      <a:endParaRPr lang="en-GB" sz="1800" dirty="0">
                        <a:effectLst/>
                        <a:latin typeface="Times New Roman"/>
                        <a:ea typeface="Times New Roman"/>
                      </a:endParaRPr>
                    </a:p>
                  </a:txBody>
                  <a:tcPr marL="68580" marR="68580" marT="17780" marB="17780" anchor="ctr"/>
                </a:tc>
                <a:tc>
                  <a:txBody>
                    <a:bodyPr/>
                    <a:lstStyle/>
                    <a:p>
                      <a:pPr algn="ctr">
                        <a:spcAft>
                          <a:spcPts val="0"/>
                        </a:spcAft>
                      </a:pPr>
                      <a:r>
                        <a:rPr lang="en-US" sz="1200">
                          <a:effectLst/>
                        </a:rPr>
                        <a:t>krad (Si)</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Measured up to 150</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&gt;200</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dirty="0">
                          <a:effectLst/>
                        </a:rPr>
                        <a:t>TBM</a:t>
                      </a:r>
                      <a:endParaRPr lang="en-GB" sz="1800" dirty="0">
                        <a:effectLst/>
                        <a:latin typeface="Times New Roman"/>
                        <a:ea typeface="Times New Roman"/>
                      </a:endParaRPr>
                    </a:p>
                  </a:txBody>
                  <a:tcPr marL="68580" marR="68580" marT="17780" marB="17780" anchor="ctr"/>
                </a:tc>
              </a:tr>
              <a:tr h="0">
                <a:tc vMerge="1">
                  <a:txBody>
                    <a:bodyPr/>
                    <a:lstStyle/>
                    <a:p>
                      <a:endParaRPr lang="en-GB"/>
                    </a:p>
                  </a:txBody>
                  <a:tcPr/>
                </a:tc>
                <a:tc>
                  <a:txBody>
                    <a:bodyPr/>
                    <a:lstStyle/>
                    <a:p>
                      <a:pPr algn="ctr">
                        <a:spcAft>
                          <a:spcPts val="0"/>
                        </a:spcAft>
                      </a:pPr>
                      <a:r>
                        <a:rPr lang="en-US" sz="1200">
                          <a:effectLst/>
                        </a:rPr>
                        <a:t>protons</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Measured at 2 × 10</a:t>
                      </a:r>
                      <a:r>
                        <a:rPr lang="en-US" sz="1200" baseline="30000">
                          <a:effectLst/>
                        </a:rPr>
                        <a:t>10</a:t>
                      </a:r>
                      <a:r>
                        <a:rPr lang="en-US" sz="1200">
                          <a:effectLst/>
                        </a:rPr>
                        <a:t> </a:t>
                      </a:r>
                      <a:r>
                        <a:rPr lang="en-US" sz="1050">
                          <a:effectLst/>
                        </a:rPr>
                        <a:t>(58.8 MeV)</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a:effectLst/>
                        </a:rPr>
                        <a:t>&gt;2 × 10</a:t>
                      </a:r>
                      <a:r>
                        <a:rPr lang="en-US" sz="1200" baseline="30000">
                          <a:effectLst/>
                        </a:rPr>
                        <a:t>10</a:t>
                      </a:r>
                      <a:endParaRPr lang="en-GB" sz="1800">
                        <a:effectLst/>
                      </a:endParaRPr>
                    </a:p>
                    <a:p>
                      <a:pPr algn="ctr">
                        <a:spcAft>
                          <a:spcPts val="0"/>
                        </a:spcAft>
                      </a:pPr>
                      <a:r>
                        <a:rPr lang="en-US" sz="1050">
                          <a:effectLst/>
                        </a:rPr>
                        <a:t>(10 MeV equivalent)</a:t>
                      </a:r>
                      <a:endParaRPr lang="en-GB" sz="1800">
                        <a:effectLst/>
                        <a:latin typeface="Times New Roman"/>
                        <a:ea typeface="Times New Roman"/>
                      </a:endParaRPr>
                    </a:p>
                  </a:txBody>
                  <a:tcPr marL="68580" marR="68580" marT="17780" marB="17780" anchor="ctr"/>
                </a:tc>
                <a:tc>
                  <a:txBody>
                    <a:bodyPr/>
                    <a:lstStyle/>
                    <a:p>
                      <a:pPr algn="ctr">
                        <a:spcAft>
                          <a:spcPts val="0"/>
                        </a:spcAft>
                      </a:pPr>
                      <a:r>
                        <a:rPr lang="en-US" sz="1200" dirty="0">
                          <a:effectLst/>
                        </a:rPr>
                        <a:t>TBM</a:t>
                      </a:r>
                      <a:endParaRPr lang="en-GB" sz="1800" dirty="0">
                        <a:effectLst/>
                        <a:latin typeface="Times New Roman"/>
                        <a:ea typeface="Times New Roman"/>
                      </a:endParaRPr>
                    </a:p>
                  </a:txBody>
                  <a:tcPr marL="68580" marR="68580" marT="17780" marB="17780" anchor="ctr"/>
                </a:tc>
              </a:tr>
            </a:tbl>
          </a:graphicData>
        </a:graphic>
      </p:graphicFrame>
      <p:sp>
        <p:nvSpPr>
          <p:cNvPr id="4"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Sensor parameters</a:t>
            </a:r>
            <a:endParaRPr lang="en-GB" sz="3600" dirty="0">
              <a:solidFill>
                <a:srgbClr val="1F497D"/>
              </a:solidFill>
            </a:endParaRPr>
          </a:p>
        </p:txBody>
      </p:sp>
      <p:sp>
        <p:nvSpPr>
          <p:cNvPr id="5" name="Rectangle 4"/>
          <p:cNvSpPr/>
          <p:nvPr/>
        </p:nvSpPr>
        <p:spPr>
          <a:xfrm>
            <a:off x="7258936" y="6001797"/>
            <a:ext cx="1627690" cy="276999"/>
          </a:xfrm>
          <a:prstGeom prst="rect">
            <a:avLst/>
          </a:prstGeom>
        </p:spPr>
        <p:txBody>
          <a:bodyPr wrap="none">
            <a:spAutoFit/>
          </a:bodyPr>
          <a:lstStyle/>
          <a:p>
            <a:r>
              <a:rPr lang="en-US" sz="1200" dirty="0" smtClean="0">
                <a:latin typeface="+mn-lt"/>
              </a:rPr>
              <a:t>TBM = To Be Measured</a:t>
            </a:r>
            <a:endParaRPr lang="en-GB" sz="1200" dirty="0">
              <a:latin typeface="+mn-lt"/>
            </a:endParaRPr>
          </a:p>
        </p:txBody>
      </p:sp>
    </p:spTree>
    <p:extLst>
      <p:ext uri="{BB962C8B-B14F-4D97-AF65-F5344CB8AC3E}">
        <p14:creationId xmlns:p14="http://schemas.microsoft.com/office/powerpoint/2010/main" val="132524710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CCD\Data\CIS107_T004756-06H2\2014_03_06_PainHancock\ReadoutNois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947" y="3226287"/>
            <a:ext cx="9546358" cy="30542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Improved pixel readout noise</a:t>
            </a:r>
            <a:endParaRPr lang="en-GB" sz="3600" dirty="0">
              <a:solidFill>
                <a:srgbClr val="1F497D"/>
              </a:solidFill>
            </a:endParaRPr>
          </a:p>
        </p:txBody>
      </p:sp>
      <p:sp>
        <p:nvSpPr>
          <p:cNvPr id="2" name="Content Placeholder 1"/>
          <p:cNvSpPr>
            <a:spLocks noGrp="1"/>
          </p:cNvSpPr>
          <p:nvPr>
            <p:ph idx="1"/>
          </p:nvPr>
        </p:nvSpPr>
        <p:spPr>
          <a:xfrm>
            <a:off x="401637" y="1299408"/>
            <a:ext cx="8369384" cy="1818591"/>
          </a:xfrm>
        </p:spPr>
        <p:txBody>
          <a:bodyPr/>
          <a:lstStyle/>
          <a:p>
            <a:pPr marL="0" indent="0">
              <a:buNone/>
            </a:pPr>
            <a:r>
              <a:rPr lang="en-GB" sz="2000" dirty="0" smtClean="0"/>
              <a:t>Readout noise spectrum shows the improved performance of the CIS115 (average of 4.25 e</a:t>
            </a:r>
            <a:r>
              <a:rPr lang="en-GB" sz="2000" baseline="30000" dirty="0" smtClean="0"/>
              <a:t>-</a:t>
            </a:r>
            <a:r>
              <a:rPr lang="en-GB" sz="2000" dirty="0" smtClean="0"/>
              <a:t> </a:t>
            </a:r>
            <a:r>
              <a:rPr lang="en-GB" sz="2000" dirty="0" err="1" smtClean="0"/>
              <a:t>rms</a:t>
            </a:r>
            <a:r>
              <a:rPr lang="en-GB" sz="2000" dirty="0" smtClean="0"/>
              <a:t>) following modifications made to the original the CIS107 design (average of 5.6 </a:t>
            </a:r>
            <a:r>
              <a:rPr lang="en-GB" sz="2000" dirty="0"/>
              <a:t>e</a:t>
            </a:r>
            <a:r>
              <a:rPr lang="en-GB" sz="2000" baseline="30000" dirty="0"/>
              <a:t>-</a:t>
            </a:r>
            <a:r>
              <a:rPr lang="en-GB" sz="2000" dirty="0"/>
              <a:t> </a:t>
            </a:r>
            <a:r>
              <a:rPr lang="en-GB" sz="2000" dirty="0" err="1"/>
              <a:t>rms</a:t>
            </a:r>
            <a:r>
              <a:rPr lang="en-GB" sz="2000" dirty="0" smtClean="0"/>
              <a:t>).</a:t>
            </a:r>
            <a:br>
              <a:rPr lang="en-GB" sz="2000" dirty="0" smtClean="0"/>
            </a:br>
            <a:endParaRPr lang="en-GB" sz="2000" dirty="0" smtClean="0"/>
          </a:p>
          <a:p>
            <a:pPr marL="0" indent="0">
              <a:buNone/>
            </a:pPr>
            <a:r>
              <a:rPr lang="en-GB" sz="1800" dirty="0" smtClean="0"/>
              <a:t>These measurements have been made whilst operating at 5 </a:t>
            </a:r>
            <a:r>
              <a:rPr lang="en-GB" sz="1800" dirty="0" err="1" smtClean="0"/>
              <a:t>MPixel</a:t>
            </a:r>
            <a:r>
              <a:rPr lang="en-GB" sz="1800" dirty="0" smtClean="0"/>
              <a:t> s</a:t>
            </a:r>
            <a:r>
              <a:rPr lang="en-GB" sz="1800" baseline="30000" dirty="0" smtClean="0"/>
              <a:t>-1</a:t>
            </a:r>
            <a:r>
              <a:rPr lang="en-GB" sz="1800" dirty="0" smtClean="0"/>
              <a:t> output</a:t>
            </a:r>
            <a:r>
              <a:rPr lang="en-GB" sz="1800" baseline="30000" dirty="0" smtClean="0"/>
              <a:t>-1</a:t>
            </a:r>
            <a:r>
              <a:rPr lang="en-GB" sz="1800" dirty="0" smtClean="0"/>
              <a:t>.</a:t>
            </a:r>
          </a:p>
        </p:txBody>
      </p:sp>
    </p:spTree>
    <p:extLst>
      <p:ext uri="{BB962C8B-B14F-4D97-AF65-F5344CB8AC3E}">
        <p14:creationId xmlns:p14="http://schemas.microsoft.com/office/powerpoint/2010/main" val="117385253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586" y="1259489"/>
            <a:ext cx="9615862" cy="4660048"/>
          </a:xfrm>
          <a:prstGeom prst="rect">
            <a:avLst/>
          </a:prstGeom>
        </p:spPr>
      </p:pic>
      <p:sp>
        <p:nvSpPr>
          <p:cNvPr id="4"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Optical spot scan</a:t>
            </a:r>
            <a:endParaRPr lang="en-GB" sz="3600" dirty="0">
              <a:solidFill>
                <a:srgbClr val="1F497D"/>
              </a:solidFill>
            </a:endParaRPr>
          </a:p>
        </p:txBody>
      </p:sp>
    </p:spTree>
    <p:extLst>
      <p:ext uri="{BB962C8B-B14F-4D97-AF65-F5344CB8AC3E}">
        <p14:creationId xmlns:p14="http://schemas.microsoft.com/office/powerpoint/2010/main" val="33846094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421" y="1251284"/>
            <a:ext cx="4732799" cy="5619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Simulation of </a:t>
            </a:r>
            <a:r>
              <a:rPr lang="en-GB" sz="3600" dirty="0">
                <a:solidFill>
                  <a:srgbClr val="1F497D"/>
                </a:solidFill>
              </a:rPr>
              <a:t>Transient </a:t>
            </a:r>
            <a:r>
              <a:rPr lang="en-GB" sz="3600" dirty="0" smtClean="0">
                <a:solidFill>
                  <a:srgbClr val="1F497D"/>
                </a:solidFill>
              </a:rPr>
              <a:t>Electrons</a:t>
            </a:r>
            <a:endParaRPr lang="en-GB" sz="3600" dirty="0">
              <a:solidFill>
                <a:srgbClr val="1F497D"/>
              </a:solidFill>
            </a:endParaRPr>
          </a:p>
        </p:txBody>
      </p:sp>
      <p:sp>
        <p:nvSpPr>
          <p:cNvPr id="3" name="Rectangle 2"/>
          <p:cNvSpPr/>
          <p:nvPr/>
        </p:nvSpPr>
        <p:spPr>
          <a:xfrm>
            <a:off x="6087978" y="1788239"/>
            <a:ext cx="2815389" cy="3046988"/>
          </a:xfrm>
          <a:prstGeom prst="rect">
            <a:avLst/>
          </a:prstGeom>
        </p:spPr>
        <p:txBody>
          <a:bodyPr wrap="square">
            <a:spAutoFit/>
          </a:bodyPr>
          <a:lstStyle/>
          <a:p>
            <a:r>
              <a:rPr lang="en-GB" sz="1600" dirty="0" smtClean="0">
                <a:latin typeface="+mn-lt"/>
              </a:rPr>
              <a:t>High energy electrons trapped in the Jovian magnetosphere can penetrate the spacecraft to the focal plane, contributing to the background signal.</a:t>
            </a:r>
          </a:p>
          <a:p>
            <a:endParaRPr lang="en-GB" sz="1600" dirty="0">
              <a:latin typeface="+mn-lt"/>
            </a:endParaRPr>
          </a:p>
          <a:p>
            <a:r>
              <a:rPr lang="en-GB" sz="1600" dirty="0" smtClean="0">
                <a:latin typeface="+mn-lt"/>
              </a:rPr>
              <a:t>Early Geant4-based simulation suggest that &lt;0.5% pixels may be affected per image</a:t>
            </a:r>
            <a:br>
              <a:rPr lang="en-GB" sz="1600" dirty="0" smtClean="0">
                <a:latin typeface="+mn-lt"/>
              </a:rPr>
            </a:br>
            <a:r>
              <a:rPr lang="en-GB" sz="1600" dirty="0" smtClean="0">
                <a:latin typeface="+mn-lt"/>
              </a:rPr>
              <a:t>(at worst-case expected electron flux levels, with 1 s integration time).</a:t>
            </a:r>
            <a:endParaRPr lang="en-GB" sz="1600" dirty="0">
              <a:latin typeface="+mn-lt"/>
            </a:endParaRPr>
          </a:p>
        </p:txBody>
      </p:sp>
      <p:sp>
        <p:nvSpPr>
          <p:cNvPr id="5" name="Rectangle 4"/>
          <p:cNvSpPr/>
          <p:nvPr/>
        </p:nvSpPr>
        <p:spPr>
          <a:xfrm>
            <a:off x="5590217" y="3095212"/>
            <a:ext cx="346249" cy="1753044"/>
          </a:xfrm>
          <a:prstGeom prst="rect">
            <a:avLst/>
          </a:prstGeom>
          <a:solidFill>
            <a:schemeClr val="bg1"/>
          </a:solidFill>
        </p:spPr>
        <p:txBody>
          <a:bodyPr vert="vert270" wrap="none">
            <a:spAutoFit/>
          </a:bodyPr>
          <a:lstStyle/>
          <a:p>
            <a:r>
              <a:rPr lang="en-GB" sz="1050" dirty="0" smtClean="0">
                <a:latin typeface="+mn-lt"/>
              </a:rPr>
              <a:t>Energy deposited per pixel, eV</a:t>
            </a:r>
            <a:endParaRPr lang="en-GB" sz="1050" dirty="0">
              <a:latin typeface="+mn-lt"/>
            </a:endParaRPr>
          </a:p>
        </p:txBody>
      </p:sp>
    </p:spTree>
    <p:extLst>
      <p:ext uri="{BB962C8B-B14F-4D97-AF65-F5344CB8AC3E}">
        <p14:creationId xmlns:p14="http://schemas.microsoft.com/office/powerpoint/2010/main" val="32113158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6475" y="1797481"/>
            <a:ext cx="9763126" cy="465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TextBox 12"/>
          <p:cNvSpPr txBox="1">
            <a:spLocks noChangeArrowheads="1"/>
          </p:cNvSpPr>
          <p:nvPr/>
        </p:nvSpPr>
        <p:spPr bwMode="auto">
          <a:xfrm>
            <a:off x="417738" y="379176"/>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Initial Experimental Electron Imaging</a:t>
            </a:r>
            <a:endParaRPr lang="en-GB" sz="3600" dirty="0">
              <a:solidFill>
                <a:srgbClr val="1F497D"/>
              </a:solidFill>
            </a:endParaRPr>
          </a:p>
        </p:txBody>
      </p:sp>
      <p:sp>
        <p:nvSpPr>
          <p:cNvPr id="10" name="Content Placeholder 2"/>
          <p:cNvSpPr txBox="1">
            <a:spLocks/>
          </p:cNvSpPr>
          <p:nvPr/>
        </p:nvSpPr>
        <p:spPr>
          <a:xfrm>
            <a:off x="417737" y="1285506"/>
            <a:ext cx="7968274" cy="798613"/>
          </a:xfrm>
          <a:prstGeom prst="rect">
            <a:avLst/>
          </a:prstGeom>
        </p:spPr>
        <p:txBody>
          <a:bodyPr/>
          <a:lst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000" dirty="0"/>
              <a:t>Exposing detector to Sr-90</a:t>
            </a:r>
          </a:p>
          <a:p>
            <a:pPr marL="0" indent="0">
              <a:buFont typeface="Arial" charset="0"/>
              <a:buNone/>
            </a:pPr>
            <a:r>
              <a:rPr lang="en-GB" sz="2000" dirty="0" smtClean="0"/>
              <a:t>Beta </a:t>
            </a:r>
            <a:r>
              <a:rPr lang="en-GB" sz="2000" dirty="0" smtClean="0"/>
              <a:t>particle decay energies: 	&lt;0.546 MeV and &lt;2.28 MeV</a:t>
            </a:r>
            <a:endParaRPr lang="en-GB" sz="2000" dirty="0"/>
          </a:p>
        </p:txBody>
      </p:sp>
      <p:sp>
        <p:nvSpPr>
          <p:cNvPr id="2" name="Rectangle 1"/>
          <p:cNvSpPr/>
          <p:nvPr/>
        </p:nvSpPr>
        <p:spPr>
          <a:xfrm rot="16200000">
            <a:off x="8325891" y="2358715"/>
            <a:ext cx="795411" cy="246221"/>
          </a:xfrm>
          <a:prstGeom prst="rect">
            <a:avLst/>
          </a:prstGeom>
        </p:spPr>
        <p:txBody>
          <a:bodyPr wrap="none">
            <a:spAutoFit/>
          </a:bodyPr>
          <a:lstStyle/>
          <a:p>
            <a:r>
              <a:rPr lang="en-GB" sz="1000" dirty="0" smtClean="0"/>
              <a:t>Signal, DN</a:t>
            </a:r>
            <a:endParaRPr lang="en-GB" sz="1000" dirty="0"/>
          </a:p>
        </p:txBody>
      </p:sp>
    </p:spTree>
    <p:extLst>
      <p:ext uri="{BB962C8B-B14F-4D97-AF65-F5344CB8AC3E}">
        <p14:creationId xmlns:p14="http://schemas.microsoft.com/office/powerpoint/2010/main" val="29975258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01637" y="1431758"/>
            <a:ext cx="8229600" cy="4860758"/>
          </a:xfrm>
        </p:spPr>
        <p:txBody>
          <a:bodyPr/>
          <a:lstStyle/>
          <a:p>
            <a:r>
              <a:rPr lang="en-GB" sz="2000" dirty="0" smtClean="0"/>
              <a:t>The CIS115 has been </a:t>
            </a:r>
            <a:r>
              <a:rPr lang="en-GB" sz="2000" dirty="0" err="1" smtClean="0"/>
              <a:t>baselined</a:t>
            </a:r>
            <a:r>
              <a:rPr lang="en-GB" sz="2000" dirty="0" smtClean="0"/>
              <a:t> as the sensor for JANUS, the high-resolution wide-angle camera for JUICE.</a:t>
            </a:r>
          </a:p>
          <a:p>
            <a:r>
              <a:rPr lang="en-GB" sz="2000" dirty="0" smtClean="0"/>
              <a:t>The CIS115 is </a:t>
            </a:r>
            <a:r>
              <a:rPr lang="en-GB" sz="2000" dirty="0" smtClean="0"/>
              <a:t>a variant </a:t>
            </a:r>
            <a:r>
              <a:rPr lang="en-GB" sz="2000" dirty="0" smtClean="0"/>
              <a:t>from a test device, the CIS107, which has </a:t>
            </a:r>
            <a:r>
              <a:rPr lang="en-GB" sz="2000" dirty="0" smtClean="0"/>
              <a:t>gamma </a:t>
            </a:r>
            <a:r>
              <a:rPr lang="en-GB" sz="2000" dirty="0" smtClean="0"/>
              <a:t>and proton </a:t>
            </a:r>
            <a:r>
              <a:rPr lang="en-GB" sz="2000" dirty="0" smtClean="0"/>
              <a:t>irradiation test heritage.</a:t>
            </a:r>
            <a:endParaRPr lang="en-GB" sz="2000" dirty="0" smtClean="0"/>
          </a:p>
          <a:p>
            <a:r>
              <a:rPr lang="en-GB" sz="2000" dirty="0" smtClean="0"/>
              <a:t>An optical test bench is being commissioned at the CEI to perform detailed characterisation of the sensors.</a:t>
            </a:r>
          </a:p>
          <a:p>
            <a:r>
              <a:rPr lang="en-GB" sz="2000" dirty="0" smtClean="0"/>
              <a:t>The first CIS115s have been received (front illuminated) and initial tests show expected performance levels:</a:t>
            </a:r>
          </a:p>
          <a:p>
            <a:pPr lvl="1"/>
            <a:r>
              <a:rPr lang="en-GB" sz="1800" dirty="0" smtClean="0"/>
              <a:t>readout noise (average of 4.25 e</a:t>
            </a:r>
            <a:r>
              <a:rPr lang="en-GB" sz="1800" baseline="30000" dirty="0" smtClean="0"/>
              <a:t>-</a:t>
            </a:r>
            <a:r>
              <a:rPr lang="en-GB" sz="1800" dirty="0" smtClean="0"/>
              <a:t> </a:t>
            </a:r>
            <a:r>
              <a:rPr lang="en-GB" sz="1800" dirty="0" err="1" smtClean="0"/>
              <a:t>rms</a:t>
            </a:r>
            <a:r>
              <a:rPr lang="en-GB" sz="1800" dirty="0" smtClean="0"/>
              <a:t>);</a:t>
            </a:r>
          </a:p>
          <a:p>
            <a:pPr lvl="1"/>
            <a:r>
              <a:rPr lang="en-GB" sz="1800" dirty="0" smtClean="0"/>
              <a:t>responsivity (48.3 µV electron</a:t>
            </a:r>
            <a:r>
              <a:rPr lang="en-GB" sz="1800" baseline="30000" dirty="0" smtClean="0"/>
              <a:t>-1</a:t>
            </a:r>
            <a:r>
              <a:rPr lang="en-GB" sz="1800" dirty="0" smtClean="0"/>
              <a:t>);</a:t>
            </a:r>
          </a:p>
          <a:p>
            <a:pPr lvl="1"/>
            <a:r>
              <a:rPr lang="en-GB" sz="1800" dirty="0" smtClean="0"/>
              <a:t>dark current (22 e</a:t>
            </a:r>
            <a:r>
              <a:rPr lang="en-GB" sz="1800" baseline="30000" dirty="0" smtClean="0"/>
              <a:t>-</a:t>
            </a:r>
            <a:r>
              <a:rPr lang="en-GB" sz="1800" dirty="0" smtClean="0"/>
              <a:t> pixel</a:t>
            </a:r>
            <a:r>
              <a:rPr lang="en-GB" sz="1800" baseline="30000" dirty="0" smtClean="0"/>
              <a:t>-1 </a:t>
            </a:r>
            <a:r>
              <a:rPr lang="en-GB" sz="1800" dirty="0" smtClean="0"/>
              <a:t>s</a:t>
            </a:r>
            <a:r>
              <a:rPr lang="en-GB" sz="1800" baseline="30000" dirty="0" smtClean="0"/>
              <a:t>-1</a:t>
            </a:r>
            <a:r>
              <a:rPr lang="en-GB" sz="1800" dirty="0" smtClean="0"/>
              <a:t> @ 21°C).</a:t>
            </a:r>
          </a:p>
          <a:p>
            <a:r>
              <a:rPr lang="en-GB" sz="2000" dirty="0" smtClean="0"/>
              <a:t>BI CIS115s are due in October, and a rigorous radiation campaign is planned to measure the performance following exposure to worse than end of life dose levels.</a:t>
            </a:r>
          </a:p>
        </p:txBody>
      </p:sp>
      <p:sp>
        <p:nvSpPr>
          <p:cNvPr id="3" name="TextBox 12"/>
          <p:cNvSpPr txBox="1">
            <a:spLocks noChangeArrowheads="1"/>
          </p:cNvSpPr>
          <p:nvPr/>
        </p:nvSpPr>
        <p:spPr bwMode="auto">
          <a:xfrm>
            <a:off x="401637" y="347661"/>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1F497D"/>
                </a:solidFill>
              </a:rPr>
              <a:t>Summary and Conclusions</a:t>
            </a:r>
            <a:endParaRPr lang="en-GB" sz="3600" dirty="0">
              <a:solidFill>
                <a:srgbClr val="1F497D"/>
              </a:solidFill>
            </a:endParaRPr>
          </a:p>
        </p:txBody>
      </p:sp>
    </p:spTree>
    <p:extLst>
      <p:ext uri="{BB962C8B-B14F-4D97-AF65-F5344CB8AC3E}">
        <p14:creationId xmlns:p14="http://schemas.microsoft.com/office/powerpoint/2010/main" val="21356280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12"/>
          <p:cNvSpPr txBox="1">
            <a:spLocks noChangeArrowheads="1"/>
          </p:cNvSpPr>
          <p:nvPr/>
        </p:nvSpPr>
        <p:spPr bwMode="auto">
          <a:xfrm>
            <a:off x="401637" y="347662"/>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b="1" dirty="0" smtClean="0">
                <a:solidFill>
                  <a:srgbClr val="3D3F83"/>
                </a:solidFill>
                <a:latin typeface="+mn-lt"/>
              </a:rPr>
              <a:t>Ju</a:t>
            </a:r>
            <a:r>
              <a:rPr lang="en-GB" sz="3600" dirty="0" smtClean="0">
                <a:solidFill>
                  <a:srgbClr val="3D3F83"/>
                </a:solidFill>
                <a:latin typeface="+mn-lt"/>
              </a:rPr>
              <a:t>piter </a:t>
            </a:r>
            <a:r>
              <a:rPr lang="en-GB" sz="3600" b="1" dirty="0" smtClean="0">
                <a:solidFill>
                  <a:srgbClr val="3D3F83"/>
                </a:solidFill>
                <a:latin typeface="+mn-lt"/>
              </a:rPr>
              <a:t>Ic</a:t>
            </a:r>
            <a:r>
              <a:rPr lang="en-GB" sz="3600" dirty="0" smtClean="0">
                <a:solidFill>
                  <a:srgbClr val="3D3F83"/>
                </a:solidFill>
                <a:latin typeface="+mn-lt"/>
              </a:rPr>
              <a:t>y </a:t>
            </a:r>
            <a:r>
              <a:rPr lang="en-GB" sz="3600" dirty="0">
                <a:solidFill>
                  <a:srgbClr val="3D3F83"/>
                </a:solidFill>
                <a:latin typeface="+mn-lt"/>
              </a:rPr>
              <a:t>Moon </a:t>
            </a:r>
            <a:r>
              <a:rPr lang="en-GB" sz="3600" b="1" dirty="0">
                <a:solidFill>
                  <a:srgbClr val="3D3F83"/>
                </a:solidFill>
                <a:latin typeface="+mn-lt"/>
              </a:rPr>
              <a:t>E</a:t>
            </a:r>
            <a:r>
              <a:rPr lang="en-GB" sz="3600" dirty="0">
                <a:solidFill>
                  <a:srgbClr val="3D3F83"/>
                </a:solidFill>
                <a:latin typeface="+mn-lt"/>
              </a:rPr>
              <a:t>xplorer</a:t>
            </a:r>
          </a:p>
        </p:txBody>
      </p:sp>
      <p:pic>
        <p:nvPicPr>
          <p:cNvPr id="1026" name="Picture 2" descr="http://spaceinimages.esa.int/var/esa/storage/images/esa_multimedia/images/2012/05/artist_s_impression_of_juice/9870927-3-eng-GB/Artist_s_impression_of_JUIC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29683" y="1315328"/>
            <a:ext cx="3308963" cy="4678963"/>
          </a:xfrm>
          <a:prstGeom prst="rect">
            <a:avLst/>
          </a:prstGeom>
          <a:noFill/>
          <a:extLst>
            <a:ext uri="{909E8E84-426E-40DD-AFC4-6F175D3DCCD1}">
              <a14:hiddenFill xmlns:a14="http://schemas.microsoft.com/office/drawing/2010/main">
                <a:solidFill>
                  <a:srgbClr val="FFFFFF"/>
                </a:solidFill>
              </a14:hiddenFill>
            </a:ext>
          </a:extLst>
        </p:spPr>
      </p:pic>
      <p:sp>
        <p:nvSpPr>
          <p:cNvPr id="43" name="Rectangle 42"/>
          <p:cNvSpPr/>
          <p:nvPr/>
        </p:nvSpPr>
        <p:spPr>
          <a:xfrm>
            <a:off x="7615825" y="5740375"/>
            <a:ext cx="1322821" cy="253916"/>
          </a:xfrm>
          <a:prstGeom prst="rect">
            <a:avLst/>
          </a:prstGeom>
        </p:spPr>
        <p:txBody>
          <a:bodyPr wrap="square">
            <a:spAutoFit/>
          </a:bodyPr>
          <a:lstStyle/>
          <a:p>
            <a:pPr algn="r"/>
            <a:r>
              <a:rPr lang="en-GB" sz="1050" i="1" dirty="0" smtClean="0">
                <a:solidFill>
                  <a:schemeClr val="bg1"/>
                </a:solidFill>
                <a:latin typeface="+mn-lt"/>
              </a:rPr>
              <a:t>Image credit: ESA</a:t>
            </a:r>
            <a:endParaRPr lang="en-GB" sz="1050" i="1" dirty="0">
              <a:solidFill>
                <a:schemeClr val="bg1"/>
              </a:solidFill>
              <a:latin typeface="+mn-lt"/>
            </a:endParaRPr>
          </a:p>
        </p:txBody>
      </p:sp>
      <p:sp>
        <p:nvSpPr>
          <p:cNvPr id="2" name="Content Placeholder 1"/>
          <p:cNvSpPr>
            <a:spLocks noGrp="1"/>
          </p:cNvSpPr>
          <p:nvPr>
            <p:ph idx="1"/>
          </p:nvPr>
        </p:nvSpPr>
        <p:spPr>
          <a:xfrm>
            <a:off x="156412" y="1417895"/>
            <a:ext cx="5417710" cy="4576395"/>
          </a:xfrm>
        </p:spPr>
        <p:txBody>
          <a:bodyPr/>
          <a:lstStyle/>
          <a:p>
            <a:r>
              <a:rPr lang="en-GB" sz="2000" dirty="0" smtClean="0"/>
              <a:t>1900 kg dry mass</a:t>
            </a:r>
          </a:p>
          <a:p>
            <a:r>
              <a:rPr lang="en-GB" sz="2000" dirty="0" smtClean="0"/>
              <a:t>2900 kg of chemical propellant</a:t>
            </a:r>
          </a:p>
          <a:p>
            <a:r>
              <a:rPr lang="en-GB" sz="2000" dirty="0" smtClean="0"/>
              <a:t>Launch 2022</a:t>
            </a:r>
          </a:p>
          <a:p>
            <a:r>
              <a:rPr lang="en-GB" sz="2000" dirty="0" smtClean="0"/>
              <a:t>8 year cruise phase</a:t>
            </a:r>
          </a:p>
          <a:p>
            <a:r>
              <a:rPr lang="en-GB" sz="2000" dirty="0" smtClean="0"/>
              <a:t>3 years of observations in the Jovian system (2030 to 2033)</a:t>
            </a:r>
          </a:p>
          <a:p>
            <a:pPr marL="457200" lvl="1" indent="0">
              <a:buNone/>
            </a:pPr>
            <a:r>
              <a:rPr lang="en-GB" sz="1800" dirty="0" smtClean="0"/>
              <a:t>Jupiter</a:t>
            </a:r>
          </a:p>
          <a:p>
            <a:pPr marL="457200" lvl="1" indent="0">
              <a:buNone/>
            </a:pPr>
            <a:r>
              <a:rPr lang="en-GB" sz="1800" dirty="0" smtClean="0"/>
              <a:t>Ganymede</a:t>
            </a:r>
          </a:p>
          <a:p>
            <a:pPr marL="457200" lvl="1" indent="0">
              <a:buNone/>
            </a:pPr>
            <a:r>
              <a:rPr lang="en-GB" sz="1800" dirty="0" smtClean="0"/>
              <a:t>Europa</a:t>
            </a:r>
          </a:p>
          <a:p>
            <a:pPr marL="457200" lvl="1" indent="0">
              <a:buNone/>
            </a:pPr>
            <a:r>
              <a:rPr lang="en-GB" sz="1800" dirty="0" err="1" smtClean="0"/>
              <a:t>Callisto</a:t>
            </a:r>
            <a:endParaRPr lang="en-GB" sz="1800" dirty="0" smtClean="0"/>
          </a:p>
          <a:p>
            <a:pPr marL="457200" lvl="1" indent="0">
              <a:buNone/>
            </a:pPr>
            <a:r>
              <a:rPr lang="en-GB" sz="1800" dirty="0" smtClean="0"/>
              <a:t>Jovian rings, Io</a:t>
            </a:r>
            <a:r>
              <a:rPr lang="en-GB" sz="1800" dirty="0"/>
              <a:t> </a:t>
            </a:r>
            <a:r>
              <a:rPr lang="en-GB" sz="1800" dirty="0" smtClean="0"/>
              <a:t>and other satellites</a:t>
            </a:r>
          </a:p>
          <a:p>
            <a:endParaRPr lang="en-GB" sz="2000" dirty="0" smtClean="0"/>
          </a:p>
        </p:txBody>
      </p:sp>
      <p:sp>
        <p:nvSpPr>
          <p:cNvPr id="3" name="Rectangle 2"/>
          <p:cNvSpPr/>
          <p:nvPr/>
        </p:nvSpPr>
        <p:spPr>
          <a:xfrm>
            <a:off x="1632665" y="5440293"/>
            <a:ext cx="3997018"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GB" sz="1000" i="1" dirty="0" smtClean="0">
                <a:latin typeface="+mn-lt"/>
                <a:ea typeface="ＭＳ Ｐゴシック" pitchFamily="34" charset="-128"/>
                <a:cs typeface="Arial" pitchFamily="34" charset="0"/>
              </a:rPr>
              <a:t>O. </a:t>
            </a:r>
            <a:r>
              <a:rPr lang="en-GB" sz="1000" i="1" dirty="0" err="1" smtClean="0">
                <a:latin typeface="+mn-lt"/>
                <a:ea typeface="ＭＳ Ｐゴシック" pitchFamily="34" charset="-128"/>
                <a:cs typeface="Arial" pitchFamily="34" charset="0"/>
              </a:rPr>
              <a:t>Grasset</a:t>
            </a:r>
            <a:r>
              <a:rPr lang="en-GB" sz="1000" i="1" dirty="0" smtClean="0">
                <a:latin typeface="+mn-lt"/>
                <a:ea typeface="ＭＳ Ｐゴシック" pitchFamily="34" charset="-128"/>
                <a:cs typeface="Arial" pitchFamily="34" charset="0"/>
              </a:rPr>
              <a:t> et al. “</a:t>
            </a:r>
            <a:r>
              <a:rPr lang="en-GB" sz="1000" i="1" dirty="0" err="1" smtClean="0">
                <a:latin typeface="+mn-lt"/>
                <a:ea typeface="ＭＳ Ｐゴシック" pitchFamily="34" charset="-128"/>
                <a:cs typeface="Arial" pitchFamily="34" charset="0"/>
              </a:rPr>
              <a:t>JUpiter</a:t>
            </a:r>
            <a:r>
              <a:rPr lang="en-GB" sz="1000" i="1" dirty="0" smtClean="0">
                <a:latin typeface="+mn-lt"/>
                <a:ea typeface="ＭＳ Ｐゴシック" pitchFamily="34" charset="-128"/>
                <a:cs typeface="Arial" pitchFamily="34" charset="0"/>
              </a:rPr>
              <a:t> </a:t>
            </a:r>
            <a:r>
              <a:rPr lang="en-GB" sz="1000" i="1" dirty="0" err="1">
                <a:latin typeface="+mn-lt"/>
                <a:ea typeface="ＭＳ Ｐゴシック" pitchFamily="34" charset="-128"/>
                <a:cs typeface="Arial" pitchFamily="34" charset="0"/>
              </a:rPr>
              <a:t>ICy</a:t>
            </a:r>
            <a:r>
              <a:rPr lang="en-GB" sz="1000" i="1" dirty="0">
                <a:latin typeface="+mn-lt"/>
                <a:ea typeface="ＭＳ Ｐゴシック" pitchFamily="34" charset="-128"/>
                <a:cs typeface="Arial" pitchFamily="34" charset="0"/>
              </a:rPr>
              <a:t> moons Explorer (JUICE): An ESA mission to orbit Ganymede and to characterise the Jupiter </a:t>
            </a:r>
            <a:r>
              <a:rPr lang="en-GB" sz="1000" i="1" dirty="0" smtClean="0">
                <a:latin typeface="+mn-lt"/>
                <a:ea typeface="ＭＳ Ｐゴシック" pitchFamily="34" charset="-128"/>
                <a:cs typeface="Arial" pitchFamily="34" charset="0"/>
              </a:rPr>
              <a:t>system,” (</a:t>
            </a:r>
            <a:r>
              <a:rPr lang="en-GB" sz="1000" i="1" dirty="0">
                <a:latin typeface="+mn-lt"/>
                <a:ea typeface="ＭＳ Ｐゴシック" pitchFamily="34" charset="-128"/>
                <a:cs typeface="Arial" pitchFamily="34" charset="0"/>
              </a:rPr>
              <a:t>2013</a:t>
            </a:r>
            <a:r>
              <a:rPr lang="en-GB" sz="1000" i="1" dirty="0" smtClean="0">
                <a:latin typeface="+mn-lt"/>
                <a:ea typeface="ＭＳ Ｐゴシック" pitchFamily="34" charset="-128"/>
                <a:cs typeface="Arial" pitchFamily="34" charset="0"/>
              </a:rPr>
              <a:t>) Planetary </a:t>
            </a:r>
            <a:r>
              <a:rPr lang="en-GB" sz="1000" i="1" dirty="0">
                <a:latin typeface="+mn-lt"/>
                <a:ea typeface="ＭＳ Ｐゴシック" pitchFamily="34" charset="-128"/>
                <a:cs typeface="Arial" pitchFamily="34" charset="0"/>
              </a:rPr>
              <a:t>and Space Science, 78, 1-21.</a:t>
            </a:r>
          </a:p>
        </p:txBody>
      </p:sp>
    </p:spTree>
    <p:extLst>
      <p:ext uri="{BB962C8B-B14F-4D97-AF65-F5344CB8AC3E}">
        <p14:creationId xmlns:p14="http://schemas.microsoft.com/office/powerpoint/2010/main" val="35696613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7623" name="Rectangle 7"/>
          <p:cNvSpPr>
            <a:spLocks noChangeArrowheads="1"/>
          </p:cNvSpPr>
          <p:nvPr/>
        </p:nvSpPr>
        <p:spPr bwMode="auto">
          <a:xfrm>
            <a:off x="139700" y="6088063"/>
            <a:ext cx="2420938" cy="769937"/>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67619" name="Rectangle 3"/>
          <p:cNvSpPr>
            <a:spLocks noGrp="1" noChangeArrowheads="1"/>
          </p:cNvSpPr>
          <p:nvPr>
            <p:ph type="body" idx="1"/>
          </p:nvPr>
        </p:nvSpPr>
        <p:spPr>
          <a:xfrm>
            <a:off x="441325" y="1158875"/>
            <a:ext cx="8229600" cy="4679950"/>
          </a:xfrm>
        </p:spPr>
        <p:txBody>
          <a:bodyPr/>
          <a:lstStyle/>
          <a:p>
            <a:pPr marL="0" indent="0">
              <a:buNone/>
            </a:pPr>
            <a:r>
              <a:rPr lang="en-GB" altLang="en-US" sz="1600" dirty="0"/>
              <a:t>11 Instruments with a total mass  of around</a:t>
            </a:r>
            <a:r>
              <a:rPr lang="en-GB" altLang="en-US" sz="1600" dirty="0">
                <a:latin typeface="Symbol" pitchFamily="18" charset="2"/>
              </a:rPr>
              <a:t>~</a:t>
            </a:r>
            <a:r>
              <a:rPr lang="en-GB" altLang="en-US" sz="1600" dirty="0"/>
              <a:t>104 kg </a:t>
            </a:r>
          </a:p>
          <a:p>
            <a:pPr lvl="1"/>
            <a:r>
              <a:rPr lang="en-GB" altLang="en-US" sz="1600" dirty="0"/>
              <a:t>JUICE dry</a:t>
            </a:r>
            <a:r>
              <a:rPr lang="sv-SE" altLang="en-US" sz="1600" dirty="0"/>
              <a:t> mass </a:t>
            </a:r>
            <a:r>
              <a:rPr lang="en-GB" altLang="en-US" sz="1600" dirty="0">
                <a:latin typeface="Symbol" pitchFamily="18" charset="2"/>
              </a:rPr>
              <a:t>~</a:t>
            </a:r>
            <a:r>
              <a:rPr lang="sv-SE" altLang="en-US" sz="1600" dirty="0"/>
              <a:t>1900 kg</a:t>
            </a:r>
          </a:p>
          <a:p>
            <a:pPr lvl="1"/>
            <a:r>
              <a:rPr lang="sv-SE" altLang="en-US" sz="1600" dirty="0"/>
              <a:t>Propellant mass </a:t>
            </a:r>
            <a:r>
              <a:rPr lang="en-GB" altLang="en-US" sz="1600" dirty="0">
                <a:latin typeface="Symbol" pitchFamily="18" charset="2"/>
              </a:rPr>
              <a:t>~</a:t>
            </a:r>
            <a:r>
              <a:rPr lang="sv-SE" altLang="en-US" sz="1600" dirty="0"/>
              <a:t>2900 </a:t>
            </a:r>
            <a:r>
              <a:rPr lang="sv-SE" altLang="en-US" sz="1600" dirty="0" smtClean="0"/>
              <a:t>kg</a:t>
            </a:r>
            <a:endParaRPr lang="en-GB" altLang="en-US" sz="1600" dirty="0"/>
          </a:p>
          <a:p>
            <a:endParaRPr lang="en-GB" altLang="en-US" sz="500" dirty="0"/>
          </a:p>
          <a:p>
            <a:pPr>
              <a:buFontTx/>
              <a:buNone/>
            </a:pPr>
            <a:endParaRPr lang="en-GB" altLang="en-US" sz="500" dirty="0"/>
          </a:p>
          <a:p>
            <a:r>
              <a:rPr lang="en-GB" altLang="en-US" sz="1600" dirty="0"/>
              <a:t>MAJIS - Moons and Jupiter Imaging Spectrometer</a:t>
            </a:r>
          </a:p>
          <a:p>
            <a:r>
              <a:rPr lang="en-GB" altLang="en-US" sz="1600" dirty="0"/>
              <a:t>UVS - UV imaging Spectrograph</a:t>
            </a:r>
          </a:p>
          <a:p>
            <a:r>
              <a:rPr lang="en-GB" altLang="en-US" sz="1600" dirty="0"/>
              <a:t>SWI - Sub-</a:t>
            </a:r>
            <a:r>
              <a:rPr lang="en-GB" altLang="en-US" sz="1600" dirty="0" err="1"/>
              <a:t>millimeter</a:t>
            </a:r>
            <a:r>
              <a:rPr lang="en-GB" altLang="en-US" sz="1600" dirty="0"/>
              <a:t> Wave Instrument</a:t>
            </a:r>
          </a:p>
          <a:p>
            <a:r>
              <a:rPr lang="en-GB" altLang="en-US" sz="1600" dirty="0"/>
              <a:t>GALA - </a:t>
            </a:r>
            <a:r>
              <a:rPr lang="en-GB" altLang="en-US" sz="1600" dirty="0" err="1"/>
              <a:t>GAnymede</a:t>
            </a:r>
            <a:r>
              <a:rPr lang="en-GB" altLang="en-US" sz="1600" dirty="0"/>
              <a:t> Laser Altimeter</a:t>
            </a:r>
          </a:p>
          <a:p>
            <a:r>
              <a:rPr lang="en-GB" altLang="en-US" sz="1600" dirty="0"/>
              <a:t>RIME - Radar for Icy Moons Exploration</a:t>
            </a:r>
          </a:p>
          <a:p>
            <a:r>
              <a:rPr lang="en-GB" altLang="en-US" sz="1600" dirty="0"/>
              <a:t>J-MAG - A magnetometer for JUICE</a:t>
            </a:r>
          </a:p>
          <a:p>
            <a:r>
              <a:rPr lang="en-GB" altLang="en-US" sz="1600" dirty="0"/>
              <a:t>PEP - Particle Environment Package</a:t>
            </a:r>
          </a:p>
          <a:p>
            <a:r>
              <a:rPr lang="en-GB" altLang="en-US" sz="1600" dirty="0"/>
              <a:t>RPWI - Radio &amp; Plasma Wave Investigation</a:t>
            </a:r>
          </a:p>
          <a:p>
            <a:r>
              <a:rPr lang="en-GB" altLang="en-US" sz="1600" dirty="0"/>
              <a:t>3GM - Gravity &amp; Geophysics of Jupiter and Galilean Moons</a:t>
            </a:r>
          </a:p>
          <a:p>
            <a:r>
              <a:rPr lang="en-GB" altLang="en-US" sz="1600" dirty="0"/>
              <a:t>PRIDE - Planetary Radio Interferometer &amp; Doppler Experiment</a:t>
            </a:r>
          </a:p>
          <a:p>
            <a:r>
              <a:rPr lang="en-GB" altLang="en-US" sz="1600" b="1" dirty="0"/>
              <a:t>JANUS - Camera system</a:t>
            </a:r>
          </a:p>
          <a:p>
            <a:pPr lvl="1"/>
            <a:r>
              <a:rPr lang="en-GB" altLang="en-US" sz="1600" dirty="0"/>
              <a:t>An optical camera to study global, regional and local morphology and processes on the moons, and to perform mapping of the clouds on Jupiter</a:t>
            </a:r>
            <a:r>
              <a:rPr lang="en-GB" altLang="en-US" sz="1600" dirty="0" smtClean="0"/>
              <a:t>.</a:t>
            </a:r>
            <a:endParaRPr lang="en-GB" altLang="en-US" sz="1600" dirty="0"/>
          </a:p>
        </p:txBody>
      </p:sp>
      <p:pic>
        <p:nvPicPr>
          <p:cNvPr id="367622" name="Grafik 21" descr="jgo_concept_P5_1194-4+1_v01_deployed.png"/>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20000" t="14049" r="14285" b="23666"/>
          <a:stretch>
            <a:fillRect/>
          </a:stretch>
        </p:blipFill>
        <p:spPr bwMode="auto">
          <a:xfrm>
            <a:off x="5065713" y="1852613"/>
            <a:ext cx="3752850" cy="226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7624" name="Rectangle 8"/>
          <p:cNvSpPr>
            <a:spLocks noChangeArrowheads="1"/>
          </p:cNvSpPr>
          <p:nvPr/>
        </p:nvSpPr>
        <p:spPr bwMode="auto">
          <a:xfrm>
            <a:off x="7359650" y="3460750"/>
            <a:ext cx="1549400" cy="26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buFontTx/>
              <a:buNone/>
            </a:pPr>
            <a:r>
              <a:rPr lang="en-GB" altLang="en-US" sz="1050" i="1" dirty="0"/>
              <a:t>Image credit: ESA</a:t>
            </a:r>
          </a:p>
        </p:txBody>
      </p:sp>
      <p:sp>
        <p:nvSpPr>
          <p:cNvPr id="7" name="TextBox 12"/>
          <p:cNvSpPr txBox="1">
            <a:spLocks noChangeArrowheads="1"/>
          </p:cNvSpPr>
          <p:nvPr/>
        </p:nvSpPr>
        <p:spPr bwMode="auto">
          <a:xfrm>
            <a:off x="401637" y="347662"/>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3D3F83"/>
                </a:solidFill>
                <a:latin typeface="+mn-lt"/>
              </a:rPr>
              <a:t>JUICE instruments</a:t>
            </a:r>
            <a:endParaRPr lang="en-GB" sz="3600" dirty="0">
              <a:solidFill>
                <a:srgbClr val="3D3F83"/>
              </a:solidFill>
              <a:latin typeface="+mn-lt"/>
            </a:endParaRPr>
          </a:p>
        </p:txBody>
      </p:sp>
    </p:spTree>
    <p:extLst>
      <p:ext uri="{BB962C8B-B14F-4D97-AF65-F5344CB8AC3E}">
        <p14:creationId xmlns:p14="http://schemas.microsoft.com/office/powerpoint/2010/main" val="3377579044"/>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uppo 23"/>
          <p:cNvGrpSpPr>
            <a:grpSpLocks/>
          </p:cNvGrpSpPr>
          <p:nvPr/>
        </p:nvGrpSpPr>
        <p:grpSpPr bwMode="auto">
          <a:xfrm>
            <a:off x="1946248" y="3049666"/>
            <a:ext cx="4666609" cy="1514335"/>
            <a:chOff x="-303783" y="-18160"/>
            <a:chExt cx="4666798" cy="1514335"/>
          </a:xfrm>
        </p:grpSpPr>
        <p:pic>
          <p:nvPicPr>
            <p:cNvPr id="4" name="Picture 7" descr="cisas"/>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930727" y="-17366"/>
              <a:ext cx="125073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8" descr="ASI_logo"/>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0730" y="-18160"/>
              <a:ext cx="861862" cy="452436"/>
            </a:xfrm>
            <a:prstGeom prst="rect">
              <a:avLst/>
            </a:prstGeom>
            <a:solidFill>
              <a:srgbClr val="3366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6" name="Picture 36"/>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303783" y="891339"/>
              <a:ext cx="2012600" cy="544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8" descr="logo_iaa"/>
            <p:cNvPicPr>
              <a:picLocks noChangeAspect="1" noChangeArrowheads="1"/>
            </p:cNvPicPr>
            <p:nvPr userDrawn="1"/>
          </p:nvPicPr>
          <p:blipFill>
            <a:blip r:embed="rId5" cstate="print">
              <a:extLst>
                <a:ext uri="{28A0092B-C50C-407E-A947-70E740481C1C}">
                  <a14:useLocalDpi xmlns:a14="http://schemas.microsoft.com/office/drawing/2010/main" val="0"/>
                </a:ext>
              </a:extLst>
            </a:blip>
            <a:srcRect/>
            <a:stretch>
              <a:fillRect/>
            </a:stretch>
          </p:blipFill>
          <p:spPr bwMode="auto">
            <a:xfrm>
              <a:off x="2000472" y="886576"/>
              <a:ext cx="793612" cy="6095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magine 28"/>
            <p:cNvPicPr>
              <a:picLocks noChangeAspect="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1220886" y="-13397"/>
              <a:ext cx="449184" cy="449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magine 29"/>
            <p:cNvPicPr>
              <a:picLocks noChangeAspect="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457470" y="-18160"/>
              <a:ext cx="905545" cy="454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p:cNvPicPr>
              <a:picLocks noChangeAspect="1" noChangeArrowheads="1"/>
            </p:cNvPicPr>
            <p:nvPr userDrawn="1"/>
          </p:nvPicPr>
          <p:blipFill>
            <a:blip r:embed="rId8">
              <a:extLst>
                <a:ext uri="{28A0092B-C50C-407E-A947-70E740481C1C}">
                  <a14:useLocalDpi xmlns:a14="http://schemas.microsoft.com/office/drawing/2010/main" val="0"/>
                </a:ext>
              </a:extLst>
            </a:blip>
            <a:srcRect/>
            <a:stretch>
              <a:fillRect/>
            </a:stretch>
          </p:blipFill>
          <p:spPr bwMode="auto">
            <a:xfrm>
              <a:off x="3502156" y="934481"/>
              <a:ext cx="743248" cy="5232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12" name="Straight Arrow Connector 11"/>
          <p:cNvCxnSpPr/>
          <p:nvPr/>
        </p:nvCxnSpPr>
        <p:spPr>
          <a:xfrm>
            <a:off x="6582787" y="4564001"/>
            <a:ext cx="652202" cy="48471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2114722" y="4448014"/>
            <a:ext cx="496742" cy="85335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Oval 21"/>
          <p:cNvSpPr/>
          <p:nvPr/>
        </p:nvSpPr>
        <p:spPr>
          <a:xfrm>
            <a:off x="1757664" y="2781946"/>
            <a:ext cx="5350841" cy="99422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cxnSp>
        <p:nvCxnSpPr>
          <p:cNvPr id="25" name="Straight Arrow Connector 24"/>
          <p:cNvCxnSpPr>
            <a:stCxn id="22" idx="1"/>
          </p:cNvCxnSpPr>
          <p:nvPr/>
        </p:nvCxnSpPr>
        <p:spPr>
          <a:xfrm flipH="1" flipV="1">
            <a:off x="2015756" y="2376033"/>
            <a:ext cx="525521" cy="55151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7" idx="2"/>
          </p:cNvCxnSpPr>
          <p:nvPr/>
        </p:nvCxnSpPr>
        <p:spPr>
          <a:xfrm>
            <a:off x="4647200" y="4564001"/>
            <a:ext cx="238345" cy="89125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3074" name="Picture 2" descr="http://images.wikia.com/althistory/images/0/01/Italian-flag.gi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75721" y="1425325"/>
            <a:ext cx="1249739" cy="833160"/>
          </a:xfrm>
          <a:prstGeom prst="rect">
            <a:avLst/>
          </a:prstGeom>
          <a:noFill/>
          <a:extLst>
            <a:ext uri="{909E8E84-426E-40DD-AFC4-6F175D3DCCD1}">
              <a14:hiddenFill xmlns:a14="http://schemas.microsoft.com/office/drawing/2010/main">
                <a:solidFill>
                  <a:srgbClr val="FFFFFF"/>
                </a:solidFill>
              </a14:hiddenFill>
            </a:ext>
          </a:extLst>
        </p:spPr>
      </p:pic>
      <p:pic>
        <p:nvPicPr>
          <p:cNvPr id="3083" name="Picture 11" descr="http://upload.wikimedia.org/wikipedia/commons/thumb/c/c6/Flag_of_Spain_(1785-1873_and_1875-1931).svg/750px-Flag_of_Spain_(1785-1873_and_1875-1931).svg.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17802" y="5600746"/>
            <a:ext cx="1249741" cy="833161"/>
          </a:xfrm>
          <a:prstGeom prst="rect">
            <a:avLst/>
          </a:prstGeom>
          <a:noFill/>
          <a:extLst>
            <a:ext uri="{909E8E84-426E-40DD-AFC4-6F175D3DCCD1}">
              <a14:hiddenFill xmlns:a14="http://schemas.microsoft.com/office/drawing/2010/main">
                <a:solidFill>
                  <a:srgbClr val="FFFFFF"/>
                </a:solidFill>
              </a14:hiddenFill>
            </a:ext>
          </a:extLst>
        </p:spPr>
      </p:pic>
      <p:sp>
        <p:nvSpPr>
          <p:cNvPr id="54" name="TextBox 12"/>
          <p:cNvSpPr txBox="1">
            <a:spLocks noChangeArrowheads="1"/>
          </p:cNvSpPr>
          <p:nvPr/>
        </p:nvSpPr>
        <p:spPr bwMode="auto">
          <a:xfrm>
            <a:off x="433721" y="347662"/>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a:solidFill>
                  <a:srgbClr val="3D3F83"/>
                </a:solidFill>
                <a:latin typeface="+mn-lt"/>
              </a:rPr>
              <a:t>Optical Imager: JANUS</a:t>
            </a:r>
          </a:p>
        </p:txBody>
      </p:sp>
      <p:pic>
        <p:nvPicPr>
          <p:cNvPr id="4099"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795753" y="5048719"/>
            <a:ext cx="1985711" cy="1104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101" name="Picture 5" descr="German fla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05491" y="5383466"/>
            <a:ext cx="1257602" cy="833161"/>
          </a:xfrm>
          <a:prstGeom prst="rect">
            <a:avLst/>
          </a:prstGeom>
          <a:noFill/>
          <a:extLst>
            <a:ext uri="{909E8E84-426E-40DD-AFC4-6F175D3DCCD1}">
              <a14:hiddenFill xmlns:a14="http://schemas.microsoft.com/office/drawing/2010/main">
                <a:solidFill>
                  <a:srgbClr val="FFFFFF"/>
                </a:solidFill>
              </a14:hiddenFill>
            </a:ext>
          </a:extLst>
        </p:spPr>
      </p:pic>
      <p:sp>
        <p:nvSpPr>
          <p:cNvPr id="20" name="Rectangle 19"/>
          <p:cNvSpPr/>
          <p:nvPr/>
        </p:nvSpPr>
        <p:spPr>
          <a:xfrm>
            <a:off x="3997798" y="1303968"/>
            <a:ext cx="4783666" cy="1200329"/>
          </a:xfrm>
          <a:prstGeom prst="rect">
            <a:avLst/>
          </a:prstGeom>
        </p:spPr>
        <p:txBody>
          <a:bodyPr wrap="square">
            <a:spAutoFit/>
          </a:bodyPr>
          <a:lstStyle/>
          <a:p>
            <a:pPr algn="ctr">
              <a:lnSpc>
                <a:spcPct val="150000"/>
              </a:lnSpc>
            </a:pPr>
            <a:r>
              <a:rPr lang="en-GB" sz="1600" dirty="0" smtClean="0">
                <a:solidFill>
                  <a:srgbClr val="000000"/>
                </a:solidFill>
                <a:latin typeface="+mn-lt"/>
              </a:rPr>
              <a:t>“JANUS </a:t>
            </a:r>
            <a:r>
              <a:rPr lang="en-GB" sz="1600" dirty="0">
                <a:solidFill>
                  <a:srgbClr val="000000"/>
                </a:solidFill>
                <a:latin typeface="+mn-lt"/>
              </a:rPr>
              <a:t>will </a:t>
            </a:r>
            <a:r>
              <a:rPr lang="en-GB" sz="1600" dirty="0" smtClean="0">
                <a:solidFill>
                  <a:srgbClr val="000000"/>
                </a:solidFill>
                <a:latin typeface="+mn-lt"/>
              </a:rPr>
              <a:t>conduct … </a:t>
            </a:r>
            <a:r>
              <a:rPr lang="en-GB" sz="1600" dirty="0">
                <a:solidFill>
                  <a:srgbClr val="000000"/>
                </a:solidFill>
                <a:latin typeface="+mn-lt"/>
              </a:rPr>
              <a:t>an in-depth comparative study of Ganymede, </a:t>
            </a:r>
            <a:r>
              <a:rPr lang="en-GB" sz="1600" dirty="0" err="1">
                <a:solidFill>
                  <a:srgbClr val="000000"/>
                </a:solidFill>
                <a:latin typeface="+mn-lt"/>
              </a:rPr>
              <a:t>Callisto</a:t>
            </a:r>
            <a:r>
              <a:rPr lang="en-GB" sz="1600" dirty="0">
                <a:solidFill>
                  <a:srgbClr val="000000"/>
                </a:solidFill>
                <a:latin typeface="+mn-lt"/>
              </a:rPr>
              <a:t> and Europa, and explore most of the Jovian system and Jupiter itself</a:t>
            </a:r>
            <a:r>
              <a:rPr lang="en-GB" sz="1600" dirty="0" smtClean="0">
                <a:solidFill>
                  <a:srgbClr val="000000"/>
                </a:solidFill>
                <a:latin typeface="+mn-lt"/>
              </a:rPr>
              <a:t>.”</a:t>
            </a:r>
            <a:endParaRPr lang="en-GB" sz="1600" dirty="0">
              <a:solidFill>
                <a:srgbClr val="000000"/>
              </a:solidFill>
              <a:latin typeface="+mn-lt"/>
            </a:endParaRPr>
          </a:p>
        </p:txBody>
      </p:sp>
    </p:spTree>
    <p:extLst>
      <p:ext uri="{BB962C8B-B14F-4D97-AF65-F5344CB8AC3E}">
        <p14:creationId xmlns:p14="http://schemas.microsoft.com/office/powerpoint/2010/main" val="73282109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47631" y="2395039"/>
            <a:ext cx="2562726" cy="2554545"/>
          </a:xfrm>
          <a:prstGeom prst="rect">
            <a:avLst/>
          </a:prstGeom>
          <a:noFill/>
        </p:spPr>
        <p:txBody>
          <a:bodyPr wrap="square" rtlCol="0">
            <a:spAutoFit/>
          </a:bodyPr>
          <a:lstStyle/>
          <a:p>
            <a:pPr algn="ctr" fontAlgn="auto">
              <a:spcBef>
                <a:spcPts val="0"/>
              </a:spcBef>
              <a:spcAft>
                <a:spcPts val="0"/>
              </a:spcAft>
            </a:pPr>
            <a:r>
              <a:rPr lang="en-GB" sz="2000" dirty="0" smtClean="0">
                <a:solidFill>
                  <a:prstClr val="black"/>
                </a:solidFill>
                <a:latin typeface="Calibri"/>
              </a:rPr>
              <a:t>JANUS is an </a:t>
            </a:r>
            <a:r>
              <a:rPr lang="en-GB" sz="2000" dirty="0">
                <a:solidFill>
                  <a:prstClr val="black"/>
                </a:solidFill>
                <a:latin typeface="Calibri"/>
              </a:rPr>
              <a:t>optical camera to study global, regional and local morphology and processes on the moons, and to perform mapping of the clouds on Jupiter</a:t>
            </a:r>
            <a:r>
              <a:rPr lang="en-GB" sz="2000" dirty="0" smtClean="0">
                <a:solidFill>
                  <a:prstClr val="black"/>
                </a:solidFill>
                <a:latin typeface="Calibri"/>
              </a:rPr>
              <a:t>.</a:t>
            </a:r>
          </a:p>
        </p:txBody>
      </p:sp>
      <p:sp>
        <p:nvSpPr>
          <p:cNvPr id="5" name="TextBox 12"/>
          <p:cNvSpPr txBox="1">
            <a:spLocks noChangeArrowheads="1"/>
          </p:cNvSpPr>
          <p:nvPr/>
        </p:nvSpPr>
        <p:spPr bwMode="auto">
          <a:xfrm>
            <a:off x="401638" y="347663"/>
            <a:ext cx="7354887" cy="6413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3D3F83"/>
                </a:solidFill>
                <a:latin typeface="+mn-lt"/>
              </a:rPr>
              <a:t>J</a:t>
            </a:r>
            <a:r>
              <a:rPr lang="en-GB" sz="800" dirty="0">
                <a:solidFill>
                  <a:srgbClr val="3D3F83"/>
                </a:solidFill>
                <a:latin typeface="Calibri"/>
              </a:rPr>
              <a:t> </a:t>
            </a:r>
            <a:r>
              <a:rPr lang="en-GB" sz="3600" dirty="0" smtClean="0">
                <a:solidFill>
                  <a:srgbClr val="3D3F83"/>
                </a:solidFill>
                <a:latin typeface="+mn-lt"/>
              </a:rPr>
              <a:t>ANUS</a:t>
            </a:r>
            <a:endParaRPr lang="en-GB" sz="3600" dirty="0">
              <a:solidFill>
                <a:srgbClr val="3D3F83"/>
              </a:solidFill>
              <a:latin typeface="+mn-lt"/>
            </a:endParaRPr>
          </a:p>
        </p:txBody>
      </p:sp>
      <p:sp>
        <p:nvSpPr>
          <p:cNvPr id="3" name="Rectangle 2"/>
          <p:cNvSpPr/>
          <p:nvPr/>
        </p:nvSpPr>
        <p:spPr>
          <a:xfrm>
            <a:off x="1911890" y="483672"/>
            <a:ext cx="4572000" cy="369332"/>
          </a:xfrm>
          <a:prstGeom prst="rect">
            <a:avLst/>
          </a:prstGeom>
        </p:spPr>
        <p:txBody>
          <a:bodyPr>
            <a:spAutoFit/>
          </a:bodyPr>
          <a:lstStyle/>
          <a:p>
            <a:r>
              <a:rPr lang="en-GB" altLang="en-US" b="1" dirty="0" err="1">
                <a:latin typeface="+mn-lt"/>
                <a:cs typeface="Arial" pitchFamily="34" charset="0"/>
              </a:rPr>
              <a:t>Jovis</a:t>
            </a:r>
            <a:r>
              <a:rPr lang="en-GB" altLang="en-US" b="1" dirty="0">
                <a:latin typeface="+mn-lt"/>
                <a:cs typeface="Arial" pitchFamily="34" charset="0"/>
              </a:rPr>
              <a:t>, </a:t>
            </a:r>
            <a:r>
              <a:rPr lang="en-GB" altLang="en-US" b="1" dirty="0" err="1">
                <a:latin typeface="+mn-lt"/>
                <a:cs typeface="Arial" pitchFamily="34" charset="0"/>
              </a:rPr>
              <a:t>Amorum</a:t>
            </a:r>
            <a:r>
              <a:rPr lang="en-GB" altLang="en-US" b="1" dirty="0">
                <a:latin typeface="+mn-lt"/>
                <a:cs typeface="Arial" pitchFamily="34" charset="0"/>
              </a:rPr>
              <a:t> ac </a:t>
            </a:r>
            <a:r>
              <a:rPr lang="en-GB" altLang="en-US" b="1" dirty="0" err="1">
                <a:latin typeface="+mn-lt"/>
                <a:cs typeface="Arial" pitchFamily="34" charset="0"/>
              </a:rPr>
              <a:t>Natorum</a:t>
            </a:r>
            <a:r>
              <a:rPr lang="en-GB" altLang="en-US" b="1" dirty="0">
                <a:latin typeface="+mn-lt"/>
                <a:cs typeface="Arial" pitchFamily="34" charset="0"/>
              </a:rPr>
              <a:t> </a:t>
            </a:r>
            <a:r>
              <a:rPr lang="en-GB" altLang="en-US" b="1" dirty="0" err="1">
                <a:latin typeface="+mn-lt"/>
                <a:cs typeface="Arial" pitchFamily="34" charset="0"/>
              </a:rPr>
              <a:t>Undique</a:t>
            </a:r>
            <a:r>
              <a:rPr lang="en-GB" altLang="en-US" b="1" dirty="0">
                <a:latin typeface="+mn-lt"/>
                <a:cs typeface="Arial" pitchFamily="34" charset="0"/>
              </a:rPr>
              <a:t> </a:t>
            </a:r>
            <a:r>
              <a:rPr lang="en-GB" altLang="en-US" b="1" dirty="0" err="1">
                <a:latin typeface="+mn-lt"/>
                <a:cs typeface="Arial" pitchFamily="34" charset="0"/>
              </a:rPr>
              <a:t>Scrutator</a:t>
            </a:r>
            <a:endParaRPr lang="en-GB" dirty="0">
              <a:latin typeface="+mn-lt"/>
            </a:endParaRPr>
          </a:p>
        </p:txBody>
      </p:sp>
      <p:graphicFrame>
        <p:nvGraphicFramePr>
          <p:cNvPr id="7" name="Table 6"/>
          <p:cNvGraphicFramePr>
            <a:graphicFrameLocks noGrp="1"/>
          </p:cNvGraphicFramePr>
          <p:nvPr>
            <p:extLst>
              <p:ext uri="{D42A27DB-BD31-4B8C-83A1-F6EECF244321}">
                <p14:modId xmlns:p14="http://schemas.microsoft.com/office/powerpoint/2010/main" val="2159724473"/>
              </p:ext>
            </p:extLst>
          </p:nvPr>
        </p:nvGraphicFramePr>
        <p:xfrm>
          <a:off x="2941277" y="1444164"/>
          <a:ext cx="5963067" cy="4643584"/>
        </p:xfrm>
        <a:graphic>
          <a:graphicData uri="http://schemas.openxmlformats.org/drawingml/2006/table">
            <a:tbl>
              <a:tblPr firstRow="1" bandRow="1">
                <a:tableStyleId>{5940675A-B579-460E-94D1-54222C63F5DA}</a:tableStyleId>
              </a:tblPr>
              <a:tblGrid>
                <a:gridCol w="3039395"/>
                <a:gridCol w="1179094"/>
                <a:gridCol w="1744578"/>
              </a:tblGrid>
              <a:tr h="374708">
                <a:tc>
                  <a:txBody>
                    <a:bodyPr/>
                    <a:lstStyle/>
                    <a:p>
                      <a:pPr algn="ctr"/>
                      <a:r>
                        <a:rPr lang="en-GB" sz="1600" b="1" dirty="0" smtClean="0"/>
                        <a:t>Camera Parameter</a:t>
                      </a:r>
                      <a:endParaRPr lang="en-GB" sz="1600" b="1" dirty="0"/>
                    </a:p>
                  </a:txBody>
                  <a:tcPr anchor="ctr"/>
                </a:tc>
                <a:tc>
                  <a:txBody>
                    <a:bodyPr/>
                    <a:lstStyle/>
                    <a:p>
                      <a:pPr algn="ctr"/>
                      <a:r>
                        <a:rPr lang="en-GB" sz="1600" b="1" dirty="0" smtClean="0"/>
                        <a:t>Units</a:t>
                      </a:r>
                      <a:endParaRPr lang="en-GB" sz="1600" b="1" dirty="0"/>
                    </a:p>
                  </a:txBody>
                  <a:tcPr anchor="ctr"/>
                </a:tc>
                <a:tc>
                  <a:txBody>
                    <a:bodyPr/>
                    <a:lstStyle/>
                    <a:p>
                      <a:pPr algn="ctr"/>
                      <a:r>
                        <a:rPr lang="en-GB" sz="1600" b="1" dirty="0" smtClean="0"/>
                        <a:t>Value</a:t>
                      </a:r>
                      <a:endParaRPr lang="en-GB" sz="1600" b="1" dirty="0"/>
                    </a:p>
                  </a:txBody>
                  <a:tcPr anchor="ctr"/>
                </a:tc>
              </a:tr>
              <a:tr h="374708">
                <a:tc>
                  <a:txBody>
                    <a:bodyPr/>
                    <a:lstStyle/>
                    <a:p>
                      <a:pPr algn="ctr"/>
                      <a:r>
                        <a:rPr lang="en-GB" sz="1600" dirty="0" smtClean="0"/>
                        <a:t>Sensitive Wavelength</a:t>
                      </a:r>
                      <a:endParaRPr lang="en-GB" sz="1600" dirty="0"/>
                    </a:p>
                  </a:txBody>
                  <a:tcPr anchor="ctr"/>
                </a:tc>
                <a:tc>
                  <a:txBody>
                    <a:bodyPr/>
                    <a:lstStyle/>
                    <a:p>
                      <a:pPr algn="ctr"/>
                      <a:r>
                        <a:rPr lang="en-GB" sz="1600" dirty="0" smtClean="0"/>
                        <a:t>nm</a:t>
                      </a:r>
                      <a:endParaRPr lang="en-GB" sz="1600" dirty="0"/>
                    </a:p>
                  </a:txBody>
                  <a:tcPr anchor="ctr"/>
                </a:tc>
                <a:tc>
                  <a:txBody>
                    <a:bodyPr/>
                    <a:lstStyle/>
                    <a:p>
                      <a:pPr algn="ctr"/>
                      <a:r>
                        <a:rPr lang="en-GB" sz="1600" dirty="0" smtClean="0"/>
                        <a:t>350 to 1064</a:t>
                      </a:r>
                      <a:endParaRPr lang="en-GB" sz="1600" dirty="0"/>
                    </a:p>
                  </a:txBody>
                  <a:tcPr anchor="ctr"/>
                </a:tc>
              </a:tr>
              <a:tr h="374708">
                <a:tc>
                  <a:txBody>
                    <a:bodyPr/>
                    <a:lstStyle/>
                    <a:p>
                      <a:pPr algn="ctr"/>
                      <a:r>
                        <a:rPr lang="en-GB" sz="1600" dirty="0" smtClean="0"/>
                        <a:t>Filters</a:t>
                      </a:r>
                      <a:endParaRPr lang="en-GB" sz="1600" dirty="0"/>
                    </a:p>
                  </a:txBody>
                  <a:tcPr anchor="ctr"/>
                </a:tc>
                <a:tc>
                  <a:txBody>
                    <a:bodyPr/>
                    <a:lstStyle/>
                    <a:p>
                      <a:pPr algn="ctr"/>
                      <a:r>
                        <a:rPr lang="en-GB" sz="1600" dirty="0" smtClean="0"/>
                        <a:t>-</a:t>
                      </a:r>
                      <a:endParaRPr lang="en-GB" sz="1600" dirty="0"/>
                    </a:p>
                  </a:txBody>
                  <a:tcPr anchor="ctr"/>
                </a:tc>
                <a:tc>
                  <a:txBody>
                    <a:bodyPr/>
                    <a:lstStyle/>
                    <a:p>
                      <a:pPr algn="ctr"/>
                      <a:r>
                        <a:rPr lang="en-GB" sz="1600" dirty="0" smtClean="0"/>
                        <a:t>14</a:t>
                      </a:r>
                      <a:endParaRPr lang="en-GB" sz="1600" dirty="0"/>
                    </a:p>
                  </a:txBody>
                  <a:tcPr anchor="ctr"/>
                </a:tc>
              </a:tr>
              <a:tr h="374708">
                <a:tc>
                  <a:txBody>
                    <a:bodyPr/>
                    <a:lstStyle/>
                    <a:p>
                      <a:pPr algn="ctr"/>
                      <a:r>
                        <a:rPr lang="en-GB" sz="1600" dirty="0" smtClean="0"/>
                        <a:t>Entrance</a:t>
                      </a:r>
                      <a:r>
                        <a:rPr lang="en-GB" sz="1600" baseline="0" dirty="0" smtClean="0"/>
                        <a:t> pupil diameter</a:t>
                      </a:r>
                      <a:endParaRPr lang="en-GB" sz="1600" dirty="0"/>
                    </a:p>
                  </a:txBody>
                  <a:tcPr anchor="ctr"/>
                </a:tc>
                <a:tc>
                  <a:txBody>
                    <a:bodyPr/>
                    <a:lstStyle/>
                    <a:p>
                      <a:pPr algn="ctr"/>
                      <a:r>
                        <a:rPr lang="en-GB" sz="1600" dirty="0" smtClean="0"/>
                        <a:t>mm</a:t>
                      </a:r>
                      <a:endParaRPr lang="en-GB" sz="1600" dirty="0"/>
                    </a:p>
                  </a:txBody>
                  <a:tcPr anchor="ctr"/>
                </a:tc>
                <a:tc>
                  <a:txBody>
                    <a:bodyPr/>
                    <a:lstStyle/>
                    <a:p>
                      <a:pPr algn="ctr"/>
                      <a:r>
                        <a:rPr lang="en-GB" sz="1600" dirty="0" smtClean="0"/>
                        <a:t>100</a:t>
                      </a:r>
                      <a:endParaRPr lang="en-GB" sz="1600" dirty="0"/>
                    </a:p>
                  </a:txBody>
                  <a:tcPr anchor="ctr"/>
                </a:tc>
              </a:tr>
              <a:tr h="374708">
                <a:tc rowSpan="2">
                  <a:txBody>
                    <a:bodyPr/>
                    <a:lstStyle/>
                    <a:p>
                      <a:pPr algn="ctr"/>
                      <a:r>
                        <a:rPr lang="en-GB" sz="1600" dirty="0" smtClean="0"/>
                        <a:t>Field of view</a:t>
                      </a:r>
                      <a:endParaRPr lang="en-GB" sz="1600" dirty="0"/>
                    </a:p>
                  </a:txBody>
                  <a:tcPr anchor="ctr"/>
                </a:tc>
                <a:tc>
                  <a:txBody>
                    <a:bodyPr/>
                    <a:lstStyle/>
                    <a:p>
                      <a:pPr algn="ctr"/>
                      <a:r>
                        <a:rPr lang="en-US" sz="1600" kern="1200" dirty="0" smtClean="0">
                          <a:solidFill>
                            <a:schemeClr val="tx1"/>
                          </a:solidFill>
                          <a:effectLst/>
                          <a:latin typeface="+mn-lt"/>
                          <a:ea typeface="+mn-ea"/>
                          <a:cs typeface="+mn-cs"/>
                        </a:rPr>
                        <a:t>degrees</a:t>
                      </a:r>
                      <a:r>
                        <a:rPr lang="en-US" sz="1600" kern="1200" baseline="30000" dirty="0" smtClean="0">
                          <a:solidFill>
                            <a:schemeClr val="tx1"/>
                          </a:solidFill>
                          <a:effectLst/>
                          <a:latin typeface="+mn-lt"/>
                          <a:ea typeface="+mn-ea"/>
                          <a:cs typeface="+mn-cs"/>
                        </a:rPr>
                        <a:t>2</a:t>
                      </a:r>
                      <a:endParaRPr lang="en-GB" sz="1600" baseline="30000" dirty="0"/>
                    </a:p>
                  </a:txBody>
                  <a:tcPr anchor="ctr"/>
                </a:tc>
                <a:tc>
                  <a:txBody>
                    <a:bodyPr/>
                    <a:lstStyle/>
                    <a:p>
                      <a:pPr algn="ctr"/>
                      <a:r>
                        <a:rPr lang="en-US" sz="1600" kern="1200" dirty="0" smtClean="0">
                          <a:solidFill>
                            <a:schemeClr val="tx1"/>
                          </a:solidFill>
                          <a:effectLst/>
                          <a:latin typeface="+mn-lt"/>
                          <a:ea typeface="+mn-ea"/>
                          <a:cs typeface="+mn-cs"/>
                        </a:rPr>
                        <a:t>1.72 × 1.29 </a:t>
                      </a:r>
                      <a:endParaRPr lang="en-GB" sz="1600" dirty="0"/>
                    </a:p>
                  </a:txBody>
                  <a:tcPr anchor="ctr"/>
                </a:tc>
              </a:tr>
              <a:tr h="374708">
                <a:tc vMerge="1">
                  <a:txBody>
                    <a:bodyPr/>
                    <a:lstStyle/>
                    <a:p>
                      <a:endParaRPr lang="en-GB" dirty="0"/>
                    </a:p>
                  </a:txBody>
                  <a:tcPr/>
                </a:tc>
                <a:tc>
                  <a:txBody>
                    <a:bodyPr/>
                    <a:lstStyle/>
                    <a:p>
                      <a:pPr algn="ctr"/>
                      <a:r>
                        <a:rPr lang="en-GB" sz="1600" baseline="0" dirty="0" smtClean="0"/>
                        <a:t>pixels</a:t>
                      </a:r>
                      <a:r>
                        <a:rPr lang="en-GB" sz="1600" baseline="30000" dirty="0" smtClean="0"/>
                        <a:t>2</a:t>
                      </a:r>
                      <a:endParaRPr lang="en-GB" sz="1600" baseline="30000" dirty="0"/>
                    </a:p>
                  </a:txBody>
                  <a:tcPr anchor="ctr"/>
                </a:tc>
                <a:tc>
                  <a:txBody>
                    <a:bodyPr/>
                    <a:lstStyle/>
                    <a:p>
                      <a:pPr algn="ctr"/>
                      <a:r>
                        <a:rPr lang="en-GB" sz="1600" baseline="0" dirty="0" smtClean="0"/>
                        <a:t>2000</a:t>
                      </a:r>
                      <a:r>
                        <a:rPr lang="en-US" sz="1600" kern="1200" dirty="0" smtClean="0">
                          <a:solidFill>
                            <a:schemeClr val="tx1"/>
                          </a:solidFill>
                          <a:effectLst/>
                          <a:latin typeface="+mn-lt"/>
                          <a:ea typeface="+mn-ea"/>
                          <a:cs typeface="+mn-cs"/>
                        </a:rPr>
                        <a:t> × 1504</a:t>
                      </a:r>
                      <a:endParaRPr lang="en-GB" sz="1600" baseline="0" dirty="0" smtClean="0"/>
                    </a:p>
                  </a:txBody>
                  <a:tcPr anchor="ctr"/>
                </a:tc>
              </a:tr>
              <a:tr h="553394">
                <a:tc>
                  <a:txBody>
                    <a:bodyPr/>
                    <a:lstStyle/>
                    <a:p>
                      <a:pPr algn="ctr"/>
                      <a:r>
                        <a:rPr lang="en-GB" sz="1600" dirty="0" smtClean="0"/>
                        <a:t>Best case mapping</a:t>
                      </a:r>
                      <a:r>
                        <a:rPr lang="en-GB" sz="1600" baseline="0" dirty="0" smtClean="0"/>
                        <a:t> </a:t>
                      </a:r>
                      <a:r>
                        <a:rPr lang="en-GB" sz="1600" baseline="0" dirty="0" smtClean="0"/>
                        <a:t>r</a:t>
                      </a:r>
                      <a:r>
                        <a:rPr lang="en-GB" sz="1600" dirty="0" smtClean="0"/>
                        <a:t>esolution</a:t>
                      </a:r>
                    </a:p>
                    <a:p>
                      <a:pPr algn="ctr"/>
                      <a:r>
                        <a:rPr lang="en-GB" sz="1600" dirty="0" smtClean="0"/>
                        <a:t>(Ganymede closest</a:t>
                      </a:r>
                      <a:r>
                        <a:rPr lang="en-GB" sz="1600" baseline="0" dirty="0" smtClean="0"/>
                        <a:t> approach)</a:t>
                      </a:r>
                      <a:endParaRPr lang="en-GB" sz="1600" dirty="0"/>
                    </a:p>
                  </a:txBody>
                  <a:tcPr anchor="ctr"/>
                </a:tc>
                <a:tc>
                  <a:txBody>
                    <a:bodyPr/>
                    <a:lstStyle/>
                    <a:p>
                      <a:pPr algn="ctr"/>
                      <a:r>
                        <a:rPr lang="en-GB" sz="1600" dirty="0" smtClean="0"/>
                        <a:t>m pixel</a:t>
                      </a:r>
                      <a:r>
                        <a:rPr lang="en-GB" sz="1600" baseline="30000" dirty="0" smtClean="0"/>
                        <a:t>-1</a:t>
                      </a:r>
                      <a:endParaRPr lang="en-GB" sz="1600" baseline="30000" dirty="0"/>
                    </a:p>
                  </a:txBody>
                  <a:tcPr anchor="ctr"/>
                </a:tc>
                <a:tc>
                  <a:txBody>
                    <a:bodyPr/>
                    <a:lstStyle/>
                    <a:p>
                      <a:pPr algn="ctr"/>
                      <a:r>
                        <a:rPr lang="en-GB" sz="1600" dirty="0" smtClean="0"/>
                        <a:t>&lt;10</a:t>
                      </a:r>
                      <a:endParaRPr lang="en-GB" sz="1600" baseline="0" dirty="0" smtClean="0"/>
                    </a:p>
                  </a:txBody>
                  <a:tcPr anchor="ctr"/>
                </a:tc>
              </a:tr>
              <a:tr h="374708">
                <a:tc>
                  <a:txBody>
                    <a:bodyPr/>
                    <a:lstStyle/>
                    <a:p>
                      <a:pPr algn="ctr"/>
                      <a:r>
                        <a:rPr lang="en-GB" sz="1600" dirty="0" smtClean="0"/>
                        <a:t>Sensor temperature</a:t>
                      </a:r>
                      <a:endParaRPr lang="en-GB" sz="1600" dirty="0"/>
                    </a:p>
                  </a:txBody>
                  <a:tcPr anchor="ctr"/>
                </a:tc>
                <a:tc>
                  <a:txBody>
                    <a:bodyPr/>
                    <a:lstStyle/>
                    <a:p>
                      <a:pPr algn="ctr"/>
                      <a:r>
                        <a:rPr lang="en-GB" sz="1600" dirty="0" smtClean="0"/>
                        <a:t>°C</a:t>
                      </a:r>
                      <a:endParaRPr lang="en-GB" sz="1600" dirty="0"/>
                    </a:p>
                  </a:txBody>
                  <a:tcPr anchor="ctr"/>
                </a:tc>
                <a:tc>
                  <a:txBody>
                    <a:bodyPr/>
                    <a:lstStyle/>
                    <a:p>
                      <a:pPr algn="ctr"/>
                      <a:r>
                        <a:rPr lang="en-GB" sz="1600" dirty="0" smtClean="0"/>
                        <a:t>-50±5</a:t>
                      </a:r>
                      <a:endParaRPr lang="en-GB" sz="1600" dirty="0"/>
                    </a:p>
                  </a:txBody>
                  <a:tcPr anchor="ctr"/>
                </a:tc>
              </a:tr>
              <a:tr h="374708">
                <a:tc rowSpan="2">
                  <a:txBody>
                    <a:bodyPr/>
                    <a:lstStyle/>
                    <a:p>
                      <a:pPr algn="ctr"/>
                      <a:r>
                        <a:rPr lang="en-GB" sz="1600" dirty="0" smtClean="0"/>
                        <a:t>Sensor expected</a:t>
                      </a:r>
                      <a:r>
                        <a:rPr lang="en-GB" sz="1600" baseline="0" dirty="0" smtClean="0"/>
                        <a:t> end of life radiation dose</a:t>
                      </a:r>
                      <a:endParaRPr lang="en-GB" sz="1600" dirty="0"/>
                    </a:p>
                  </a:txBody>
                  <a:tcPr anchor="ctr"/>
                </a:tc>
                <a:tc>
                  <a:txBody>
                    <a:bodyPr/>
                    <a:lstStyle/>
                    <a:p>
                      <a:pPr algn="ctr"/>
                      <a:r>
                        <a:rPr lang="en-GB" sz="1600" dirty="0" err="1" smtClean="0"/>
                        <a:t>krad</a:t>
                      </a:r>
                      <a:r>
                        <a:rPr lang="en-GB" sz="1600" dirty="0" smtClean="0"/>
                        <a:t> (Si)</a:t>
                      </a:r>
                      <a:endParaRPr lang="en-GB" sz="1600" dirty="0"/>
                    </a:p>
                  </a:txBody>
                  <a:tcPr anchor="ctr"/>
                </a:tc>
                <a:tc>
                  <a:txBody>
                    <a:bodyPr/>
                    <a:lstStyle/>
                    <a:p>
                      <a:pPr algn="ctr"/>
                      <a:r>
                        <a:rPr lang="en-GB" sz="1600" dirty="0" smtClean="0"/>
                        <a:t>100</a:t>
                      </a:r>
                      <a:endParaRPr lang="en-GB" sz="1600" dirty="0"/>
                    </a:p>
                  </a:txBody>
                  <a:tcPr anchor="ctr"/>
                </a:tc>
              </a:tr>
              <a:tr h="1019411">
                <a:tc vMerge="1">
                  <a:txBody>
                    <a:bodyPr/>
                    <a:lstStyle/>
                    <a:p>
                      <a:pPr algn="ctr"/>
                      <a:endParaRPr lang="en-GB" dirty="0"/>
                    </a:p>
                  </a:txBody>
                  <a:tcPr anchor="ctr"/>
                </a:tc>
                <a:tc>
                  <a:txBody>
                    <a:bodyPr/>
                    <a:lstStyle/>
                    <a:p>
                      <a:pPr algn="ctr"/>
                      <a:r>
                        <a:rPr lang="en-GB" sz="1600" dirty="0" smtClean="0"/>
                        <a:t>10 MeV protons</a:t>
                      </a:r>
                      <a:r>
                        <a:rPr lang="en-GB" sz="1600" baseline="0" dirty="0" smtClean="0"/>
                        <a:t> equivalent cm</a:t>
                      </a:r>
                      <a:r>
                        <a:rPr lang="en-GB" sz="1600" baseline="30000" dirty="0" smtClean="0"/>
                        <a:t>-2</a:t>
                      </a:r>
                      <a:endParaRPr lang="en-GB" sz="1600" baseline="30000" dirty="0"/>
                    </a:p>
                  </a:txBody>
                  <a:tcPr anchor="ctr"/>
                </a:tc>
                <a:tc>
                  <a:txBody>
                    <a:bodyPr/>
                    <a:lstStyle/>
                    <a:p>
                      <a:pPr algn="ctr"/>
                      <a:r>
                        <a:rPr lang="en-GB" sz="1600" dirty="0" smtClean="0"/>
                        <a:t>10</a:t>
                      </a:r>
                      <a:r>
                        <a:rPr lang="en-GB" sz="1600" baseline="30000" dirty="0" smtClean="0"/>
                        <a:t>10</a:t>
                      </a:r>
                      <a:endParaRPr lang="en-GB" sz="1600" baseline="30000" dirty="0"/>
                    </a:p>
                  </a:txBody>
                  <a:tcPr anchor="ctr"/>
                </a:tc>
              </a:tr>
            </a:tbl>
          </a:graphicData>
        </a:graphic>
      </p:graphicFrame>
    </p:spTree>
    <p:extLst>
      <p:ext uri="{BB962C8B-B14F-4D97-AF65-F5344CB8AC3E}">
        <p14:creationId xmlns:p14="http://schemas.microsoft.com/office/powerpoint/2010/main" val="8262550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1350" y="1352704"/>
            <a:ext cx="6786563"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Gerade Verbindung mit Pfeil 2"/>
          <p:cNvCxnSpPr/>
          <p:nvPr/>
        </p:nvCxnSpPr>
        <p:spPr>
          <a:xfrm flipV="1">
            <a:off x="2333625" y="3725333"/>
            <a:ext cx="1187450" cy="150245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 name="Gerade Verbindung mit Pfeil 13"/>
          <p:cNvCxnSpPr/>
          <p:nvPr/>
        </p:nvCxnSpPr>
        <p:spPr>
          <a:xfrm flipH="1" flipV="1">
            <a:off x="6005513" y="4616604"/>
            <a:ext cx="1044575" cy="5397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7" name="Textfeld 12"/>
          <p:cNvSpPr txBox="1">
            <a:spLocks noChangeArrowheads="1"/>
          </p:cNvSpPr>
          <p:nvPr/>
        </p:nvSpPr>
        <p:spPr bwMode="auto">
          <a:xfrm>
            <a:off x="7050088" y="5018133"/>
            <a:ext cx="184414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eaLnBrk="1" hangingPunct="1">
              <a:spcBef>
                <a:spcPct val="0"/>
              </a:spcBef>
              <a:buClrTx/>
              <a:buSzTx/>
              <a:buFont typeface="Wingdings" pitchFamily="2" charset="2"/>
              <a:buNone/>
            </a:pPr>
            <a:r>
              <a:rPr lang="de-DE" altLang="en-US" sz="1800" dirty="0" smtClean="0">
                <a:latin typeface="+mn-lt"/>
                <a:cs typeface="Arial" pitchFamily="34" charset="0"/>
              </a:rPr>
              <a:t>Primary Electronics Unit</a:t>
            </a:r>
            <a:endParaRPr lang="en-GB" altLang="en-US" sz="1800" dirty="0">
              <a:latin typeface="+mn-lt"/>
              <a:cs typeface="Arial" pitchFamily="34" charset="0"/>
            </a:endParaRPr>
          </a:p>
        </p:txBody>
      </p:sp>
      <p:sp>
        <p:nvSpPr>
          <p:cNvPr id="8" name="Textfeld 17"/>
          <p:cNvSpPr txBox="1">
            <a:spLocks noChangeArrowheads="1"/>
          </p:cNvSpPr>
          <p:nvPr/>
        </p:nvSpPr>
        <p:spPr bwMode="auto">
          <a:xfrm>
            <a:off x="825501" y="5185355"/>
            <a:ext cx="189865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800" dirty="0" smtClean="0">
                <a:latin typeface="+mn-lt"/>
                <a:cs typeface="Arial" pitchFamily="34" charset="0"/>
              </a:rPr>
              <a:t>Focal Plane Module</a:t>
            </a:r>
            <a:br>
              <a:rPr lang="de-DE" altLang="en-US" sz="1800" dirty="0" smtClean="0">
                <a:latin typeface="+mn-lt"/>
                <a:cs typeface="Arial" pitchFamily="34" charset="0"/>
              </a:rPr>
            </a:br>
            <a:r>
              <a:rPr lang="de-DE" altLang="en-US" sz="1200" dirty="0" smtClean="0">
                <a:latin typeface="+mn-lt"/>
                <a:cs typeface="Arial" pitchFamily="34" charset="0"/>
              </a:rPr>
              <a:t>(including detector)</a:t>
            </a:r>
            <a:endParaRPr lang="en-GB" altLang="en-US" sz="1200" dirty="0">
              <a:latin typeface="+mn-lt"/>
              <a:cs typeface="Arial" pitchFamily="34" charset="0"/>
            </a:endParaRPr>
          </a:p>
        </p:txBody>
      </p:sp>
      <p:sp>
        <p:nvSpPr>
          <p:cNvPr id="11" name="TextBox 12"/>
          <p:cNvSpPr txBox="1">
            <a:spLocks noChangeArrowheads="1"/>
          </p:cNvSpPr>
          <p:nvPr/>
        </p:nvSpPr>
        <p:spPr bwMode="auto">
          <a:xfrm>
            <a:off x="401638" y="347662"/>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3D3F83"/>
                </a:solidFill>
                <a:latin typeface="+mn-lt"/>
              </a:rPr>
              <a:t>J</a:t>
            </a:r>
            <a:r>
              <a:rPr lang="en-GB" sz="800" dirty="0">
                <a:solidFill>
                  <a:srgbClr val="3D3F83"/>
                </a:solidFill>
                <a:latin typeface="Calibri"/>
              </a:rPr>
              <a:t> </a:t>
            </a:r>
            <a:r>
              <a:rPr lang="en-GB" sz="3600" dirty="0" smtClean="0">
                <a:solidFill>
                  <a:srgbClr val="3D3F83"/>
                </a:solidFill>
                <a:latin typeface="+mn-lt"/>
              </a:rPr>
              <a:t>ANUS camera model</a:t>
            </a:r>
            <a:endParaRPr lang="en-GB" sz="3600" dirty="0">
              <a:solidFill>
                <a:srgbClr val="3D3F83"/>
              </a:solidFill>
              <a:latin typeface="+mn-lt"/>
            </a:endParaRPr>
          </a:p>
        </p:txBody>
      </p:sp>
      <p:sp>
        <p:nvSpPr>
          <p:cNvPr id="13" name="Rectangle 12"/>
          <p:cNvSpPr>
            <a:spLocks noChangeArrowheads="1"/>
          </p:cNvSpPr>
          <p:nvPr/>
        </p:nvSpPr>
        <p:spPr bwMode="auto">
          <a:xfrm>
            <a:off x="7008147" y="6032499"/>
            <a:ext cx="184537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r" eaLnBrk="1" hangingPunct="1">
              <a:spcBef>
                <a:spcPct val="0"/>
              </a:spcBef>
              <a:buClrTx/>
              <a:buSzTx/>
              <a:buFontTx/>
              <a:buNone/>
              <a:defRPr/>
            </a:pPr>
            <a:r>
              <a:rPr lang="en-GB" altLang="en-US" sz="1000" i="1" dirty="0" smtClean="0">
                <a:latin typeface="+mn-lt"/>
                <a:cs typeface="Arial" pitchFamily="34" charset="0"/>
              </a:rPr>
              <a:t>Image credit: JANUS consortium</a:t>
            </a:r>
          </a:p>
        </p:txBody>
      </p:sp>
      <p:cxnSp>
        <p:nvCxnSpPr>
          <p:cNvPr id="15" name="Gerade Verbindung mit Pfeil 2"/>
          <p:cNvCxnSpPr/>
          <p:nvPr/>
        </p:nvCxnSpPr>
        <p:spPr>
          <a:xfrm flipH="1" flipV="1">
            <a:off x="4123264" y="4360331"/>
            <a:ext cx="801423" cy="1498255"/>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 name="Textfeld 17"/>
          <p:cNvSpPr txBox="1">
            <a:spLocks noChangeArrowheads="1"/>
          </p:cNvSpPr>
          <p:nvPr/>
        </p:nvSpPr>
        <p:spPr bwMode="auto">
          <a:xfrm>
            <a:off x="3952081" y="5875522"/>
            <a:ext cx="189865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800" dirty="0" smtClean="0">
                <a:latin typeface="+mn-lt"/>
                <a:cs typeface="Arial" pitchFamily="34" charset="0"/>
              </a:rPr>
              <a:t>Filter wheel</a:t>
            </a:r>
            <a:endParaRPr lang="en-GB" altLang="en-US" sz="1800" dirty="0">
              <a:latin typeface="+mn-lt"/>
              <a:cs typeface="Arial" pitchFamily="34" charset="0"/>
            </a:endParaRPr>
          </a:p>
        </p:txBody>
      </p:sp>
      <p:cxnSp>
        <p:nvCxnSpPr>
          <p:cNvPr id="20" name="Gerade Verbindung mit Pfeil 2"/>
          <p:cNvCxnSpPr>
            <a:stCxn id="21" idx="2"/>
          </p:cNvCxnSpPr>
          <p:nvPr/>
        </p:nvCxnSpPr>
        <p:spPr>
          <a:xfrm>
            <a:off x="972608" y="1904568"/>
            <a:ext cx="393699" cy="61003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1" name="Textfeld 17"/>
          <p:cNvSpPr txBox="1">
            <a:spLocks noChangeArrowheads="1"/>
          </p:cNvSpPr>
          <p:nvPr/>
        </p:nvSpPr>
        <p:spPr bwMode="auto">
          <a:xfrm>
            <a:off x="570001" y="1568812"/>
            <a:ext cx="805214" cy="3357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800" dirty="0" smtClean="0">
                <a:latin typeface="+mn-lt"/>
                <a:cs typeface="Arial" pitchFamily="34" charset="0"/>
              </a:rPr>
              <a:t>Baffle</a:t>
            </a:r>
            <a:endParaRPr lang="en-GB" altLang="en-US" sz="1800" dirty="0">
              <a:latin typeface="+mn-lt"/>
              <a:cs typeface="Arial" pitchFamily="34" charset="0"/>
            </a:endParaRPr>
          </a:p>
        </p:txBody>
      </p:sp>
      <p:cxnSp>
        <p:nvCxnSpPr>
          <p:cNvPr id="27" name="Gerade Verbindung mit Pfeil 2"/>
          <p:cNvCxnSpPr/>
          <p:nvPr/>
        </p:nvCxnSpPr>
        <p:spPr>
          <a:xfrm flipH="1">
            <a:off x="5444067" y="1507067"/>
            <a:ext cx="406400" cy="39750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8" name="Textfeld 17"/>
          <p:cNvSpPr txBox="1">
            <a:spLocks noChangeArrowheads="1"/>
          </p:cNvSpPr>
          <p:nvPr/>
        </p:nvSpPr>
        <p:spPr bwMode="auto">
          <a:xfrm>
            <a:off x="5602906" y="1199480"/>
            <a:ext cx="8052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800" dirty="0" smtClean="0">
                <a:latin typeface="+mn-lt"/>
                <a:cs typeface="Arial" pitchFamily="34" charset="0"/>
              </a:rPr>
              <a:t>M1</a:t>
            </a:r>
            <a:endParaRPr lang="en-GB" altLang="en-US" sz="1800" dirty="0">
              <a:latin typeface="+mn-lt"/>
              <a:cs typeface="Arial" pitchFamily="34" charset="0"/>
            </a:endParaRPr>
          </a:p>
        </p:txBody>
      </p:sp>
      <p:cxnSp>
        <p:nvCxnSpPr>
          <p:cNvPr id="31" name="Gerade Verbindung mit Pfeil 2"/>
          <p:cNvCxnSpPr/>
          <p:nvPr/>
        </p:nvCxnSpPr>
        <p:spPr>
          <a:xfrm flipH="1">
            <a:off x="6044094" y="1995223"/>
            <a:ext cx="406400" cy="397501"/>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2" name="Textfeld 17"/>
          <p:cNvSpPr txBox="1">
            <a:spLocks noChangeArrowheads="1"/>
          </p:cNvSpPr>
          <p:nvPr/>
        </p:nvSpPr>
        <p:spPr bwMode="auto">
          <a:xfrm>
            <a:off x="6202933" y="1687636"/>
            <a:ext cx="80521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800" dirty="0" smtClean="0">
                <a:latin typeface="+mn-lt"/>
                <a:cs typeface="Arial" pitchFamily="34" charset="0"/>
              </a:rPr>
              <a:t>M3</a:t>
            </a:r>
            <a:endParaRPr lang="en-GB" altLang="en-US" sz="1800" dirty="0">
              <a:latin typeface="+mn-lt"/>
              <a:cs typeface="Arial" pitchFamily="34" charset="0"/>
            </a:endParaRPr>
          </a:p>
        </p:txBody>
      </p:sp>
      <p:cxnSp>
        <p:nvCxnSpPr>
          <p:cNvPr id="33" name="Gerade Verbindung mit Pfeil 2"/>
          <p:cNvCxnSpPr/>
          <p:nvPr/>
        </p:nvCxnSpPr>
        <p:spPr>
          <a:xfrm flipH="1">
            <a:off x="5723468" y="3399150"/>
            <a:ext cx="170444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4" name="Textfeld 17"/>
          <p:cNvSpPr txBox="1">
            <a:spLocks noChangeArrowheads="1"/>
          </p:cNvSpPr>
          <p:nvPr/>
        </p:nvSpPr>
        <p:spPr bwMode="auto">
          <a:xfrm>
            <a:off x="7125621" y="2937485"/>
            <a:ext cx="201837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800" dirty="0" smtClean="0">
                <a:latin typeface="+mn-lt"/>
                <a:cs typeface="Arial" pitchFamily="34" charset="0"/>
              </a:rPr>
              <a:t>Tubular</a:t>
            </a:r>
            <a:br>
              <a:rPr lang="de-DE" altLang="en-US" sz="1800" dirty="0" smtClean="0">
                <a:latin typeface="+mn-lt"/>
                <a:cs typeface="Arial" pitchFamily="34" charset="0"/>
              </a:rPr>
            </a:br>
            <a:r>
              <a:rPr lang="de-DE" altLang="en-US" sz="1800" dirty="0" smtClean="0">
                <a:latin typeface="+mn-lt"/>
                <a:cs typeface="Arial" pitchFamily="34" charset="0"/>
              </a:rPr>
              <a:t>mechanical</a:t>
            </a:r>
            <a:br>
              <a:rPr lang="de-DE" altLang="en-US" sz="1800" dirty="0" smtClean="0">
                <a:latin typeface="+mn-lt"/>
                <a:cs typeface="Arial" pitchFamily="34" charset="0"/>
              </a:rPr>
            </a:br>
            <a:r>
              <a:rPr lang="de-DE" altLang="en-US" sz="1800" dirty="0" smtClean="0">
                <a:latin typeface="+mn-lt"/>
                <a:cs typeface="Arial" pitchFamily="34" charset="0"/>
              </a:rPr>
              <a:t>support</a:t>
            </a:r>
            <a:endParaRPr lang="en-GB" altLang="en-US" sz="1800" dirty="0">
              <a:latin typeface="+mn-lt"/>
              <a:cs typeface="Arial" pitchFamily="34" charset="0"/>
            </a:endParaRPr>
          </a:p>
        </p:txBody>
      </p:sp>
      <p:cxnSp>
        <p:nvCxnSpPr>
          <p:cNvPr id="37" name="Gerade Verbindung mit Pfeil 2"/>
          <p:cNvCxnSpPr/>
          <p:nvPr/>
        </p:nvCxnSpPr>
        <p:spPr>
          <a:xfrm flipV="1">
            <a:off x="-750364" y="3201997"/>
            <a:ext cx="1686990" cy="330199"/>
          </a:xfrm>
          <a:prstGeom prst="straightConnector1">
            <a:avLst/>
          </a:prstGeom>
          <a:ln>
            <a:solidFill>
              <a:srgbClr val="FFFF00"/>
            </a:solidFill>
            <a:tailEnd type="arrow"/>
          </a:ln>
        </p:spPr>
        <p:style>
          <a:lnRef idx="2">
            <a:schemeClr val="dk1"/>
          </a:lnRef>
          <a:fillRef idx="0">
            <a:schemeClr val="dk1"/>
          </a:fillRef>
          <a:effectRef idx="1">
            <a:schemeClr val="dk1"/>
          </a:effectRef>
          <a:fontRef idx="minor">
            <a:schemeClr val="tx1"/>
          </a:fontRef>
        </p:style>
      </p:cxnSp>
      <p:cxnSp>
        <p:nvCxnSpPr>
          <p:cNvPr id="38" name="Gerade Verbindung mit Pfeil 2"/>
          <p:cNvCxnSpPr/>
          <p:nvPr/>
        </p:nvCxnSpPr>
        <p:spPr>
          <a:xfrm flipV="1">
            <a:off x="-750364" y="3365517"/>
            <a:ext cx="1686990" cy="330199"/>
          </a:xfrm>
          <a:prstGeom prst="straightConnector1">
            <a:avLst/>
          </a:prstGeom>
          <a:ln>
            <a:solidFill>
              <a:srgbClr val="FFFF00"/>
            </a:solidFill>
            <a:tailEnd type="arrow"/>
          </a:ln>
        </p:spPr>
        <p:style>
          <a:lnRef idx="2">
            <a:schemeClr val="dk1"/>
          </a:lnRef>
          <a:fillRef idx="0">
            <a:schemeClr val="dk1"/>
          </a:fillRef>
          <a:effectRef idx="1">
            <a:schemeClr val="dk1"/>
          </a:effectRef>
          <a:fontRef idx="minor">
            <a:schemeClr val="tx1"/>
          </a:fontRef>
        </p:style>
      </p:cxnSp>
      <p:cxnSp>
        <p:nvCxnSpPr>
          <p:cNvPr id="39" name="Gerade Verbindung mit Pfeil 2"/>
          <p:cNvCxnSpPr/>
          <p:nvPr/>
        </p:nvCxnSpPr>
        <p:spPr>
          <a:xfrm flipV="1">
            <a:off x="-750364" y="3530616"/>
            <a:ext cx="1686990" cy="330199"/>
          </a:xfrm>
          <a:prstGeom prst="straightConnector1">
            <a:avLst/>
          </a:prstGeom>
          <a:ln>
            <a:solidFill>
              <a:srgbClr val="FFFF00"/>
            </a:solidFill>
            <a:tailEnd type="arrow"/>
          </a:ln>
        </p:spPr>
        <p:style>
          <a:lnRef idx="2">
            <a:schemeClr val="dk1"/>
          </a:lnRef>
          <a:fillRef idx="0">
            <a:schemeClr val="dk1"/>
          </a:fillRef>
          <a:effectRef idx="1">
            <a:schemeClr val="dk1"/>
          </a:effectRef>
          <a:fontRef idx="minor">
            <a:schemeClr val="tx1"/>
          </a:fontRef>
        </p:style>
      </p:cxnSp>
      <p:sp>
        <p:nvSpPr>
          <p:cNvPr id="41" name="Textfeld 17"/>
          <p:cNvSpPr txBox="1">
            <a:spLocks noChangeArrowheads="1"/>
          </p:cNvSpPr>
          <p:nvPr/>
        </p:nvSpPr>
        <p:spPr bwMode="auto">
          <a:xfrm>
            <a:off x="2504281" y="5709333"/>
            <a:ext cx="18986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ctr" eaLnBrk="1" hangingPunct="1">
              <a:spcBef>
                <a:spcPct val="0"/>
              </a:spcBef>
              <a:buClrTx/>
              <a:buSzTx/>
              <a:buFont typeface="Wingdings" pitchFamily="2" charset="2"/>
              <a:buNone/>
            </a:pPr>
            <a:r>
              <a:rPr lang="de-DE" altLang="en-US" sz="1800" dirty="0" smtClean="0">
                <a:latin typeface="+mn-lt"/>
                <a:cs typeface="Arial" pitchFamily="34" charset="0"/>
              </a:rPr>
              <a:t>Proximity electronics</a:t>
            </a:r>
            <a:endParaRPr lang="en-GB" altLang="en-US" sz="1800" dirty="0">
              <a:latin typeface="+mn-lt"/>
              <a:cs typeface="Arial" pitchFamily="34" charset="0"/>
            </a:endParaRPr>
          </a:p>
        </p:txBody>
      </p:sp>
      <p:cxnSp>
        <p:nvCxnSpPr>
          <p:cNvPr id="42" name="Gerade Verbindung mit Pfeil 2"/>
          <p:cNvCxnSpPr>
            <a:stCxn id="41" idx="0"/>
          </p:cNvCxnSpPr>
          <p:nvPr/>
        </p:nvCxnSpPr>
        <p:spPr>
          <a:xfrm flipV="1">
            <a:off x="3453606" y="4616604"/>
            <a:ext cx="67470" cy="1092729"/>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4798668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Davide\Desktop\TMA_Layou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4340" y="1763848"/>
            <a:ext cx="5437187" cy="388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12"/>
          <p:cNvSpPr txBox="1">
            <a:spLocks noChangeArrowheads="1"/>
          </p:cNvSpPr>
          <p:nvPr/>
        </p:nvSpPr>
        <p:spPr bwMode="auto">
          <a:xfrm>
            <a:off x="401638" y="347662"/>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cs typeface="Arial" charset="0"/>
              </a:defRPr>
            </a:lvl1pPr>
            <a:lvl2pPr marL="742950" indent="-285750">
              <a:defRPr>
                <a:solidFill>
                  <a:schemeClr val="tx1"/>
                </a:solidFill>
                <a:latin typeface="Calibri" pitchFamily="34" charset="0"/>
                <a:cs typeface="Arial" charset="0"/>
              </a:defRPr>
            </a:lvl2pPr>
            <a:lvl3pPr marL="1143000" indent="-228600">
              <a:defRPr>
                <a:solidFill>
                  <a:schemeClr val="tx1"/>
                </a:solidFill>
                <a:latin typeface="Calibri" pitchFamily="34" charset="0"/>
                <a:cs typeface="Arial" charset="0"/>
              </a:defRPr>
            </a:lvl3pPr>
            <a:lvl4pPr marL="1600200" indent="-228600">
              <a:defRPr>
                <a:solidFill>
                  <a:schemeClr val="tx1"/>
                </a:solidFill>
                <a:latin typeface="Calibri" pitchFamily="34" charset="0"/>
                <a:cs typeface="Arial" charset="0"/>
              </a:defRPr>
            </a:lvl4pPr>
            <a:lvl5pPr marL="2057400" indent="-228600">
              <a:defRPr>
                <a:solidFill>
                  <a:schemeClr val="tx1"/>
                </a:solidFill>
                <a:latin typeface="Calibri" pitchFamily="34" charset="0"/>
                <a:cs typeface="Arial" charset="0"/>
              </a:defRPr>
            </a:lvl5pPr>
            <a:lvl6pPr marL="2514600" indent="-228600" fontAlgn="base">
              <a:spcBef>
                <a:spcPct val="0"/>
              </a:spcBef>
              <a:spcAft>
                <a:spcPct val="0"/>
              </a:spcAft>
              <a:defRPr>
                <a:solidFill>
                  <a:schemeClr val="tx1"/>
                </a:solidFill>
                <a:latin typeface="Calibri" pitchFamily="34" charset="0"/>
                <a:cs typeface="Arial" charset="0"/>
              </a:defRPr>
            </a:lvl6pPr>
            <a:lvl7pPr marL="2971800" indent="-228600" fontAlgn="base">
              <a:spcBef>
                <a:spcPct val="0"/>
              </a:spcBef>
              <a:spcAft>
                <a:spcPct val="0"/>
              </a:spcAft>
              <a:defRPr>
                <a:solidFill>
                  <a:schemeClr val="tx1"/>
                </a:solidFill>
                <a:latin typeface="Calibri" pitchFamily="34" charset="0"/>
                <a:cs typeface="Arial" charset="0"/>
              </a:defRPr>
            </a:lvl7pPr>
            <a:lvl8pPr marL="3429000" indent="-228600" fontAlgn="base">
              <a:spcBef>
                <a:spcPct val="0"/>
              </a:spcBef>
              <a:spcAft>
                <a:spcPct val="0"/>
              </a:spcAft>
              <a:defRPr>
                <a:solidFill>
                  <a:schemeClr val="tx1"/>
                </a:solidFill>
                <a:latin typeface="Calibri" pitchFamily="34" charset="0"/>
                <a:cs typeface="Arial" charset="0"/>
              </a:defRPr>
            </a:lvl8pPr>
            <a:lvl9pPr marL="3886200" indent="-228600" fontAlgn="base">
              <a:spcBef>
                <a:spcPct val="0"/>
              </a:spcBef>
              <a:spcAft>
                <a:spcPct val="0"/>
              </a:spcAft>
              <a:defRPr>
                <a:solidFill>
                  <a:schemeClr val="tx1"/>
                </a:solidFill>
                <a:latin typeface="Calibri" pitchFamily="34" charset="0"/>
                <a:cs typeface="Arial" charset="0"/>
              </a:defRPr>
            </a:lvl9pPr>
          </a:lstStyle>
          <a:p>
            <a:r>
              <a:rPr lang="en-GB" sz="3600" dirty="0" smtClean="0">
                <a:solidFill>
                  <a:srgbClr val="3D3F83"/>
                </a:solidFill>
              </a:rPr>
              <a:t>J</a:t>
            </a:r>
            <a:r>
              <a:rPr lang="en-GB" sz="800" dirty="0">
                <a:solidFill>
                  <a:srgbClr val="3D3F83"/>
                </a:solidFill>
                <a:latin typeface="Calibri"/>
              </a:rPr>
              <a:t> </a:t>
            </a:r>
            <a:r>
              <a:rPr lang="en-GB" sz="3600" dirty="0" smtClean="0">
                <a:solidFill>
                  <a:srgbClr val="3D3F83"/>
                </a:solidFill>
              </a:rPr>
              <a:t>ANUS optical design</a:t>
            </a:r>
            <a:endParaRPr lang="en-GB" sz="3600" dirty="0">
              <a:solidFill>
                <a:srgbClr val="3D3F83"/>
              </a:solidFill>
            </a:endParaRPr>
          </a:p>
        </p:txBody>
      </p:sp>
      <p:sp>
        <p:nvSpPr>
          <p:cNvPr id="6" name="Textfeld 17"/>
          <p:cNvSpPr txBox="1">
            <a:spLocks noChangeArrowheads="1"/>
          </p:cNvSpPr>
          <p:nvPr/>
        </p:nvSpPr>
        <p:spPr bwMode="auto">
          <a:xfrm>
            <a:off x="1977556" y="2485013"/>
            <a:ext cx="699725" cy="261610"/>
          </a:xfrm>
          <a:prstGeom prst="rect">
            <a:avLst/>
          </a:prstGeom>
          <a:solidFill>
            <a:schemeClr val="bg1"/>
          </a:solidFill>
          <a:ln>
            <a:noFill/>
          </a:ln>
        </p:spPr>
        <p:txBody>
          <a:bodyPr wrap="square" anchor="ctr">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742950" indent="-28575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r" eaLnBrk="1" hangingPunct="1">
              <a:spcBef>
                <a:spcPct val="0"/>
              </a:spcBef>
              <a:buClrTx/>
              <a:buSzTx/>
              <a:buFont typeface="Wingdings" pitchFamily="2" charset="2"/>
              <a:buNone/>
            </a:pPr>
            <a:r>
              <a:rPr lang="de-DE" altLang="en-US" sz="1100" b="1" dirty="0" smtClean="0">
                <a:latin typeface="+mn-lt"/>
                <a:cs typeface="Arial" pitchFamily="34" charset="0"/>
              </a:rPr>
              <a:t>Detector</a:t>
            </a:r>
            <a:endParaRPr lang="en-GB" altLang="en-US" sz="1100" b="1" dirty="0">
              <a:latin typeface="+mn-lt"/>
              <a:cs typeface="Arial" pitchFamily="34" charset="0"/>
            </a:endParaRPr>
          </a:p>
        </p:txBody>
      </p:sp>
      <p:sp>
        <p:nvSpPr>
          <p:cNvPr id="14" name="Rectangle 13"/>
          <p:cNvSpPr/>
          <p:nvPr/>
        </p:nvSpPr>
        <p:spPr>
          <a:xfrm>
            <a:off x="2177120" y="3004744"/>
            <a:ext cx="210608" cy="164941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0" name="Gerade Verbindung mit Pfeil 2"/>
          <p:cNvCxnSpPr/>
          <p:nvPr/>
        </p:nvCxnSpPr>
        <p:spPr>
          <a:xfrm flipV="1">
            <a:off x="843620" y="4671095"/>
            <a:ext cx="1686990" cy="330199"/>
          </a:xfrm>
          <a:prstGeom prst="straightConnector1">
            <a:avLst/>
          </a:prstGeom>
          <a:ln>
            <a:solidFill>
              <a:srgbClr val="FFFF00"/>
            </a:solidFill>
            <a:tailEnd type="arrow"/>
          </a:ln>
        </p:spPr>
        <p:style>
          <a:lnRef idx="2">
            <a:schemeClr val="dk1"/>
          </a:lnRef>
          <a:fillRef idx="0">
            <a:schemeClr val="dk1"/>
          </a:fillRef>
          <a:effectRef idx="1">
            <a:schemeClr val="dk1"/>
          </a:effectRef>
          <a:fontRef idx="minor">
            <a:schemeClr val="tx1"/>
          </a:fontRef>
        </p:style>
      </p:cxnSp>
      <p:cxnSp>
        <p:nvCxnSpPr>
          <p:cNvPr id="15" name="Gerade Verbindung mit Pfeil 2"/>
          <p:cNvCxnSpPr/>
          <p:nvPr/>
        </p:nvCxnSpPr>
        <p:spPr>
          <a:xfrm flipV="1">
            <a:off x="843620" y="4834615"/>
            <a:ext cx="1686990" cy="330199"/>
          </a:xfrm>
          <a:prstGeom prst="straightConnector1">
            <a:avLst/>
          </a:prstGeom>
          <a:ln>
            <a:solidFill>
              <a:srgbClr val="FFFF00"/>
            </a:solidFill>
            <a:tailEnd type="arrow"/>
          </a:ln>
        </p:spPr>
        <p:style>
          <a:lnRef idx="2">
            <a:schemeClr val="dk1"/>
          </a:lnRef>
          <a:fillRef idx="0">
            <a:schemeClr val="dk1"/>
          </a:fillRef>
          <a:effectRef idx="1">
            <a:schemeClr val="dk1"/>
          </a:effectRef>
          <a:fontRef idx="minor">
            <a:schemeClr val="tx1"/>
          </a:fontRef>
        </p:style>
      </p:cxnSp>
      <p:cxnSp>
        <p:nvCxnSpPr>
          <p:cNvPr id="16" name="Gerade Verbindung mit Pfeil 2"/>
          <p:cNvCxnSpPr/>
          <p:nvPr/>
        </p:nvCxnSpPr>
        <p:spPr>
          <a:xfrm flipV="1">
            <a:off x="843620" y="4999714"/>
            <a:ext cx="1686990" cy="330199"/>
          </a:xfrm>
          <a:prstGeom prst="straightConnector1">
            <a:avLst/>
          </a:prstGeom>
          <a:ln>
            <a:solidFill>
              <a:srgbClr val="FFFF00"/>
            </a:solidFill>
            <a:tailEnd type="arrow"/>
          </a:ln>
        </p:spPr>
        <p:style>
          <a:lnRef idx="2">
            <a:schemeClr val="dk1"/>
          </a:lnRef>
          <a:fillRef idx="0">
            <a:schemeClr val="dk1"/>
          </a:fillRef>
          <a:effectRef idx="1">
            <a:schemeClr val="dk1"/>
          </a:effectRef>
          <a:fontRef idx="minor">
            <a:schemeClr val="tx1"/>
          </a:fontRef>
        </p:style>
      </p:cxnSp>
      <p:sp>
        <p:nvSpPr>
          <p:cNvPr id="18" name="Rectangle 17"/>
          <p:cNvSpPr/>
          <p:nvPr/>
        </p:nvSpPr>
        <p:spPr>
          <a:xfrm>
            <a:off x="6918453" y="2112301"/>
            <a:ext cx="473073" cy="3052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p:cNvSpPr/>
          <p:nvPr/>
        </p:nvSpPr>
        <p:spPr>
          <a:xfrm>
            <a:off x="2586806" y="2129236"/>
            <a:ext cx="1123932" cy="1823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p:cNvSpPr/>
          <p:nvPr/>
        </p:nvSpPr>
        <p:spPr>
          <a:xfrm>
            <a:off x="5623053" y="3344746"/>
            <a:ext cx="1015998" cy="134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CasellaDiTesto 9"/>
          <p:cNvSpPr txBox="1"/>
          <p:nvPr/>
        </p:nvSpPr>
        <p:spPr>
          <a:xfrm>
            <a:off x="401638" y="1165741"/>
            <a:ext cx="5287601" cy="369332"/>
          </a:xfrm>
          <a:prstGeom prst="rect">
            <a:avLst/>
          </a:prstGeom>
          <a:noFill/>
        </p:spPr>
        <p:txBody>
          <a:bodyPr wrap="none">
            <a:spAutoFit/>
          </a:bodyPr>
          <a:lstStyle/>
          <a:p>
            <a:pPr>
              <a:defRPr/>
            </a:pPr>
            <a:r>
              <a:rPr lang="en-US" dirty="0">
                <a:latin typeface="+mn-lt"/>
                <a:cs typeface="Arial" pitchFamily="34" charset="0"/>
              </a:rPr>
              <a:t>Three Mirrors Anastigmat (off-axis field, on-axis pupil</a:t>
            </a:r>
            <a:r>
              <a:rPr lang="en-US" dirty="0" smtClean="0">
                <a:latin typeface="+mn-lt"/>
                <a:cs typeface="Arial" pitchFamily="34" charset="0"/>
              </a:rPr>
              <a:t>)</a:t>
            </a:r>
            <a:endParaRPr lang="en-US" dirty="0">
              <a:latin typeface="+mn-lt"/>
              <a:cs typeface="Arial" pitchFamily="34" charset="0"/>
            </a:endParaRPr>
          </a:p>
        </p:txBody>
      </p:sp>
      <p:sp>
        <p:nvSpPr>
          <p:cNvPr id="13" name="Rectangle 12"/>
          <p:cNvSpPr>
            <a:spLocks noChangeArrowheads="1"/>
          </p:cNvSpPr>
          <p:nvPr/>
        </p:nvSpPr>
        <p:spPr bwMode="auto">
          <a:xfrm>
            <a:off x="3587300" y="5899617"/>
            <a:ext cx="52758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r" eaLnBrk="1" hangingPunct="1">
              <a:spcBef>
                <a:spcPct val="0"/>
              </a:spcBef>
              <a:buClrTx/>
              <a:buSzTx/>
              <a:buFontTx/>
              <a:buNone/>
              <a:defRPr/>
            </a:pPr>
            <a:r>
              <a:rPr lang="en-GB" altLang="en-US" sz="1000" i="1" dirty="0" smtClean="0">
                <a:latin typeface="+mn-lt"/>
                <a:cs typeface="Arial" pitchFamily="34" charset="0"/>
              </a:rPr>
              <a:t>D</a:t>
            </a:r>
            <a:r>
              <a:rPr lang="en-GB" altLang="en-US" sz="1000" i="1" dirty="0">
                <a:latin typeface="+mn-lt"/>
                <a:cs typeface="Arial" pitchFamily="34" charset="0"/>
              </a:rPr>
              <a:t>. </a:t>
            </a:r>
            <a:r>
              <a:rPr lang="en-GB" altLang="en-US" sz="1000" i="1" dirty="0" err="1" smtClean="0">
                <a:latin typeface="+mn-lt"/>
                <a:cs typeface="Arial" pitchFamily="34" charset="0"/>
              </a:rPr>
              <a:t>Greggio</a:t>
            </a:r>
            <a:r>
              <a:rPr lang="en-GB" altLang="en-US" sz="1000" i="1" dirty="0" smtClean="0">
                <a:latin typeface="+mn-lt"/>
                <a:cs typeface="Arial" pitchFamily="34" charset="0"/>
              </a:rPr>
              <a:t> et al. "A </a:t>
            </a:r>
            <a:r>
              <a:rPr lang="en-GB" altLang="en-US" sz="1000" i="1" dirty="0">
                <a:latin typeface="+mn-lt"/>
                <a:cs typeface="Arial" pitchFamily="34" charset="0"/>
              </a:rPr>
              <a:t>preliminary optical design for the JANUS camera of ESA's space mission </a:t>
            </a:r>
            <a:r>
              <a:rPr lang="en-GB" altLang="en-US" sz="1000" i="1" dirty="0" smtClean="0">
                <a:latin typeface="+mn-lt"/>
                <a:cs typeface="Arial" pitchFamily="34" charset="0"/>
              </a:rPr>
              <a:t>JUICE</a:t>
            </a:r>
            <a:r>
              <a:rPr lang="en-GB" altLang="en-US" sz="1000" i="1" dirty="0" smtClean="0">
                <a:latin typeface="+mn-lt"/>
                <a:cs typeface="Arial" pitchFamily="34" charset="0"/>
              </a:rPr>
              <a:t>,”</a:t>
            </a:r>
            <a:r>
              <a:rPr lang="en-GB" altLang="en-US" sz="1000" i="1" dirty="0" smtClean="0">
                <a:latin typeface="+mn-lt"/>
                <a:cs typeface="Arial" pitchFamily="34" charset="0"/>
              </a:rPr>
              <a:t/>
            </a:r>
            <a:br>
              <a:rPr lang="en-GB" altLang="en-US" sz="1000" i="1" dirty="0" smtClean="0">
                <a:latin typeface="+mn-lt"/>
                <a:cs typeface="Arial" pitchFamily="34" charset="0"/>
              </a:rPr>
            </a:br>
            <a:r>
              <a:rPr lang="en-GB" altLang="en-US" sz="1000" i="1" dirty="0" smtClean="0">
                <a:latin typeface="+mn-lt"/>
                <a:cs typeface="Arial" pitchFamily="34" charset="0"/>
              </a:rPr>
              <a:t>(2014) Proc</a:t>
            </a:r>
            <a:r>
              <a:rPr lang="en-GB" altLang="en-US" sz="1000" i="1" dirty="0">
                <a:latin typeface="+mn-lt"/>
                <a:cs typeface="Arial" pitchFamily="34" charset="0"/>
              </a:rPr>
              <a:t>. SPIE </a:t>
            </a:r>
            <a:r>
              <a:rPr lang="en-GB" altLang="en-US" sz="1000" i="1" dirty="0" smtClean="0">
                <a:latin typeface="+mn-lt"/>
                <a:cs typeface="Arial" pitchFamily="34" charset="0"/>
              </a:rPr>
              <a:t>9143</a:t>
            </a:r>
          </a:p>
        </p:txBody>
      </p:sp>
    </p:spTree>
    <p:extLst>
      <p:ext uri="{BB962C8B-B14F-4D97-AF65-F5344CB8AC3E}">
        <p14:creationId xmlns:p14="http://schemas.microsoft.com/office/powerpoint/2010/main" val="2337807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2"/>
          <p:cNvSpPr txBox="1">
            <a:spLocks noChangeArrowheads="1"/>
          </p:cNvSpPr>
          <p:nvPr/>
        </p:nvSpPr>
        <p:spPr bwMode="auto">
          <a:xfrm>
            <a:off x="401638" y="347663"/>
            <a:ext cx="7354887" cy="646331"/>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defPPr>
              <a:defRPr lang="en-US"/>
            </a:defPPr>
            <a:lvl1pPr>
              <a:defRPr sz="3600">
                <a:solidFill>
                  <a:srgbClr val="3D3F83"/>
                </a:solidFill>
                <a:latin typeface="+mn-lt"/>
              </a:defRPr>
            </a:lvl1pPr>
            <a:lvl2pPr marL="742950" indent="-285750">
              <a:defRPr>
                <a:latin typeface="Calibri" pitchFamily="34" charset="0"/>
              </a:defRPr>
            </a:lvl2pPr>
            <a:lvl3pPr marL="1143000" indent="-228600">
              <a:defRPr>
                <a:latin typeface="Calibri" pitchFamily="34" charset="0"/>
              </a:defRPr>
            </a:lvl3pPr>
            <a:lvl4pPr marL="1600200" indent="-228600">
              <a:defRPr>
                <a:latin typeface="Calibri" pitchFamily="34" charset="0"/>
              </a:defRPr>
            </a:lvl4pPr>
            <a:lvl5pPr marL="2057400" indent="-228600">
              <a:defRPr>
                <a:latin typeface="Calibri" pitchFamily="34" charset="0"/>
              </a:defRPr>
            </a:lvl5pPr>
            <a:lvl6pPr marL="2514600" indent="-228600" fontAlgn="base">
              <a:spcBef>
                <a:spcPct val="0"/>
              </a:spcBef>
              <a:spcAft>
                <a:spcPct val="0"/>
              </a:spcAft>
              <a:defRPr>
                <a:latin typeface="Calibri" pitchFamily="34" charset="0"/>
              </a:defRPr>
            </a:lvl6pPr>
            <a:lvl7pPr marL="2971800" indent="-228600" fontAlgn="base">
              <a:spcBef>
                <a:spcPct val="0"/>
              </a:spcBef>
              <a:spcAft>
                <a:spcPct val="0"/>
              </a:spcAft>
              <a:defRPr>
                <a:latin typeface="Calibri" pitchFamily="34" charset="0"/>
              </a:defRPr>
            </a:lvl7pPr>
            <a:lvl8pPr marL="3429000" indent="-228600" fontAlgn="base">
              <a:spcBef>
                <a:spcPct val="0"/>
              </a:spcBef>
              <a:spcAft>
                <a:spcPct val="0"/>
              </a:spcAft>
              <a:defRPr>
                <a:latin typeface="Calibri" pitchFamily="34" charset="0"/>
              </a:defRPr>
            </a:lvl8pPr>
            <a:lvl9pPr marL="3886200" indent="-228600" fontAlgn="base">
              <a:spcBef>
                <a:spcPct val="0"/>
              </a:spcBef>
              <a:spcAft>
                <a:spcPct val="0"/>
              </a:spcAft>
              <a:defRPr>
                <a:latin typeface="Calibri" pitchFamily="34" charset="0"/>
              </a:defRPr>
            </a:lvl9pPr>
          </a:lstStyle>
          <a:p>
            <a:r>
              <a:rPr lang="en-GB" dirty="0" smtClean="0"/>
              <a:t>Predicted performance: Ganymede</a:t>
            </a:r>
            <a:endParaRPr lang="en-GB" dirty="0"/>
          </a:p>
        </p:txBody>
      </p:sp>
      <p:sp>
        <p:nvSpPr>
          <p:cNvPr id="7" name="Rectangle 6"/>
          <p:cNvSpPr>
            <a:spLocks noChangeArrowheads="1"/>
          </p:cNvSpPr>
          <p:nvPr/>
        </p:nvSpPr>
        <p:spPr bwMode="auto">
          <a:xfrm>
            <a:off x="3473525" y="5841132"/>
            <a:ext cx="53799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rgbClr val="0BD0D9"/>
              </a:buClr>
              <a:buSzPct val="95000"/>
              <a:buFont typeface="Wingdings 2" pitchFamily="18" charset="2"/>
              <a:buChar char=""/>
              <a:defRPr sz="2600">
                <a:solidFill>
                  <a:schemeClr val="tx1"/>
                </a:solidFill>
                <a:latin typeface="Constantia" pitchFamily="18" charset="0"/>
                <a:ea typeface="ＭＳ Ｐゴシック" pitchFamily="34" charset="-128"/>
              </a:defRPr>
            </a:lvl1pPr>
            <a:lvl2pPr marL="742950" indent="-285750" eaLnBrk="0" hangingPunct="0">
              <a:spcBef>
                <a:spcPct val="20000"/>
              </a:spcBef>
              <a:buClr>
                <a:schemeClr val="accent1"/>
              </a:buClr>
              <a:buSzPct val="85000"/>
              <a:buFont typeface="Wingdings 2" pitchFamily="18" charset="2"/>
              <a:buChar char=""/>
              <a:defRPr sz="2400">
                <a:solidFill>
                  <a:schemeClr val="tx1"/>
                </a:solidFill>
                <a:latin typeface="Constantia" pitchFamily="18" charset="0"/>
                <a:ea typeface="ＭＳ Ｐゴシック" pitchFamily="34" charset="-128"/>
              </a:defRPr>
            </a:lvl2pPr>
            <a:lvl3pPr marL="1143000" indent="-228600" eaLnBrk="0" hangingPunct="0">
              <a:spcBef>
                <a:spcPct val="20000"/>
              </a:spcBef>
              <a:buClr>
                <a:schemeClr val="accent2"/>
              </a:buClr>
              <a:buSzPct val="70000"/>
              <a:buFont typeface="Wingdings 2" pitchFamily="18" charset="2"/>
              <a:buChar char=""/>
              <a:defRPr sz="2100">
                <a:solidFill>
                  <a:schemeClr val="tx1"/>
                </a:solidFill>
                <a:latin typeface="Constantia" pitchFamily="18" charset="0"/>
                <a:ea typeface="ＭＳ Ｐゴシック" pitchFamily="34" charset="-128"/>
              </a:defRPr>
            </a:lvl3pPr>
            <a:lvl4pPr marL="1600200" indent="-228600" eaLnBrk="0" hangingPunct="0">
              <a:spcBef>
                <a:spcPct val="20000"/>
              </a:spcBef>
              <a:buClr>
                <a:srgbClr val="0BD0D9"/>
              </a:buClr>
              <a:buSzPct val="65000"/>
              <a:buFont typeface="Wingdings 2" pitchFamily="18" charset="2"/>
              <a:buChar char=""/>
              <a:defRPr sz="2000">
                <a:solidFill>
                  <a:schemeClr val="tx1"/>
                </a:solidFill>
                <a:latin typeface="Constantia" pitchFamily="18" charset="0"/>
                <a:ea typeface="ＭＳ Ｐゴシック" pitchFamily="34" charset="-128"/>
              </a:defRPr>
            </a:lvl4pPr>
            <a:lvl5pPr marL="2057400" indent="-228600" eaLnBrk="0" hangingPunct="0">
              <a:spcBef>
                <a:spcPct val="20000"/>
              </a:spcBef>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5pPr>
            <a:lvl6pPr marL="25146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6pPr>
            <a:lvl7pPr marL="29718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7pPr>
            <a:lvl8pPr marL="34290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8pPr>
            <a:lvl9pPr marL="3886200" indent="-228600" eaLnBrk="0" fontAlgn="base" hangingPunct="0">
              <a:spcBef>
                <a:spcPct val="20000"/>
              </a:spcBef>
              <a:spcAft>
                <a:spcPct val="0"/>
              </a:spcAft>
              <a:buClr>
                <a:srgbClr val="10CF9B"/>
              </a:buClr>
              <a:buSzPct val="65000"/>
              <a:buFont typeface="Wingdings 2" pitchFamily="18" charset="2"/>
              <a:buChar char=""/>
              <a:defRPr sz="2000">
                <a:solidFill>
                  <a:schemeClr val="tx1"/>
                </a:solidFill>
                <a:latin typeface="Constantia" pitchFamily="18" charset="0"/>
                <a:ea typeface="ＭＳ Ｐゴシック" pitchFamily="34" charset="-128"/>
              </a:defRPr>
            </a:lvl9pPr>
          </a:lstStyle>
          <a:p>
            <a:pPr algn="r" eaLnBrk="1" hangingPunct="1">
              <a:spcBef>
                <a:spcPct val="0"/>
              </a:spcBef>
              <a:buClrTx/>
              <a:buSzTx/>
              <a:buFontTx/>
              <a:buNone/>
              <a:defRPr/>
            </a:pPr>
            <a:r>
              <a:rPr lang="en-GB" altLang="en-US" sz="1000" i="1" dirty="0" smtClean="0">
                <a:latin typeface="+mn-lt"/>
                <a:cs typeface="Arial" pitchFamily="34" charset="0"/>
              </a:rPr>
              <a:t>P. Palumbo et al., </a:t>
            </a:r>
            <a:r>
              <a:rPr lang="en-GB" altLang="en-US" sz="1000" i="1" dirty="0">
                <a:latin typeface="+mn-lt"/>
                <a:cs typeface="Arial" pitchFamily="34" charset="0"/>
              </a:rPr>
              <a:t>“</a:t>
            </a:r>
            <a:r>
              <a:rPr lang="en-GB" altLang="en-US" sz="1000" i="1" dirty="0" smtClean="0">
                <a:latin typeface="+mn-lt"/>
                <a:cs typeface="Arial" pitchFamily="34" charset="0"/>
              </a:rPr>
              <a:t>JANUS</a:t>
            </a:r>
            <a:r>
              <a:rPr lang="en-GB" altLang="en-US" sz="1000" i="1" dirty="0">
                <a:latin typeface="+mn-lt"/>
                <a:cs typeface="Arial" pitchFamily="34" charset="0"/>
              </a:rPr>
              <a:t>: </a:t>
            </a:r>
            <a:r>
              <a:rPr lang="en-GB" altLang="en-US" sz="1000" i="1" dirty="0" smtClean="0">
                <a:latin typeface="+mn-lt"/>
                <a:cs typeface="Arial" pitchFamily="34" charset="0"/>
              </a:rPr>
              <a:t>The Visible Camera </a:t>
            </a:r>
            <a:r>
              <a:rPr lang="en-GB" altLang="en-US" sz="1000" i="1" dirty="0" err="1" smtClean="0">
                <a:latin typeface="+mn-lt"/>
                <a:cs typeface="Arial" pitchFamily="34" charset="0"/>
              </a:rPr>
              <a:t>Onboard</a:t>
            </a:r>
            <a:r>
              <a:rPr lang="en-GB" altLang="en-US" sz="1000" i="1" dirty="0" smtClean="0">
                <a:latin typeface="+mn-lt"/>
                <a:cs typeface="Arial" pitchFamily="34" charset="0"/>
              </a:rPr>
              <a:t> the ESA JUICE Mission to the Jovian System”,</a:t>
            </a:r>
            <a:br>
              <a:rPr lang="en-GB" altLang="en-US" sz="1000" i="1" dirty="0" smtClean="0">
                <a:latin typeface="+mn-lt"/>
                <a:cs typeface="Arial" pitchFamily="34" charset="0"/>
              </a:rPr>
            </a:br>
            <a:r>
              <a:rPr lang="en-GB" altLang="en-US" sz="1000" i="1" dirty="0" smtClean="0">
                <a:latin typeface="+mn-lt"/>
                <a:cs typeface="Arial" pitchFamily="34" charset="0"/>
              </a:rPr>
              <a:t>45</a:t>
            </a:r>
            <a:r>
              <a:rPr lang="en-GB" altLang="en-US" sz="1000" i="1" baseline="30000" dirty="0" smtClean="0">
                <a:latin typeface="+mn-lt"/>
                <a:cs typeface="Arial" pitchFamily="34" charset="0"/>
              </a:rPr>
              <a:t>th</a:t>
            </a:r>
            <a:r>
              <a:rPr lang="en-GB" altLang="en-US" sz="1000" i="1" dirty="0" smtClean="0">
                <a:latin typeface="+mn-lt"/>
                <a:cs typeface="Arial" pitchFamily="34" charset="0"/>
              </a:rPr>
              <a:t> Lunar and Planetary Science Conference 2014</a:t>
            </a:r>
          </a:p>
        </p:txBody>
      </p:sp>
      <p:pic>
        <p:nvPicPr>
          <p:cNvPr id="2050" name="Immagine 2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6650" y="2104522"/>
            <a:ext cx="5316658" cy="3524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asellaDiTesto 9"/>
          <p:cNvSpPr txBox="1"/>
          <p:nvPr/>
        </p:nvSpPr>
        <p:spPr>
          <a:xfrm>
            <a:off x="401638" y="1294078"/>
            <a:ext cx="8281043" cy="646331"/>
          </a:xfrm>
          <a:prstGeom prst="rect">
            <a:avLst/>
          </a:prstGeom>
          <a:noFill/>
        </p:spPr>
        <p:txBody>
          <a:bodyPr wrap="square">
            <a:spAutoFit/>
          </a:bodyPr>
          <a:lstStyle/>
          <a:p>
            <a:pPr>
              <a:defRPr/>
            </a:pPr>
            <a:r>
              <a:rPr lang="en-US" dirty="0" smtClean="0">
                <a:latin typeface="+mn-lt"/>
                <a:cs typeface="Arial" pitchFamily="34" charset="0"/>
              </a:rPr>
              <a:t>The surface coverage of </a:t>
            </a:r>
            <a:r>
              <a:rPr lang="en-US" dirty="0">
                <a:latin typeface="+mn-lt"/>
                <a:cs typeface="Arial" pitchFamily="34" charset="0"/>
              </a:rPr>
              <a:t>Ganymede </a:t>
            </a:r>
            <a:r>
              <a:rPr lang="en-US" dirty="0" smtClean="0">
                <a:latin typeface="+mn-lt"/>
                <a:cs typeface="Arial" pitchFamily="34" charset="0"/>
              </a:rPr>
              <a:t>expected &gt;50x improvement over Galileo but will be limited by telemetry requirements</a:t>
            </a:r>
            <a:endParaRPr lang="en-US" dirty="0">
              <a:latin typeface="+mn-lt"/>
              <a:cs typeface="Arial" pitchFamily="34" charset="0"/>
            </a:endParaRPr>
          </a:p>
        </p:txBody>
      </p:sp>
    </p:spTree>
    <p:extLst>
      <p:ext uri="{BB962C8B-B14F-4D97-AF65-F5344CB8AC3E}">
        <p14:creationId xmlns:p14="http://schemas.microsoft.com/office/powerpoint/2010/main" val="2937904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21235</TotalTime>
  <Words>1766</Words>
  <Application>Microsoft Office PowerPoint</Application>
  <PresentationFormat>On-screen Show (4:3)</PresentationFormat>
  <Paragraphs>354</Paragraphs>
  <Slides>27</Slides>
  <Notes>1</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Neil</dc:creator>
  <cp:lastModifiedBy>Matthew.Soman</cp:lastModifiedBy>
  <cp:revision>240</cp:revision>
  <cp:lastPrinted>2012-05-16T08:27:00Z</cp:lastPrinted>
  <dcterms:created xsi:type="dcterms:W3CDTF">2006-08-16T00:00:00Z</dcterms:created>
  <dcterms:modified xsi:type="dcterms:W3CDTF">2014-09-10T07:02:19Z</dcterms:modified>
</cp:coreProperties>
</file>