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6"/>
  </p:notesMasterIdLst>
  <p:sldIdLst>
    <p:sldId id="256" r:id="rId5"/>
  </p:sldIdLst>
  <p:sldSz cx="30279975" cy="42808525"/>
  <p:notesSz cx="7010400" cy="9296400"/>
  <p:defaultTextStyle>
    <a:defPPr>
      <a:defRPr lang="en-GB"/>
    </a:defPPr>
    <a:lvl1pPr algn="l" defTabSz="445512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1pPr>
    <a:lvl2pPr marL="739359" indent="-282474" algn="l" defTabSz="445512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2pPr>
    <a:lvl3pPr marL="1139372" indent="-225600" algn="l" defTabSz="445512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3pPr>
    <a:lvl4pPr marL="1598154" indent="-225600" algn="l" defTabSz="445512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4pPr>
    <a:lvl5pPr marL="2055039" indent="-225600" algn="l" defTabSz="445512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5pPr>
    <a:lvl6pPr marL="2729941" algn="l" defTabSz="1091976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6pPr>
    <a:lvl7pPr marL="3275929" algn="l" defTabSz="1091976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7pPr>
    <a:lvl8pPr marL="3821918" algn="l" defTabSz="1091976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8pPr>
    <a:lvl9pPr marL="4367906" algn="l" defTabSz="1091976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D3961"/>
    <a:srgbClr val="3F307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219" autoAdjust="0"/>
  </p:normalViewPr>
  <p:slideViewPr>
    <p:cSldViewPr>
      <p:cViewPr>
        <p:scale>
          <a:sx n="30" d="100"/>
          <a:sy n="30" d="100"/>
        </p:scale>
        <p:origin x="-516" y="3588"/>
      </p:cViewPr>
      <p:guideLst>
        <p:guide orient="horz" pos="13484"/>
        <p:guide pos="95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04850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1346" y="4416098"/>
            <a:ext cx="5606190" cy="41809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</p:spTree>
    <p:extLst>
      <p:ext uri="{BB962C8B-B14F-4D97-AF65-F5344CB8AC3E}">
        <p14:creationId xmlns:p14="http://schemas.microsoft.com/office/powerpoint/2010/main" xmlns="" val="7264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551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887231" indent="-341243" algn="l" defTabSz="44551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364971" indent="-272994" algn="l" defTabSz="44551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910959" indent="-272994" algn="l" defTabSz="44551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456947" indent="-272994" algn="l" defTabSz="44551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652" algn="l" defTabSz="91426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784" algn="l" defTabSz="91426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913" algn="l" defTabSz="91426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045" algn="l" defTabSz="91426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04850"/>
            <a:ext cx="1588" cy="31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346" y="4416099"/>
            <a:ext cx="5607711" cy="4182457"/>
          </a:xfrm>
          <a:noFill/>
          <a:ln/>
        </p:spPr>
        <p:txBody>
          <a:bodyPr wrap="none" anchor="ctr"/>
          <a:lstStyle/>
          <a:p>
            <a:endParaRPr lang="de-DE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1715" y="13298980"/>
            <a:ext cx="25736551" cy="917609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841" y="24257899"/>
            <a:ext cx="21196301" cy="10939870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2" indent="0" algn="ctr">
              <a:buNone/>
              <a:defRPr/>
            </a:lvl3pPr>
            <a:lvl4pPr marL="1371394" indent="0" algn="ctr">
              <a:buNone/>
              <a:defRPr/>
            </a:lvl4pPr>
            <a:lvl5pPr marL="1828522" indent="0" algn="ctr">
              <a:buNone/>
              <a:defRPr/>
            </a:lvl5pPr>
            <a:lvl6pPr marL="2285652" indent="0" algn="ctr">
              <a:buNone/>
              <a:defRPr/>
            </a:lvl6pPr>
            <a:lvl7pPr marL="2742784" indent="0" algn="ctr">
              <a:buNone/>
              <a:defRPr/>
            </a:lvl7pPr>
            <a:lvl8pPr marL="3199913" indent="0" algn="ctr">
              <a:buNone/>
              <a:defRPr/>
            </a:lvl8pPr>
            <a:lvl9pPr marL="365704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533D9-1501-4889-BB63-B4D4BC044AF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B3494-41D5-4060-9C99-485B5774637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1952" y="477857"/>
            <a:ext cx="6811964" cy="377632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4477" y="477857"/>
            <a:ext cx="20285075" cy="377632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944A2-45A2-4674-91FF-D79F5F5F6A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639D-189F-4E34-9EDB-535C7569963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2365" y="27509219"/>
            <a:ext cx="25738137" cy="8501380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2365" y="18144211"/>
            <a:ext cx="25738137" cy="936501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700"/>
            </a:lvl2pPr>
            <a:lvl3pPr marL="914262" indent="0">
              <a:buNone/>
              <a:defRPr sz="1700"/>
            </a:lvl3pPr>
            <a:lvl4pPr marL="1371394" indent="0">
              <a:buNone/>
              <a:defRPr sz="1300"/>
            </a:lvl4pPr>
            <a:lvl5pPr marL="1828522" indent="0">
              <a:buNone/>
              <a:defRPr sz="1300"/>
            </a:lvl5pPr>
            <a:lvl6pPr marL="2285652" indent="0">
              <a:buNone/>
              <a:defRPr sz="1300"/>
            </a:lvl6pPr>
            <a:lvl7pPr marL="2742784" indent="0">
              <a:buNone/>
              <a:defRPr sz="1300"/>
            </a:lvl7pPr>
            <a:lvl8pPr marL="3199913" indent="0">
              <a:buNone/>
              <a:defRPr sz="1300"/>
            </a:lvl8pPr>
            <a:lvl9pPr marL="365704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AC34D-E10B-44D1-B29E-7687D7F0A3F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4476" y="9988922"/>
            <a:ext cx="13547724" cy="2825219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214603" y="9988922"/>
            <a:ext cx="13549311" cy="2825219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66578-6FBC-4526-9D22-1993C5ED564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476" y="1714566"/>
            <a:ext cx="27251025" cy="713449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4476" y="9582510"/>
            <a:ext cx="13377863" cy="399271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29" indent="0">
              <a:buNone/>
              <a:defRPr sz="2000" b="1"/>
            </a:lvl2pPr>
            <a:lvl3pPr marL="914262" indent="0">
              <a:buNone/>
              <a:defRPr sz="1700" b="1"/>
            </a:lvl3pPr>
            <a:lvl4pPr marL="1371394" indent="0">
              <a:buNone/>
              <a:defRPr sz="1700" b="1"/>
            </a:lvl4pPr>
            <a:lvl5pPr marL="1828522" indent="0">
              <a:buNone/>
              <a:defRPr sz="1700" b="1"/>
            </a:lvl5pPr>
            <a:lvl6pPr marL="2285652" indent="0">
              <a:buNone/>
              <a:defRPr sz="1700" b="1"/>
            </a:lvl6pPr>
            <a:lvl7pPr marL="2742784" indent="0">
              <a:buNone/>
              <a:defRPr sz="1700" b="1"/>
            </a:lvl7pPr>
            <a:lvl8pPr marL="3199913" indent="0">
              <a:buNone/>
              <a:defRPr sz="1700" b="1"/>
            </a:lvl8pPr>
            <a:lvl9pPr marL="3657045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4476" y="13575218"/>
            <a:ext cx="13377863" cy="24664312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292" y="9582510"/>
            <a:ext cx="13384211" cy="399271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29" indent="0">
              <a:buNone/>
              <a:defRPr sz="2000" b="1"/>
            </a:lvl2pPr>
            <a:lvl3pPr marL="914262" indent="0">
              <a:buNone/>
              <a:defRPr sz="1700" b="1"/>
            </a:lvl3pPr>
            <a:lvl4pPr marL="1371394" indent="0">
              <a:buNone/>
              <a:defRPr sz="1700" b="1"/>
            </a:lvl4pPr>
            <a:lvl5pPr marL="1828522" indent="0">
              <a:buNone/>
              <a:defRPr sz="1700" b="1"/>
            </a:lvl5pPr>
            <a:lvl6pPr marL="2285652" indent="0">
              <a:buNone/>
              <a:defRPr sz="1700" b="1"/>
            </a:lvl6pPr>
            <a:lvl7pPr marL="2742784" indent="0">
              <a:buNone/>
              <a:defRPr sz="1700" b="1"/>
            </a:lvl7pPr>
            <a:lvl8pPr marL="3199913" indent="0">
              <a:buNone/>
              <a:defRPr sz="1700" b="1"/>
            </a:lvl8pPr>
            <a:lvl9pPr marL="3657045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292" y="13575218"/>
            <a:ext cx="13384211" cy="24664312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E753-82C2-4F1A-AFD9-C40B39CDFA5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47101-7A1C-4C4C-BA41-C72328D089C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5EB85-0A07-4F6D-903F-24852BF38B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477" y="1705039"/>
            <a:ext cx="9961564" cy="72535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7988" y="1705039"/>
            <a:ext cx="16927513" cy="36534493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477" y="8958595"/>
            <a:ext cx="9961564" cy="29280936"/>
          </a:xfrm>
        </p:spPr>
        <p:txBody>
          <a:bodyPr/>
          <a:lstStyle>
            <a:lvl1pPr marL="0" indent="0">
              <a:buNone/>
              <a:defRPr sz="1300"/>
            </a:lvl1pPr>
            <a:lvl2pPr marL="457129" indent="0">
              <a:buNone/>
              <a:defRPr sz="1300"/>
            </a:lvl2pPr>
            <a:lvl3pPr marL="914262" indent="0">
              <a:buNone/>
              <a:defRPr sz="1000"/>
            </a:lvl3pPr>
            <a:lvl4pPr marL="1371394" indent="0">
              <a:buNone/>
              <a:defRPr sz="1000"/>
            </a:lvl4pPr>
            <a:lvl5pPr marL="1828522" indent="0">
              <a:buNone/>
              <a:defRPr sz="1000"/>
            </a:lvl5pPr>
            <a:lvl6pPr marL="2285652" indent="0">
              <a:buNone/>
              <a:defRPr sz="1000"/>
            </a:lvl6pPr>
            <a:lvl7pPr marL="2742784" indent="0">
              <a:buNone/>
              <a:defRPr sz="1000"/>
            </a:lvl7pPr>
            <a:lvl8pPr marL="3199913" indent="0">
              <a:buNone/>
              <a:defRPr sz="1000"/>
            </a:lvl8pPr>
            <a:lvl9pPr marL="365704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2714E-3CF9-4787-9272-1B4E85FF80D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663" y="29966760"/>
            <a:ext cx="18167348" cy="35370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663" y="3824430"/>
            <a:ext cx="18167348" cy="25685115"/>
          </a:xfrm>
        </p:spPr>
        <p:txBody>
          <a:bodyPr/>
          <a:lstStyle>
            <a:lvl1pPr marL="0" indent="0">
              <a:buNone/>
              <a:defRPr sz="3200"/>
            </a:lvl1pPr>
            <a:lvl2pPr marL="457129" indent="0">
              <a:buNone/>
              <a:defRPr sz="2600"/>
            </a:lvl2pPr>
            <a:lvl3pPr marL="914262" indent="0">
              <a:buNone/>
              <a:defRPr sz="2300"/>
            </a:lvl3pPr>
            <a:lvl4pPr marL="1371394" indent="0">
              <a:buNone/>
              <a:defRPr sz="2000"/>
            </a:lvl4pPr>
            <a:lvl5pPr marL="1828522" indent="0">
              <a:buNone/>
              <a:defRPr sz="2000"/>
            </a:lvl5pPr>
            <a:lvl6pPr marL="2285652" indent="0">
              <a:buNone/>
              <a:defRPr sz="2000"/>
            </a:lvl6pPr>
            <a:lvl7pPr marL="2742784" indent="0">
              <a:buNone/>
              <a:defRPr sz="2000"/>
            </a:lvl7pPr>
            <a:lvl8pPr marL="3199913" indent="0">
              <a:buNone/>
              <a:defRPr sz="2000"/>
            </a:lvl8pPr>
            <a:lvl9pPr marL="3657045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663" y="33503844"/>
            <a:ext cx="18167348" cy="5024624"/>
          </a:xfrm>
        </p:spPr>
        <p:txBody>
          <a:bodyPr/>
          <a:lstStyle>
            <a:lvl1pPr marL="0" indent="0">
              <a:buNone/>
              <a:defRPr sz="1300"/>
            </a:lvl1pPr>
            <a:lvl2pPr marL="457129" indent="0">
              <a:buNone/>
              <a:defRPr sz="1300"/>
            </a:lvl2pPr>
            <a:lvl3pPr marL="914262" indent="0">
              <a:buNone/>
              <a:defRPr sz="1000"/>
            </a:lvl3pPr>
            <a:lvl4pPr marL="1371394" indent="0">
              <a:buNone/>
              <a:defRPr sz="1000"/>
            </a:lvl4pPr>
            <a:lvl5pPr marL="1828522" indent="0">
              <a:buNone/>
              <a:defRPr sz="1000"/>
            </a:lvl5pPr>
            <a:lvl6pPr marL="2285652" indent="0">
              <a:buNone/>
              <a:defRPr sz="1000"/>
            </a:lvl6pPr>
            <a:lvl7pPr marL="2742784" indent="0">
              <a:buNone/>
              <a:defRPr sz="1000"/>
            </a:lvl7pPr>
            <a:lvl8pPr marL="3199913" indent="0">
              <a:buNone/>
              <a:defRPr sz="1000"/>
            </a:lvl8pPr>
            <a:lvl9pPr marL="365704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8EF14-E6D8-47E6-8388-CF8B1548292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14476" y="477602"/>
            <a:ext cx="27249116" cy="9606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4476" y="9988091"/>
            <a:ext cx="27249116" cy="282520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2875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514476" y="38985829"/>
            <a:ext cx="7063103" cy="2969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417535" tIns="208769" rIns="417535" bIns="208769" numCol="1" anchor="t" anchorCtr="0" compatLnSpc="1">
            <a:prstTxWarp prst="textNoShape">
              <a:avLst/>
            </a:prstTxWarp>
          </a:bodyPr>
          <a:lstStyle>
            <a:lvl1pPr defTabSz="446816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66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0345738" y="38985829"/>
            <a:ext cx="9588500" cy="2969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417535" tIns="208769" rIns="417535" bIns="208769" numCol="1" anchor="t" anchorCtr="0" compatLnSpc="1">
            <a:prstTxWarp prst="textNoShape">
              <a:avLst/>
            </a:prstTxWarp>
          </a:bodyPr>
          <a:lstStyle>
            <a:lvl1pPr algn="ctr" defTabSz="446816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66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21700490" y="38985829"/>
            <a:ext cx="7063101" cy="2969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417535" tIns="208769" rIns="417535" bIns="208769" numCol="1" anchor="t" anchorCtr="0" compatLnSpc="1">
            <a:prstTxWarp prst="textNoShape">
              <a:avLst/>
            </a:prstTxWarp>
          </a:bodyPr>
          <a:lstStyle>
            <a:lvl1pPr algn="r" defTabSz="446816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66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1A90794-A5A1-43A9-8901-927BB2554CC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551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800">
          <a:solidFill>
            <a:srgbClr val="000000"/>
          </a:solidFill>
          <a:latin typeface="+mj-lt"/>
          <a:ea typeface="DejaVu Sans" charset="0"/>
          <a:cs typeface="+mj-cs"/>
        </a:defRPr>
      </a:lvl1pPr>
      <a:lvl2pPr algn="ctr" defTabSz="44551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8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551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8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551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8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551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8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220" indent="-228564" algn="ctr" defTabSz="44919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800">
          <a:solidFill>
            <a:srgbClr val="000000"/>
          </a:solidFill>
          <a:latin typeface="Arial" charset="0"/>
          <a:cs typeface="DejaVu Sans" charset="0"/>
        </a:defRPr>
      </a:lvl6pPr>
      <a:lvl7pPr marL="2971348" indent="-228564" algn="ctr" defTabSz="44919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800">
          <a:solidFill>
            <a:srgbClr val="000000"/>
          </a:solidFill>
          <a:latin typeface="Arial" charset="0"/>
          <a:cs typeface="DejaVu Sans" charset="0"/>
        </a:defRPr>
      </a:lvl7pPr>
      <a:lvl8pPr marL="3428480" indent="-228564" algn="ctr" defTabSz="44919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800">
          <a:solidFill>
            <a:srgbClr val="000000"/>
          </a:solidFill>
          <a:latin typeface="Arial" charset="0"/>
          <a:cs typeface="DejaVu Sans" charset="0"/>
        </a:defRPr>
      </a:lvl8pPr>
      <a:lvl9pPr marL="3885609" indent="-228564" algn="ctr" defTabSz="44919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800">
          <a:solidFill>
            <a:srgbClr val="000000"/>
          </a:solidFill>
          <a:latin typeface="Arial" charset="0"/>
          <a:cs typeface="DejaVu Sans" charset="0"/>
        </a:defRPr>
      </a:lvl9pPr>
    </p:titleStyle>
    <p:bodyStyle>
      <a:lvl1pPr marL="339347" indent="-339347" algn="l" defTabSz="445512" rtl="0" eaLnBrk="0" fontAlgn="base" hangingPunct="0">
        <a:lnSpc>
          <a:spcPct val="93000"/>
        </a:lnSpc>
        <a:spcBef>
          <a:spcPts val="365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47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39359" indent="-282474" algn="l" defTabSz="445512" rtl="0" eaLnBrk="0" fontAlgn="base" hangingPunct="0">
        <a:lnSpc>
          <a:spcPct val="93000"/>
        </a:lnSpc>
        <a:spcBef>
          <a:spcPts val="3194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39372" indent="-225600" algn="l" defTabSz="445512" rtl="0" eaLnBrk="0" fontAlgn="base" hangingPunct="0">
        <a:lnSpc>
          <a:spcPct val="93000"/>
        </a:lnSpc>
        <a:spcBef>
          <a:spcPts val="2747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11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598154" indent="-225600" algn="l" defTabSz="445512" rtl="0" eaLnBrk="0" fontAlgn="base" hangingPunct="0">
        <a:lnSpc>
          <a:spcPct val="93000"/>
        </a:lnSpc>
        <a:spcBef>
          <a:spcPts val="226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91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5039" indent="-225600" algn="l" defTabSz="445512" rtl="0" eaLnBrk="0" fontAlgn="base" hangingPunct="0">
        <a:lnSpc>
          <a:spcPct val="93000"/>
        </a:lnSpc>
        <a:spcBef>
          <a:spcPts val="226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91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220" indent="-228564" algn="l" defTabSz="449196" rtl="0" eaLnBrk="1" fontAlgn="base" hangingPunct="1">
        <a:lnSpc>
          <a:spcPct val="93000"/>
        </a:lnSpc>
        <a:spcBef>
          <a:spcPts val="2274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cs typeface="+mn-cs"/>
        </a:defRPr>
      </a:lvl6pPr>
      <a:lvl7pPr marL="2971348" indent="-228564" algn="l" defTabSz="449196" rtl="0" eaLnBrk="1" fontAlgn="base" hangingPunct="1">
        <a:lnSpc>
          <a:spcPct val="93000"/>
        </a:lnSpc>
        <a:spcBef>
          <a:spcPts val="2274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cs typeface="+mn-cs"/>
        </a:defRPr>
      </a:lvl7pPr>
      <a:lvl8pPr marL="3428480" indent="-228564" algn="l" defTabSz="449196" rtl="0" eaLnBrk="1" fontAlgn="base" hangingPunct="1">
        <a:lnSpc>
          <a:spcPct val="93000"/>
        </a:lnSpc>
        <a:spcBef>
          <a:spcPts val="2274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cs typeface="+mn-cs"/>
        </a:defRPr>
      </a:lvl8pPr>
      <a:lvl9pPr marL="3885609" indent="-228564" algn="l" defTabSz="449196" rtl="0" eaLnBrk="1" fontAlgn="base" hangingPunct="1">
        <a:lnSpc>
          <a:spcPct val="93000"/>
        </a:lnSpc>
        <a:spcBef>
          <a:spcPts val="2274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2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4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2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2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4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3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5" algn="l" defTabSz="91426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tiff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f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9.jpeg"/><Relationship Id="rId24" Type="http://schemas.openxmlformats.org/officeDocument/2006/relationships/image" Target="../media/image22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381272" y="2898206"/>
            <a:ext cx="29448347" cy="39460384"/>
          </a:xfrm>
          <a:prstGeom prst="rect">
            <a:avLst/>
          </a:prstGeom>
          <a:solidFill>
            <a:srgbClr val="1D3961"/>
          </a:solidFill>
          <a:ln w="9525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dirty="0"/>
          </a:p>
        </p:txBody>
      </p:sp>
      <p:sp>
        <p:nvSpPr>
          <p:cNvPr id="2051" name="AutoShape 5"/>
          <p:cNvSpPr>
            <a:spLocks noChangeArrowheads="1"/>
          </p:cNvSpPr>
          <p:nvPr/>
        </p:nvSpPr>
        <p:spPr bwMode="auto">
          <a:xfrm>
            <a:off x="594941" y="38692258"/>
            <a:ext cx="14259294" cy="3286148"/>
          </a:xfrm>
          <a:prstGeom prst="roundRect">
            <a:avLst>
              <a:gd name="adj" fmla="val 2819"/>
            </a:avLst>
          </a:prstGeom>
          <a:solidFill>
            <a:srgbClr val="FFE9BA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200" b="1" dirty="0">
                <a:solidFill>
                  <a:schemeClr val="tx1"/>
                </a:solidFill>
              </a:rPr>
              <a:t>Conclusions and Significance</a:t>
            </a:r>
          </a:p>
        </p:txBody>
      </p:sp>
      <p:sp>
        <p:nvSpPr>
          <p:cNvPr id="2052" name="AutoShape 6"/>
          <p:cNvSpPr>
            <a:spLocks noChangeArrowheads="1"/>
          </p:cNvSpPr>
          <p:nvPr/>
        </p:nvSpPr>
        <p:spPr bwMode="auto">
          <a:xfrm>
            <a:off x="15068549" y="38692258"/>
            <a:ext cx="14401600" cy="3357586"/>
          </a:xfrm>
          <a:prstGeom prst="roundRect">
            <a:avLst>
              <a:gd name="adj" fmla="val 2819"/>
            </a:avLst>
          </a:prstGeom>
          <a:solidFill>
            <a:srgbClr val="FFE9BA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3900" b="1" dirty="0">
                <a:solidFill>
                  <a:schemeClr val="tx1"/>
                </a:solidFill>
              </a:rPr>
              <a:t>References</a:t>
            </a:r>
            <a:r>
              <a:rPr lang="de-DE" sz="3900" dirty="0" smtClean="0">
                <a:solidFill>
                  <a:schemeClr val="tx1"/>
                </a:solidFill>
              </a:rPr>
              <a:t>: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it-IT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A. Galimberti et al., </a:t>
            </a:r>
            <a:r>
              <a:rPr lang="it-IT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Nucl. Instrum. Meth. </a:t>
            </a:r>
            <a:r>
              <a:rPr lang="it-IT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477</a:t>
            </a:r>
            <a:r>
              <a:rPr lang="it-IT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317-322 (2002).</a:t>
            </a:r>
            <a:endParaRPr lang="en-A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F. 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Capotondi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n-US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Thin Solid Films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484</a:t>
            </a:r>
            <a:r>
              <a:rPr lang="en-GB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400-407 (2005).</a:t>
            </a:r>
            <a:endParaRPr lang="en-A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Antonelli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et al.,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Journal of Instrumentation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05034 (2014). </a:t>
            </a:r>
            <a:endParaRPr lang="en-A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J. Morse et al</a:t>
            </a:r>
            <a:r>
              <a:rPr lang="en-US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J. Synchrotron Rad.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456-464 (2010). </a:t>
            </a:r>
            <a:endParaRPr lang="de-DE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53" name="AutoShape 7"/>
          <p:cNvSpPr>
            <a:spLocks noChangeArrowheads="1"/>
          </p:cNvSpPr>
          <p:nvPr/>
        </p:nvSpPr>
        <p:spPr bwMode="auto">
          <a:xfrm>
            <a:off x="522363" y="3042222"/>
            <a:ext cx="29157477" cy="6336704"/>
          </a:xfrm>
          <a:prstGeom prst="roundRect">
            <a:avLst>
              <a:gd name="adj" fmla="val 2819"/>
            </a:avLst>
          </a:prstGeom>
          <a:solidFill>
            <a:srgbClr val="FFE9BA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 algn="ctr"/>
            <a:r>
              <a:rPr lang="en-GB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Position sensitive photon detectors using </a:t>
            </a:r>
          </a:p>
          <a:p>
            <a:pPr algn="ctr"/>
            <a:r>
              <a:rPr lang="en-GB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epitaxial </a:t>
            </a:r>
            <a:r>
              <a:rPr lang="en-GB" sz="8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InGaAs</a:t>
            </a:r>
            <a:r>
              <a:rPr lang="en-GB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GB" sz="8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InAlAs</a:t>
            </a:r>
            <a:r>
              <a:rPr lang="en-GB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quantum- well</a:t>
            </a:r>
          </a:p>
          <a:p>
            <a:pPr algn="ctr"/>
            <a:endParaRPr lang="en-US" sz="4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Ganbold</a:t>
            </a:r>
            <a:r>
              <a:rPr lang="en-GB" sz="4400" i="1" baseline="30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M.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Antonelli</a:t>
            </a:r>
            <a:r>
              <a:rPr lang="en-GB" sz="44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G.Biasiol</a:t>
            </a:r>
            <a:r>
              <a:rPr lang="en-GB" sz="44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G.Cautero</a:t>
            </a:r>
            <a:r>
              <a:rPr lang="en-GB" sz="44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H. </a:t>
            </a:r>
            <a:r>
              <a:rPr lang="en-GB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Jark</a:t>
            </a:r>
            <a:r>
              <a:rPr lang="en-GB" sz="4400" i="1" baseline="30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D. M. </a:t>
            </a:r>
            <a:r>
              <a:rPr lang="en-GB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Eichert</a:t>
            </a:r>
            <a:r>
              <a:rPr lang="en-GB" sz="4400" i="1" baseline="30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R.Cucini</a:t>
            </a:r>
            <a:r>
              <a:rPr lang="en-GB" sz="44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R.H.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Menk</a:t>
            </a:r>
            <a:r>
              <a:rPr lang="en-GB" sz="44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algn="ctr"/>
            <a:endParaRPr lang="en-GB" sz="4400" i="1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4400" i="1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4400" i="1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4400" i="1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AU" sz="29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91829" y="51999"/>
            <a:ext cx="12150138" cy="248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6" name="AutoShape 8"/>
          <p:cNvSpPr>
            <a:spLocks noChangeArrowheads="1"/>
          </p:cNvSpPr>
          <p:nvPr/>
        </p:nvSpPr>
        <p:spPr bwMode="auto">
          <a:xfrm>
            <a:off x="522363" y="26372814"/>
            <a:ext cx="29091232" cy="12033692"/>
          </a:xfrm>
          <a:prstGeom prst="roundRect">
            <a:avLst>
              <a:gd name="adj" fmla="val 1444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 b="1" dirty="0">
              <a:solidFill>
                <a:schemeClr val="tx1"/>
              </a:solidFill>
            </a:endParaRPr>
          </a:p>
        </p:txBody>
      </p:sp>
      <p:sp>
        <p:nvSpPr>
          <p:cNvPr id="2070" name="Content Placeholder 2"/>
          <p:cNvSpPr txBox="1">
            <a:spLocks/>
          </p:cNvSpPr>
          <p:nvPr/>
        </p:nvSpPr>
        <p:spPr bwMode="auto">
          <a:xfrm>
            <a:off x="234331" y="39335200"/>
            <a:ext cx="14548466" cy="2995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79" tIns="54590" rIns="109179" bIns="54590"/>
          <a:lstStyle/>
          <a:p>
            <a:pPr marL="339347" indent="-339347" algn="just">
              <a:lnSpc>
                <a:spcPct val="93000"/>
              </a:lnSpc>
              <a:spcBef>
                <a:spcPts val="3658"/>
              </a:spcBef>
              <a:buClr>
                <a:srgbClr val="000000"/>
              </a:buClr>
              <a:buSzPct val="100000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InGaAs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InAlAs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quantum-well devices were tested </a:t>
            </a:r>
            <a:r>
              <a:rPr lang="en-GB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 Synchrotron Radiation (SR) and 400-nm laser light. Those devices responded 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100-ps rise-times to such ultra-fast laser pulses and showed enhanced collection efficiency for photo-generated charges</a:t>
            </a:r>
            <a:r>
              <a:rPr lang="en-GB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SR measurement, we have estimated the beam position with spatial precision ~0.8</a:t>
            </a:r>
            <a:r>
              <a:rPr lang="en-US" sz="3200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 with pink needle beam (size-70</a:t>
            </a:r>
            <a:r>
              <a:rPr lang="en-US" sz="3200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m).</a:t>
            </a:r>
            <a:r>
              <a:rPr lang="en-GB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A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90" name="Rectangle 2047"/>
          <p:cNvSpPr>
            <a:spLocks noChangeArrowheads="1"/>
          </p:cNvSpPr>
          <p:nvPr/>
        </p:nvSpPr>
        <p:spPr bwMode="auto">
          <a:xfrm>
            <a:off x="6055996" y="30137943"/>
            <a:ext cx="347147" cy="34168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109179" tIns="54590" rIns="109179" bIns="54590"/>
          <a:lstStyle/>
          <a:p>
            <a:pPr defTabSz="534613">
              <a:buClr>
                <a:srgbClr val="000000"/>
              </a:buClr>
              <a:buSzPct val="100000"/>
            </a:pPr>
            <a:endParaRPr lang="en-AU"/>
          </a:p>
        </p:txBody>
      </p:sp>
      <p:pic>
        <p:nvPicPr>
          <p:cNvPr id="105" name="Picture 2" descr="http://www.cnr.it/istituti/LogoCNR-IOM150px.jpg?LO=01000000d9c8b7a60400000008000000259f0200da7ed0460000000001000000000000000000000000000000000000000000000000000000000000000000000000000000000000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210369" y="301964"/>
            <a:ext cx="3618709" cy="2171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81" name="AutoShape 8"/>
          <p:cNvSpPr>
            <a:spLocks noChangeArrowheads="1"/>
          </p:cNvSpPr>
          <p:nvPr/>
        </p:nvSpPr>
        <p:spPr bwMode="auto">
          <a:xfrm>
            <a:off x="522363" y="9522942"/>
            <a:ext cx="14545616" cy="4666082"/>
          </a:xfrm>
          <a:prstGeom prst="roundRect">
            <a:avLst>
              <a:gd name="adj" fmla="val 1444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 dirty="0">
              <a:solidFill>
                <a:schemeClr val="tx1"/>
              </a:solidFill>
            </a:endParaRPr>
          </a:p>
        </p:txBody>
      </p:sp>
      <p:grpSp>
        <p:nvGrpSpPr>
          <p:cNvPr id="282" name="Group 21"/>
          <p:cNvGrpSpPr>
            <a:grpSpLocks/>
          </p:cNvGrpSpPr>
          <p:nvPr/>
        </p:nvGrpSpPr>
        <p:grpSpPr bwMode="auto">
          <a:xfrm>
            <a:off x="666379" y="9474116"/>
            <a:ext cx="4752528" cy="2160240"/>
            <a:chOff x="0" y="1112059"/>
            <a:chExt cx="7303467" cy="3740915"/>
          </a:xfrm>
        </p:grpSpPr>
        <p:pic>
          <p:nvPicPr>
            <p:cNvPr id="283" name="Picture 2" descr="D:\tamiraa\italy\work\Hm samples\images\synchrotron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500174"/>
              <a:ext cx="5286375" cy="33528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84" name="Rectangle 283"/>
            <p:cNvSpPr/>
            <p:nvPr/>
          </p:nvSpPr>
          <p:spPr>
            <a:xfrm>
              <a:off x="3517252" y="1112059"/>
              <a:ext cx="3786215" cy="1315678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defTabSz="449196"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GB" sz="2000" b="1" spc="59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ea typeface="DejaVu Sans" charset="0"/>
                  <a:cs typeface="+mn-cs"/>
                </a:rPr>
                <a:t>Synchrotron Radiation (SR)       </a:t>
              </a:r>
            </a:p>
            <a:p>
              <a:pPr defTabSz="449196"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defRPr/>
              </a:pPr>
              <a:endParaRPr lang="en-GB" sz="2000" b="1" spc="5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DejaVu Sans" charset="0"/>
                <a:cs typeface="+mn-cs"/>
              </a:endParaRPr>
            </a:p>
          </p:txBody>
        </p:sp>
        <p:grpSp>
          <p:nvGrpSpPr>
            <p:cNvPr id="285" name="Group 52"/>
            <p:cNvGrpSpPr>
              <a:grpSpLocks/>
            </p:cNvGrpSpPr>
            <p:nvPr/>
          </p:nvGrpSpPr>
          <p:grpSpPr bwMode="auto">
            <a:xfrm>
              <a:off x="428597" y="4000504"/>
              <a:ext cx="428627" cy="500066"/>
              <a:chOff x="428597" y="4000504"/>
              <a:chExt cx="428627" cy="500066"/>
            </a:xfrm>
          </p:grpSpPr>
          <p:sp>
            <p:nvSpPr>
              <p:cNvPr id="286" name="Rectangle 13"/>
              <p:cNvSpPr>
                <a:spLocks noChangeArrowheads="1"/>
              </p:cNvSpPr>
              <p:nvPr/>
            </p:nvSpPr>
            <p:spPr bwMode="auto">
              <a:xfrm>
                <a:off x="502133" y="4001375"/>
                <a:ext cx="354769" cy="499851"/>
              </a:xfrm>
              <a:prstGeom prst="rect">
                <a:avLst/>
              </a:prstGeom>
              <a:solidFill>
                <a:schemeClr val="folHlink">
                  <a:alpha val="50000"/>
                </a:scheme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PerspectiveFront">
                  <a:rot lat="1500000" lon="19199999" rev="0"/>
                </a:camera>
                <a:lightRig rig="legacyFlat3" dir="b"/>
              </a:scene3d>
              <a:sp3d extrusionH="163500" prstMaterial="legacyMatte">
                <a:bevelT w="13500" h="13500" prst="angle"/>
                <a:bevelB w="13500" h="13500" prst="angle"/>
                <a:extrusionClr>
                  <a:schemeClr val="folHlink"/>
                </a:extrusionClr>
              </a:sp3d>
              <a:extLst/>
            </p:spPr>
            <p:txBody>
              <a:bodyPr wrap="none" anchor="ctr">
                <a:flatTx/>
              </a:bodyPr>
              <a:lstStyle/>
              <a:p>
                <a:pPr algn="ctr" defTabSz="449196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defRPr/>
                </a:pPr>
                <a:endParaRPr lang="it-IT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DejaVu Sans" charset="0"/>
                  <a:cs typeface="+mn-cs"/>
                </a:endParaRPr>
              </a:p>
            </p:txBody>
          </p:sp>
          <p:cxnSp>
            <p:nvCxnSpPr>
              <p:cNvPr id="287" name="Straight Connector 45"/>
              <p:cNvCxnSpPr>
                <a:cxnSpLocks noChangeShapeType="1"/>
              </p:cNvCxnSpPr>
              <p:nvPr/>
            </p:nvCxnSpPr>
            <p:spPr bwMode="auto">
              <a:xfrm rot="5400000">
                <a:off x="427802" y="4214024"/>
                <a:ext cx="428628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88" name="Straight Connector 287"/>
              <p:cNvCxnSpPr/>
              <p:nvPr/>
            </p:nvCxnSpPr>
            <p:spPr bwMode="auto">
              <a:xfrm rot="10800000" flipV="1">
                <a:off x="428597" y="4179099"/>
                <a:ext cx="357190" cy="10715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3600000" rev="0"/>
                </a:camera>
                <a:lightRig rig="threePt" dir="t"/>
              </a:scene3d>
            </p:spPr>
          </p:cxnSp>
        </p:grpSp>
      </p:grpSp>
      <p:grpSp>
        <p:nvGrpSpPr>
          <p:cNvPr id="289" name="Group 54"/>
          <p:cNvGrpSpPr>
            <a:grpSpLocks/>
          </p:cNvGrpSpPr>
          <p:nvPr/>
        </p:nvGrpSpPr>
        <p:grpSpPr bwMode="auto">
          <a:xfrm>
            <a:off x="-773781" y="12045884"/>
            <a:ext cx="5151438" cy="2155825"/>
            <a:chOff x="4064701" y="1202280"/>
            <a:chExt cx="5150769" cy="2155282"/>
          </a:xfrm>
        </p:grpSpPr>
        <p:sp>
          <p:nvSpPr>
            <p:cNvPr id="290" name="Rectangle 289"/>
            <p:cNvSpPr/>
            <p:nvPr/>
          </p:nvSpPr>
          <p:spPr>
            <a:xfrm>
              <a:off x="4064701" y="1202280"/>
              <a:ext cx="5150769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lvl="4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GB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Free Electron Laser (FEL) </a:t>
              </a:r>
            </a:p>
          </p:txBody>
        </p:sp>
        <p:pic>
          <p:nvPicPr>
            <p:cNvPr id="291" name="Picture 4" descr="http://lpap.epfl.ch/files/content/sites/lpap/files/images/FEL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57884" y="1664039"/>
              <a:ext cx="3071834" cy="1693523"/>
            </a:xfrm>
            <a:prstGeom prst="rect">
              <a:avLst/>
            </a:prstGeom>
            <a:noFill/>
            <a:scene3d>
              <a:camera prst="orthographicFront">
                <a:rot lat="0" lon="10800000" rev="0"/>
              </a:camera>
              <a:lightRig rig="threePt" dir="t"/>
            </a:scene3d>
          </p:spPr>
        </p:pic>
      </p:grpSp>
      <p:sp>
        <p:nvSpPr>
          <p:cNvPr id="296" name="TextBox 2"/>
          <p:cNvSpPr txBox="1">
            <a:spLocks noChangeArrowheads="1"/>
          </p:cNvSpPr>
          <p:nvPr/>
        </p:nvSpPr>
        <p:spPr bwMode="auto">
          <a:xfrm>
            <a:off x="4353419" y="10474248"/>
            <a:ext cx="10786568" cy="355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179" tIns="54590" rIns="109179" bIns="54590">
            <a:spAutoFit/>
          </a:bodyPr>
          <a:lstStyle/>
          <a:p>
            <a:pPr algn="just"/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New generation Synchrotron Radiation (SR) sources and Free Electron Lasers (FEL) require novel concepts of beam diagnostics to keep photon beams under surveillance, asking for simultaneous position and intensity monitoring [1].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work deals with investigation of novel position-sensitive devices based on </a:t>
            </a:r>
            <a:r>
              <a:rPr lang="en-GB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InGaAs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GB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InAlAs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Quantum Well (QW) for several applications of either synchrotron or conventional light sources.  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AutoShape 8"/>
          <p:cNvSpPr>
            <a:spLocks noChangeArrowheads="1"/>
          </p:cNvSpPr>
          <p:nvPr/>
        </p:nvSpPr>
        <p:spPr bwMode="auto">
          <a:xfrm>
            <a:off x="15211995" y="9522942"/>
            <a:ext cx="14401600" cy="4666082"/>
          </a:xfrm>
          <a:prstGeom prst="roundRect">
            <a:avLst>
              <a:gd name="adj" fmla="val 1444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 dirty="0">
              <a:solidFill>
                <a:schemeClr val="tx1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5356011" y="10459046"/>
            <a:ext cx="141855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Due to their direct, low-energy band gap and their high electron mobility,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InGaAs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InAlAs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quantum-well (QW) devices operated at room temperature (RT) may be used as fast detectors for photons ranging from visible light to hard X-rays.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Epitaxially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grown devices are more homogenous, reproducible and need lower bias with respect to other solid state position sensitive detectors [2]. 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Photo-generated currents obtained from each electrode allow both the position and the intensity of the impinging beam to be monitored.</a:t>
            </a: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A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AutoShape 8"/>
          <p:cNvSpPr>
            <a:spLocks noChangeArrowheads="1"/>
          </p:cNvSpPr>
          <p:nvPr/>
        </p:nvSpPr>
        <p:spPr bwMode="auto">
          <a:xfrm>
            <a:off x="638073" y="17618048"/>
            <a:ext cx="28975522" cy="8467874"/>
          </a:xfrm>
          <a:prstGeom prst="roundRect">
            <a:avLst>
              <a:gd name="adj" fmla="val 1444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>
              <a:solidFill>
                <a:schemeClr val="tx1"/>
              </a:solidFill>
            </a:endParaRPr>
          </a:p>
        </p:txBody>
      </p:sp>
      <p:sp>
        <p:nvSpPr>
          <p:cNvPr id="134" name="Text Box 39"/>
          <p:cNvSpPr txBox="1">
            <a:spLocks noChangeArrowheads="1"/>
          </p:cNvSpPr>
          <p:nvPr/>
        </p:nvSpPr>
        <p:spPr bwMode="auto">
          <a:xfrm>
            <a:off x="20805920" y="2106118"/>
            <a:ext cx="9474055" cy="6229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9179" tIns="54590" rIns="109179" bIns="54590">
            <a:spAutoFit/>
          </a:bodyPr>
          <a:lstStyle/>
          <a:p>
            <a:pPr algn="ctr" eaLnBrk="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900" b="1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PHD</a:t>
            </a:r>
            <a:r>
              <a:rPr lang="en-US" sz="3900" b="1" dirty="0">
                <a:solidFill>
                  <a:schemeClr val="tx1"/>
                </a:solidFill>
                <a:latin typeface="MetaPlusBold"/>
                <a:ea typeface="MS PGothic" pitchFamily="34" charset="-128"/>
                <a:cs typeface="Times New Roman" pitchFamily="18" charset="0"/>
              </a:rPr>
              <a:t> school in Nanotechnology</a:t>
            </a:r>
          </a:p>
        </p:txBody>
      </p:sp>
      <p:sp>
        <p:nvSpPr>
          <p:cNvPr id="165" name="TextBox 135"/>
          <p:cNvSpPr txBox="1">
            <a:spLocks noChangeArrowheads="1"/>
          </p:cNvSpPr>
          <p:nvPr/>
        </p:nvSpPr>
        <p:spPr bwMode="auto">
          <a:xfrm>
            <a:off x="6638865" y="17689486"/>
            <a:ext cx="15588116" cy="7104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9179" tIns="54590" rIns="109179" bIns="54590">
            <a:spAutoFit/>
          </a:bodyPr>
          <a:lstStyle/>
          <a:p>
            <a:pPr algn="ctr" defTabSz="447328">
              <a:defRPr/>
            </a:pPr>
            <a:r>
              <a:rPr lang="en-US" sz="39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InGaAs</a:t>
            </a:r>
            <a:r>
              <a:rPr lang="en-US" sz="3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9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InAlAs</a:t>
            </a:r>
            <a:r>
              <a:rPr lang="en-US" sz="3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QUANTUM WELL DETECTORS</a:t>
            </a:r>
            <a:endParaRPr lang="en-US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7" name="TextBox 135"/>
          <p:cNvSpPr txBox="1">
            <a:spLocks noChangeArrowheads="1"/>
          </p:cNvSpPr>
          <p:nvPr/>
        </p:nvSpPr>
        <p:spPr bwMode="auto">
          <a:xfrm>
            <a:off x="6571035" y="9594950"/>
            <a:ext cx="6169834" cy="6642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9179" tIns="54590" rIns="109179" bIns="54590">
            <a:spAutoFit/>
          </a:bodyPr>
          <a:lstStyle/>
          <a:p>
            <a:pPr algn="ctr" defTabSz="447328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9" name="TextBox 135"/>
          <p:cNvSpPr txBox="1">
            <a:spLocks noChangeArrowheads="1"/>
          </p:cNvSpPr>
          <p:nvPr/>
        </p:nvSpPr>
        <p:spPr bwMode="auto">
          <a:xfrm>
            <a:off x="19195289" y="9594950"/>
            <a:ext cx="6169834" cy="6642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9179" tIns="54590" rIns="109179" bIns="54590">
            <a:spAutoFit/>
          </a:bodyPr>
          <a:lstStyle/>
          <a:p>
            <a:pPr algn="ctr" defTabSz="447328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STATE OF THE ART</a:t>
            </a:r>
            <a:endParaRPr lang="en-US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3" name="Picture 112" descr="logo2_small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259" y="308242"/>
            <a:ext cx="5308350" cy="2236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5" name="Picture 114" descr="new_log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843296" y="142876"/>
            <a:ext cx="4011071" cy="2544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6" name="TextBox 115"/>
          <p:cNvSpPr txBox="1"/>
          <p:nvPr/>
        </p:nvSpPr>
        <p:spPr>
          <a:xfrm>
            <a:off x="4281411" y="7320810"/>
            <a:ext cx="217885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4000" baseline="30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x-none" sz="4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IOM CNR, Laboratorio TASC, Area Science Park, Trieste, Italy</a:t>
            </a:r>
            <a:r>
              <a:rPr lang="x-none" sz="4000" baseline="30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x-none" sz="4000" baseline="30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x-none" sz="4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School in Nanotechnology, University of Trieste, Italy</a:t>
            </a:r>
            <a:endParaRPr lang="en-US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40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4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Elettra – Sincrotrone Trieste S.C.p.A., Trieste, Italy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AutoShape 8"/>
          <p:cNvSpPr>
            <a:spLocks noChangeArrowheads="1"/>
          </p:cNvSpPr>
          <p:nvPr/>
        </p:nvSpPr>
        <p:spPr bwMode="auto">
          <a:xfrm>
            <a:off x="638073" y="14403338"/>
            <a:ext cx="28975522" cy="3000396"/>
          </a:xfrm>
          <a:prstGeom prst="roundRect">
            <a:avLst>
              <a:gd name="adj" fmla="val 1444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>
              <a:solidFill>
                <a:schemeClr val="tx1"/>
              </a:solidFill>
            </a:endParaRPr>
          </a:p>
        </p:txBody>
      </p:sp>
      <p:graphicFrame>
        <p:nvGraphicFramePr>
          <p:cNvPr id="136" name="Table 135"/>
          <p:cNvGraphicFramePr>
            <a:graphicFrameLocks noGrp="1"/>
          </p:cNvGraphicFramePr>
          <p:nvPr/>
        </p:nvGraphicFramePr>
        <p:xfrm>
          <a:off x="852388" y="22084378"/>
          <a:ext cx="7143798" cy="37490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81266"/>
                <a:gridCol w="2381266"/>
                <a:gridCol w="2381266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Device #1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Device #2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Quantum-well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segmentation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Clearance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100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µm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100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µm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Read out electrodes (segmented)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50nm Al on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QW side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20/60/130 nm  Ni/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/Au on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back side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Single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electrode as surface biasing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400nm Al on back side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400nm Al on QW side</a:t>
                      </a:r>
                      <a:endParaRPr lang="en-US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0" name="TextBox 135"/>
          <p:cNvSpPr txBox="1">
            <a:spLocks noChangeArrowheads="1"/>
          </p:cNvSpPr>
          <p:nvPr/>
        </p:nvSpPr>
        <p:spPr bwMode="auto">
          <a:xfrm>
            <a:off x="7067493" y="14331900"/>
            <a:ext cx="15502046" cy="6642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9179" tIns="54590" rIns="109179" bIns="54590">
            <a:spAutoFit/>
          </a:bodyPr>
          <a:lstStyle/>
          <a:p>
            <a:pPr algn="ctr" defTabSz="447328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Working principle of solid state position estimation detector</a:t>
            </a:r>
            <a:endParaRPr lang="en-US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" name="Picture 70" descr="structure.bmp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7625" y="18618180"/>
            <a:ext cx="4014272" cy="5786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6" name="Group 85"/>
          <p:cNvGrpSpPr/>
          <p:nvPr/>
        </p:nvGrpSpPr>
        <p:grpSpPr>
          <a:xfrm>
            <a:off x="12711095" y="19475436"/>
            <a:ext cx="3857652" cy="5072098"/>
            <a:chOff x="10639393" y="22190080"/>
            <a:chExt cx="3857652" cy="5072098"/>
          </a:xfrm>
        </p:grpSpPr>
        <p:sp>
          <p:nvSpPr>
            <p:cNvPr id="87" name="Rounded Rectangle 86"/>
            <p:cNvSpPr/>
            <p:nvPr/>
          </p:nvSpPr>
          <p:spPr bwMode="auto">
            <a:xfrm>
              <a:off x="10639393" y="22190080"/>
              <a:ext cx="3857652" cy="507209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DejaVu Sans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0782269" y="22503783"/>
              <a:ext cx="3714775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4320" indent="-274320"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25-nm-thick QW,     Si-δ-doped [2]</a:t>
              </a:r>
            </a:p>
            <a:p>
              <a:pPr marL="274320" indent="-274320"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US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2D Electron Gas (2DEG)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inside QW with</a:t>
              </a:r>
            </a:p>
            <a:p>
              <a:pPr marL="274320" indent="-274320">
                <a:buClr>
                  <a:srgbClr val="000000"/>
                </a:buClr>
                <a:buSzPct val="100000"/>
              </a:pP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Carrier density</a:t>
              </a:r>
            </a:p>
            <a:p>
              <a:pPr marL="274320" indent="-274320">
                <a:buClr>
                  <a:srgbClr val="000000"/>
                </a:buClr>
                <a:buSzPct val="100000"/>
              </a:pP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n = 7.7x10</a:t>
              </a:r>
              <a:r>
                <a:rPr lang="en-US" sz="2800" baseline="30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cm</a:t>
              </a:r>
              <a:r>
                <a:rPr lang="en-US" sz="2800" baseline="30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-2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274320" indent="-274320">
                <a:buClr>
                  <a:srgbClr val="000000"/>
                </a:buClr>
                <a:buSzPct val="100000"/>
              </a:pP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Carrier mobility </a:t>
              </a:r>
            </a:p>
            <a:p>
              <a:pPr marL="274320" indent="-274320">
                <a:buClr>
                  <a:srgbClr val="000000"/>
                </a:buClr>
                <a:buSzPct val="100000"/>
              </a:pP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µ = 1.1x10</a:t>
              </a:r>
              <a:r>
                <a:rPr lang="en-US" sz="2800" baseline="30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cm</a:t>
              </a:r>
              <a:r>
                <a:rPr lang="en-US" sz="2800" baseline="30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V</a:t>
              </a:r>
              <a:r>
                <a:rPr lang="en-US" sz="2800" baseline="30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–1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s</a:t>
              </a:r>
              <a:r>
                <a:rPr lang="en-US" sz="2800" baseline="30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–1</a:t>
              </a: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274320" indent="-274320">
                <a:buClr>
                  <a:srgbClr val="000000"/>
                </a:buClr>
                <a:buSzPct val="100000"/>
              </a:pPr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at room temperature</a:t>
              </a:r>
            </a:p>
          </p:txBody>
        </p:sp>
      </p:grpSp>
      <p:sp>
        <p:nvSpPr>
          <p:cNvPr id="89" name="AutoShape 8"/>
          <p:cNvSpPr>
            <a:spLocks noChangeArrowheads="1"/>
          </p:cNvSpPr>
          <p:nvPr/>
        </p:nvSpPr>
        <p:spPr bwMode="auto">
          <a:xfrm>
            <a:off x="522363" y="26662062"/>
            <a:ext cx="29091232" cy="11658600"/>
          </a:xfrm>
          <a:prstGeom prst="roundRect">
            <a:avLst>
              <a:gd name="adj" fmla="val 1444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 b="1" dirty="0">
              <a:solidFill>
                <a:schemeClr val="tx1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738187" y="27805062"/>
            <a:ext cx="14249400" cy="4529214"/>
            <a:chOff x="738187" y="27805062"/>
            <a:chExt cx="14249400" cy="4529214"/>
          </a:xfrm>
        </p:grpSpPr>
        <p:sp>
          <p:nvSpPr>
            <p:cNvPr id="91" name="AutoShape 8"/>
            <p:cNvSpPr>
              <a:spLocks noChangeArrowheads="1"/>
            </p:cNvSpPr>
            <p:nvPr/>
          </p:nvSpPr>
          <p:spPr bwMode="auto">
            <a:xfrm>
              <a:off x="738187" y="27805062"/>
              <a:ext cx="14249400" cy="4529214"/>
            </a:xfrm>
            <a:prstGeom prst="roundRect">
              <a:avLst>
                <a:gd name="adj" fmla="val 1444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91426" tIns="45714" rIns="91426" bIns="45714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AU" sz="3900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95263" y="29262442"/>
              <a:ext cx="7405742" cy="2062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3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Device#1 was tested with a 400-nm, 100-fs table-top laser. The device responded with 100-ps rise-times to such ultra-fast laser pulses (Fig.3).</a:t>
              </a:r>
              <a:endPara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9196387" y="31262706"/>
              <a:ext cx="5029200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Fig 3. Sub-ns response to near UV laser pulses</a:t>
              </a:r>
            </a:p>
          </p:txBody>
        </p:sp>
        <p:sp>
          <p:nvSpPr>
            <p:cNvPr id="94" name="TextBox 135"/>
            <p:cNvSpPr txBox="1">
              <a:spLocks noChangeArrowheads="1"/>
            </p:cNvSpPr>
            <p:nvPr/>
          </p:nvSpPr>
          <p:spPr bwMode="auto">
            <a:xfrm>
              <a:off x="1066701" y="28047996"/>
              <a:ext cx="7358114" cy="6642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09179" tIns="54590" rIns="109179" bIns="54590">
              <a:spAutoFit/>
            </a:bodyPr>
            <a:lstStyle/>
            <a:p>
              <a:pPr algn="ctr" defTabSz="447328">
                <a:defRPr/>
              </a:pPr>
              <a:r>
                <a:rPr lang="en-US" sz="36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Fastness</a:t>
              </a:r>
              <a:r>
                <a:rPr lang="en-US" sz="3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of the device </a:t>
              </a:r>
              <a:endPara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5" name="Group 145"/>
            <p:cNvGrpSpPr/>
            <p:nvPr/>
          </p:nvGrpSpPr>
          <p:grpSpPr>
            <a:xfrm>
              <a:off x="8815387" y="27905120"/>
              <a:ext cx="5943600" cy="3163563"/>
              <a:chOff x="8891587" y="27905120"/>
              <a:chExt cx="5943600" cy="3163563"/>
            </a:xfrm>
          </p:grpSpPr>
          <p:pic>
            <p:nvPicPr>
              <p:cNvPr id="96" name="Picture 95" descr="laser_pulse_25.bmp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891587" y="27905120"/>
                <a:ext cx="5943600" cy="316356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97" name="Text Box 14"/>
              <p:cNvSpPr txBox="1">
                <a:spLocks noChangeArrowheads="1"/>
              </p:cNvSpPr>
              <p:nvPr/>
            </p:nvSpPr>
            <p:spPr bwMode="auto">
              <a:xfrm>
                <a:off x="13234987" y="28163232"/>
                <a:ext cx="1500198" cy="7848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en-GB" i="0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rise time: </a:t>
                </a:r>
              </a:p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en-GB" i="0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100 </a:t>
                </a:r>
                <a:r>
                  <a:rPr lang="en-GB" i="0" dirty="0" err="1" smtClean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ps</a:t>
                </a:r>
                <a:endParaRPr lang="en-GB" i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9" name="AutoShape 8"/>
          <p:cNvSpPr>
            <a:spLocks noChangeArrowheads="1"/>
          </p:cNvSpPr>
          <p:nvPr/>
        </p:nvSpPr>
        <p:spPr bwMode="auto">
          <a:xfrm>
            <a:off x="15211425" y="27805062"/>
            <a:ext cx="14144724" cy="10315692"/>
          </a:xfrm>
          <a:prstGeom prst="roundRect">
            <a:avLst>
              <a:gd name="adj" fmla="val 1444"/>
            </a:avLst>
          </a:prstGeom>
          <a:solidFill>
            <a:schemeClr val="accent1">
              <a:lumMod val="20000"/>
              <a:lumOff val="80000"/>
            </a:schemeClr>
          </a:solidFill>
          <a:ln w="9360">
            <a:solidFill>
              <a:schemeClr val="accent1"/>
            </a:solidFill>
            <a:miter lim="800000"/>
            <a:headEnd/>
            <a:tailEnd/>
          </a:ln>
        </p:spPr>
        <p:txBody>
          <a:bodyPr wrap="none" lIns="91426" tIns="45714" rIns="91426" bIns="45714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AU" sz="3900" dirty="0">
              <a:solidFill>
                <a:schemeClr val="tx1"/>
              </a:solidFill>
            </a:endParaRPr>
          </a:p>
        </p:txBody>
      </p:sp>
      <p:sp>
        <p:nvSpPr>
          <p:cNvPr id="101" name="TextBox 135"/>
          <p:cNvSpPr txBox="1">
            <a:spLocks noChangeArrowheads="1"/>
          </p:cNvSpPr>
          <p:nvPr/>
        </p:nvSpPr>
        <p:spPr bwMode="auto">
          <a:xfrm>
            <a:off x="15978187" y="27881262"/>
            <a:ext cx="12949334" cy="7257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9179" tIns="54590" rIns="109179" bIns="54590">
            <a:spAutoFit/>
          </a:bodyPr>
          <a:lstStyle/>
          <a:p>
            <a:pPr algn="ctr" defTabSz="447328">
              <a:defRPr/>
            </a:pPr>
            <a:r>
              <a:rPr lang="en-GB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Position estimation of Synchrotron light 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709511" y="32548590"/>
            <a:ext cx="14278076" cy="5572164"/>
            <a:chOff x="709511" y="32548590"/>
            <a:chExt cx="14278076" cy="5572164"/>
          </a:xfrm>
        </p:grpSpPr>
        <p:sp>
          <p:nvSpPr>
            <p:cNvPr id="154" name="AutoShape 8"/>
            <p:cNvSpPr>
              <a:spLocks noChangeArrowheads="1"/>
            </p:cNvSpPr>
            <p:nvPr/>
          </p:nvSpPr>
          <p:spPr bwMode="auto">
            <a:xfrm>
              <a:off x="709511" y="32548590"/>
              <a:ext cx="14278076" cy="5572164"/>
            </a:xfrm>
            <a:prstGeom prst="roundRect">
              <a:avLst>
                <a:gd name="adj" fmla="val 1444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91426" tIns="45714" rIns="91426" bIns="45714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AU" sz="3900" dirty="0">
                <a:solidFill>
                  <a:schemeClr val="tx1"/>
                </a:solidFill>
              </a:endParaRPr>
            </a:p>
          </p:txBody>
        </p:sp>
        <p:sp>
          <p:nvSpPr>
            <p:cNvPr id="156" name="TextBox 135"/>
            <p:cNvSpPr txBox="1">
              <a:spLocks noChangeArrowheads="1"/>
            </p:cNvSpPr>
            <p:nvPr/>
          </p:nvSpPr>
          <p:spPr bwMode="auto">
            <a:xfrm>
              <a:off x="3352717" y="32691466"/>
              <a:ext cx="9644130" cy="6642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09179" tIns="54590" rIns="109179" bIns="54590">
              <a:spAutoFit/>
            </a:bodyPr>
            <a:lstStyle/>
            <a:p>
              <a:pPr algn="ctr" defTabSz="447328">
                <a:defRPr/>
              </a:pPr>
              <a:r>
                <a:rPr lang="en-US" sz="36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Photo-generated charge collection efficiency </a:t>
              </a:r>
              <a:endPara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8210501" y="24633089"/>
            <a:ext cx="3357586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Fig.2. Layout of the sample structure with band structure</a:t>
            </a:r>
            <a:endParaRPr lang="en-A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Rounded Rectangle 168"/>
          <p:cNvSpPr/>
          <p:nvPr/>
        </p:nvSpPr>
        <p:spPr bwMode="auto">
          <a:xfrm>
            <a:off x="17211689" y="18475304"/>
            <a:ext cx="12287336" cy="7429552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grpSp>
        <p:nvGrpSpPr>
          <p:cNvPr id="171" name="Group 170"/>
          <p:cNvGrpSpPr/>
          <p:nvPr/>
        </p:nvGrpSpPr>
        <p:grpSpPr>
          <a:xfrm>
            <a:off x="17211690" y="18492950"/>
            <a:ext cx="12177793" cy="7131363"/>
            <a:chOff x="17211690" y="18492950"/>
            <a:chExt cx="12177793" cy="7131363"/>
          </a:xfrm>
        </p:grpSpPr>
        <p:grpSp>
          <p:nvGrpSpPr>
            <p:cNvPr id="175" name="Group 69"/>
            <p:cNvGrpSpPr/>
            <p:nvPr/>
          </p:nvGrpSpPr>
          <p:grpSpPr>
            <a:xfrm>
              <a:off x="17211690" y="18492950"/>
              <a:ext cx="8662240" cy="3197064"/>
              <a:chOff x="15505207" y="14474776"/>
              <a:chExt cx="9636100" cy="3197064"/>
            </a:xfrm>
          </p:grpSpPr>
          <p:pic>
            <p:nvPicPr>
              <p:cNvPr id="176" name="Picture 175" descr="new_chamber.png"/>
              <p:cNvPicPr>
                <a:picLocks noChangeAspect="1"/>
              </p:cNvPicPr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15505207" y="14814320"/>
                <a:ext cx="3491463" cy="2857520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77" name="Picture 176" descr="DSC_0027.JPG"/>
              <p:cNvPicPr>
                <a:picLocks noChangeAspect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9783457" y="15260594"/>
                <a:ext cx="2809037" cy="1872691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78" name="Picture 177" descr="QW_board.jpg"/>
              <p:cNvPicPr>
                <a:picLocks noChangeAspect="1"/>
              </p:cNvPicPr>
              <p:nvPr/>
            </p:nvPicPr>
            <p:blipFill>
              <a:blip r:embed="rId13" cstate="print"/>
              <a:srcRect l="7812" t="29297" r="10155" b="12109"/>
              <a:stretch>
                <a:fillRect/>
              </a:stretch>
            </p:blipFill>
            <p:spPr>
              <a:xfrm rot="5400000">
                <a:off x="22783853" y="15117718"/>
                <a:ext cx="3000396" cy="171451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79" name="Oval 178"/>
              <p:cNvSpPr/>
              <p:nvPr/>
            </p:nvSpPr>
            <p:spPr bwMode="auto">
              <a:xfrm>
                <a:off x="16854499" y="16260726"/>
                <a:ext cx="571504" cy="500066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DejaVu Sans" charset="0"/>
                </a:endParaRPr>
              </a:p>
            </p:txBody>
          </p:sp>
          <p:cxnSp>
            <p:nvCxnSpPr>
              <p:cNvPr id="180" name="Straight Connector 179"/>
              <p:cNvCxnSpPr>
                <a:stCxn id="179" idx="0"/>
                <a:endCxn id="177" idx="0"/>
              </p:cNvCxnSpPr>
              <p:nvPr/>
            </p:nvCxnSpPr>
            <p:spPr bwMode="auto">
              <a:xfrm rot="5400000" flipH="1" flipV="1">
                <a:off x="18664047" y="13736798"/>
                <a:ext cx="1000132" cy="4047725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2" name="Straight Connector 181"/>
              <p:cNvCxnSpPr>
                <a:stCxn id="179" idx="4"/>
              </p:cNvCxnSpPr>
              <p:nvPr/>
            </p:nvCxnSpPr>
            <p:spPr bwMode="auto">
              <a:xfrm rot="16200000" flipH="1">
                <a:off x="19089311" y="14811731"/>
                <a:ext cx="268106" cy="4166227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3" name="Oval 182"/>
              <p:cNvSpPr/>
              <p:nvPr/>
            </p:nvSpPr>
            <p:spPr bwMode="auto">
              <a:xfrm>
                <a:off x="20926465" y="15832098"/>
                <a:ext cx="642942" cy="785818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DejaVu Sans" charset="0"/>
                </a:endParaRPr>
              </a:p>
            </p:txBody>
          </p:sp>
          <p:cxnSp>
            <p:nvCxnSpPr>
              <p:cNvPr id="184" name="Straight Connector 183"/>
              <p:cNvCxnSpPr>
                <a:stCxn id="183" idx="0"/>
              </p:cNvCxnSpPr>
              <p:nvPr/>
            </p:nvCxnSpPr>
            <p:spPr bwMode="auto">
              <a:xfrm rot="5400000" flipH="1" flipV="1">
                <a:off x="21658704" y="14064008"/>
                <a:ext cx="1357322" cy="2178859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5" name="Straight Connector 184"/>
              <p:cNvCxnSpPr>
                <a:stCxn id="183" idx="4"/>
              </p:cNvCxnSpPr>
              <p:nvPr/>
            </p:nvCxnSpPr>
            <p:spPr bwMode="auto">
              <a:xfrm rot="16200000" flipH="1">
                <a:off x="21908737" y="15957114"/>
                <a:ext cx="857256" cy="2178859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3" name="TextBox 135"/>
            <p:cNvSpPr txBox="1">
              <a:spLocks noChangeArrowheads="1"/>
            </p:cNvSpPr>
            <p:nvPr/>
          </p:nvSpPr>
          <p:spPr bwMode="auto">
            <a:xfrm>
              <a:off x="17283127" y="22190080"/>
              <a:ext cx="12106356" cy="34342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109179" tIns="54590" rIns="109179" bIns="54590">
              <a:spAutoFit/>
            </a:bodyPr>
            <a:lstStyle>
              <a:lvl1pPr eaLnBrk="0" hangingPunct="0"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1pPr>
              <a:lvl2pPr marL="742950" indent="-285750" eaLnBrk="0" hangingPunct="0"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2pPr>
              <a:lvl3pPr marL="1143000" indent="-228600" eaLnBrk="0" hangingPunct="0"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3pPr>
              <a:lvl4pPr marL="1600200" indent="-228600" eaLnBrk="0" hangingPunct="0"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4pPr>
              <a:lvl5pPr marL="2057400" indent="-228600" eaLnBrk="0" hangingPunct="0"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5pPr>
              <a:lvl6pPr marL="2514600" indent="-228600" defTabSz="3746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6pPr>
              <a:lvl7pPr marL="2971800" indent="-228600" defTabSz="3746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7pPr>
              <a:lvl8pPr marL="3429000" indent="-228600" defTabSz="3746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8pPr>
              <a:lvl9pPr marL="3886200" indent="-228600" defTabSz="3746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chemeClr val="bg1"/>
                  </a:solidFill>
                  <a:latin typeface="Arial" pitchFamily="34" charset="0"/>
                  <a:ea typeface="DejaVu Sans"/>
                  <a:cs typeface="DejaVu Sans"/>
                </a:defRPr>
              </a:lvl9pPr>
            </a:lstStyle>
            <a:p>
              <a:pPr algn="just">
                <a:buFont typeface="Arial" pitchFamily="34" charset="0"/>
                <a:buChar char="•"/>
              </a:pPr>
              <a:r>
                <a:rPr lang="en-GB" sz="3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Photo-generated carriers can be collected at the readout electrodes by biasing form either the QW side or the back side of the devices during beam exposure. 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en-GB" sz="3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Individual currents obtained from each electrode allow to monitor both the position and the intensity of the impinging beam for photon energies ranging from visible to hard X-ray [3].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9" name="Group 139"/>
          <p:cNvGrpSpPr/>
          <p:nvPr/>
        </p:nvGrpSpPr>
        <p:grpSpPr>
          <a:xfrm>
            <a:off x="780949" y="33477284"/>
            <a:ext cx="4827194" cy="4010227"/>
            <a:chOff x="23683873" y="27881262"/>
            <a:chExt cx="5363549" cy="4455808"/>
          </a:xfrm>
        </p:grpSpPr>
        <p:pic>
          <p:nvPicPr>
            <p:cNvPr id="194" name="Picture 193" descr="efficiency.bmp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683873" y="27881262"/>
              <a:ext cx="5363549" cy="44558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195" name="Group 125"/>
            <p:cNvGrpSpPr/>
            <p:nvPr/>
          </p:nvGrpSpPr>
          <p:grpSpPr>
            <a:xfrm>
              <a:off x="26950987" y="29710062"/>
              <a:ext cx="2031683" cy="1447800"/>
              <a:chOff x="26341387" y="29633862"/>
              <a:chExt cx="2031683" cy="1447800"/>
            </a:xfrm>
          </p:grpSpPr>
          <p:pic>
            <p:nvPicPr>
              <p:cNvPr id="196" name="Picture 3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26341387" y="29697203"/>
                <a:ext cx="2031683" cy="138445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97" name="TextBox 196"/>
              <p:cNvSpPr txBox="1"/>
              <p:nvPr/>
            </p:nvSpPr>
            <p:spPr>
              <a:xfrm>
                <a:off x="26950987" y="29633862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[4]</a:t>
                </a:r>
                <a:endPara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98" name="TextBox 197"/>
          <p:cNvSpPr txBox="1"/>
          <p:nvPr/>
        </p:nvSpPr>
        <p:spPr>
          <a:xfrm>
            <a:off x="6272207" y="33905912"/>
            <a:ext cx="8153400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results obtained with X-ray SR at 17 </a:t>
            </a:r>
            <a:r>
              <a:rPr lang="en-GB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22 </a:t>
            </a:r>
            <a:r>
              <a:rPr lang="en-GB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show how these devices exhibit high charge collection efficiencies, which can be imputed to the charge-multiplication effect of the 2DEG inside the QW (Fig.4).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5638733" y="36763432"/>
            <a:ext cx="9286940" cy="1015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 4. Photo-generated charge collection efficiency  of QW samples compared with bulk  </a:t>
            </a:r>
            <a:r>
              <a:rPr lang="en-US" sz="3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GaAs</a:t>
            </a:r>
            <a:r>
              <a:rPr lang="en-US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solid detectors [4]</a:t>
            </a:r>
            <a:endParaRPr lang="en-US" sz="3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TextBox 135"/>
          <p:cNvSpPr txBox="1">
            <a:spLocks noChangeArrowheads="1"/>
          </p:cNvSpPr>
          <p:nvPr/>
        </p:nvSpPr>
        <p:spPr bwMode="auto">
          <a:xfrm>
            <a:off x="11684797" y="26617699"/>
            <a:ext cx="6169834" cy="7873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9179" tIns="54590" rIns="109179" bIns="54590">
            <a:spAutoFit/>
          </a:bodyPr>
          <a:lstStyle/>
          <a:p>
            <a:pPr algn="ctr" defTabSz="447328">
              <a:defRPr/>
            </a:pP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4" name="Straight Connector 203"/>
          <p:cNvCxnSpPr/>
          <p:nvPr/>
        </p:nvCxnSpPr>
        <p:spPr bwMode="auto">
          <a:xfrm flipV="1">
            <a:off x="10496517" y="19475436"/>
            <a:ext cx="2928958" cy="64294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/>
          <p:nvPr/>
        </p:nvCxnSpPr>
        <p:spPr bwMode="auto">
          <a:xfrm rot="16200000" flipH="1">
            <a:off x="9710699" y="21189948"/>
            <a:ext cx="3857652" cy="2286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8" name="Group 217"/>
          <p:cNvGrpSpPr/>
          <p:nvPr/>
        </p:nvGrpSpPr>
        <p:grpSpPr>
          <a:xfrm>
            <a:off x="20926465" y="28762376"/>
            <a:ext cx="4572032" cy="3429024"/>
            <a:chOff x="15782929" y="29762508"/>
            <a:chExt cx="4786346" cy="4134979"/>
          </a:xfrm>
        </p:grpSpPr>
        <p:pic>
          <p:nvPicPr>
            <p:cNvPr id="2" name="Picture 2" descr="D:\tamiraa\italy\work\Hm samples\datas\XRF measurement with 3 energies\back_segmented MF-3 energies\02_keV\neg_scans_detrended\round_trip_02keV.tif"/>
            <p:cNvPicPr>
              <a:picLocks noChangeAspect="1" noChangeArrowheads="1"/>
            </p:cNvPicPr>
            <p:nvPr/>
          </p:nvPicPr>
          <p:blipFill>
            <a:blip r:embed="rId16" cstate="print"/>
            <a:srcRect l="8776" r="17174"/>
            <a:stretch>
              <a:fillRect/>
            </a:stretch>
          </p:blipFill>
          <p:spPr bwMode="auto">
            <a:xfrm>
              <a:off x="15782929" y="29762508"/>
              <a:ext cx="4786346" cy="4134979"/>
            </a:xfrm>
            <a:prstGeom prst="rect">
              <a:avLst/>
            </a:prstGeom>
            <a:noFill/>
          </p:spPr>
        </p:pic>
        <p:pic>
          <p:nvPicPr>
            <p:cNvPr id="216" name="Picture 215" descr="round_trip_yellow_line_02keV.tif"/>
            <p:cNvPicPr>
              <a:picLocks noChangeAspect="1"/>
            </p:cNvPicPr>
            <p:nvPr/>
          </p:nvPicPr>
          <p:blipFill>
            <a:blip r:embed="rId17"/>
            <a:srcRect l="43623" t="36328" r="42893" b="42578"/>
            <a:stretch>
              <a:fillRect/>
            </a:stretch>
          </p:blipFill>
          <p:spPr>
            <a:xfrm>
              <a:off x="19283391" y="29833946"/>
              <a:ext cx="1214446" cy="12858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21" name="Picture 220" descr="X_est2D_neg_10keV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497177" y="32191400"/>
            <a:ext cx="5430322" cy="4071966"/>
          </a:xfrm>
          <a:prstGeom prst="rect">
            <a:avLst/>
          </a:prstGeom>
        </p:spPr>
      </p:pic>
      <p:sp>
        <p:nvSpPr>
          <p:cNvPr id="228" name="TextBox 227"/>
          <p:cNvSpPr txBox="1"/>
          <p:nvPr/>
        </p:nvSpPr>
        <p:spPr>
          <a:xfrm>
            <a:off x="15354301" y="28762376"/>
            <a:ext cx="5143536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Device #2 was tested by SR in the range of energies from 2 </a:t>
            </a:r>
            <a:r>
              <a:rPr lang="en-GB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 10 </a:t>
            </a:r>
            <a:r>
              <a:rPr lang="en-GB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in order to estimate the position of the beam with different spot sizes of 70 </a:t>
            </a:r>
            <a:r>
              <a:rPr lang="en-GB" sz="32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and 500 </a:t>
            </a:r>
            <a:r>
              <a:rPr lang="en-GB" sz="32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m. 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" name="Rectangle 2"/>
          <p:cNvSpPr>
            <a:spLocks noChangeArrowheads="1"/>
          </p:cNvSpPr>
          <p:nvPr/>
        </p:nvSpPr>
        <p:spPr bwMode="auto">
          <a:xfrm>
            <a:off x="25427059" y="29415640"/>
            <a:ext cx="3786214" cy="2418570"/>
          </a:xfrm>
          <a:prstGeom prst="rect">
            <a:avLst/>
          </a:prstGeom>
          <a:noFill/>
          <a:ln>
            <a:noFil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9179" tIns="54590" rIns="109179" bIns="54590">
            <a:spAutoFit/>
          </a:bodyPr>
          <a:lstStyle/>
          <a:p>
            <a:pPr algn="ctr"/>
            <a:r>
              <a:rPr lang="en-US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Fig.5.</a:t>
            </a:r>
            <a:r>
              <a:rPr lang="en-GB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Current trends along a yellow-square-shaped path around the surface of the QW device at 2 </a:t>
            </a:r>
            <a:r>
              <a:rPr lang="en-GB" sz="3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GB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AU" sz="3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" name="Rectangle 2"/>
          <p:cNvSpPr>
            <a:spLocks noChangeArrowheads="1"/>
          </p:cNvSpPr>
          <p:nvPr/>
        </p:nvSpPr>
        <p:spPr bwMode="auto">
          <a:xfrm>
            <a:off x="15068549" y="36204509"/>
            <a:ext cx="6143668" cy="1987683"/>
          </a:xfrm>
          <a:prstGeom prst="rect">
            <a:avLst/>
          </a:prstGeom>
          <a:noFill/>
          <a:ln>
            <a:noFil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9179" tIns="54590" rIns="109179" bIns="54590">
            <a:spAutoFit/>
          </a:bodyPr>
          <a:lstStyle/>
          <a:p>
            <a:pPr algn="ctr"/>
            <a:r>
              <a:rPr lang="en-US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Fig.6. </a:t>
            </a:r>
            <a:r>
              <a:rPr lang="en-GB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Horizontal-position estimation in terms of real beam position. Data (marked by dots) are fitted with a </a:t>
            </a:r>
            <a:r>
              <a:rPr lang="en-GB" sz="3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sigmoidal</a:t>
            </a:r>
            <a:r>
              <a:rPr lang="en-GB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function (at 10 </a:t>
            </a:r>
            <a:r>
              <a:rPr lang="en-GB" sz="3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GB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AU" sz="3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1069341" y="32334276"/>
            <a:ext cx="8072494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position of the beam was estimated with precisions of ~10 </a:t>
            </a:r>
            <a:r>
              <a:rPr lang="en-GB" sz="32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with 500-</a:t>
            </a:r>
            <a:r>
              <a:rPr lang="en-GB" sz="32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spot (Fig.6) and ~0.8 </a:t>
            </a:r>
            <a:r>
              <a:rPr lang="en-GB" sz="32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with 70-</a:t>
            </a:r>
            <a:r>
              <a:rPr lang="en-GB" sz="32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spot (Fig7).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5" name="Group 234"/>
          <p:cNvGrpSpPr/>
          <p:nvPr/>
        </p:nvGrpSpPr>
        <p:grpSpPr>
          <a:xfrm>
            <a:off x="21569407" y="34191664"/>
            <a:ext cx="7643866" cy="3357586"/>
            <a:chOff x="21569407" y="34191664"/>
            <a:chExt cx="7643866" cy="3357586"/>
          </a:xfrm>
        </p:grpSpPr>
        <p:grpSp>
          <p:nvGrpSpPr>
            <p:cNvPr id="232" name="Group 231"/>
            <p:cNvGrpSpPr/>
            <p:nvPr/>
          </p:nvGrpSpPr>
          <p:grpSpPr>
            <a:xfrm>
              <a:off x="21569407" y="34191664"/>
              <a:ext cx="5500726" cy="3357586"/>
              <a:chOff x="21855159" y="34191664"/>
              <a:chExt cx="5500726" cy="3357586"/>
            </a:xfrm>
          </p:grpSpPr>
          <p:pic>
            <p:nvPicPr>
              <p:cNvPr id="225" name="Picture 2073"/>
              <p:cNvPicPr>
                <a:picLocks noChangeAspect="1"/>
              </p:cNvPicPr>
              <p:nvPr/>
            </p:nvPicPr>
            <p:blipFill>
              <a:blip r:embed="rId19" cstate="print"/>
              <a:srcRect t="12260" r="7756" b="5421"/>
              <a:stretch>
                <a:fillRect/>
              </a:stretch>
            </p:blipFill>
            <p:spPr>
              <a:xfrm>
                <a:off x="21855159" y="34191664"/>
                <a:ext cx="5500726" cy="335758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24" name="Text Box 99"/>
              <p:cNvSpPr txBox="1">
                <a:spLocks noChangeArrowheads="1"/>
              </p:cNvSpPr>
              <p:nvPr/>
            </p:nvSpPr>
            <p:spPr bwMode="auto">
              <a:xfrm>
                <a:off x="24998431" y="35906176"/>
                <a:ext cx="1712737" cy="475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9179" tIns="54590" rIns="109179" bIns="54590"/>
              <a:lstStyle/>
              <a:p>
                <a:pPr>
                  <a:spcAft>
                    <a:spcPts val="1194"/>
                  </a:spcAft>
                </a:pPr>
                <a:r>
                  <a:rPr lang="el-GR" sz="20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it-IT" sz="2000" b="1" i="1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GB" sz="20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≈ </a:t>
                </a:r>
                <a:r>
                  <a:rPr lang="en-GB" sz="20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</a:t>
                </a:r>
                <a:r>
                  <a:rPr lang="en-AU" sz="20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8 </a:t>
                </a:r>
                <a:r>
                  <a:rPr lang="en-AU" sz="2000" b="1" dirty="0" smtClean="0">
                    <a:solidFill>
                      <a:schemeClr val="tx1"/>
                    </a:solidFill>
                    <a:latin typeface="Symbol" pitchFamily="18" charset="2"/>
                    <a:cs typeface="Times New Roman" pitchFamily="18" charset="0"/>
                  </a:rPr>
                  <a:t>m</a:t>
                </a:r>
                <a:r>
                  <a:rPr lang="en-AU" sz="20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en-US" sz="49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34" name="Rectangle 2"/>
            <p:cNvSpPr>
              <a:spLocks noChangeArrowheads="1"/>
            </p:cNvSpPr>
            <p:nvPr/>
          </p:nvSpPr>
          <p:spPr bwMode="auto">
            <a:xfrm>
              <a:off x="26927257" y="34844928"/>
              <a:ext cx="2286016" cy="2418570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109179" tIns="54590" rIns="109179" bIns="54590">
              <a:spAutoFit/>
            </a:bodyPr>
            <a:lstStyle/>
            <a:p>
              <a:pPr algn="ctr"/>
              <a:r>
                <a:rPr lang="en-US" sz="3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Fig.7. </a:t>
              </a:r>
              <a:r>
                <a:rPr lang="en-GB" sz="3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Vertical-position estimation (at 7 </a:t>
              </a:r>
              <a:r>
                <a:rPr lang="en-GB" sz="3000" i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keV</a:t>
              </a:r>
              <a:r>
                <a:rPr lang="en-GB" sz="3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AU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38073" y="15046280"/>
            <a:ext cx="28789514" cy="2222107"/>
            <a:chOff x="638073" y="15046280"/>
            <a:chExt cx="28789514" cy="2222107"/>
          </a:xfrm>
        </p:grpSpPr>
        <p:sp>
          <p:nvSpPr>
            <p:cNvPr id="135" name="TextBox 134"/>
            <p:cNvSpPr txBox="1"/>
            <p:nvPr/>
          </p:nvSpPr>
          <p:spPr>
            <a:xfrm>
              <a:off x="24581623" y="15617784"/>
              <a:ext cx="4845964" cy="892552"/>
            </a:xfrm>
            <a:prstGeom prst="rect">
              <a:avLst/>
            </a:prstGeom>
            <a:solidFill>
              <a:srgbClr val="00B0F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/>
                  </a:solidFill>
                </a:rPr>
                <a:t>PERFORM MEASUREMENTS ON A SAMPLE</a:t>
              </a:r>
              <a:endParaRPr lang="en-US" sz="26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2" name="Group 128"/>
            <p:cNvGrpSpPr/>
            <p:nvPr/>
          </p:nvGrpSpPr>
          <p:grpSpPr>
            <a:xfrm>
              <a:off x="6710303" y="15260594"/>
              <a:ext cx="3155092" cy="1785950"/>
              <a:chOff x="6769921" y="17975238"/>
              <a:chExt cx="3155092" cy="1785950"/>
            </a:xfrm>
          </p:grpSpPr>
          <p:sp>
            <p:nvSpPr>
              <p:cNvPr id="126" name="Right Arrow 125"/>
              <p:cNvSpPr/>
              <p:nvPr/>
            </p:nvSpPr>
            <p:spPr bwMode="auto">
              <a:xfrm>
                <a:off x="6853179" y="17975238"/>
                <a:ext cx="3071834" cy="1785950"/>
              </a:xfrm>
              <a:prstGeom prst="rightArrow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DejaVu Sans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6769921" y="18403866"/>
                <a:ext cx="2763983" cy="89255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b="1" dirty="0" smtClean="0">
                    <a:solidFill>
                      <a:schemeClr val="tx1"/>
                    </a:solidFill>
                  </a:rPr>
                  <a:t>MEASURE THE CURRENTS</a:t>
                </a:r>
                <a:endParaRPr lang="en-US" sz="2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3" name="Group 135"/>
            <p:cNvGrpSpPr/>
            <p:nvPr/>
          </p:nvGrpSpPr>
          <p:grpSpPr>
            <a:xfrm>
              <a:off x="14651741" y="15117718"/>
              <a:ext cx="4631650" cy="1785950"/>
              <a:chOff x="13580171" y="17975238"/>
              <a:chExt cx="4631650" cy="1785950"/>
            </a:xfrm>
          </p:grpSpPr>
          <p:sp>
            <p:nvSpPr>
              <p:cNvPr id="124" name="Right Arrow 123"/>
              <p:cNvSpPr/>
              <p:nvPr/>
            </p:nvSpPr>
            <p:spPr bwMode="auto">
              <a:xfrm>
                <a:off x="14282731" y="17975238"/>
                <a:ext cx="3929090" cy="1785950"/>
              </a:xfrm>
              <a:prstGeom prst="rightArrow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DejaVu Sans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13580171" y="18403866"/>
                <a:ext cx="3845832" cy="892552"/>
              </a:xfrm>
              <a:prstGeom prst="rect">
                <a:avLst/>
              </a:prstGeom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b="1" dirty="0" smtClean="0">
                    <a:solidFill>
                      <a:schemeClr val="tx1"/>
                    </a:solidFill>
                  </a:rPr>
                  <a:t>ESTIMATE POSITION </a:t>
                </a:r>
              </a:p>
              <a:p>
                <a:pPr algn="ctr"/>
                <a:r>
                  <a:rPr lang="en-US" sz="2600" b="1" dirty="0" smtClean="0">
                    <a:solidFill>
                      <a:schemeClr val="tx1"/>
                    </a:solidFill>
                  </a:rPr>
                  <a:t>OF A BEAM</a:t>
                </a:r>
                <a:endParaRPr lang="en-US" sz="2600" b="1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41" name="Picture 240" descr="beam_monitoring_1.png"/>
            <p:cNvPicPr>
              <a:picLocks noChangeAspect="1"/>
            </p:cNvPicPr>
            <p:nvPr/>
          </p:nvPicPr>
          <p:blipFill>
            <a:blip r:embed="rId20"/>
            <a:srcRect l="10086" t="7577" r="12413" b="14130"/>
            <a:stretch>
              <a:fillRect/>
            </a:stretch>
          </p:blipFill>
          <p:spPr>
            <a:xfrm>
              <a:off x="638073" y="15046280"/>
              <a:ext cx="6000792" cy="22145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2" name="Picture 241" descr="3D GaAs bulk_readouts_QW1.jpg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9925013" y="15046280"/>
              <a:ext cx="4286280" cy="222210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3" name="Picture 242" descr="beam with sample.png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9354829" y="15189156"/>
              <a:ext cx="5078878" cy="19915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44" name="Picture 243" descr="device cross section_segmented QW_3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66701" y="17689487"/>
            <a:ext cx="2118095" cy="1973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" name="Picture 244" descr="device cross section_unsegmented QW_3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638469" y="17689486"/>
            <a:ext cx="2110476" cy="2041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6" name="Picture 245" descr="device cross section_segmented QW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1066701" y="19761188"/>
            <a:ext cx="2276191" cy="2038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7" name="Picture 246" descr="device cross section_unsegmented QW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3638469" y="19837633"/>
            <a:ext cx="2252381" cy="1852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48" name="Straight Connector 247"/>
          <p:cNvCxnSpPr/>
          <p:nvPr/>
        </p:nvCxnSpPr>
        <p:spPr bwMode="auto">
          <a:xfrm flipV="1">
            <a:off x="5281543" y="19403998"/>
            <a:ext cx="2857520" cy="9286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9" name="Straight Connector 248"/>
          <p:cNvCxnSpPr/>
          <p:nvPr/>
        </p:nvCxnSpPr>
        <p:spPr bwMode="auto">
          <a:xfrm rot="16200000" flipH="1">
            <a:off x="4888634" y="20939915"/>
            <a:ext cx="3643338" cy="285752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2" name="TextBox 251"/>
          <p:cNvSpPr txBox="1"/>
          <p:nvPr/>
        </p:nvSpPr>
        <p:spPr>
          <a:xfrm>
            <a:off x="6067361" y="19975502"/>
            <a:ext cx="1857388" cy="19389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 1. Schematic view of the fabricated devices </a:t>
            </a:r>
            <a:endParaRPr lang="en-US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" name="Picture 111" descr="QW side segment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6212877" y="19403998"/>
            <a:ext cx="2903441" cy="1897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rkshop Nano-ICTP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11478597D2B14EAC60BCC50FC53C3F" ma:contentTypeVersion="0" ma:contentTypeDescription="Create a new document." ma:contentTypeScope="" ma:versionID="2e19a7c5985e5c8411fed80672a6b13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AD7970-E2A4-4635-A1D7-48A3DEE0FC1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A81B4F7-7210-4CE3-B840-7BE3EA057B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DD73EB6-C5E5-43BF-A2E0-3AF1ECE643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Workshop Nano-ICTP</Template>
  <TotalTime>2037</TotalTime>
  <Words>762</Words>
  <Application>Microsoft Office PowerPoint</Application>
  <PresentationFormat>Custom</PresentationFormat>
  <Paragraphs>73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Workshop Nano-ICTP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shinee</dc:creator>
  <cp:lastModifiedBy>tamir</cp:lastModifiedBy>
  <cp:revision>202</cp:revision>
  <cp:lastPrinted>1601-01-01T00:00:00Z</cp:lastPrinted>
  <dcterms:created xsi:type="dcterms:W3CDTF">2012-11-27T13:04:20Z</dcterms:created>
  <dcterms:modified xsi:type="dcterms:W3CDTF">2014-08-07T10:47:40Z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0x010100E111478597D2B14EAC60BCC50FC53C3F</vt:lpwstr>
  </property>
</Properties>
</file>