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1"/>
  </p:notesMasterIdLst>
  <p:handoutMasterIdLst>
    <p:handoutMasterId r:id="rId22"/>
  </p:handoutMasterIdLst>
  <p:sldIdLst>
    <p:sldId id="256" r:id="rId2"/>
    <p:sldId id="269" r:id="rId3"/>
    <p:sldId id="257" r:id="rId4"/>
    <p:sldId id="267" r:id="rId5"/>
    <p:sldId id="258" r:id="rId6"/>
    <p:sldId id="260" r:id="rId7"/>
    <p:sldId id="261" r:id="rId8"/>
    <p:sldId id="262" r:id="rId9"/>
    <p:sldId id="266" r:id="rId10"/>
    <p:sldId id="264" r:id="rId11"/>
    <p:sldId id="272" r:id="rId12"/>
    <p:sldId id="263" r:id="rId13"/>
    <p:sldId id="273" r:id="rId14"/>
    <p:sldId id="265" r:id="rId15"/>
    <p:sldId id="270" r:id="rId16"/>
    <p:sldId id="274" r:id="rId17"/>
    <p:sldId id="259" r:id="rId18"/>
    <p:sldId id="275" r:id="rId19"/>
    <p:sldId id="276" r:id="rId20"/>
  </p:sldIdLst>
  <p:sldSz cx="9144000" cy="6858000" type="screen4x3"/>
  <p:notesSz cx="6794500" cy="9906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F60000"/>
    <a:srgbClr val="FF00FF"/>
    <a:srgbClr val="FF0000"/>
    <a:srgbClr val="CC00FF"/>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091" autoAdjust="0"/>
  </p:normalViewPr>
  <p:slideViewPr>
    <p:cSldViewPr>
      <p:cViewPr>
        <p:scale>
          <a:sx n="60" d="100"/>
          <a:sy n="60" d="100"/>
        </p:scale>
        <p:origin x="-1434" y="-5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8100" y="0"/>
            <a:ext cx="2944813" cy="495300"/>
          </a:xfrm>
          <a:prstGeom prst="rect">
            <a:avLst/>
          </a:prstGeom>
        </p:spPr>
        <p:txBody>
          <a:bodyPr vert="horz" lIns="91440" tIns="45720" rIns="91440" bIns="45720" rtlCol="0"/>
          <a:lstStyle>
            <a:lvl1pPr algn="r">
              <a:defRPr sz="1200"/>
            </a:lvl1pPr>
          </a:lstStyle>
          <a:p>
            <a:fld id="{E450E8DD-56A4-407C-A180-5EFC61FB905F}" type="datetimeFigureOut">
              <a:rPr lang="en-GB" smtClean="0"/>
              <a:t>15/08/2014</a:t>
            </a:fld>
            <a:endParaRPr lang="en-GB"/>
          </a:p>
        </p:txBody>
      </p:sp>
      <p:sp>
        <p:nvSpPr>
          <p:cNvPr id="4" name="Footer Placeholder 3"/>
          <p:cNvSpPr>
            <a:spLocks noGrp="1"/>
          </p:cNvSpPr>
          <p:nvPr>
            <p:ph type="ftr" sz="quarter" idx="2"/>
          </p:nvPr>
        </p:nvSpPr>
        <p:spPr>
          <a:xfrm>
            <a:off x="0" y="9409113"/>
            <a:ext cx="2944813" cy="4953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8100" y="9409113"/>
            <a:ext cx="2944813" cy="495300"/>
          </a:xfrm>
          <a:prstGeom prst="rect">
            <a:avLst/>
          </a:prstGeom>
        </p:spPr>
        <p:txBody>
          <a:bodyPr vert="horz" lIns="91440" tIns="45720" rIns="91440" bIns="45720" rtlCol="0" anchor="b"/>
          <a:lstStyle>
            <a:lvl1pPr algn="r">
              <a:defRPr sz="1200"/>
            </a:lvl1pPr>
          </a:lstStyle>
          <a:p>
            <a:fld id="{92CC5E31-EB6D-4342-A04D-EED10A036834}" type="slidenum">
              <a:rPr lang="en-GB" smtClean="0"/>
              <a:t>‹#›</a:t>
            </a:fld>
            <a:endParaRPr lang="en-GB"/>
          </a:p>
        </p:txBody>
      </p:sp>
    </p:spTree>
    <p:extLst>
      <p:ext uri="{BB962C8B-B14F-4D97-AF65-F5344CB8AC3E}">
        <p14:creationId xmlns:p14="http://schemas.microsoft.com/office/powerpoint/2010/main" val="10077633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991544A5-9DB0-493C-8291-29E5F64C3B51}" type="datetimeFigureOut">
              <a:rPr lang="en-GB" smtClean="0"/>
              <a:t>15/08/2014</a:t>
            </a:fld>
            <a:endParaRPr lang="en-GB"/>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6566DA53-DEB3-4774-B6DE-1E90BEA5C994}" type="slidenum">
              <a:rPr lang="en-GB" smtClean="0"/>
              <a:t>‹#›</a:t>
            </a:fld>
            <a:endParaRPr lang="en-GB"/>
          </a:p>
        </p:txBody>
      </p:sp>
    </p:spTree>
    <p:extLst>
      <p:ext uri="{BB962C8B-B14F-4D97-AF65-F5344CB8AC3E}">
        <p14:creationId xmlns:p14="http://schemas.microsoft.com/office/powerpoint/2010/main" val="3957513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smtClean="0">
                <a:solidFill>
                  <a:schemeClr val="tx1"/>
                </a:solidFill>
                <a:effectLst/>
                <a:latin typeface="+mn-lt"/>
                <a:ea typeface="+mn-ea"/>
                <a:cs typeface="+mn-cs"/>
              </a:rPr>
              <a:t>Good morning</a:t>
            </a:r>
          </a:p>
          <a:p>
            <a:r>
              <a:rPr lang="en-GB" sz="1200" kern="1200" smtClean="0">
                <a:solidFill>
                  <a:schemeClr val="tx1"/>
                </a:solidFill>
                <a:effectLst/>
                <a:latin typeface="+mn-lt"/>
                <a:ea typeface="+mn-ea"/>
                <a:cs typeface="+mn-cs"/>
              </a:rPr>
              <a:t>My name is Victoria Boothman and my</a:t>
            </a:r>
            <a:r>
              <a:rPr lang="en-GB" sz="1200" kern="1200" baseline="0" smtClean="0">
                <a:solidFill>
                  <a:schemeClr val="tx1"/>
                </a:solidFill>
                <a:effectLst/>
                <a:latin typeface="+mn-lt"/>
                <a:ea typeface="+mn-ea"/>
                <a:cs typeface="+mn-cs"/>
              </a:rPr>
              <a:t> subject is Cadmium Zinc Telluride ring-drift detectors. The AWE is funding this project.</a:t>
            </a:r>
            <a:endParaRPr lang="en-GB" sz="1200" kern="1200" smtClean="0">
              <a:solidFill>
                <a:schemeClr val="tx1"/>
              </a:solidFill>
              <a:effectLst/>
              <a:latin typeface="+mn-lt"/>
              <a:ea typeface="+mn-ea"/>
              <a:cs typeface="+mn-cs"/>
            </a:endParaRPr>
          </a:p>
          <a:p>
            <a:endParaRPr lang="en-GB" sz="1200" kern="1200" smtClean="0">
              <a:solidFill>
                <a:schemeClr val="tx1"/>
              </a:solidFill>
              <a:effectLst/>
              <a:latin typeface="+mn-lt"/>
              <a:ea typeface="+mn-ea"/>
              <a:cs typeface="+mn-cs"/>
            </a:endParaRPr>
          </a:p>
          <a:p>
            <a:r>
              <a:rPr lang="en-GB" sz="1200" kern="1200" smtClean="0">
                <a:solidFill>
                  <a:schemeClr val="tx1"/>
                </a:solidFill>
                <a:effectLst/>
                <a:latin typeface="+mn-lt"/>
                <a:ea typeface="+mn-ea"/>
                <a:cs typeface="+mn-cs"/>
              </a:rPr>
              <a:t>The purpose</a:t>
            </a:r>
            <a:r>
              <a:rPr lang="en-GB" sz="1200" kern="1200" baseline="0" smtClean="0">
                <a:solidFill>
                  <a:schemeClr val="tx1"/>
                </a:solidFill>
                <a:effectLst/>
                <a:latin typeface="+mn-lt"/>
                <a:ea typeface="+mn-ea"/>
                <a:cs typeface="+mn-cs"/>
              </a:rPr>
              <a:t> of the detectors </a:t>
            </a:r>
            <a:r>
              <a:rPr lang="en-GB" sz="1200" kern="1200" smtClean="0">
                <a:solidFill>
                  <a:schemeClr val="tx1"/>
                </a:solidFill>
                <a:effectLst/>
                <a:latin typeface="+mn-lt"/>
                <a:ea typeface="+mn-ea"/>
                <a:cs typeface="+mn-cs"/>
              </a:rPr>
              <a:t>is to identify contaminating heavy nuclear materials, at distances of cm to several metres, mostly through air. </a:t>
            </a:r>
          </a:p>
          <a:p>
            <a:r>
              <a:rPr lang="en-GB" sz="1200" kern="1200" smtClean="0">
                <a:solidFill>
                  <a:schemeClr val="tx1"/>
                </a:solidFill>
                <a:effectLst/>
                <a:latin typeface="+mn-lt"/>
                <a:ea typeface="+mn-ea"/>
                <a:cs typeface="+mn-cs"/>
              </a:rPr>
              <a:t>At such long distances, only</a:t>
            </a:r>
            <a:r>
              <a:rPr lang="en-GB" sz="1200" kern="1200" baseline="0" smtClean="0">
                <a:solidFill>
                  <a:schemeClr val="tx1"/>
                </a:solidFill>
                <a:effectLst/>
                <a:latin typeface="+mn-lt"/>
                <a:ea typeface="+mn-ea"/>
                <a:cs typeface="+mn-cs"/>
              </a:rPr>
              <a:t> their </a:t>
            </a:r>
            <a:r>
              <a:rPr lang="en-GB" sz="1200" kern="1200" smtClean="0">
                <a:solidFill>
                  <a:schemeClr val="tx1"/>
                </a:solidFill>
                <a:effectLst/>
                <a:latin typeface="+mn-lt"/>
                <a:ea typeface="+mn-ea"/>
                <a:cs typeface="+mn-cs"/>
              </a:rPr>
              <a:t>hard</a:t>
            </a:r>
            <a:r>
              <a:rPr lang="en-GB" sz="1200" kern="1200" baseline="0" smtClean="0">
                <a:solidFill>
                  <a:schemeClr val="tx1"/>
                </a:solidFill>
                <a:effectLst/>
                <a:latin typeface="+mn-lt"/>
                <a:ea typeface="+mn-ea"/>
                <a:cs typeface="+mn-cs"/>
              </a:rPr>
              <a:t> </a:t>
            </a:r>
            <a:r>
              <a:rPr lang="en-GB" sz="1200" kern="1200" smtClean="0">
                <a:solidFill>
                  <a:schemeClr val="tx1"/>
                </a:solidFill>
                <a:effectLst/>
                <a:latin typeface="+mn-lt"/>
                <a:ea typeface="+mn-ea"/>
                <a:cs typeface="+mn-cs"/>
              </a:rPr>
              <a:t>K-shell x-ray</a:t>
            </a:r>
            <a:r>
              <a:rPr lang="en-GB" sz="1200" kern="1200" baseline="0" smtClean="0">
                <a:solidFill>
                  <a:schemeClr val="tx1"/>
                </a:solidFill>
                <a:effectLst/>
                <a:latin typeface="+mn-lt"/>
                <a:ea typeface="+mn-ea"/>
                <a:cs typeface="+mn-cs"/>
              </a:rPr>
              <a:t> emissions are detectable</a:t>
            </a:r>
            <a:r>
              <a:rPr lang="en-GB" sz="1200" kern="1200" smtClean="0">
                <a:solidFill>
                  <a:schemeClr val="tx1"/>
                </a:solidFill>
                <a:effectLst/>
                <a:latin typeface="+mn-lt"/>
                <a:ea typeface="+mn-ea"/>
                <a:cs typeface="+mn-cs"/>
              </a:rPr>
              <a:t>, at </a:t>
            </a:r>
            <a:r>
              <a:rPr lang="en-GB" sz="1200" b="1" kern="1200" smtClean="0">
                <a:solidFill>
                  <a:schemeClr val="tx1"/>
                </a:solidFill>
                <a:effectLst/>
                <a:latin typeface="+mn-lt"/>
                <a:ea typeface="+mn-ea"/>
                <a:cs typeface="+mn-cs"/>
              </a:rPr>
              <a:t>70-90 keV</a:t>
            </a:r>
          </a:p>
          <a:p>
            <a:endParaRPr lang="en-GB" sz="1200" kern="1200" smtClean="0">
              <a:solidFill>
                <a:schemeClr val="tx1"/>
              </a:solidFill>
              <a:effectLst/>
              <a:latin typeface="+mn-lt"/>
              <a:ea typeface="+mn-ea"/>
              <a:cs typeface="+mn-cs"/>
            </a:endParaRPr>
          </a:p>
          <a:p>
            <a:r>
              <a:rPr lang="en-GB" sz="1200" kern="1200" smtClean="0">
                <a:solidFill>
                  <a:schemeClr val="tx1"/>
                </a:solidFill>
                <a:effectLst/>
                <a:latin typeface="+mn-lt"/>
                <a:ea typeface="+mn-ea"/>
                <a:cs typeface="+mn-cs"/>
              </a:rPr>
              <a:t>Therefore, we need devices with </a:t>
            </a:r>
            <a:r>
              <a:rPr lang="en-GB" sz="1200" b="1" kern="1200" smtClean="0">
                <a:solidFill>
                  <a:schemeClr val="tx1"/>
                </a:solidFill>
                <a:effectLst/>
                <a:latin typeface="+mn-lt"/>
                <a:ea typeface="+mn-ea"/>
                <a:cs typeface="+mn-cs"/>
              </a:rPr>
              <a:t>good</a:t>
            </a:r>
            <a:r>
              <a:rPr lang="en-GB" sz="1200" b="1" kern="1200" baseline="0" smtClean="0">
                <a:solidFill>
                  <a:schemeClr val="tx1"/>
                </a:solidFill>
                <a:effectLst/>
                <a:latin typeface="+mn-lt"/>
                <a:ea typeface="+mn-ea"/>
                <a:cs typeface="+mn-cs"/>
              </a:rPr>
              <a:t> </a:t>
            </a:r>
            <a:r>
              <a:rPr lang="en-GB" sz="1200" b="1" kern="1200" smtClean="0">
                <a:solidFill>
                  <a:schemeClr val="tx1"/>
                </a:solidFill>
                <a:effectLst/>
                <a:latin typeface="+mn-lt"/>
                <a:ea typeface="+mn-ea"/>
                <a:cs typeface="+mn-cs"/>
              </a:rPr>
              <a:t>energy resolution </a:t>
            </a:r>
            <a:r>
              <a:rPr lang="en-GB" sz="1200" kern="1200" smtClean="0">
                <a:solidFill>
                  <a:schemeClr val="tx1"/>
                </a:solidFill>
                <a:effectLst/>
                <a:latin typeface="+mn-lt"/>
                <a:ea typeface="+mn-ea"/>
                <a:cs typeface="+mn-cs"/>
              </a:rPr>
              <a:t>in this range to identify the isotopes </a:t>
            </a:r>
          </a:p>
          <a:p>
            <a:r>
              <a:rPr lang="en-GB" sz="1200" kern="1200" smtClean="0">
                <a:solidFill>
                  <a:schemeClr val="tx1"/>
                </a:solidFill>
                <a:effectLst/>
                <a:latin typeface="+mn-lt"/>
                <a:ea typeface="+mn-ea"/>
                <a:cs typeface="+mn-cs"/>
              </a:rPr>
              <a:t>and </a:t>
            </a:r>
            <a:r>
              <a:rPr lang="en-GB" sz="1200" b="1" kern="1200" smtClean="0">
                <a:solidFill>
                  <a:schemeClr val="tx1"/>
                </a:solidFill>
                <a:effectLst/>
                <a:latin typeface="+mn-lt"/>
                <a:ea typeface="+mn-ea"/>
                <a:cs typeface="+mn-cs"/>
              </a:rPr>
              <a:t>high sensitivity </a:t>
            </a:r>
            <a:r>
              <a:rPr lang="en-GB" sz="1200" kern="1200" smtClean="0">
                <a:solidFill>
                  <a:schemeClr val="tx1"/>
                </a:solidFill>
                <a:effectLst/>
                <a:latin typeface="+mn-lt"/>
                <a:ea typeface="+mn-ea"/>
                <a:cs typeface="+mn-cs"/>
              </a:rPr>
              <a:t>to distinguish their weak signal from background.</a:t>
            </a:r>
          </a:p>
          <a:p>
            <a:endParaRPr lang="en-GB"/>
          </a:p>
        </p:txBody>
      </p:sp>
      <p:sp>
        <p:nvSpPr>
          <p:cNvPr id="4" name="Slide Number Placeholder 3"/>
          <p:cNvSpPr>
            <a:spLocks noGrp="1"/>
          </p:cNvSpPr>
          <p:nvPr>
            <p:ph type="sldNum" sz="quarter" idx="10"/>
          </p:nvPr>
        </p:nvSpPr>
        <p:spPr/>
        <p:txBody>
          <a:bodyPr/>
          <a:lstStyle/>
          <a:p>
            <a:fld id="{6566DA53-DEB3-4774-B6DE-1E90BEA5C994}" type="slidenum">
              <a:rPr lang="en-GB" smtClean="0"/>
              <a:t>1</a:t>
            </a:fld>
            <a:endParaRPr lang="en-GB"/>
          </a:p>
        </p:txBody>
      </p:sp>
    </p:spTree>
    <p:extLst>
      <p:ext uri="{BB962C8B-B14F-4D97-AF65-F5344CB8AC3E}">
        <p14:creationId xmlns:p14="http://schemas.microsoft.com/office/powerpoint/2010/main" val="10272578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mtClean="0"/>
              <a:t>As the response</a:t>
            </a:r>
            <a:r>
              <a:rPr lang="en-GB" baseline="0" smtClean="0"/>
              <a:t> profiles show, the m</a:t>
            </a:r>
            <a:r>
              <a:rPr lang="en-GB" smtClean="0"/>
              <a:t>ain problem limiting active radius is that charge is too easily collected by ring 1 instead</a:t>
            </a:r>
            <a:r>
              <a:rPr lang="en-GB" baseline="0" smtClean="0"/>
              <a:t> of drifting all the way to the anode</a:t>
            </a:r>
            <a:r>
              <a:rPr lang="en-GB" smtClean="0"/>
              <a:t>. </a:t>
            </a:r>
          </a:p>
          <a:p>
            <a:r>
              <a:rPr lang="en-GB" smtClean="0"/>
              <a:t>Biased</a:t>
            </a:r>
            <a:r>
              <a:rPr lang="en-GB" baseline="0" smtClean="0"/>
              <a:t> r</a:t>
            </a:r>
            <a:r>
              <a:rPr lang="en-GB" smtClean="0"/>
              <a:t>ings</a:t>
            </a:r>
            <a:r>
              <a:rPr lang="en-GB" baseline="0" smtClean="0"/>
              <a:t> create spatial </a:t>
            </a:r>
            <a:r>
              <a:rPr lang="en-GB" b="1" baseline="0" smtClean="0"/>
              <a:t>ripples</a:t>
            </a:r>
            <a:r>
              <a:rPr lang="en-GB" baseline="0" smtClean="0"/>
              <a:t> in electric fields. </a:t>
            </a:r>
            <a:r>
              <a:rPr lang="en-GB" smtClean="0"/>
              <a:t>It was thought that minima</a:t>
            </a:r>
            <a:r>
              <a:rPr lang="en-GB" baseline="0" smtClean="0"/>
              <a:t> </a:t>
            </a:r>
            <a:r>
              <a:rPr lang="en-GB" smtClean="0"/>
              <a:t>in the lateral</a:t>
            </a:r>
            <a:r>
              <a:rPr lang="en-GB" baseline="0" smtClean="0"/>
              <a:t> field might be allowing electrons to drop towards the ring face too early. A </a:t>
            </a:r>
            <a:r>
              <a:rPr lang="en-GB" smtClean="0"/>
              <a:t>finer ring structure produces a</a:t>
            </a:r>
            <a:r>
              <a:rPr lang="en-GB" baseline="0" smtClean="0"/>
              <a:t> more constant field </a:t>
            </a:r>
            <a:r>
              <a:rPr lang="en-GB" b="1" baseline="0" smtClean="0"/>
              <a:t>point</a:t>
            </a:r>
            <a:r>
              <a:rPr lang="en-GB" baseline="0" smtClean="0"/>
              <a:t> and silicon devices have 10 or more rings for this reason. </a:t>
            </a:r>
            <a:endParaRPr lang="en-GB" smtClean="0"/>
          </a:p>
          <a:p>
            <a:endParaRPr lang="en-GB" smtClean="0"/>
          </a:p>
          <a:p>
            <a:r>
              <a:rPr lang="en-GB" smtClean="0"/>
              <a:t>I tried 3,</a:t>
            </a:r>
            <a:r>
              <a:rPr lang="en-GB" baseline="0" smtClean="0"/>
              <a:t> 4 and 6-ring devices, a</a:t>
            </a:r>
            <a:r>
              <a:rPr lang="en-GB" smtClean="0"/>
              <a:t>ll with</a:t>
            </a:r>
            <a:r>
              <a:rPr lang="en-GB" baseline="0" smtClean="0"/>
              <a:t> the </a:t>
            </a:r>
            <a:r>
              <a:rPr lang="en-GB" smtClean="0"/>
              <a:t>same total diameter. </a:t>
            </a:r>
            <a:r>
              <a:rPr lang="en-GB" baseline="0" smtClean="0"/>
              <a:t>The same total voltage drop is divided evenly across the whole radius.</a:t>
            </a:r>
          </a:p>
          <a:p>
            <a:r>
              <a:rPr lang="en-GB" baseline="0" smtClean="0"/>
              <a:t>6 is the maximum because of the problem of contacting very narrow rings. </a:t>
            </a:r>
          </a:p>
          <a:p>
            <a:r>
              <a:rPr lang="en-GB" baseline="0" smtClean="0"/>
              <a:t>As these profiles show, there is virtually no difference in their performance.</a:t>
            </a:r>
            <a:endParaRPr lang="en-GB" smtClean="0"/>
          </a:p>
        </p:txBody>
      </p:sp>
      <p:sp>
        <p:nvSpPr>
          <p:cNvPr id="4" name="Slide Number Placeholder 3"/>
          <p:cNvSpPr>
            <a:spLocks noGrp="1"/>
          </p:cNvSpPr>
          <p:nvPr>
            <p:ph type="sldNum" sz="quarter" idx="10"/>
          </p:nvPr>
        </p:nvSpPr>
        <p:spPr/>
        <p:txBody>
          <a:bodyPr/>
          <a:lstStyle/>
          <a:p>
            <a:fld id="{6566DA53-DEB3-4774-B6DE-1E90BEA5C994}" type="slidenum">
              <a:rPr lang="en-GB" smtClean="0"/>
              <a:t>10</a:t>
            </a:fld>
            <a:endParaRPr lang="en-GB"/>
          </a:p>
        </p:txBody>
      </p:sp>
    </p:spTree>
    <p:extLst>
      <p:ext uri="{BB962C8B-B14F-4D97-AF65-F5344CB8AC3E}">
        <p14:creationId xmlns:p14="http://schemas.microsoft.com/office/powerpoint/2010/main" val="23248649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mtClean="0"/>
              <a:t>However, those were shallow interactions, </a:t>
            </a:r>
            <a:r>
              <a:rPr lang="en-GB" b="1" smtClean="0"/>
              <a:t>at</a:t>
            </a:r>
            <a:r>
              <a:rPr lang="en-GB" b="1" baseline="0" smtClean="0"/>
              <a:t> this depth.</a:t>
            </a:r>
            <a:endParaRPr lang="en-GB" b="1" smtClean="0"/>
          </a:p>
          <a:p>
            <a:endParaRPr lang="en-GB" smtClean="0"/>
          </a:p>
          <a:p>
            <a:r>
              <a:rPr lang="en-GB" smtClean="0"/>
              <a:t>The ripples</a:t>
            </a:r>
            <a:r>
              <a:rPr lang="en-GB" baseline="0" smtClean="0"/>
              <a:t> in e-field are greater closer to the ring face. </a:t>
            </a:r>
            <a:r>
              <a:rPr lang="en-GB" b="1" baseline="0" smtClean="0"/>
              <a:t>Flick back </a:t>
            </a:r>
            <a:r>
              <a:rPr lang="en-GB" b="0" baseline="0" smtClean="0"/>
              <a:t>these ripple maps were taken at 1810um depth, </a:t>
            </a:r>
            <a:r>
              <a:rPr lang="en-GB" b="1" baseline="0" smtClean="0"/>
              <a:t>here.</a:t>
            </a:r>
          </a:p>
          <a:p>
            <a:r>
              <a:rPr lang="en-GB" baseline="0" smtClean="0"/>
              <a:t>So next I tried varying the interaction depth and again compared the many ring geometries.</a:t>
            </a:r>
          </a:p>
          <a:p>
            <a:endParaRPr lang="en-GB" baseline="0" smtClean="0"/>
          </a:p>
          <a:p>
            <a:r>
              <a:rPr lang="en-GB" baseline="0" smtClean="0"/>
              <a:t>All devices showed a much smaller active area for deep or ‘high-energy’ photons because the charge has less chance to drift laterally towards the anode as the bulk field pulls it towards the anode-and-ring face. It ends up on ring 1 or 2.</a:t>
            </a:r>
          </a:p>
          <a:p>
            <a:endParaRPr lang="en-GB" baseline="0" smtClean="0"/>
          </a:p>
          <a:p>
            <a:r>
              <a:rPr lang="en-GB" baseline="0" smtClean="0"/>
              <a:t>However, a finer ring structure still makes no difference within fabrication constraints.</a:t>
            </a:r>
            <a:endParaRPr lang="en-GB"/>
          </a:p>
        </p:txBody>
      </p:sp>
      <p:sp>
        <p:nvSpPr>
          <p:cNvPr id="4" name="Slide Number Placeholder 3"/>
          <p:cNvSpPr>
            <a:spLocks noGrp="1"/>
          </p:cNvSpPr>
          <p:nvPr>
            <p:ph type="sldNum" sz="quarter" idx="10"/>
          </p:nvPr>
        </p:nvSpPr>
        <p:spPr/>
        <p:txBody>
          <a:bodyPr/>
          <a:lstStyle/>
          <a:p>
            <a:fld id="{6566DA53-DEB3-4774-B6DE-1E90BEA5C994}" type="slidenum">
              <a:rPr lang="en-GB" smtClean="0"/>
              <a:t>11</a:t>
            </a:fld>
            <a:endParaRPr lang="en-GB"/>
          </a:p>
        </p:txBody>
      </p:sp>
    </p:spTree>
    <p:extLst>
      <p:ext uri="{BB962C8B-B14F-4D97-AF65-F5344CB8AC3E}">
        <p14:creationId xmlns:p14="http://schemas.microsoft.com/office/powerpoint/2010/main" val="28457597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mtClean="0"/>
              <a:t>Bias</a:t>
            </a:r>
            <a:r>
              <a:rPr lang="en-GB" baseline="0" smtClean="0"/>
              <a:t> conditions beyond the voltages available in experiment were then studied. </a:t>
            </a:r>
          </a:p>
          <a:p>
            <a:endParaRPr lang="en-GB" baseline="0" smtClean="0"/>
          </a:p>
          <a:p>
            <a:r>
              <a:rPr lang="en-GB" baseline="0" smtClean="0"/>
              <a:t>Raising the </a:t>
            </a:r>
            <a:r>
              <a:rPr lang="en-GB" b="1" baseline="0" smtClean="0"/>
              <a:t>bulk field alone </a:t>
            </a:r>
            <a:r>
              <a:rPr lang="en-GB" baseline="0" smtClean="0"/>
              <a:t>reduced the active area, as expected.</a:t>
            </a:r>
          </a:p>
          <a:p>
            <a:endParaRPr lang="en-GB" baseline="0" smtClean="0"/>
          </a:p>
          <a:p>
            <a:r>
              <a:rPr lang="en-GB" baseline="0" smtClean="0"/>
              <a:t>Then the ring voltage intervals were increased from a hundred to 250 or 400V in the hopes that a stronger lateral field would allow more charge to drift past ring 1. </a:t>
            </a:r>
          </a:p>
          <a:p>
            <a:r>
              <a:rPr lang="en-GB" baseline="0" smtClean="0"/>
              <a:t>In fact the opposite occurred, </a:t>
            </a:r>
            <a:r>
              <a:rPr lang="en-GB" b="1" baseline="0" smtClean="0"/>
              <a:t>as this shows. </a:t>
            </a:r>
            <a:r>
              <a:rPr lang="en-GB" b="0" baseline="0" smtClean="0"/>
              <a:t>Active area declined. </a:t>
            </a:r>
          </a:p>
          <a:p>
            <a:r>
              <a:rPr lang="en-GB" b="0" baseline="0" smtClean="0"/>
              <a:t>The bulk field was increased too to maintain it equal to ring 3, which may be the reason. </a:t>
            </a:r>
          </a:p>
          <a:p>
            <a:r>
              <a:rPr lang="en-GB" b="0" baseline="0" smtClean="0"/>
              <a:t>Silicon devices commonly have their outer rings more negatively biased than the cathode. We will try such a scheme in the near future.</a:t>
            </a:r>
          </a:p>
          <a:p>
            <a:endParaRPr lang="en-GB" b="0" baseline="0" smtClean="0"/>
          </a:p>
          <a:p>
            <a:endParaRPr lang="en-GB" smtClean="0"/>
          </a:p>
          <a:p>
            <a:endParaRPr lang="en-GB" smtClean="0"/>
          </a:p>
          <a:p>
            <a:endParaRPr lang="en-GB"/>
          </a:p>
        </p:txBody>
      </p:sp>
      <p:sp>
        <p:nvSpPr>
          <p:cNvPr id="4" name="Slide Number Placeholder 3"/>
          <p:cNvSpPr>
            <a:spLocks noGrp="1"/>
          </p:cNvSpPr>
          <p:nvPr>
            <p:ph type="sldNum" sz="quarter" idx="10"/>
          </p:nvPr>
        </p:nvSpPr>
        <p:spPr/>
        <p:txBody>
          <a:bodyPr/>
          <a:lstStyle/>
          <a:p>
            <a:fld id="{6566DA53-DEB3-4774-B6DE-1E90BEA5C994}" type="slidenum">
              <a:rPr lang="en-GB" smtClean="0"/>
              <a:t>12</a:t>
            </a:fld>
            <a:endParaRPr lang="en-GB"/>
          </a:p>
        </p:txBody>
      </p:sp>
    </p:spTree>
    <p:extLst>
      <p:ext uri="{BB962C8B-B14F-4D97-AF65-F5344CB8AC3E}">
        <p14:creationId xmlns:p14="http://schemas.microsoft.com/office/powerpoint/2010/main" val="10678219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mtClean="0"/>
              <a:t>Another attempt to get charge past Ring 1 was to</a:t>
            </a:r>
            <a:r>
              <a:rPr lang="en-GB" baseline="0" smtClean="0"/>
              <a:t> raise the potentail difference between ring 1 and the anode, keeping the same inter-ring intervals. </a:t>
            </a:r>
          </a:p>
          <a:p>
            <a:r>
              <a:rPr lang="en-GB" baseline="0" smtClean="0"/>
              <a:t>This did increase the active area but the additional counts are all misregistered ones, at too low an energy. </a:t>
            </a:r>
          </a:p>
          <a:p>
            <a:r>
              <a:rPr lang="en-GB" baseline="0" smtClean="0"/>
              <a:t>This would make resolution worse.</a:t>
            </a:r>
            <a:endParaRPr lang="en-GB"/>
          </a:p>
        </p:txBody>
      </p:sp>
      <p:sp>
        <p:nvSpPr>
          <p:cNvPr id="4" name="Slide Number Placeholder 3"/>
          <p:cNvSpPr>
            <a:spLocks noGrp="1"/>
          </p:cNvSpPr>
          <p:nvPr>
            <p:ph type="sldNum" sz="quarter" idx="10"/>
          </p:nvPr>
        </p:nvSpPr>
        <p:spPr/>
        <p:txBody>
          <a:bodyPr/>
          <a:lstStyle/>
          <a:p>
            <a:fld id="{6566DA53-DEB3-4774-B6DE-1E90BEA5C994}" type="slidenum">
              <a:rPr lang="en-GB" smtClean="0"/>
              <a:t>13</a:t>
            </a:fld>
            <a:endParaRPr lang="en-GB"/>
          </a:p>
        </p:txBody>
      </p:sp>
    </p:spTree>
    <p:extLst>
      <p:ext uri="{BB962C8B-B14F-4D97-AF65-F5344CB8AC3E}">
        <p14:creationId xmlns:p14="http://schemas.microsoft.com/office/powerpoint/2010/main" val="11254341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mtClean="0"/>
              <a:t>That</a:t>
            </a:r>
            <a:r>
              <a:rPr lang="en-GB" baseline="0" smtClean="0"/>
              <a:t> is progress to date.</a:t>
            </a:r>
          </a:p>
          <a:p>
            <a:endParaRPr lang="en-GB" baseline="0" smtClean="0"/>
          </a:p>
          <a:p>
            <a:r>
              <a:rPr lang="en-GB" baseline="0" smtClean="0"/>
              <a:t>In conclusion,</a:t>
            </a:r>
          </a:p>
          <a:p>
            <a:endParaRPr lang="en-GB" baseline="0" smtClean="0"/>
          </a:p>
          <a:p>
            <a:r>
              <a:rPr lang="en-GB" baseline="0" smtClean="0"/>
              <a:t>Our protoype device shows very promising performance. Its active area extends beyond ring 2 even under the limited range of voltages were were able to test. We identified trends with bias conditions that improve understanding of how this novel configuration works and inform our choice of parameters to model.</a:t>
            </a:r>
          </a:p>
          <a:p>
            <a:endParaRPr lang="en-GB" baseline="0" smtClean="0"/>
          </a:p>
          <a:p>
            <a:r>
              <a:rPr lang="en-GB" baseline="0" smtClean="0"/>
              <a:t>Simulations reproduce these </a:t>
            </a:r>
            <a:r>
              <a:rPr lang="en-GB" b="1" baseline="0" smtClean="0"/>
              <a:t>trends</a:t>
            </a:r>
            <a:r>
              <a:rPr lang="en-GB" baseline="0" smtClean="0"/>
              <a:t> in spatial response, though the </a:t>
            </a:r>
            <a:r>
              <a:rPr lang="en-GB" b="1" baseline="0" smtClean="0"/>
              <a:t>shape</a:t>
            </a:r>
            <a:r>
              <a:rPr lang="en-GB" baseline="0" smtClean="0"/>
              <a:t> of the response profile has not been accurately matched. The CZT material model requires improvement. </a:t>
            </a:r>
          </a:p>
          <a:p>
            <a:r>
              <a:rPr lang="en-GB" baseline="0" smtClean="0"/>
              <a:t>Changes in ring geometry seem to make no difference to performance within the limits for fabrication.</a:t>
            </a:r>
          </a:p>
          <a:p>
            <a:r>
              <a:rPr lang="en-GB" baseline="0" smtClean="0"/>
              <a:t>Active area is smaller for deeper, higher-energy interactions.</a:t>
            </a:r>
          </a:p>
          <a:p>
            <a:r>
              <a:rPr lang="en-GB" baseline="0" smtClean="0"/>
              <a:t>Novel bias schemes beyond those used in experiment have been studied and more trends identified. This work is continuing until the device and conditions are optimised.</a:t>
            </a:r>
          </a:p>
          <a:p>
            <a:endParaRPr lang="en-GB" smtClean="0"/>
          </a:p>
          <a:p>
            <a:r>
              <a:rPr lang="en-GB" smtClean="0"/>
              <a:t>The optimised device will then be fabricated and characterised with sources</a:t>
            </a:r>
          </a:p>
          <a:p>
            <a:r>
              <a:rPr lang="en-GB" smtClean="0"/>
              <a:t>And</a:t>
            </a:r>
            <a:r>
              <a:rPr lang="en-GB" baseline="0" smtClean="0"/>
              <a:t> by microbeam if the opportunity arises.</a:t>
            </a:r>
            <a:endParaRPr lang="en-GB"/>
          </a:p>
        </p:txBody>
      </p:sp>
      <p:sp>
        <p:nvSpPr>
          <p:cNvPr id="4" name="Slide Number Placeholder 3"/>
          <p:cNvSpPr>
            <a:spLocks noGrp="1"/>
          </p:cNvSpPr>
          <p:nvPr>
            <p:ph type="sldNum" sz="quarter" idx="10"/>
          </p:nvPr>
        </p:nvSpPr>
        <p:spPr/>
        <p:txBody>
          <a:bodyPr/>
          <a:lstStyle/>
          <a:p>
            <a:fld id="{6566DA53-DEB3-4774-B6DE-1E90BEA5C994}" type="slidenum">
              <a:rPr lang="en-GB" smtClean="0"/>
              <a:t>14</a:t>
            </a:fld>
            <a:endParaRPr lang="en-GB"/>
          </a:p>
        </p:txBody>
      </p:sp>
    </p:spTree>
    <p:extLst>
      <p:ext uri="{BB962C8B-B14F-4D97-AF65-F5344CB8AC3E}">
        <p14:creationId xmlns:p14="http://schemas.microsoft.com/office/powerpoint/2010/main" val="23202358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mtClean="0"/>
              <a:t>That is all</a:t>
            </a:r>
            <a:r>
              <a:rPr lang="en-GB" baseline="0" smtClean="0"/>
              <a:t> so far. Thank you for listening. </a:t>
            </a:r>
            <a:endParaRPr lang="en-GB"/>
          </a:p>
        </p:txBody>
      </p:sp>
      <p:sp>
        <p:nvSpPr>
          <p:cNvPr id="4" name="Slide Number Placeholder 3"/>
          <p:cNvSpPr>
            <a:spLocks noGrp="1"/>
          </p:cNvSpPr>
          <p:nvPr>
            <p:ph type="sldNum" sz="quarter" idx="10"/>
          </p:nvPr>
        </p:nvSpPr>
        <p:spPr/>
        <p:txBody>
          <a:bodyPr/>
          <a:lstStyle/>
          <a:p>
            <a:fld id="{6566DA53-DEB3-4774-B6DE-1E90BEA5C994}" type="slidenum">
              <a:rPr lang="en-GB" smtClean="0"/>
              <a:t>15</a:t>
            </a:fld>
            <a:endParaRPr lang="en-GB"/>
          </a:p>
        </p:txBody>
      </p:sp>
    </p:spTree>
    <p:extLst>
      <p:ext uri="{BB962C8B-B14F-4D97-AF65-F5344CB8AC3E}">
        <p14:creationId xmlns:p14="http://schemas.microsoft.com/office/powerpoint/2010/main" val="42050762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66DA53-DEB3-4774-B6DE-1E90BEA5C994}" type="slidenum">
              <a:rPr lang="en-GB" smtClean="0"/>
              <a:t>16</a:t>
            </a:fld>
            <a:endParaRPr lang="en-GB"/>
          </a:p>
        </p:txBody>
      </p:sp>
    </p:spTree>
    <p:extLst>
      <p:ext uri="{BB962C8B-B14F-4D97-AF65-F5344CB8AC3E}">
        <p14:creationId xmlns:p14="http://schemas.microsoft.com/office/powerpoint/2010/main" val="26043357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smtClean="0">
                <a:solidFill>
                  <a:schemeClr val="tx1"/>
                </a:solidFill>
              </a:rPr>
              <a:t>I had to adapt a built-in model of CdTe to give it the charge transport properties of CZT</a:t>
            </a:r>
          </a:p>
          <a:p>
            <a:endParaRPr lang="en-GB" baseline="0" smtClean="0">
              <a:solidFill>
                <a:schemeClr val="tx1"/>
              </a:solidFill>
            </a:endParaRPr>
          </a:p>
          <a:p>
            <a:r>
              <a:rPr lang="en-GB" baseline="0" smtClean="0">
                <a:solidFill>
                  <a:schemeClr val="tx1"/>
                </a:solidFill>
              </a:rPr>
              <a:t>A 2mm cube planar </a:t>
            </a:r>
            <a:r>
              <a:rPr lang="en-GB" baseline="0" err="1" smtClean="0">
                <a:solidFill>
                  <a:schemeClr val="tx1"/>
                </a:solidFill>
              </a:rPr>
              <a:t>ohmic</a:t>
            </a:r>
            <a:r>
              <a:rPr lang="en-GB" baseline="0" smtClean="0">
                <a:solidFill>
                  <a:schemeClr val="tx1"/>
                </a:solidFill>
              </a:rPr>
              <a:t> detector was modelled for the IV and ‘alpha’ simulations.</a:t>
            </a:r>
          </a:p>
          <a:p>
            <a:r>
              <a:rPr lang="en-GB" baseline="0" smtClean="0">
                <a:solidFill>
                  <a:schemeClr val="tx1"/>
                </a:solidFill>
              </a:rPr>
              <a:t>Charge was deposited at 10um depth from the cathode and the current/time signal of the anode was recorded. Current pulses were integrated to find the total charge collected. This was repeated at many bias voltages.</a:t>
            </a:r>
          </a:p>
          <a:p>
            <a:endParaRPr lang="en-GB" baseline="0" smtClean="0">
              <a:solidFill>
                <a:schemeClr val="tx1"/>
              </a:solidFill>
            </a:endParaRPr>
          </a:p>
          <a:p>
            <a:r>
              <a:rPr lang="en-GB" sz="1200" b="0" i="0" u="none" strike="noStrike" kern="1200" baseline="0" smtClean="0">
                <a:solidFill>
                  <a:schemeClr val="tx1"/>
                </a:solidFill>
                <a:latin typeface="+mn-lt"/>
                <a:ea typeface="+mn-ea"/>
                <a:cs typeface="+mn-cs"/>
              </a:rPr>
              <a:t>The Hecht equation describes the CCE as a function of the perpendicular distance x of the charge generation event from the cathode.</a:t>
            </a:r>
            <a:endParaRPr lang="en-GB" baseline="0" smtClean="0">
              <a:solidFill>
                <a:schemeClr val="tx1"/>
              </a:solidFill>
            </a:endParaRPr>
          </a:p>
          <a:p>
            <a:r>
              <a:rPr lang="en-GB" baseline="0" smtClean="0">
                <a:solidFill>
                  <a:schemeClr val="tx1"/>
                </a:solidFill>
              </a:rPr>
              <a:t>Hecht plots of CCE/voltage were fitted to calculate </a:t>
            </a:r>
            <a:r>
              <a:rPr lang="en-GB" baseline="0" err="1" smtClean="0">
                <a:solidFill>
                  <a:schemeClr val="tx1"/>
                </a:solidFill>
              </a:rPr>
              <a:t>mutau</a:t>
            </a:r>
            <a:r>
              <a:rPr lang="en-GB" baseline="0" smtClean="0">
                <a:solidFill>
                  <a:schemeClr val="tx1"/>
                </a:solidFill>
              </a:rPr>
              <a:t>-e. These sets of simulations were repeated at many trap concentrations to make this plot.</a:t>
            </a:r>
          </a:p>
          <a:p>
            <a:endParaRPr lang="en-GB" baseline="0" smtClean="0">
              <a:solidFill>
                <a:schemeClr val="tx1"/>
              </a:solidFill>
            </a:endParaRPr>
          </a:p>
          <a:p>
            <a:r>
              <a:rPr lang="en-GB" baseline="0" smtClean="0">
                <a:solidFill>
                  <a:schemeClr val="tx1"/>
                </a:solidFill>
              </a:rPr>
              <a:t>Time-of-flight assumes drift time= FWHM of square-topped current/time signal. Only valid for fairly high mobilities (low conc).</a:t>
            </a:r>
          </a:p>
          <a:p>
            <a:endParaRPr lang="en-GB" baseline="0" smtClean="0">
              <a:solidFill>
                <a:schemeClr val="tx1"/>
              </a:solidFill>
            </a:endParaRPr>
          </a:p>
        </p:txBody>
      </p:sp>
      <p:sp>
        <p:nvSpPr>
          <p:cNvPr id="4" name="Slide Number Placeholder 3"/>
          <p:cNvSpPr>
            <a:spLocks noGrp="1"/>
          </p:cNvSpPr>
          <p:nvPr>
            <p:ph type="sldNum" sz="quarter" idx="10"/>
          </p:nvPr>
        </p:nvSpPr>
        <p:spPr/>
        <p:txBody>
          <a:bodyPr/>
          <a:lstStyle/>
          <a:p>
            <a:fld id="{6566DA53-DEB3-4774-B6DE-1E90BEA5C994}" type="slidenum">
              <a:rPr lang="en-GB" smtClean="0"/>
              <a:t>17</a:t>
            </a:fld>
            <a:endParaRPr lang="en-GB"/>
          </a:p>
        </p:txBody>
      </p:sp>
    </p:spTree>
    <p:extLst>
      <p:ext uri="{BB962C8B-B14F-4D97-AF65-F5344CB8AC3E}">
        <p14:creationId xmlns:p14="http://schemas.microsoft.com/office/powerpoint/2010/main" val="1366180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66DA53-DEB3-4774-B6DE-1E90BEA5C994}" type="slidenum">
              <a:rPr lang="en-GB" smtClean="0"/>
              <a:t>18</a:t>
            </a:fld>
            <a:endParaRPr lang="en-GB"/>
          </a:p>
        </p:txBody>
      </p:sp>
    </p:spTree>
    <p:extLst>
      <p:ext uri="{BB962C8B-B14F-4D97-AF65-F5344CB8AC3E}">
        <p14:creationId xmlns:p14="http://schemas.microsoft.com/office/powerpoint/2010/main" val="16495020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566DA53-DEB3-4774-B6DE-1E90BEA5C994}" type="slidenum">
              <a:rPr lang="en-GB" smtClean="0"/>
              <a:t>19</a:t>
            </a:fld>
            <a:endParaRPr lang="en-GB"/>
          </a:p>
        </p:txBody>
      </p:sp>
    </p:spTree>
    <p:extLst>
      <p:ext uri="{BB962C8B-B14F-4D97-AF65-F5344CB8AC3E}">
        <p14:creationId xmlns:p14="http://schemas.microsoft.com/office/powerpoint/2010/main" val="7029740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smtClean="0">
                <a:solidFill>
                  <a:schemeClr val="tx1"/>
                </a:solidFill>
                <a:effectLst/>
                <a:latin typeface="+mn-lt"/>
                <a:ea typeface="+mn-ea"/>
                <a:cs typeface="+mn-cs"/>
              </a:rPr>
              <a:t>My task is to study the geometry</a:t>
            </a:r>
            <a:r>
              <a:rPr lang="en-GB" sz="1200" kern="1200" baseline="0" smtClean="0">
                <a:solidFill>
                  <a:schemeClr val="tx1"/>
                </a:solidFill>
                <a:effectLst/>
                <a:latin typeface="+mn-lt"/>
                <a:ea typeface="+mn-ea"/>
                <a:cs typeface="+mn-cs"/>
              </a:rPr>
              <a:t> </a:t>
            </a:r>
            <a:r>
              <a:rPr lang="en-GB" sz="1200" kern="1200" smtClean="0">
                <a:solidFill>
                  <a:schemeClr val="tx1"/>
                </a:solidFill>
                <a:effectLst/>
                <a:latin typeface="+mn-lt"/>
                <a:ea typeface="+mn-ea"/>
                <a:cs typeface="+mn-cs"/>
              </a:rPr>
              <a:t>and operating parameters of this detector configuration, and then to optimise</a:t>
            </a:r>
            <a:r>
              <a:rPr lang="en-GB" sz="1200" kern="1200" baseline="0" smtClean="0">
                <a:solidFill>
                  <a:schemeClr val="tx1"/>
                </a:solidFill>
                <a:effectLst/>
                <a:latin typeface="+mn-lt"/>
                <a:ea typeface="+mn-ea"/>
                <a:cs typeface="+mn-cs"/>
              </a:rPr>
              <a:t> </a:t>
            </a:r>
            <a:r>
              <a:rPr lang="en-GB" sz="1200" kern="1200" smtClean="0">
                <a:solidFill>
                  <a:schemeClr val="tx1"/>
                </a:solidFill>
                <a:effectLst/>
                <a:latin typeface="+mn-lt"/>
                <a:ea typeface="+mn-ea"/>
                <a:cs typeface="+mn-cs"/>
              </a:rPr>
              <a:t>them. </a:t>
            </a:r>
          </a:p>
          <a:p>
            <a:r>
              <a:rPr lang="en-GB" sz="1200" kern="1200" smtClean="0">
                <a:solidFill>
                  <a:schemeClr val="tx1"/>
                </a:solidFill>
                <a:effectLst/>
                <a:latin typeface="+mn-lt"/>
                <a:ea typeface="+mn-ea"/>
                <a:cs typeface="+mn-cs"/>
              </a:rPr>
              <a:t>I am not going to talk about CZT material in any detail.</a:t>
            </a:r>
          </a:p>
          <a:p>
            <a:r>
              <a:rPr lang="en-GB" sz="1200" kern="1200" smtClean="0">
                <a:solidFill>
                  <a:schemeClr val="tx1"/>
                </a:solidFill>
                <a:effectLst/>
                <a:latin typeface="+mn-lt"/>
                <a:ea typeface="+mn-ea"/>
                <a:cs typeface="+mn-cs"/>
              </a:rPr>
              <a:t>I will briefly explain what a ring-drift detector is and why it is suitable for this purpose. </a:t>
            </a:r>
          </a:p>
          <a:p>
            <a:r>
              <a:rPr lang="en-GB" sz="1200" kern="1200" smtClean="0">
                <a:solidFill>
                  <a:schemeClr val="tx1"/>
                </a:solidFill>
                <a:effectLst/>
                <a:latin typeface="+mn-lt"/>
                <a:ea typeface="+mn-ea"/>
                <a:cs typeface="+mn-cs"/>
              </a:rPr>
              <a:t>I will describe our prototype device and its performance. </a:t>
            </a:r>
          </a:p>
          <a:p>
            <a:r>
              <a:rPr lang="en-GB" sz="1200" kern="1200" smtClean="0">
                <a:solidFill>
                  <a:schemeClr val="tx1"/>
                </a:solidFill>
                <a:effectLst/>
                <a:latin typeface="+mn-lt"/>
                <a:ea typeface="+mn-ea"/>
                <a:cs typeface="+mn-cs"/>
              </a:rPr>
              <a:t>My main topic today is the modelling and simulation of this device and the effects of modifying the model's parameters. </a:t>
            </a:r>
          </a:p>
          <a:p>
            <a:r>
              <a:rPr lang="en-GB" sz="1200" kern="1200" smtClean="0">
                <a:solidFill>
                  <a:schemeClr val="tx1"/>
                </a:solidFill>
                <a:effectLst/>
                <a:latin typeface="+mn-lt"/>
                <a:ea typeface="+mn-ea"/>
                <a:cs typeface="+mn-cs"/>
              </a:rPr>
              <a:t>This work is still in progress. </a:t>
            </a:r>
          </a:p>
          <a:p>
            <a:r>
              <a:rPr lang="en-GB" sz="1200" kern="1200" smtClean="0">
                <a:solidFill>
                  <a:schemeClr val="tx1"/>
                </a:solidFill>
                <a:effectLst/>
                <a:latin typeface="+mn-lt"/>
                <a:ea typeface="+mn-ea"/>
                <a:cs typeface="+mn-cs"/>
              </a:rPr>
              <a:t> </a:t>
            </a:r>
          </a:p>
          <a:p>
            <a:endParaRPr lang="en-GB"/>
          </a:p>
        </p:txBody>
      </p:sp>
      <p:sp>
        <p:nvSpPr>
          <p:cNvPr id="4" name="Slide Number Placeholder 3"/>
          <p:cNvSpPr>
            <a:spLocks noGrp="1"/>
          </p:cNvSpPr>
          <p:nvPr>
            <p:ph type="sldNum" sz="quarter" idx="10"/>
          </p:nvPr>
        </p:nvSpPr>
        <p:spPr/>
        <p:txBody>
          <a:bodyPr/>
          <a:lstStyle/>
          <a:p>
            <a:fld id="{6566DA53-DEB3-4774-B6DE-1E90BEA5C994}" type="slidenum">
              <a:rPr lang="en-GB" smtClean="0"/>
              <a:t>2</a:t>
            </a:fld>
            <a:endParaRPr lang="en-GB"/>
          </a:p>
        </p:txBody>
      </p:sp>
    </p:spTree>
    <p:extLst>
      <p:ext uri="{BB962C8B-B14F-4D97-AF65-F5344CB8AC3E}">
        <p14:creationId xmlns:p14="http://schemas.microsoft.com/office/powerpoint/2010/main" val="2987375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smtClean="0">
                <a:solidFill>
                  <a:schemeClr val="tx1"/>
                </a:solidFill>
                <a:effectLst/>
                <a:latin typeface="+mn-lt"/>
                <a:ea typeface="+mn-ea"/>
                <a:cs typeface="+mn-cs"/>
              </a:rPr>
              <a:t>The</a:t>
            </a:r>
            <a:r>
              <a:rPr lang="en-GB" sz="1200" kern="1200" baseline="0" smtClean="0">
                <a:solidFill>
                  <a:schemeClr val="tx1"/>
                </a:solidFill>
                <a:effectLst/>
                <a:latin typeface="+mn-lt"/>
                <a:ea typeface="+mn-ea"/>
                <a:cs typeface="+mn-cs"/>
              </a:rPr>
              <a:t> </a:t>
            </a:r>
            <a:r>
              <a:rPr lang="en-GB" sz="1200" kern="1200" smtClean="0">
                <a:solidFill>
                  <a:schemeClr val="tx1"/>
                </a:solidFill>
                <a:effectLst/>
                <a:latin typeface="+mn-lt"/>
                <a:ea typeface="+mn-ea"/>
                <a:cs typeface="+mn-cs"/>
              </a:rPr>
              <a:t>drift principle has been used in silicon since the 1980s.</a:t>
            </a:r>
            <a:r>
              <a:rPr lang="en-GB" sz="1200" kern="1200" baseline="0" smtClean="0">
                <a:solidFill>
                  <a:schemeClr val="tx1"/>
                </a:solidFill>
                <a:effectLst/>
                <a:latin typeface="+mn-lt"/>
                <a:ea typeface="+mn-ea"/>
                <a:cs typeface="+mn-cs"/>
              </a:rPr>
              <a:t> </a:t>
            </a:r>
          </a:p>
          <a:p>
            <a:r>
              <a:rPr lang="en-GB" sz="1200" kern="1200" baseline="0" smtClean="0">
                <a:solidFill>
                  <a:schemeClr val="tx1"/>
                </a:solidFill>
                <a:effectLst/>
                <a:latin typeface="+mn-lt"/>
                <a:ea typeface="+mn-ea"/>
                <a:cs typeface="+mn-cs"/>
              </a:rPr>
              <a:t>It was discovered that, if the </a:t>
            </a:r>
            <a:r>
              <a:rPr lang="en-GB" sz="1200" kern="1200" smtClean="0">
                <a:solidFill>
                  <a:schemeClr val="tx1"/>
                </a:solidFill>
                <a:effectLst/>
                <a:latin typeface="+mn-lt"/>
                <a:ea typeface="+mn-ea"/>
                <a:cs typeface="+mn-cs"/>
              </a:rPr>
              <a:t>n+ contact of a </a:t>
            </a:r>
            <a:r>
              <a:rPr lang="en-GB" sz="1200" kern="1200" err="1" smtClean="0">
                <a:solidFill>
                  <a:schemeClr val="tx1"/>
                </a:solidFill>
                <a:effectLst/>
                <a:latin typeface="+mn-lt"/>
                <a:ea typeface="+mn-ea"/>
                <a:cs typeface="+mn-cs"/>
              </a:rPr>
              <a:t>pn</a:t>
            </a:r>
            <a:r>
              <a:rPr lang="en-GB" sz="1200" kern="1200" smtClean="0">
                <a:solidFill>
                  <a:schemeClr val="tx1"/>
                </a:solidFill>
                <a:effectLst/>
                <a:latin typeface="+mn-lt"/>
                <a:ea typeface="+mn-ea"/>
                <a:cs typeface="+mn-cs"/>
              </a:rPr>
              <a:t> diode is</a:t>
            </a:r>
            <a:r>
              <a:rPr lang="en-GB" sz="1200" kern="1200" baseline="0" smtClean="0">
                <a:solidFill>
                  <a:schemeClr val="tx1"/>
                </a:solidFill>
                <a:effectLst/>
                <a:latin typeface="+mn-lt"/>
                <a:ea typeface="+mn-ea"/>
                <a:cs typeface="+mn-cs"/>
              </a:rPr>
              <a:t> reduced </a:t>
            </a:r>
            <a:r>
              <a:rPr lang="en-GB" sz="1200" kern="1200" smtClean="0">
                <a:solidFill>
                  <a:schemeClr val="tx1"/>
                </a:solidFill>
                <a:effectLst/>
                <a:latin typeface="+mn-lt"/>
                <a:ea typeface="+mn-ea"/>
                <a:cs typeface="+mn-cs"/>
              </a:rPr>
              <a:t>to a small ‘point’ and the p+ contact extended over both faces,</a:t>
            </a:r>
            <a:r>
              <a:rPr lang="en-GB" sz="1200" kern="1200" baseline="0" smtClean="0">
                <a:solidFill>
                  <a:schemeClr val="tx1"/>
                </a:solidFill>
                <a:effectLst/>
                <a:latin typeface="+mn-lt"/>
                <a:ea typeface="+mn-ea"/>
                <a:cs typeface="+mn-cs"/>
              </a:rPr>
              <a:t> </a:t>
            </a:r>
          </a:p>
          <a:p>
            <a:r>
              <a:rPr lang="en-GB" sz="1200" kern="1200" smtClean="0">
                <a:solidFill>
                  <a:schemeClr val="tx1"/>
                </a:solidFill>
                <a:effectLst/>
                <a:latin typeface="+mn-lt"/>
                <a:ea typeface="+mn-ea"/>
                <a:cs typeface="+mn-cs"/>
              </a:rPr>
              <a:t>full depletion occurs at ¼</a:t>
            </a:r>
            <a:r>
              <a:rPr lang="en-GB" sz="1200" kern="1200" baseline="0" smtClean="0">
                <a:solidFill>
                  <a:schemeClr val="tx1"/>
                </a:solidFill>
                <a:effectLst/>
                <a:latin typeface="+mn-lt"/>
                <a:ea typeface="+mn-ea"/>
                <a:cs typeface="+mn-cs"/>
              </a:rPr>
              <a:t> </a:t>
            </a:r>
            <a:r>
              <a:rPr lang="en-GB" sz="1200" kern="1200" smtClean="0">
                <a:solidFill>
                  <a:schemeClr val="tx1"/>
                </a:solidFill>
                <a:effectLst/>
                <a:latin typeface="+mn-lt"/>
                <a:ea typeface="+mn-ea"/>
                <a:cs typeface="+mn-cs"/>
              </a:rPr>
              <a:t>bias usually required</a:t>
            </a:r>
            <a:r>
              <a:rPr lang="en-GB" sz="1200" kern="1200" baseline="0" smtClean="0">
                <a:solidFill>
                  <a:schemeClr val="tx1"/>
                </a:solidFill>
                <a:effectLst/>
                <a:latin typeface="+mn-lt"/>
                <a:ea typeface="+mn-ea"/>
                <a:cs typeface="+mn-cs"/>
              </a:rPr>
              <a:t> and c</a:t>
            </a:r>
            <a:r>
              <a:rPr lang="en-GB" sz="1200" kern="1200" smtClean="0">
                <a:solidFill>
                  <a:schemeClr val="tx1"/>
                </a:solidFill>
                <a:effectLst/>
                <a:latin typeface="+mn-lt"/>
                <a:ea typeface="+mn-ea"/>
                <a:cs typeface="+mn-cs"/>
              </a:rPr>
              <a:t>apacitance falls.</a:t>
            </a:r>
            <a:r>
              <a:rPr lang="en-GB" sz="1200" kern="1200" baseline="0" smtClean="0">
                <a:solidFill>
                  <a:schemeClr val="tx1"/>
                </a:solidFill>
                <a:effectLst/>
                <a:latin typeface="+mn-lt"/>
                <a:ea typeface="+mn-ea"/>
                <a:cs typeface="+mn-cs"/>
              </a:rPr>
              <a:t>.</a:t>
            </a:r>
            <a:endParaRPr lang="en-GB" sz="1200" kern="1200" smtClean="0">
              <a:solidFill>
                <a:schemeClr val="tx1"/>
              </a:solidFill>
              <a:effectLst/>
              <a:latin typeface="+mn-lt"/>
              <a:ea typeface="+mn-ea"/>
              <a:cs typeface="+mn-cs"/>
            </a:endParaRPr>
          </a:p>
          <a:p>
            <a:pPr lvl="0"/>
            <a:r>
              <a:rPr lang="en-GB" sz="1200" kern="1200" smtClean="0">
                <a:solidFill>
                  <a:schemeClr val="tx1"/>
                </a:solidFill>
                <a:effectLst/>
                <a:latin typeface="+mn-lt"/>
                <a:ea typeface="+mn-ea"/>
                <a:cs typeface="+mn-cs"/>
              </a:rPr>
              <a:t>If the p+ contact is divided into strips</a:t>
            </a:r>
            <a:r>
              <a:rPr lang="en-GB" sz="1200" kern="1200" baseline="0" smtClean="0">
                <a:solidFill>
                  <a:schemeClr val="tx1"/>
                </a:solidFill>
                <a:effectLst/>
                <a:latin typeface="+mn-lt"/>
                <a:ea typeface="+mn-ea"/>
                <a:cs typeface="+mn-cs"/>
              </a:rPr>
              <a:t> or concentric rings about the anode, they can be biased </a:t>
            </a:r>
            <a:r>
              <a:rPr lang="en-GB" sz="1200" kern="1200" smtClean="0">
                <a:solidFill>
                  <a:schemeClr val="tx1"/>
                </a:solidFill>
                <a:effectLst/>
                <a:latin typeface="+mn-lt"/>
                <a:ea typeface="+mn-ea"/>
                <a:cs typeface="+mn-cs"/>
              </a:rPr>
              <a:t>to form a potential ‘staircase’</a:t>
            </a:r>
            <a:r>
              <a:rPr lang="en-GB" sz="1200" kern="1200" baseline="0" smtClean="0">
                <a:solidFill>
                  <a:schemeClr val="tx1"/>
                </a:solidFill>
                <a:effectLst/>
                <a:latin typeface="+mn-lt"/>
                <a:ea typeface="+mn-ea"/>
                <a:cs typeface="+mn-cs"/>
              </a:rPr>
              <a:t> or ‘funnel’ channelling electrons towards it.</a:t>
            </a:r>
            <a:r>
              <a:rPr lang="en-GB" sz="1200" kern="1200" smtClean="0">
                <a:solidFill>
                  <a:schemeClr val="tx1"/>
                </a:solidFill>
                <a:effectLst/>
                <a:latin typeface="+mn-lt"/>
                <a:ea typeface="+mn-ea"/>
                <a:cs typeface="+mn-cs"/>
              </a:rPr>
              <a:t>  </a:t>
            </a:r>
          </a:p>
          <a:p>
            <a:pPr lvl="0"/>
            <a:endParaRPr lang="en-GB" sz="1200" kern="1200" smtClean="0">
              <a:solidFill>
                <a:schemeClr val="tx1"/>
              </a:solidFill>
              <a:effectLst/>
              <a:latin typeface="+mn-lt"/>
              <a:ea typeface="+mn-ea"/>
              <a:cs typeface="+mn-cs"/>
            </a:endParaRPr>
          </a:p>
          <a:p>
            <a:pPr lvl="0"/>
            <a:r>
              <a:rPr lang="en-GB" sz="1200" kern="1200" smtClean="0">
                <a:solidFill>
                  <a:schemeClr val="tx1"/>
                </a:solidFill>
                <a:effectLst/>
                <a:latin typeface="+mn-lt"/>
                <a:ea typeface="+mn-ea"/>
                <a:cs typeface="+mn-cs"/>
              </a:rPr>
              <a:t>This extremely low-noise configuration</a:t>
            </a:r>
            <a:r>
              <a:rPr lang="en-GB" sz="1200" kern="1200" baseline="0" smtClean="0">
                <a:solidFill>
                  <a:schemeClr val="tx1"/>
                </a:solidFill>
                <a:effectLst/>
                <a:latin typeface="+mn-lt"/>
                <a:ea typeface="+mn-ea"/>
                <a:cs typeface="+mn-cs"/>
              </a:rPr>
              <a:t> is common in the best modern soft x-ray detectors such as this Amptek product. It has a plane full-face cathode and many narrow rings surrounding the anode. The outermost rings are more negative than the cathode to create a steep potential funnel to the anode.</a:t>
            </a:r>
            <a:endParaRPr lang="en-GB" sz="1200" kern="1200" smtClean="0">
              <a:solidFill>
                <a:schemeClr val="tx1"/>
              </a:solidFill>
              <a:effectLst/>
              <a:latin typeface="+mn-lt"/>
              <a:ea typeface="+mn-ea"/>
              <a:cs typeface="+mn-cs"/>
            </a:endParaRPr>
          </a:p>
          <a:p>
            <a:endParaRPr lang="en-GB" sz="1200" kern="1200" smtClean="0">
              <a:solidFill>
                <a:schemeClr val="tx1"/>
              </a:solidFill>
              <a:effectLst/>
              <a:latin typeface="+mn-lt"/>
              <a:ea typeface="+mn-ea"/>
              <a:cs typeface="+mn-cs"/>
            </a:endParaRPr>
          </a:p>
          <a:p>
            <a:pPr lvl="0"/>
            <a:r>
              <a:rPr lang="en-GB" sz="1200" kern="1200" smtClean="0">
                <a:solidFill>
                  <a:schemeClr val="tx1"/>
                </a:solidFill>
                <a:effectLst/>
                <a:latin typeface="+mn-lt"/>
                <a:ea typeface="+mn-ea"/>
                <a:cs typeface="+mn-cs"/>
              </a:rPr>
              <a:t>Now</a:t>
            </a:r>
            <a:r>
              <a:rPr lang="en-GB" sz="1200" kern="1200" baseline="0" smtClean="0">
                <a:solidFill>
                  <a:schemeClr val="tx1"/>
                </a:solidFill>
                <a:effectLst/>
                <a:latin typeface="+mn-lt"/>
                <a:ea typeface="+mn-ea"/>
                <a:cs typeface="+mn-cs"/>
              </a:rPr>
              <a:t> we want to apply this design to a high-Z material for hard x-rays.</a:t>
            </a:r>
          </a:p>
          <a:p>
            <a:pPr lvl="0"/>
            <a:r>
              <a:rPr lang="en-GB" sz="1200" kern="1200" baseline="0" smtClean="0">
                <a:solidFill>
                  <a:schemeClr val="tx1"/>
                </a:solidFill>
                <a:effectLst/>
                <a:latin typeface="+mn-lt"/>
                <a:ea typeface="+mn-ea"/>
                <a:cs typeface="+mn-cs"/>
              </a:rPr>
              <a:t>CZT crystal </a:t>
            </a:r>
            <a:r>
              <a:rPr lang="en-GB" sz="1200" kern="1200" smtClean="0">
                <a:solidFill>
                  <a:schemeClr val="tx1"/>
                </a:solidFill>
                <a:effectLst/>
                <a:latin typeface="+mn-lt"/>
                <a:ea typeface="+mn-ea"/>
                <a:cs typeface="+mn-cs"/>
              </a:rPr>
              <a:t>quality</a:t>
            </a:r>
            <a:r>
              <a:rPr lang="en-GB" sz="1200" kern="1200" baseline="0" smtClean="0">
                <a:solidFill>
                  <a:schemeClr val="tx1"/>
                </a:solidFill>
                <a:effectLst/>
                <a:latin typeface="+mn-lt"/>
                <a:ea typeface="+mn-ea"/>
                <a:cs typeface="+mn-cs"/>
              </a:rPr>
              <a:t> has improved in the last decade so it is becoming useful for room-temperature detection with minimal leakage, lower than CdTe. </a:t>
            </a:r>
          </a:p>
          <a:p>
            <a:pPr lvl="0"/>
            <a:r>
              <a:rPr lang="en-GB" sz="1200" kern="1200" baseline="0" smtClean="0">
                <a:solidFill>
                  <a:schemeClr val="tx1"/>
                </a:solidFill>
                <a:effectLst/>
                <a:latin typeface="+mn-lt"/>
                <a:ea typeface="+mn-ea"/>
                <a:cs typeface="+mn-cs"/>
              </a:rPr>
              <a:t>Its chief flaw is poor hole mobility, but ring-drift is among the best single-carrier sensing designs so this does not matter. </a:t>
            </a:r>
            <a:endParaRPr lang="en-GB" sz="1200" kern="1200" smtClean="0">
              <a:solidFill>
                <a:schemeClr val="tx1"/>
              </a:solidFill>
              <a:effectLst/>
              <a:latin typeface="+mn-lt"/>
              <a:ea typeface="+mn-ea"/>
              <a:cs typeface="+mn-cs"/>
            </a:endParaRPr>
          </a:p>
          <a:p>
            <a:r>
              <a:rPr lang="en-GB" sz="1200" kern="1200" smtClean="0">
                <a:solidFill>
                  <a:schemeClr val="tx1"/>
                </a:solidFill>
                <a:effectLst/>
                <a:latin typeface="+mn-lt"/>
                <a:ea typeface="+mn-ea"/>
                <a:cs typeface="+mn-cs"/>
              </a:rPr>
              <a:t> </a:t>
            </a:r>
          </a:p>
          <a:p>
            <a:r>
              <a:rPr lang="en-GB" sz="1200" kern="1200" smtClean="0">
                <a:solidFill>
                  <a:schemeClr val="tx1"/>
                </a:solidFill>
                <a:effectLst/>
                <a:latin typeface="+mn-lt"/>
                <a:ea typeface="+mn-ea"/>
                <a:cs typeface="+mn-cs"/>
              </a:rPr>
              <a:t> </a:t>
            </a:r>
          </a:p>
          <a:p>
            <a:r>
              <a:rPr lang="en-GB" sz="1200" kern="1200" smtClean="0">
                <a:solidFill>
                  <a:schemeClr val="tx1"/>
                </a:solidFill>
                <a:effectLst/>
                <a:latin typeface="+mn-lt"/>
                <a:ea typeface="+mn-ea"/>
                <a:cs typeface="+mn-cs"/>
              </a:rPr>
              <a:t> </a:t>
            </a:r>
          </a:p>
          <a:p>
            <a:r>
              <a:rPr lang="en-GB" sz="1200" kern="1200" smtClean="0">
                <a:solidFill>
                  <a:schemeClr val="tx1"/>
                </a:solidFill>
                <a:effectLst/>
                <a:latin typeface="+mn-lt"/>
                <a:ea typeface="+mn-ea"/>
                <a:cs typeface="+mn-cs"/>
              </a:rPr>
              <a:t> </a:t>
            </a:r>
          </a:p>
          <a:p>
            <a:endParaRPr lang="en-GB"/>
          </a:p>
        </p:txBody>
      </p:sp>
      <p:sp>
        <p:nvSpPr>
          <p:cNvPr id="4" name="Slide Number Placeholder 3"/>
          <p:cNvSpPr>
            <a:spLocks noGrp="1"/>
          </p:cNvSpPr>
          <p:nvPr>
            <p:ph type="sldNum" sz="quarter" idx="10"/>
          </p:nvPr>
        </p:nvSpPr>
        <p:spPr/>
        <p:txBody>
          <a:bodyPr/>
          <a:lstStyle/>
          <a:p>
            <a:fld id="{6566DA53-DEB3-4774-B6DE-1E90BEA5C994}" type="slidenum">
              <a:rPr lang="en-GB" smtClean="0"/>
              <a:t>3</a:t>
            </a:fld>
            <a:endParaRPr lang="en-GB"/>
          </a:p>
        </p:txBody>
      </p:sp>
    </p:spTree>
    <p:extLst>
      <p:ext uri="{BB962C8B-B14F-4D97-AF65-F5344CB8AC3E}">
        <p14:creationId xmlns:p14="http://schemas.microsoft.com/office/powerpoint/2010/main" val="464251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mtClean="0"/>
              <a:t>We have tested a CZT device.</a:t>
            </a:r>
            <a:r>
              <a:rPr lang="en-GB" baseline="0" smtClean="0"/>
              <a:t> It is about 7mm across and has only 3 rings, making it larger and coarser than typical 15-ring silicon devices. </a:t>
            </a:r>
          </a:p>
          <a:p>
            <a:r>
              <a:rPr lang="en-GB" baseline="0" smtClean="0"/>
              <a:t>The reason is that these electrodes have to be glued face-down to matching contact rings on a special tile and this is not feasible for anything narrower than point 2 mm. </a:t>
            </a:r>
          </a:p>
          <a:p>
            <a:r>
              <a:rPr lang="en-GB" baseline="0" smtClean="0"/>
              <a:t>Silicon devices have implanted conducting channels for contact.</a:t>
            </a:r>
            <a:endParaRPr lang="en-GB" smtClean="0"/>
          </a:p>
          <a:p>
            <a:r>
              <a:rPr lang="en-GB" smtClean="0"/>
              <a:t>Irradiation is through the plane back cathode as usual.</a:t>
            </a:r>
          </a:p>
          <a:p>
            <a:endParaRPr lang="en-GB" smtClean="0"/>
          </a:p>
          <a:p>
            <a:r>
              <a:rPr lang="en-GB" smtClean="0"/>
              <a:t>Each</a:t>
            </a:r>
            <a:r>
              <a:rPr lang="en-GB" baseline="0" smtClean="0"/>
              <a:t> drift-ring and the cathode </a:t>
            </a:r>
            <a:r>
              <a:rPr lang="en-GB" smtClean="0"/>
              <a:t>are independently biased, allowing unlimited variation in bulk and lateral (drift) fields. The guard ring is left</a:t>
            </a:r>
            <a:r>
              <a:rPr lang="en-GB" baseline="0" smtClean="0"/>
              <a:t> floating.</a:t>
            </a:r>
            <a:endParaRPr lang="en-GB" smtClean="0"/>
          </a:p>
          <a:p>
            <a:endParaRPr lang="en-GB" smtClean="0"/>
          </a:p>
          <a:p>
            <a:r>
              <a:rPr lang="en-GB" smtClean="0"/>
              <a:t>As this spectrum</a:t>
            </a:r>
            <a:r>
              <a:rPr lang="en-GB" baseline="0" smtClean="0"/>
              <a:t> shows, cooling from room temp to -15degC scarcely affects resolution because leakage noise is negligible. Energy resolution is limited by electronic noise.</a:t>
            </a:r>
          </a:p>
          <a:p>
            <a:pPr marL="0" marR="0" indent="0" algn="l" defTabSz="914400" rtl="0" eaLnBrk="1" fontAlgn="auto" latinLnBrk="0" hangingPunct="1">
              <a:lnSpc>
                <a:spcPct val="100000"/>
              </a:lnSpc>
              <a:spcBef>
                <a:spcPts val="0"/>
              </a:spcBef>
              <a:spcAft>
                <a:spcPts val="0"/>
              </a:spcAft>
              <a:buClrTx/>
              <a:buSzTx/>
              <a:buFontTx/>
              <a:buNone/>
              <a:tabLst/>
              <a:defRPr/>
            </a:pPr>
            <a:r>
              <a:rPr lang="en-GB" smtClean="0"/>
              <a:t>‘Tailing’ caused by slow hole motion was not observed, showing that this is an effective single-carrier sensor.</a:t>
            </a:r>
          </a:p>
          <a:p>
            <a:endParaRPr lang="en-GB" smtClean="0"/>
          </a:p>
          <a:p>
            <a:r>
              <a:rPr lang="en-GB" smtClean="0"/>
              <a:t>(-150V, -300V, -450V)-500V</a:t>
            </a:r>
          </a:p>
        </p:txBody>
      </p:sp>
      <p:sp>
        <p:nvSpPr>
          <p:cNvPr id="4" name="Slide Number Placeholder 3"/>
          <p:cNvSpPr>
            <a:spLocks noGrp="1"/>
          </p:cNvSpPr>
          <p:nvPr>
            <p:ph type="sldNum" sz="quarter" idx="10"/>
          </p:nvPr>
        </p:nvSpPr>
        <p:spPr/>
        <p:txBody>
          <a:bodyPr/>
          <a:lstStyle/>
          <a:p>
            <a:fld id="{6566DA53-DEB3-4774-B6DE-1E90BEA5C994}" type="slidenum">
              <a:rPr lang="en-GB" smtClean="0"/>
              <a:t>4</a:t>
            </a:fld>
            <a:endParaRPr lang="en-GB"/>
          </a:p>
        </p:txBody>
      </p:sp>
    </p:spTree>
    <p:extLst>
      <p:ext uri="{BB962C8B-B14F-4D97-AF65-F5344CB8AC3E}">
        <p14:creationId xmlns:p14="http://schemas.microsoft.com/office/powerpoint/2010/main" val="19112060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mtClean="0"/>
              <a:t>We took this device to the Diamond Light Source to map its spatial response with a 10um beam. </a:t>
            </a:r>
          </a:p>
          <a:p>
            <a:r>
              <a:rPr lang="en-GB" smtClean="0"/>
              <a:t>As the incident beam is moved away from the anode centre,</a:t>
            </a:r>
            <a:r>
              <a:rPr lang="en-GB" baseline="0" smtClean="0"/>
              <a:t> at some point the spectrum begins to shift downwards in energy (</a:t>
            </a:r>
            <a:r>
              <a:rPr lang="en-GB" b="1" baseline="0" smtClean="0">
                <a:solidFill>
                  <a:srgbClr val="FF0000"/>
                </a:solidFill>
              </a:rPr>
              <a:t>point)</a:t>
            </a:r>
            <a:r>
              <a:rPr lang="en-GB" baseline="0" smtClean="0"/>
              <a:t>. This is defined as the edge of the active area. </a:t>
            </a:r>
            <a:r>
              <a:rPr lang="en-GB" b="1" baseline="0" smtClean="0"/>
              <a:t>(pause)</a:t>
            </a:r>
          </a:p>
          <a:p>
            <a:endParaRPr lang="en-GB" baseline="0" smtClean="0"/>
          </a:p>
          <a:p>
            <a:r>
              <a:rPr lang="en-GB" baseline="0" smtClean="0"/>
              <a:t>We repeated the experiment with many bias conditions. </a:t>
            </a:r>
            <a:r>
              <a:rPr lang="en-GB" smtClean="0"/>
              <a:t>With low field strengths, only the anode was active.</a:t>
            </a:r>
          </a:p>
          <a:p>
            <a:r>
              <a:rPr lang="en-GB" smtClean="0"/>
              <a:t>We observed </a:t>
            </a:r>
            <a:r>
              <a:rPr lang="en-GB" b="1" smtClean="0"/>
              <a:t>these trends</a:t>
            </a:r>
            <a:r>
              <a:rPr lang="en-GB" smtClean="0"/>
              <a:t> in performance.</a:t>
            </a:r>
          </a:p>
          <a:p>
            <a:r>
              <a:rPr lang="en-GB" smtClean="0"/>
              <a:t>Maximum sensitive radius extended beyond Ring 2 under </a:t>
            </a:r>
            <a:r>
              <a:rPr lang="en-GB" b="1" smtClean="0"/>
              <a:t>these conditions,</a:t>
            </a:r>
            <a:r>
              <a:rPr lang="en-GB" b="0" smtClean="0"/>
              <a:t> among the highest voltages</a:t>
            </a:r>
            <a:r>
              <a:rPr lang="en-GB" b="0" baseline="0" smtClean="0"/>
              <a:t> we had available.</a:t>
            </a:r>
            <a:endParaRPr lang="en-GB" b="1" smtClean="0"/>
          </a:p>
        </p:txBody>
      </p:sp>
      <p:sp>
        <p:nvSpPr>
          <p:cNvPr id="4" name="Slide Number Placeholder 3"/>
          <p:cNvSpPr>
            <a:spLocks noGrp="1"/>
          </p:cNvSpPr>
          <p:nvPr>
            <p:ph type="sldNum" sz="quarter" idx="10"/>
          </p:nvPr>
        </p:nvSpPr>
        <p:spPr/>
        <p:txBody>
          <a:bodyPr/>
          <a:lstStyle/>
          <a:p>
            <a:fld id="{6566DA53-DEB3-4774-B6DE-1E90BEA5C994}" type="slidenum">
              <a:rPr lang="en-GB" smtClean="0"/>
              <a:t>5</a:t>
            </a:fld>
            <a:endParaRPr lang="en-GB"/>
          </a:p>
        </p:txBody>
      </p:sp>
    </p:spTree>
    <p:extLst>
      <p:ext uri="{BB962C8B-B14F-4D97-AF65-F5344CB8AC3E}">
        <p14:creationId xmlns:p14="http://schemas.microsoft.com/office/powerpoint/2010/main" val="1269030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mtClean="0"/>
              <a:t>I had to adapt a built-in model of CdTe to give it the relevant properties of CZT, chiefly the mobility- lifetime product</a:t>
            </a:r>
            <a:r>
              <a:rPr lang="en-GB" baseline="0" smtClean="0"/>
              <a:t> for </a:t>
            </a:r>
            <a:r>
              <a:rPr lang="en-GB" smtClean="0"/>
              <a:t>charge transport . This was done by introducing traps.</a:t>
            </a:r>
          </a:p>
          <a:p>
            <a:r>
              <a:rPr lang="en-GB" smtClean="0"/>
              <a:t>When</a:t>
            </a:r>
            <a:r>
              <a:rPr lang="en-GB" baseline="0" smtClean="0"/>
              <a:t> I had defined and tested this custom material, I modelled our prototype with adjustable geometric parameters.</a:t>
            </a:r>
            <a:endParaRPr lang="en-GB" smtClean="0"/>
          </a:p>
          <a:p>
            <a:endParaRPr lang="en-GB" smtClean="0"/>
          </a:p>
          <a:p>
            <a:r>
              <a:rPr lang="en-GB" b="1" smtClean="0"/>
              <a:t>These </a:t>
            </a:r>
            <a:r>
              <a:rPr lang="en-GB" b="0" smtClean="0"/>
              <a:t>are examples of a visualisation tool showing the</a:t>
            </a:r>
            <a:r>
              <a:rPr lang="en-GB" b="0" baseline="0" smtClean="0"/>
              <a:t> potential field on </a:t>
            </a:r>
            <a:r>
              <a:rPr lang="en-GB" b="0" smtClean="0"/>
              <a:t>cross-sections</a:t>
            </a:r>
            <a:r>
              <a:rPr lang="en-GB" b="0" baseline="0" smtClean="0"/>
              <a:t> through the device. Fields along any </a:t>
            </a:r>
            <a:r>
              <a:rPr lang="en-GB" b="1" baseline="0" smtClean="0"/>
              <a:t>trajectory </a:t>
            </a:r>
            <a:r>
              <a:rPr lang="en-GB" b="0" baseline="0" smtClean="0"/>
              <a:t>can also be plotted.</a:t>
            </a:r>
            <a:endParaRPr lang="en-GB" b="0" smtClean="0"/>
          </a:p>
          <a:p>
            <a:endParaRPr lang="en-GB" smtClean="0"/>
          </a:p>
          <a:p>
            <a:endParaRPr lang="en-GB" i="1" smtClean="0"/>
          </a:p>
          <a:p>
            <a:r>
              <a:rPr lang="en-GB" i="1" smtClean="0"/>
              <a:t>There is no guard ring in the model</a:t>
            </a:r>
          </a:p>
          <a:p>
            <a:endParaRPr lang="en-GB" smtClean="0"/>
          </a:p>
          <a:p>
            <a:r>
              <a:rPr lang="en-GB" smtClean="0"/>
              <a:t>Simulations will then be repeated with varying ring size, spacing, number and bias to optimise the device. </a:t>
            </a:r>
            <a:endParaRPr lang="en-GB"/>
          </a:p>
        </p:txBody>
      </p:sp>
      <p:sp>
        <p:nvSpPr>
          <p:cNvPr id="4" name="Slide Number Placeholder 3"/>
          <p:cNvSpPr>
            <a:spLocks noGrp="1"/>
          </p:cNvSpPr>
          <p:nvPr>
            <p:ph type="sldNum" sz="quarter" idx="10"/>
          </p:nvPr>
        </p:nvSpPr>
        <p:spPr/>
        <p:txBody>
          <a:bodyPr/>
          <a:lstStyle/>
          <a:p>
            <a:fld id="{6566DA53-DEB3-4774-B6DE-1E90BEA5C994}" type="slidenum">
              <a:rPr lang="en-GB" smtClean="0"/>
              <a:t>6</a:t>
            </a:fld>
            <a:endParaRPr lang="en-GB"/>
          </a:p>
        </p:txBody>
      </p:sp>
    </p:spTree>
    <p:extLst>
      <p:ext uri="{BB962C8B-B14F-4D97-AF65-F5344CB8AC3E}">
        <p14:creationId xmlns:p14="http://schemas.microsoft.com/office/powerpoint/2010/main" val="27195434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mtClean="0"/>
              <a:t>I</a:t>
            </a:r>
            <a:r>
              <a:rPr lang="en-GB" baseline="0" smtClean="0"/>
              <a:t> devised a</a:t>
            </a:r>
            <a:r>
              <a:rPr lang="en-GB" smtClean="0"/>
              <a:t> method of simulating the way charge density is deposited </a:t>
            </a:r>
            <a:r>
              <a:rPr lang="en-GB" b="1" smtClean="0"/>
              <a:t>(point) </a:t>
            </a:r>
            <a:r>
              <a:rPr lang="en-GB" smtClean="0"/>
              <a:t>by</a:t>
            </a:r>
            <a:r>
              <a:rPr lang="en-GB" baseline="0" smtClean="0"/>
              <a:t> </a:t>
            </a:r>
            <a:r>
              <a:rPr lang="en-GB" smtClean="0"/>
              <a:t>photoelectric interaction of an</a:t>
            </a:r>
            <a:r>
              <a:rPr lang="en-GB" baseline="0" smtClean="0"/>
              <a:t> x-ray photon</a:t>
            </a:r>
            <a:r>
              <a:rPr lang="en-GB" smtClean="0"/>
              <a:t>.</a:t>
            </a:r>
            <a:r>
              <a:rPr lang="en-GB" baseline="0" smtClean="0"/>
              <a:t> </a:t>
            </a:r>
          </a:p>
          <a:p>
            <a:r>
              <a:rPr lang="en-GB" baseline="0" smtClean="0"/>
              <a:t>Interactions were placed </a:t>
            </a:r>
            <a:r>
              <a:rPr lang="en-GB" smtClean="0"/>
              <a:t>at chosen depths and radii, </a:t>
            </a:r>
            <a:r>
              <a:rPr lang="en-GB" b="1" smtClean="0"/>
              <a:t>such as this example.</a:t>
            </a:r>
          </a:p>
          <a:p>
            <a:endParaRPr lang="en-GB" smtClean="0"/>
          </a:p>
          <a:p>
            <a:r>
              <a:rPr lang="en-GB" smtClean="0"/>
              <a:t>The next slide shows the electrode current signals corresponding to these</a:t>
            </a:r>
            <a:r>
              <a:rPr lang="en-GB" baseline="0" smtClean="0"/>
              <a:t> 3D electron density plots </a:t>
            </a:r>
            <a:r>
              <a:rPr lang="en-GB" smtClean="0"/>
              <a:t>.</a:t>
            </a:r>
          </a:p>
          <a:p>
            <a:r>
              <a:rPr lang="en-GB" smtClean="0"/>
              <a:t>TCAD cannot produce spectra as in experiment, therefore the spatial response had to be analysed by a different method.</a:t>
            </a:r>
          </a:p>
          <a:p>
            <a:endParaRPr lang="en-GB" smtClean="0"/>
          </a:p>
          <a:p>
            <a:endParaRPr lang="en-GB" smtClean="0"/>
          </a:p>
          <a:p>
            <a:r>
              <a:rPr lang="en-GB" i="1" smtClean="0"/>
              <a:t>Mesh was automatically redesigned for each chosen interaction site </a:t>
            </a:r>
          </a:p>
          <a:p>
            <a:r>
              <a:rPr lang="en-GB" i="1" smtClean="0"/>
              <a:t>to enclose regions of highest charge density in the finest mesh.</a:t>
            </a:r>
          </a:p>
          <a:p>
            <a:endParaRPr lang="en-GB" smtClean="0"/>
          </a:p>
        </p:txBody>
      </p:sp>
      <p:sp>
        <p:nvSpPr>
          <p:cNvPr id="4" name="Slide Number Placeholder 3"/>
          <p:cNvSpPr>
            <a:spLocks noGrp="1"/>
          </p:cNvSpPr>
          <p:nvPr>
            <p:ph type="sldNum" sz="quarter" idx="10"/>
          </p:nvPr>
        </p:nvSpPr>
        <p:spPr/>
        <p:txBody>
          <a:bodyPr/>
          <a:lstStyle/>
          <a:p>
            <a:fld id="{6566DA53-DEB3-4774-B6DE-1E90BEA5C994}" type="slidenum">
              <a:rPr lang="en-GB" smtClean="0"/>
              <a:t>7</a:t>
            </a:fld>
            <a:endParaRPr lang="en-GB"/>
          </a:p>
        </p:txBody>
      </p:sp>
    </p:spTree>
    <p:extLst>
      <p:ext uri="{BB962C8B-B14F-4D97-AF65-F5344CB8AC3E}">
        <p14:creationId xmlns:p14="http://schemas.microsoft.com/office/powerpoint/2010/main" val="18522997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mtClean="0"/>
          </a:p>
          <a:p>
            <a:r>
              <a:rPr lang="en-GB" smtClean="0"/>
              <a:t>Current signals </a:t>
            </a:r>
            <a:r>
              <a:rPr lang="en-GB" b="1" smtClean="0"/>
              <a:t>point</a:t>
            </a:r>
            <a:r>
              <a:rPr lang="en-GB" smtClean="0"/>
              <a:t> are recorded for all electrodes</a:t>
            </a:r>
            <a:r>
              <a:rPr lang="en-GB" baseline="0" smtClean="0"/>
              <a:t>. </a:t>
            </a:r>
          </a:p>
          <a:p>
            <a:r>
              <a:rPr lang="en-GB" baseline="0" smtClean="0"/>
              <a:t>We integrate these </a:t>
            </a:r>
            <a:r>
              <a:rPr lang="en-GB" b="1" baseline="0" smtClean="0"/>
              <a:t>point</a:t>
            </a:r>
            <a:r>
              <a:rPr lang="en-GB" baseline="0" smtClean="0"/>
              <a:t>  to find the total charge collected by each electrode when drift is complete. </a:t>
            </a:r>
          </a:p>
          <a:p>
            <a:r>
              <a:rPr lang="en-GB" baseline="0" smtClean="0"/>
              <a:t>Only the anode signal </a:t>
            </a:r>
            <a:r>
              <a:rPr lang="en-GB" b="1" baseline="0" smtClean="0"/>
              <a:t>red</a:t>
            </a:r>
            <a:r>
              <a:rPr lang="en-GB" baseline="0" smtClean="0"/>
              <a:t> represents charge that would appear in our spectrum, but we examine the others to aid understanding.</a:t>
            </a:r>
          </a:p>
          <a:p>
            <a:r>
              <a:rPr lang="en-GB" baseline="0" smtClean="0"/>
              <a:t>As we saw inprevious slide, this simulation ended with charge split between the anode and R1 with a little on R2.</a:t>
            </a:r>
          </a:p>
          <a:p>
            <a:r>
              <a:rPr lang="en-GB" baseline="0" smtClean="0"/>
              <a:t>Ideally, </a:t>
            </a:r>
            <a:r>
              <a:rPr lang="en-GB" b="1" baseline="0" smtClean="0"/>
              <a:t>all</a:t>
            </a:r>
            <a:r>
              <a:rPr lang="en-GB" baseline="0" smtClean="0"/>
              <a:t> the charge would end on the anode so </a:t>
            </a:r>
            <a:r>
              <a:rPr lang="en-GB" b="1" baseline="0" smtClean="0"/>
              <a:t>this red</a:t>
            </a:r>
            <a:r>
              <a:rPr lang="en-GB" baseline="0" smtClean="0"/>
              <a:t> line would be high and the </a:t>
            </a:r>
            <a:r>
              <a:rPr lang="en-GB" b="1" baseline="0" smtClean="0"/>
              <a:t>green and black </a:t>
            </a:r>
            <a:r>
              <a:rPr lang="en-GB" baseline="0" smtClean="0"/>
              <a:t>at zero.</a:t>
            </a:r>
          </a:p>
          <a:p>
            <a:endParaRPr lang="en-GB" baseline="0" smtClean="0"/>
          </a:p>
          <a:p>
            <a:r>
              <a:rPr lang="en-GB" baseline="0" smtClean="0"/>
              <a:t>The simulation is repeated with the photon at different radial positions, like an experimental linescan, so we get this radial profile that characterises the detector. When bias conditions or ring geometries are changed, this profile will change. </a:t>
            </a:r>
          </a:p>
          <a:p>
            <a:r>
              <a:rPr lang="en-GB" baseline="0" smtClean="0"/>
              <a:t>The ideal detector would have a flat, high anode response over its whole radius.</a:t>
            </a:r>
          </a:p>
          <a:p>
            <a:endParaRPr lang="en-GB" baseline="0" smtClean="0"/>
          </a:p>
        </p:txBody>
      </p:sp>
      <p:sp>
        <p:nvSpPr>
          <p:cNvPr id="4" name="Slide Number Placeholder 3"/>
          <p:cNvSpPr>
            <a:spLocks noGrp="1"/>
          </p:cNvSpPr>
          <p:nvPr>
            <p:ph type="sldNum" sz="quarter" idx="10"/>
          </p:nvPr>
        </p:nvSpPr>
        <p:spPr/>
        <p:txBody>
          <a:bodyPr/>
          <a:lstStyle/>
          <a:p>
            <a:fld id="{6566DA53-DEB3-4774-B6DE-1E90BEA5C994}" type="slidenum">
              <a:rPr lang="en-GB" smtClean="0"/>
              <a:t>8</a:t>
            </a:fld>
            <a:endParaRPr lang="en-GB"/>
          </a:p>
        </p:txBody>
      </p:sp>
    </p:spTree>
    <p:extLst>
      <p:ext uri="{BB962C8B-B14F-4D97-AF65-F5344CB8AC3E}">
        <p14:creationId xmlns:p14="http://schemas.microsoft.com/office/powerpoint/2010/main" val="19860942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mtClean="0"/>
              <a:t>Simulations were run under the same bias conditions used in experiment.</a:t>
            </a:r>
          </a:p>
          <a:p>
            <a:r>
              <a:rPr lang="en-GB" smtClean="0"/>
              <a:t>The</a:t>
            </a:r>
            <a:r>
              <a:rPr lang="en-GB" baseline="0" smtClean="0"/>
              <a:t> fall in simulated anode charge collection corresponds to peaks shifting downwards.</a:t>
            </a:r>
          </a:p>
          <a:p>
            <a:endParaRPr lang="en-GB" smtClean="0"/>
          </a:p>
          <a:p>
            <a:r>
              <a:rPr lang="en-GB" sz="1200" b="0" smtClean="0"/>
              <a:t>Observed</a:t>
            </a:r>
            <a:r>
              <a:rPr lang="en-GB" sz="1200" b="1" baseline="0" smtClean="0"/>
              <a:t> </a:t>
            </a:r>
            <a:r>
              <a:rPr lang="en-GB" sz="1200" b="1" smtClean="0"/>
              <a:t>trends</a:t>
            </a:r>
            <a:r>
              <a:rPr lang="en-GB" sz="1200" smtClean="0"/>
              <a:t> in charge</a:t>
            </a:r>
            <a:r>
              <a:rPr lang="en-GB" sz="1200" baseline="0" smtClean="0"/>
              <a:t> collection </a:t>
            </a:r>
            <a:r>
              <a:rPr lang="en-GB" sz="1200" smtClean="0"/>
              <a:t>and active area with varying bias were reproduced</a:t>
            </a:r>
          </a:p>
          <a:p>
            <a:r>
              <a:rPr lang="en-GB" sz="1200" smtClean="0"/>
              <a:t>But</a:t>
            </a:r>
            <a:r>
              <a:rPr lang="en-GB" sz="1200" baseline="0" smtClean="0"/>
              <a:t> the model had unrealistically poor performance under all conditions, as shown by its </a:t>
            </a:r>
            <a:r>
              <a:rPr lang="en-GB" sz="1200" b="1" baseline="0" smtClean="0"/>
              <a:t>reponse profile.</a:t>
            </a:r>
            <a:endParaRPr lang="en-GB" sz="1200" b="1" smtClean="0"/>
          </a:p>
          <a:p>
            <a:endParaRPr lang="en-GB" sz="1200" smtClean="0"/>
          </a:p>
          <a:p>
            <a:r>
              <a:rPr lang="en-GB" sz="1200" baseline="0" smtClean="0"/>
              <a:t>This is thought to be a fault in the material model. Altering the trap concentration to increase mu-tau did not correct the profile. A solution is still being sought.</a:t>
            </a:r>
            <a:endParaRPr lang="en-GB" smtClean="0"/>
          </a:p>
          <a:p>
            <a:endParaRPr lang="en-GB" smtClean="0"/>
          </a:p>
          <a:p>
            <a:r>
              <a:rPr lang="en-GB" smtClean="0"/>
              <a:t>Meanwhile, simulations have proceeded with the faulty material</a:t>
            </a:r>
            <a:r>
              <a:rPr lang="en-GB" baseline="0" smtClean="0"/>
              <a:t> to study the effects of other parameters.</a:t>
            </a:r>
          </a:p>
          <a:p>
            <a:endParaRPr lang="en-GB" smtClean="0"/>
          </a:p>
          <a:p>
            <a:r>
              <a:rPr lang="en-GB" i="1" smtClean="0"/>
              <a:t>Many events are </a:t>
            </a:r>
            <a:r>
              <a:rPr lang="en-GB" i="1" err="1" smtClean="0"/>
              <a:t>mis</a:t>
            </a:r>
            <a:r>
              <a:rPr lang="en-GB" i="1" smtClean="0"/>
              <a:t>-registered at too low an energy</a:t>
            </a:r>
            <a:endParaRPr lang="en-GB" i="1"/>
          </a:p>
        </p:txBody>
      </p:sp>
      <p:sp>
        <p:nvSpPr>
          <p:cNvPr id="4" name="Slide Number Placeholder 3"/>
          <p:cNvSpPr>
            <a:spLocks noGrp="1"/>
          </p:cNvSpPr>
          <p:nvPr>
            <p:ph type="sldNum" sz="quarter" idx="10"/>
          </p:nvPr>
        </p:nvSpPr>
        <p:spPr/>
        <p:txBody>
          <a:bodyPr/>
          <a:lstStyle/>
          <a:p>
            <a:fld id="{6566DA53-DEB3-4774-B6DE-1E90BEA5C994}" type="slidenum">
              <a:rPr lang="en-GB" smtClean="0"/>
              <a:t>9</a:t>
            </a:fld>
            <a:endParaRPr lang="en-GB"/>
          </a:p>
        </p:txBody>
      </p:sp>
    </p:spTree>
    <p:extLst>
      <p:ext uri="{BB962C8B-B14F-4D97-AF65-F5344CB8AC3E}">
        <p14:creationId xmlns:p14="http://schemas.microsoft.com/office/powerpoint/2010/main" val="26573413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9D2E3DD-58DC-436A-BEC4-D30CDF3022A4}" type="datetime1">
              <a:rPr lang="en-GB" smtClean="0"/>
              <a:t>15/08/2014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AC7211E-8C4E-4496-BD69-EA76111F703B}" type="slidenum">
              <a:rPr lang="en-GB" smtClean="0"/>
              <a:t>‹#›</a:t>
            </a:fld>
            <a:endParaRPr lang="en-GB"/>
          </a:p>
        </p:txBody>
      </p:sp>
    </p:spTree>
    <p:extLst>
      <p:ext uri="{BB962C8B-B14F-4D97-AF65-F5344CB8AC3E}">
        <p14:creationId xmlns:p14="http://schemas.microsoft.com/office/powerpoint/2010/main" val="3222142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273C9C1-3EEF-45A9-BEF9-396A37441F90}" type="datetime1">
              <a:rPr lang="en-GB" smtClean="0"/>
              <a:t>15/08/2014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AC7211E-8C4E-4496-BD69-EA76111F703B}" type="slidenum">
              <a:rPr lang="en-GB" smtClean="0"/>
              <a:t>‹#›</a:t>
            </a:fld>
            <a:endParaRPr lang="en-GB"/>
          </a:p>
        </p:txBody>
      </p:sp>
    </p:spTree>
    <p:extLst>
      <p:ext uri="{BB962C8B-B14F-4D97-AF65-F5344CB8AC3E}">
        <p14:creationId xmlns:p14="http://schemas.microsoft.com/office/powerpoint/2010/main" val="1457007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A150527-9D4D-40A7-B07F-1DB181251919}" type="datetime1">
              <a:rPr lang="en-GB" smtClean="0"/>
              <a:t>15/08/2014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AC7211E-8C4E-4496-BD69-EA76111F703B}" type="slidenum">
              <a:rPr lang="en-GB" smtClean="0"/>
              <a:t>‹#›</a:t>
            </a:fld>
            <a:endParaRPr lang="en-GB"/>
          </a:p>
        </p:txBody>
      </p:sp>
    </p:spTree>
    <p:extLst>
      <p:ext uri="{BB962C8B-B14F-4D97-AF65-F5344CB8AC3E}">
        <p14:creationId xmlns:p14="http://schemas.microsoft.com/office/powerpoint/2010/main" val="2315496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FFCFC57-0211-4082-B979-56771C1C3372}" type="datetime1">
              <a:rPr lang="en-GB" smtClean="0"/>
              <a:t>15/08/2014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AC7211E-8C4E-4496-BD69-EA76111F703B}" type="slidenum">
              <a:rPr lang="en-GB" smtClean="0"/>
              <a:t>‹#›</a:t>
            </a:fld>
            <a:endParaRPr lang="en-GB"/>
          </a:p>
        </p:txBody>
      </p:sp>
    </p:spTree>
    <p:extLst>
      <p:ext uri="{BB962C8B-B14F-4D97-AF65-F5344CB8AC3E}">
        <p14:creationId xmlns:p14="http://schemas.microsoft.com/office/powerpoint/2010/main" val="2391155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C65663-9935-40EE-A728-D8A856A786F1}" type="datetime1">
              <a:rPr lang="en-GB" smtClean="0"/>
              <a:t>15/08/2014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AC7211E-8C4E-4496-BD69-EA76111F703B}" type="slidenum">
              <a:rPr lang="en-GB" smtClean="0"/>
              <a:t>‹#›</a:t>
            </a:fld>
            <a:endParaRPr lang="en-GB"/>
          </a:p>
        </p:txBody>
      </p:sp>
    </p:spTree>
    <p:extLst>
      <p:ext uri="{BB962C8B-B14F-4D97-AF65-F5344CB8AC3E}">
        <p14:creationId xmlns:p14="http://schemas.microsoft.com/office/powerpoint/2010/main" val="18360855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B0030E0-E3E6-424B-B12D-2705A9753311}" type="datetime1">
              <a:rPr lang="en-GB" smtClean="0"/>
              <a:t>15/08/2014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AC7211E-8C4E-4496-BD69-EA76111F703B}" type="slidenum">
              <a:rPr lang="en-GB" smtClean="0"/>
              <a:t>‹#›</a:t>
            </a:fld>
            <a:endParaRPr lang="en-GB"/>
          </a:p>
        </p:txBody>
      </p:sp>
    </p:spTree>
    <p:extLst>
      <p:ext uri="{BB962C8B-B14F-4D97-AF65-F5344CB8AC3E}">
        <p14:creationId xmlns:p14="http://schemas.microsoft.com/office/powerpoint/2010/main" val="69831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C7CAD84-3E4C-4B08-B4B1-DC5F9A230392}" type="datetime1">
              <a:rPr lang="en-GB" smtClean="0"/>
              <a:t>15/08/2014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AC7211E-8C4E-4496-BD69-EA76111F703B}" type="slidenum">
              <a:rPr lang="en-GB" smtClean="0"/>
              <a:t>‹#›</a:t>
            </a:fld>
            <a:endParaRPr lang="en-GB"/>
          </a:p>
        </p:txBody>
      </p:sp>
    </p:spTree>
    <p:extLst>
      <p:ext uri="{BB962C8B-B14F-4D97-AF65-F5344CB8AC3E}">
        <p14:creationId xmlns:p14="http://schemas.microsoft.com/office/powerpoint/2010/main" val="1883768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1B4BDAE-C5D4-4893-85FC-F6DA6C4795E7}" type="datetime1">
              <a:rPr lang="en-GB" smtClean="0"/>
              <a:t>15/08/2014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AC7211E-8C4E-4496-BD69-EA76111F703B}" type="slidenum">
              <a:rPr lang="en-GB" smtClean="0"/>
              <a:t>‹#›</a:t>
            </a:fld>
            <a:endParaRPr lang="en-GB"/>
          </a:p>
        </p:txBody>
      </p:sp>
    </p:spTree>
    <p:extLst>
      <p:ext uri="{BB962C8B-B14F-4D97-AF65-F5344CB8AC3E}">
        <p14:creationId xmlns:p14="http://schemas.microsoft.com/office/powerpoint/2010/main" val="1965984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53E19C-BBD4-4964-838A-F66B7D86B247}" type="datetime1">
              <a:rPr lang="en-GB" smtClean="0"/>
              <a:t>15/08/2014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AC7211E-8C4E-4496-BD69-EA76111F703B}" type="slidenum">
              <a:rPr lang="en-GB" smtClean="0"/>
              <a:t>‹#›</a:t>
            </a:fld>
            <a:endParaRPr lang="en-GB"/>
          </a:p>
        </p:txBody>
      </p:sp>
    </p:spTree>
    <p:extLst>
      <p:ext uri="{BB962C8B-B14F-4D97-AF65-F5344CB8AC3E}">
        <p14:creationId xmlns:p14="http://schemas.microsoft.com/office/powerpoint/2010/main" val="25294959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6E380D-EB22-42F9-AA57-28A6F0A5E517}" type="datetime1">
              <a:rPr lang="en-GB" smtClean="0"/>
              <a:t>15/08/2014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AC7211E-8C4E-4496-BD69-EA76111F703B}" type="slidenum">
              <a:rPr lang="en-GB" smtClean="0"/>
              <a:t>‹#›</a:t>
            </a:fld>
            <a:endParaRPr lang="en-GB"/>
          </a:p>
        </p:txBody>
      </p:sp>
    </p:spTree>
    <p:extLst>
      <p:ext uri="{BB962C8B-B14F-4D97-AF65-F5344CB8AC3E}">
        <p14:creationId xmlns:p14="http://schemas.microsoft.com/office/powerpoint/2010/main" val="2973473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8006C8-5FBA-40FF-8FB1-02A295B27E04}" type="datetime1">
              <a:rPr lang="en-GB" smtClean="0"/>
              <a:t>15/08/2014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AC7211E-8C4E-4496-BD69-EA76111F703B}" type="slidenum">
              <a:rPr lang="en-GB" smtClean="0"/>
              <a:t>‹#›</a:t>
            </a:fld>
            <a:endParaRPr lang="en-GB"/>
          </a:p>
        </p:txBody>
      </p:sp>
    </p:spTree>
    <p:extLst>
      <p:ext uri="{BB962C8B-B14F-4D97-AF65-F5344CB8AC3E}">
        <p14:creationId xmlns:p14="http://schemas.microsoft.com/office/powerpoint/2010/main" val="1524321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1BF7AD-137B-42FF-B9ED-A3ED67E2DCF9}" type="datetime1">
              <a:rPr lang="en-GB" smtClean="0"/>
              <a:t>15/08/2014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C7211E-8C4E-4496-BD69-EA76111F703B}" type="slidenum">
              <a:rPr lang="en-GB" smtClean="0"/>
              <a:t>‹#›</a:t>
            </a:fld>
            <a:endParaRPr lang="en-GB"/>
          </a:p>
        </p:txBody>
      </p:sp>
    </p:spTree>
    <p:extLst>
      <p:ext uri="{BB962C8B-B14F-4D97-AF65-F5344CB8AC3E}">
        <p14:creationId xmlns:p14="http://schemas.microsoft.com/office/powerpoint/2010/main" val="40419902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28.pn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2132856"/>
            <a:ext cx="7772400" cy="2520280"/>
          </a:xfrm>
        </p:spPr>
        <p:txBody>
          <a:bodyPr>
            <a:normAutofit fontScale="90000"/>
          </a:bodyPr>
          <a:lstStyle/>
          <a:p>
            <a:r>
              <a:rPr lang="en-GB" sz="4000">
                <a:solidFill>
                  <a:srgbClr val="282828"/>
                </a:solidFill>
                <a:latin typeface="Times New Roman"/>
                <a:ea typeface="Calibri"/>
                <a:cs typeface="Times New Roman"/>
              </a:rPr>
              <a:t>Improving the </a:t>
            </a:r>
            <a:r>
              <a:rPr lang="en-GB" sz="4000" smtClean="0">
                <a:solidFill>
                  <a:srgbClr val="282828"/>
                </a:solidFill>
                <a:latin typeface="Times New Roman"/>
                <a:ea typeface="Calibri"/>
                <a:cs typeface="Times New Roman"/>
              </a:rPr>
              <a:t>Design </a:t>
            </a:r>
            <a:r>
              <a:rPr lang="en-GB" sz="4000">
                <a:solidFill>
                  <a:srgbClr val="282828"/>
                </a:solidFill>
                <a:latin typeface="Times New Roman"/>
                <a:ea typeface="Calibri"/>
                <a:cs typeface="Times New Roman"/>
              </a:rPr>
              <a:t>of </a:t>
            </a:r>
            <a:r>
              <a:rPr lang="en-GB" sz="4000" smtClean="0">
                <a:solidFill>
                  <a:srgbClr val="282828"/>
                </a:solidFill>
                <a:latin typeface="Times New Roman"/>
                <a:ea typeface="Calibri"/>
                <a:cs typeface="Times New Roman"/>
              </a:rPr>
              <a:t/>
            </a:r>
            <a:br>
              <a:rPr lang="en-GB" sz="4000" smtClean="0">
                <a:solidFill>
                  <a:srgbClr val="282828"/>
                </a:solidFill>
                <a:latin typeface="Times New Roman"/>
                <a:ea typeface="Calibri"/>
                <a:cs typeface="Times New Roman"/>
              </a:rPr>
            </a:br>
            <a:r>
              <a:rPr lang="en-GB" sz="4000" smtClean="0">
                <a:solidFill>
                  <a:srgbClr val="282828"/>
                </a:solidFill>
                <a:latin typeface="Times New Roman"/>
                <a:ea typeface="Calibri"/>
                <a:cs typeface="Times New Roman"/>
              </a:rPr>
              <a:t>CZT </a:t>
            </a:r>
            <a:r>
              <a:rPr lang="en-GB" sz="4000">
                <a:solidFill>
                  <a:srgbClr val="282828"/>
                </a:solidFill>
                <a:latin typeface="Times New Roman"/>
                <a:ea typeface="Calibri"/>
                <a:cs typeface="Times New Roman"/>
              </a:rPr>
              <a:t>Ring-Drift </a:t>
            </a:r>
            <a:r>
              <a:rPr lang="en-GB" sz="4000" smtClean="0">
                <a:solidFill>
                  <a:srgbClr val="282828"/>
                </a:solidFill>
                <a:latin typeface="Times New Roman"/>
                <a:ea typeface="Calibri"/>
                <a:cs typeface="Times New Roman"/>
              </a:rPr>
              <a:t>Detectors </a:t>
            </a:r>
            <a:br>
              <a:rPr lang="en-GB" sz="4000" smtClean="0">
                <a:solidFill>
                  <a:srgbClr val="282828"/>
                </a:solidFill>
                <a:latin typeface="Times New Roman"/>
                <a:ea typeface="Calibri"/>
                <a:cs typeface="Times New Roman"/>
              </a:rPr>
            </a:br>
            <a:r>
              <a:rPr lang="en-GB" sz="3100" smtClean="0">
                <a:solidFill>
                  <a:srgbClr val="282828"/>
                </a:solidFill>
                <a:latin typeface="Times New Roman"/>
                <a:ea typeface="Calibri"/>
                <a:cs typeface="Times New Roman"/>
              </a:rPr>
              <a:t>with </a:t>
            </a:r>
            <a:r>
              <a:rPr lang="en-GB" sz="3100">
                <a:solidFill>
                  <a:srgbClr val="282828"/>
                </a:solidFill>
                <a:latin typeface="Times New Roman"/>
                <a:ea typeface="Calibri"/>
                <a:cs typeface="Times New Roman"/>
              </a:rPr>
              <a:t>Sentaurus TCAD</a:t>
            </a:r>
            <a:br>
              <a:rPr lang="en-GB" sz="3100">
                <a:solidFill>
                  <a:srgbClr val="282828"/>
                </a:solidFill>
                <a:latin typeface="Times New Roman"/>
                <a:ea typeface="Calibri"/>
                <a:cs typeface="Times New Roman"/>
              </a:rPr>
            </a:br>
            <a:r>
              <a:rPr lang="en-GB" sz="1300" smtClean="0">
                <a:solidFill>
                  <a:srgbClr val="282828"/>
                </a:solidFill>
                <a:latin typeface="Times New Roman"/>
                <a:ea typeface="Calibri"/>
                <a:cs typeface="Times New Roman"/>
              </a:rPr>
              <a:t/>
            </a:r>
            <a:br>
              <a:rPr lang="en-GB" sz="1300" smtClean="0">
                <a:solidFill>
                  <a:srgbClr val="282828"/>
                </a:solidFill>
                <a:latin typeface="Times New Roman"/>
                <a:ea typeface="Calibri"/>
                <a:cs typeface="Times New Roman"/>
              </a:rPr>
            </a:br>
            <a:r>
              <a:rPr lang="en-GB" sz="1200"/>
              <a:t/>
            </a:r>
            <a:br>
              <a:rPr lang="en-GB" sz="1200"/>
            </a:br>
            <a:r>
              <a:rPr lang="en-GB" sz="1200"/>
              <a:t> </a:t>
            </a:r>
            <a:r>
              <a:rPr lang="en-GB" sz="1600" u="sng"/>
              <a:t>V. Boothman</a:t>
            </a:r>
            <a:r>
              <a:rPr lang="en-GB" sz="1600"/>
              <a:t>, A. Alruhaili, A. </a:t>
            </a:r>
            <a:r>
              <a:rPr lang="en-GB" sz="1600" err="1"/>
              <a:t>Lohstroh</a:t>
            </a:r>
            <a:r>
              <a:rPr lang="en-GB" sz="1600"/>
              <a:t>, P. </a:t>
            </a:r>
            <a:r>
              <a:rPr lang="en-GB" sz="1600" err="1"/>
              <a:t>Sellin</a:t>
            </a:r>
            <a:r>
              <a:rPr lang="en-GB" sz="1600"/>
              <a:t>, V. </a:t>
            </a:r>
            <a:r>
              <a:rPr lang="en-GB" sz="1600" err="1"/>
              <a:t>Perumal</a:t>
            </a:r>
            <a:r>
              <a:rPr lang="en-GB" sz="1600"/>
              <a:t>, K. </a:t>
            </a:r>
            <a:r>
              <a:rPr lang="en-GB" sz="1600" err="1" smtClean="0"/>
              <a:t>Sawhney</a:t>
            </a:r>
            <a:r>
              <a:rPr lang="en-GB" sz="1600" smtClean="0"/>
              <a:t>*, </a:t>
            </a:r>
            <a:r>
              <a:rPr lang="en-GB" sz="1600"/>
              <a:t>and S. </a:t>
            </a:r>
            <a:r>
              <a:rPr lang="en-GB" sz="1600" err="1" smtClean="0"/>
              <a:t>Kachanov</a:t>
            </a:r>
            <a:r>
              <a:rPr lang="en-GB" sz="1600" smtClean="0"/>
              <a:t>*</a:t>
            </a:r>
            <a:br>
              <a:rPr lang="en-GB" sz="1600" smtClean="0"/>
            </a:br>
            <a:r>
              <a:rPr lang="en-GB" sz="1300">
                <a:solidFill>
                  <a:srgbClr val="282828"/>
                </a:solidFill>
                <a:ea typeface="Calibri"/>
                <a:cs typeface="Times New Roman"/>
              </a:rPr>
              <a:t>Dept. of Physics, University of Surrey, Guildford, GU2 </a:t>
            </a:r>
            <a:r>
              <a:rPr lang="en-GB" sz="1300" smtClean="0">
                <a:solidFill>
                  <a:srgbClr val="282828"/>
                </a:solidFill>
                <a:ea typeface="Calibri"/>
                <a:cs typeface="Times New Roman"/>
              </a:rPr>
              <a:t>7XH</a:t>
            </a:r>
            <a:r>
              <a:rPr lang="en-GB" sz="1300" smtClean="0"/>
              <a:t> </a:t>
            </a:r>
            <a:r>
              <a:rPr lang="en-GB" sz="1300"/>
              <a:t/>
            </a:r>
            <a:br>
              <a:rPr lang="en-GB" sz="1300"/>
            </a:br>
            <a:r>
              <a:rPr lang="en-GB" sz="1300"/>
              <a:t> *Diamond Light Source Ltd., Harwell Science and Innovation Campus, Didcot, Oxfordshire OX11 0DE </a:t>
            </a:r>
            <a:r>
              <a:rPr lang="en-GB" sz="1300" smtClean="0">
                <a:solidFill>
                  <a:srgbClr val="282828"/>
                </a:solidFill>
                <a:latin typeface="Times New Roman"/>
                <a:ea typeface="Calibri"/>
                <a:cs typeface="Times New Roman"/>
              </a:rPr>
              <a:t/>
            </a:r>
            <a:br>
              <a:rPr lang="en-GB" sz="1300" smtClean="0">
                <a:solidFill>
                  <a:srgbClr val="282828"/>
                </a:solidFill>
                <a:latin typeface="Times New Roman"/>
                <a:ea typeface="Calibri"/>
                <a:cs typeface="Times New Roman"/>
              </a:rPr>
            </a:br>
            <a:endParaRPr lang="en-GB" sz="130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49" y="5226046"/>
            <a:ext cx="1350848" cy="1059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41568" y="548680"/>
            <a:ext cx="3240360" cy="962352"/>
          </a:xfrm>
          <a:prstGeom prst="rect">
            <a:avLst/>
          </a:prstGeom>
        </p:spPr>
      </p:pic>
      <p:grpSp>
        <p:nvGrpSpPr>
          <p:cNvPr id="5" name="Group 4"/>
          <p:cNvGrpSpPr/>
          <p:nvPr/>
        </p:nvGrpSpPr>
        <p:grpSpPr>
          <a:xfrm>
            <a:off x="6447591" y="5443831"/>
            <a:ext cx="2427585" cy="842044"/>
            <a:chOff x="971600" y="3356992"/>
            <a:chExt cx="1872208" cy="648072"/>
          </a:xfrm>
        </p:grpSpPr>
        <p:sp>
          <p:nvSpPr>
            <p:cNvPr id="6" name="Rectangle 5"/>
            <p:cNvSpPr/>
            <p:nvPr/>
          </p:nvSpPr>
          <p:spPr>
            <a:xfrm>
              <a:off x="971600" y="3356992"/>
              <a:ext cx="1872208" cy="648072"/>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5616" y="3458806"/>
              <a:ext cx="1574603" cy="444444"/>
            </a:xfrm>
            <a:prstGeom prst="rect">
              <a:avLst/>
            </a:prstGeom>
          </p:spPr>
        </p:pic>
      </p:grpSp>
    </p:spTree>
    <p:extLst>
      <p:ext uri="{BB962C8B-B14F-4D97-AF65-F5344CB8AC3E}">
        <p14:creationId xmlns:p14="http://schemas.microsoft.com/office/powerpoint/2010/main" val="12460847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2"/>
          <p:cNvGrpSpPr>
            <a:grpSpLocks/>
          </p:cNvGrpSpPr>
          <p:nvPr/>
        </p:nvGrpSpPr>
        <p:grpSpPr bwMode="auto">
          <a:xfrm>
            <a:off x="16947" y="2348880"/>
            <a:ext cx="5995214" cy="4349431"/>
            <a:chOff x="105638011" y="107332295"/>
            <a:chExt cx="6665800" cy="4471530"/>
          </a:xfrm>
        </p:grpSpPr>
        <p:pic>
          <p:nvPicPr>
            <p:cNvPr id="7171" name="Picture 3" descr="allequiv"/>
            <p:cNvPicPr>
              <a:picLocks noChangeAspect="1" noChangeArrowheads="1"/>
            </p:cNvPicPr>
            <p:nvPr/>
          </p:nvPicPr>
          <p:blipFill>
            <a:blip r:embed="rId3" cstate="print">
              <a:extLst>
                <a:ext uri="{28A0092B-C50C-407E-A947-70E740481C1C}">
                  <a14:useLocalDpi xmlns:a14="http://schemas.microsoft.com/office/drawing/2010/main" val="0"/>
                </a:ext>
              </a:extLst>
            </a:blip>
            <a:srcRect l="3781" t="16550" r="8069" b="6853"/>
            <a:stretch>
              <a:fillRect/>
            </a:stretch>
          </p:blipFill>
          <p:spPr bwMode="auto">
            <a:xfrm>
              <a:off x="105638011" y="107332295"/>
              <a:ext cx="6659369" cy="44715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grpSp>
          <p:nvGrpSpPr>
            <p:cNvPr id="8" name="Group 4"/>
            <p:cNvGrpSpPr>
              <a:grpSpLocks/>
            </p:cNvGrpSpPr>
            <p:nvPr/>
          </p:nvGrpSpPr>
          <p:grpSpPr bwMode="auto">
            <a:xfrm>
              <a:off x="106730865" y="108601714"/>
              <a:ext cx="3616427" cy="1749471"/>
              <a:chOff x="106730865" y="108182614"/>
              <a:chExt cx="3616427" cy="1749471"/>
            </a:xfrm>
          </p:grpSpPr>
          <p:pic>
            <p:nvPicPr>
              <p:cNvPr id="7173" name="Picture 5" descr="allequiv"/>
              <p:cNvPicPr>
                <a:picLocks noChangeAspect="1" noChangeArrowheads="1"/>
              </p:cNvPicPr>
              <p:nvPr/>
            </p:nvPicPr>
            <p:blipFill>
              <a:blip r:embed="rId3">
                <a:extLst>
                  <a:ext uri="{28A0092B-C50C-407E-A947-70E740481C1C}">
                    <a14:useLocalDpi xmlns:a14="http://schemas.microsoft.com/office/drawing/2010/main" val="0"/>
                  </a:ext>
                </a:extLst>
              </a:blip>
              <a:srcRect l="18094" t="3113" r="78221" b="82991"/>
              <a:stretch>
                <a:fillRect/>
              </a:stretch>
            </p:blipFill>
            <p:spPr bwMode="auto">
              <a:xfrm>
                <a:off x="106730865" y="108182614"/>
                <a:ext cx="552978" cy="17494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23" name="Text Box 6"/>
              <p:cNvSpPr txBox="1">
                <a:spLocks noChangeArrowheads="1"/>
              </p:cNvSpPr>
              <p:nvPr/>
            </p:nvSpPr>
            <p:spPr bwMode="auto">
              <a:xfrm>
                <a:off x="107207277" y="108189550"/>
                <a:ext cx="3140015" cy="17425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ts val="2200"/>
                  </a:lnSpc>
                  <a:spcBef>
                    <a:spcPct val="0"/>
                  </a:spcBef>
                  <a:spcAft>
                    <a:spcPct val="0"/>
                  </a:spcAft>
                  <a:buClrTx/>
                  <a:buSzTx/>
                  <a:buFontTx/>
                  <a:buNone/>
                  <a:tabLst/>
                </a:pPr>
                <a:r>
                  <a:rPr kumimoji="0" lang="en-GB" altLang="en-US" sz="1400" b="1" i="0" u="none" strike="noStrike" cap="none" normalizeH="0" baseline="0" smtClean="0">
                    <a:ln>
                      <a:noFill/>
                    </a:ln>
                    <a:solidFill>
                      <a:srgbClr val="FF0000"/>
                    </a:solidFill>
                    <a:effectLst/>
                    <a:latin typeface="Calibri" pitchFamily="34" charset="0"/>
                  </a:rPr>
                  <a:t>3-ring, 0.5mm rings and gaps</a:t>
                </a:r>
              </a:p>
              <a:p>
                <a:pPr marL="0" marR="0" lvl="0" indent="0" algn="l" defTabSz="914400" rtl="0" eaLnBrk="1" fontAlgn="base" latinLnBrk="0" hangingPunct="1">
                  <a:lnSpc>
                    <a:spcPts val="2200"/>
                  </a:lnSpc>
                  <a:spcBef>
                    <a:spcPct val="0"/>
                  </a:spcBef>
                  <a:spcAft>
                    <a:spcPct val="0"/>
                  </a:spcAft>
                  <a:buClrTx/>
                  <a:buSzTx/>
                  <a:buFontTx/>
                  <a:buNone/>
                  <a:tabLst/>
                </a:pPr>
                <a:r>
                  <a:rPr kumimoji="0" lang="en-GB" altLang="en-US" sz="1400" b="0" i="0" u="none" strike="noStrike" cap="none" normalizeH="0" baseline="0" smtClean="0">
                    <a:ln>
                      <a:noFill/>
                    </a:ln>
                    <a:solidFill>
                      <a:srgbClr val="000000"/>
                    </a:solidFill>
                    <a:effectLst/>
                    <a:latin typeface="Calibri" pitchFamily="34" charset="0"/>
                  </a:rPr>
                  <a:t>3-ring, 0.25 rings, 0.75 gaps</a:t>
                </a:r>
              </a:p>
              <a:p>
                <a:pPr marL="0" marR="0" lvl="0" indent="0" algn="l" defTabSz="914400" rtl="0" eaLnBrk="1" fontAlgn="base" latinLnBrk="0" hangingPunct="1">
                  <a:lnSpc>
                    <a:spcPts val="2200"/>
                  </a:lnSpc>
                  <a:spcBef>
                    <a:spcPct val="0"/>
                  </a:spcBef>
                  <a:spcAft>
                    <a:spcPct val="0"/>
                  </a:spcAft>
                  <a:buClrTx/>
                  <a:buSzTx/>
                  <a:buFontTx/>
                  <a:buNone/>
                  <a:tabLst/>
                </a:pPr>
                <a:r>
                  <a:rPr kumimoji="0" lang="en-GB" altLang="en-US" sz="1400" b="0" i="0" u="none" strike="noStrike" cap="none" normalizeH="0" baseline="0" smtClean="0">
                    <a:ln>
                      <a:noFill/>
                    </a:ln>
                    <a:solidFill>
                      <a:srgbClr val="000000"/>
                    </a:solidFill>
                    <a:effectLst/>
                    <a:latin typeface="Calibri" pitchFamily="34" charset="0"/>
                  </a:rPr>
                  <a:t>3-ring, 0.25 rings, unequal gaps</a:t>
                </a:r>
              </a:p>
              <a:p>
                <a:pPr marL="0" marR="0" lvl="0" indent="0" algn="l" defTabSz="914400" rtl="0" eaLnBrk="1" fontAlgn="base" latinLnBrk="0" hangingPunct="1">
                  <a:lnSpc>
                    <a:spcPts val="2200"/>
                  </a:lnSpc>
                  <a:spcBef>
                    <a:spcPct val="0"/>
                  </a:spcBef>
                  <a:spcAft>
                    <a:spcPct val="0"/>
                  </a:spcAft>
                  <a:buClrTx/>
                  <a:buSzTx/>
                  <a:buFontTx/>
                  <a:buNone/>
                  <a:tabLst/>
                </a:pPr>
                <a:r>
                  <a:rPr kumimoji="0" lang="en-GB" altLang="en-US" sz="1400" b="1" i="0" u="none" strike="noStrike" cap="none" normalizeH="0" baseline="0" smtClean="0">
                    <a:ln>
                      <a:noFill/>
                    </a:ln>
                    <a:solidFill>
                      <a:schemeClr val="bg2">
                        <a:lumMod val="50000"/>
                      </a:schemeClr>
                    </a:solidFill>
                    <a:effectLst/>
                    <a:latin typeface="Calibri" pitchFamily="34" charset="0"/>
                  </a:rPr>
                  <a:t>4-ring, 0.5   rings, 0.25 gaps</a:t>
                </a:r>
              </a:p>
              <a:p>
                <a:pPr marL="0" marR="0" lvl="0" indent="0" algn="l" defTabSz="914400" rtl="0" eaLnBrk="1" fontAlgn="base" latinLnBrk="0" hangingPunct="1">
                  <a:lnSpc>
                    <a:spcPts val="2200"/>
                  </a:lnSpc>
                  <a:spcBef>
                    <a:spcPct val="0"/>
                  </a:spcBef>
                  <a:spcAft>
                    <a:spcPct val="0"/>
                  </a:spcAft>
                  <a:buClrTx/>
                  <a:buSzTx/>
                  <a:buFontTx/>
                  <a:buNone/>
                  <a:tabLst/>
                </a:pPr>
                <a:r>
                  <a:rPr kumimoji="0" lang="en-GB" altLang="en-US" sz="1400" b="0" i="0" u="none" strike="noStrike" cap="none" normalizeH="0" baseline="0" smtClean="0">
                    <a:ln>
                      <a:noFill/>
                    </a:ln>
                    <a:solidFill>
                      <a:srgbClr val="000000"/>
                    </a:solidFill>
                    <a:effectLst/>
                    <a:latin typeface="Calibri" pitchFamily="34" charset="0"/>
                  </a:rPr>
                  <a:t>4-ring, 0.25 rings, 0.5   gaps</a:t>
                </a:r>
              </a:p>
              <a:p>
                <a:pPr marL="0" marR="0" lvl="0" indent="0" algn="l" defTabSz="914400" rtl="0" eaLnBrk="1" fontAlgn="base" latinLnBrk="0" hangingPunct="1">
                  <a:lnSpc>
                    <a:spcPts val="2200"/>
                  </a:lnSpc>
                  <a:spcBef>
                    <a:spcPct val="0"/>
                  </a:spcBef>
                  <a:spcAft>
                    <a:spcPct val="0"/>
                  </a:spcAft>
                  <a:buClrTx/>
                  <a:buSzTx/>
                  <a:buFontTx/>
                  <a:buNone/>
                  <a:tabLst/>
                </a:pPr>
                <a:r>
                  <a:rPr kumimoji="0" lang="en-GB" altLang="en-US" sz="1600" b="1" i="0" u="none" strike="noStrike" cap="none" normalizeH="0" baseline="0" smtClean="0">
                    <a:ln>
                      <a:noFill/>
                    </a:ln>
                    <a:solidFill>
                      <a:srgbClr val="FF9900"/>
                    </a:solidFill>
                    <a:effectLst/>
                    <a:latin typeface="Calibri" pitchFamily="34" charset="0"/>
                  </a:rPr>
                  <a:t>6-ring, 0.25 rings and gaps</a:t>
                </a:r>
                <a:endParaRPr kumimoji="0" lang="en-US" altLang="en-US" sz="1600" b="1" i="0" u="none" strike="noStrike" cap="none" normalizeH="0" baseline="0" smtClean="0">
                  <a:ln>
                    <a:noFill/>
                  </a:ln>
                  <a:solidFill>
                    <a:srgbClr val="FF9900"/>
                  </a:solidFill>
                  <a:effectLst/>
                  <a:latin typeface="Arial" pitchFamily="34" charset="0"/>
                </a:endParaRPr>
              </a:p>
            </p:txBody>
          </p:sp>
        </p:grpSp>
        <p:grpSp>
          <p:nvGrpSpPr>
            <p:cNvPr id="9" name="Group 7"/>
            <p:cNvGrpSpPr>
              <a:grpSpLocks/>
            </p:cNvGrpSpPr>
            <p:nvPr/>
          </p:nvGrpSpPr>
          <p:grpSpPr bwMode="auto">
            <a:xfrm>
              <a:off x="106730864" y="110875208"/>
              <a:ext cx="5572947" cy="356250"/>
              <a:chOff x="106730864" y="110875208"/>
              <a:chExt cx="5572947" cy="356250"/>
            </a:xfrm>
          </p:grpSpPr>
          <p:grpSp>
            <p:nvGrpSpPr>
              <p:cNvPr id="10" name="Group 8"/>
              <p:cNvGrpSpPr>
                <a:grpSpLocks/>
              </p:cNvGrpSpPr>
              <p:nvPr/>
            </p:nvGrpSpPr>
            <p:grpSpPr bwMode="auto">
              <a:xfrm>
                <a:off x="106730864" y="111004220"/>
                <a:ext cx="5572947" cy="227238"/>
                <a:chOff x="106730864" y="111004220"/>
                <a:chExt cx="5572947" cy="227238"/>
              </a:xfrm>
            </p:grpSpPr>
            <p:grpSp>
              <p:nvGrpSpPr>
                <p:cNvPr id="17" name="Group 9"/>
                <p:cNvGrpSpPr>
                  <a:grpSpLocks/>
                </p:cNvGrpSpPr>
                <p:nvPr/>
              </p:nvGrpSpPr>
              <p:grpSpPr bwMode="auto">
                <a:xfrm>
                  <a:off x="106730864" y="111004220"/>
                  <a:ext cx="5572947" cy="227238"/>
                  <a:chOff x="108200060" y="110189015"/>
                  <a:chExt cx="5143895" cy="386521"/>
                </a:xfrm>
              </p:grpSpPr>
              <p:sp>
                <p:nvSpPr>
                  <p:cNvPr id="19" name="Text Box 10"/>
                  <p:cNvSpPr txBox="1">
                    <a:spLocks noChangeArrowheads="1"/>
                  </p:cNvSpPr>
                  <p:nvPr/>
                </p:nvSpPr>
                <p:spPr bwMode="auto">
                  <a:xfrm>
                    <a:off x="108200060" y="110189015"/>
                    <a:ext cx="397982" cy="384103"/>
                  </a:xfrm>
                  <a:prstGeom prst="rect">
                    <a:avLst/>
                  </a:prstGeom>
                  <a:solidFill>
                    <a:srgbClr val="FF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sp>
                <p:nvSpPr>
                  <p:cNvPr id="20" name="Text Box 11"/>
                  <p:cNvSpPr txBox="1">
                    <a:spLocks noChangeArrowheads="1"/>
                  </p:cNvSpPr>
                  <p:nvPr/>
                </p:nvSpPr>
                <p:spPr bwMode="auto">
                  <a:xfrm>
                    <a:off x="109402259" y="110257743"/>
                    <a:ext cx="775532" cy="315863"/>
                  </a:xfrm>
                  <a:prstGeom prst="rect">
                    <a:avLst/>
                  </a:prstGeom>
                  <a:solidFill>
                    <a:srgbClr val="FF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FFFFFF"/>
                        </a:solidFill>
                        <a:effectLst/>
                        <a:latin typeface="Calibri" pitchFamily="34" charset="0"/>
                      </a:rPr>
                      <a:t>Ring 1</a:t>
                    </a:r>
                    <a:endParaRPr kumimoji="0" lang="en-US" altLang="en-US" sz="1400" b="0" i="0" u="none" strike="noStrike" cap="none" normalizeH="0" baseline="0" smtClean="0">
                      <a:ln>
                        <a:noFill/>
                      </a:ln>
                      <a:solidFill>
                        <a:schemeClr val="tx1"/>
                      </a:solidFill>
                      <a:effectLst/>
                      <a:latin typeface="Arial" pitchFamily="34" charset="0"/>
                    </a:endParaRPr>
                  </a:p>
                </p:txBody>
              </p:sp>
              <p:sp>
                <p:nvSpPr>
                  <p:cNvPr id="21" name="Text Box 12"/>
                  <p:cNvSpPr txBox="1">
                    <a:spLocks noChangeArrowheads="1"/>
                  </p:cNvSpPr>
                  <p:nvPr/>
                </p:nvSpPr>
                <p:spPr bwMode="auto">
                  <a:xfrm>
                    <a:off x="110965782" y="110262812"/>
                    <a:ext cx="802051" cy="307378"/>
                  </a:xfrm>
                  <a:prstGeom prst="rect">
                    <a:avLst/>
                  </a:prstGeom>
                  <a:solidFill>
                    <a:srgbClr val="FF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FFFFFF"/>
                        </a:solidFill>
                        <a:effectLst/>
                        <a:latin typeface="Calibri" pitchFamily="34" charset="0"/>
                      </a:rPr>
                      <a:t>Ring 2</a:t>
                    </a:r>
                    <a:endParaRPr kumimoji="0" lang="en-US" altLang="en-US" sz="1400" b="0" i="0" u="none" strike="noStrike" cap="none" normalizeH="0" baseline="0" smtClean="0">
                      <a:ln>
                        <a:noFill/>
                      </a:ln>
                      <a:solidFill>
                        <a:schemeClr val="tx1"/>
                      </a:solidFill>
                      <a:effectLst/>
                      <a:latin typeface="Arial" pitchFamily="34" charset="0"/>
                    </a:endParaRPr>
                  </a:p>
                </p:txBody>
              </p:sp>
              <p:sp>
                <p:nvSpPr>
                  <p:cNvPr id="22" name="Text Box 13"/>
                  <p:cNvSpPr txBox="1">
                    <a:spLocks noChangeArrowheads="1"/>
                  </p:cNvSpPr>
                  <p:nvPr/>
                </p:nvSpPr>
                <p:spPr bwMode="auto">
                  <a:xfrm>
                    <a:off x="112541309" y="110268157"/>
                    <a:ext cx="802646" cy="307379"/>
                  </a:xfrm>
                  <a:prstGeom prst="rect">
                    <a:avLst/>
                  </a:prstGeom>
                  <a:solidFill>
                    <a:srgbClr val="FF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FFFFFF"/>
                        </a:solidFill>
                        <a:effectLst/>
                        <a:latin typeface="Calibri" pitchFamily="34" charset="0"/>
                      </a:rPr>
                      <a:t>Ring 3</a:t>
                    </a:r>
                    <a:endParaRPr kumimoji="0" lang="en-US" altLang="en-US" sz="1400" b="0" i="0" u="none" strike="noStrike" cap="none" normalizeH="0" baseline="0" smtClean="0">
                      <a:ln>
                        <a:noFill/>
                      </a:ln>
                      <a:solidFill>
                        <a:schemeClr val="tx1"/>
                      </a:solidFill>
                      <a:effectLst/>
                      <a:latin typeface="Arial" pitchFamily="34" charset="0"/>
                    </a:endParaRPr>
                  </a:p>
                </p:txBody>
              </p:sp>
            </p:grpSp>
            <p:sp>
              <p:nvSpPr>
                <p:cNvPr id="18" name="Text Box 14"/>
                <p:cNvSpPr txBox="1">
                  <a:spLocks noChangeArrowheads="1"/>
                </p:cNvSpPr>
                <p:nvPr/>
              </p:nvSpPr>
              <p:spPr bwMode="auto">
                <a:xfrm>
                  <a:off x="106737149" y="111004226"/>
                  <a:ext cx="810413" cy="1847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effectLst/>
                      <a:latin typeface="Calibri" pitchFamily="34" charset="0"/>
                    </a:rPr>
                    <a:t>Anode</a:t>
                  </a:r>
                  <a:endParaRPr kumimoji="0" lang="en-US" altLang="en-US" sz="1400" b="0" i="0" u="none" strike="noStrike" cap="none" normalizeH="0" baseline="0" smtClean="0">
                    <a:ln>
                      <a:noFill/>
                    </a:ln>
                    <a:effectLst/>
                    <a:latin typeface="Arial" pitchFamily="34" charset="0"/>
                  </a:endParaRPr>
                </a:p>
              </p:txBody>
            </p:sp>
          </p:grpSp>
          <p:grpSp>
            <p:nvGrpSpPr>
              <p:cNvPr id="11" name="Group 15"/>
              <p:cNvGrpSpPr>
                <a:grpSpLocks/>
              </p:cNvGrpSpPr>
              <p:nvPr/>
            </p:nvGrpSpPr>
            <p:grpSpPr bwMode="auto">
              <a:xfrm>
                <a:off x="106730864" y="110875208"/>
                <a:ext cx="5572947" cy="164051"/>
                <a:chOff x="106730864" y="110741858"/>
                <a:chExt cx="5572947" cy="259301"/>
              </a:xfrm>
            </p:grpSpPr>
            <p:sp>
              <p:nvSpPr>
                <p:cNvPr id="12" name="Text Box 16"/>
                <p:cNvSpPr txBox="1">
                  <a:spLocks noChangeArrowheads="1"/>
                </p:cNvSpPr>
                <p:nvPr/>
              </p:nvSpPr>
              <p:spPr bwMode="auto">
                <a:xfrm>
                  <a:off x="106730864" y="110757931"/>
                  <a:ext cx="421653" cy="223750"/>
                </a:xfrm>
                <a:prstGeom prst="rect">
                  <a:avLst/>
                </a:prstGeom>
                <a:solidFill>
                  <a:srgbClr val="0000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sp>
              <p:nvSpPr>
                <p:cNvPr id="13" name="Text Box 17"/>
                <p:cNvSpPr txBox="1">
                  <a:spLocks noChangeArrowheads="1"/>
                </p:cNvSpPr>
                <p:nvPr/>
              </p:nvSpPr>
              <p:spPr bwMode="auto">
                <a:xfrm>
                  <a:off x="107547563" y="110751743"/>
                  <a:ext cx="878319" cy="249416"/>
                </a:xfrm>
                <a:prstGeom prst="rect">
                  <a:avLst/>
                </a:prstGeom>
                <a:solidFill>
                  <a:srgbClr val="0000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smtClean="0">
                      <a:ln>
                        <a:noFill/>
                      </a:ln>
                      <a:solidFill>
                        <a:srgbClr val="FFFFFF"/>
                      </a:solidFill>
                      <a:effectLst/>
                      <a:latin typeface="Calibri" pitchFamily="34" charset="0"/>
                    </a:rPr>
                    <a:t>1</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14" name="Text Box 18"/>
                <p:cNvSpPr txBox="1">
                  <a:spLocks noChangeArrowheads="1"/>
                </p:cNvSpPr>
                <p:nvPr/>
              </p:nvSpPr>
              <p:spPr bwMode="auto">
                <a:xfrm>
                  <a:off x="110127325" y="110746679"/>
                  <a:ext cx="868950" cy="251474"/>
                </a:xfrm>
                <a:prstGeom prst="rect">
                  <a:avLst/>
                </a:prstGeom>
                <a:solidFill>
                  <a:srgbClr val="0000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smtClean="0">
                      <a:ln>
                        <a:noFill/>
                      </a:ln>
                      <a:solidFill>
                        <a:srgbClr val="FFFFFF"/>
                      </a:solidFill>
                      <a:effectLst/>
                      <a:latin typeface="Calibri" pitchFamily="34" charset="0"/>
                    </a:rPr>
                    <a:t>3</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15" name="Text Box 19"/>
                <p:cNvSpPr txBox="1">
                  <a:spLocks noChangeArrowheads="1"/>
                </p:cNvSpPr>
                <p:nvPr/>
              </p:nvSpPr>
              <p:spPr bwMode="auto">
                <a:xfrm>
                  <a:off x="111434216" y="110741858"/>
                  <a:ext cx="869595" cy="241950"/>
                </a:xfrm>
                <a:prstGeom prst="rect">
                  <a:avLst/>
                </a:prstGeom>
                <a:solidFill>
                  <a:srgbClr val="0000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smtClean="0">
                      <a:ln>
                        <a:noFill/>
                      </a:ln>
                      <a:solidFill>
                        <a:srgbClr val="FFFFFF"/>
                      </a:solidFill>
                      <a:effectLst/>
                      <a:latin typeface="Calibri" pitchFamily="34" charset="0"/>
                    </a:rPr>
                    <a:t>4</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16" name="Text Box 20"/>
                <p:cNvSpPr txBox="1">
                  <a:spLocks noChangeArrowheads="1"/>
                </p:cNvSpPr>
                <p:nvPr/>
              </p:nvSpPr>
              <p:spPr bwMode="auto">
                <a:xfrm>
                  <a:off x="108862013" y="110751743"/>
                  <a:ext cx="840219" cy="230366"/>
                </a:xfrm>
                <a:prstGeom prst="rect">
                  <a:avLst/>
                </a:prstGeom>
                <a:solidFill>
                  <a:srgbClr val="0000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smtClean="0">
                      <a:ln>
                        <a:noFill/>
                      </a:ln>
                      <a:solidFill>
                        <a:srgbClr val="FFFFFF"/>
                      </a:solidFill>
                      <a:effectLst/>
                      <a:latin typeface="Calibri" pitchFamily="34" charset="0"/>
                    </a:rPr>
                    <a:t>2</a:t>
                  </a:r>
                  <a:endParaRPr kumimoji="0" lang="en-US" altLang="en-US" sz="1800" b="0" i="0" u="none" strike="noStrike" cap="none" normalizeH="0" baseline="0" smtClean="0">
                    <a:ln>
                      <a:noFill/>
                    </a:ln>
                    <a:solidFill>
                      <a:schemeClr val="tx1"/>
                    </a:solidFill>
                    <a:effectLst/>
                    <a:latin typeface="Arial" pitchFamily="34" charset="0"/>
                  </a:endParaRPr>
                </a:p>
              </p:txBody>
            </p:sp>
          </p:grpSp>
        </p:grpSp>
      </p:grpSp>
      <p:sp>
        <p:nvSpPr>
          <p:cNvPr id="2" name="Title 1"/>
          <p:cNvSpPr>
            <a:spLocks noGrp="1"/>
          </p:cNvSpPr>
          <p:nvPr>
            <p:ph type="title"/>
          </p:nvPr>
        </p:nvSpPr>
        <p:spPr>
          <a:xfrm>
            <a:off x="530817" y="11219"/>
            <a:ext cx="8229600" cy="850106"/>
          </a:xfrm>
        </p:spPr>
        <p:txBody>
          <a:bodyPr>
            <a:normAutofit/>
          </a:bodyPr>
          <a:lstStyle/>
          <a:p>
            <a:r>
              <a:rPr lang="en-GB" sz="3200" smtClean="0"/>
              <a:t>Simulation of varying Ring Geometry</a:t>
            </a:r>
            <a:endParaRPr lang="en-GB" sz="3200"/>
          </a:p>
        </p:txBody>
      </p:sp>
      <p:sp>
        <p:nvSpPr>
          <p:cNvPr id="3" name="Slide Number Placeholder 2"/>
          <p:cNvSpPr>
            <a:spLocks noGrp="1"/>
          </p:cNvSpPr>
          <p:nvPr>
            <p:ph type="sldNum" sz="quarter" idx="12"/>
          </p:nvPr>
        </p:nvSpPr>
        <p:spPr/>
        <p:txBody>
          <a:bodyPr/>
          <a:lstStyle/>
          <a:p>
            <a:fld id="{9AC7211E-8C4E-4496-BD69-EA76111F703B}" type="slidenum">
              <a:rPr lang="en-GB" smtClean="0"/>
              <a:t>10</a:t>
            </a:fld>
            <a:endParaRPr lang="en-GB"/>
          </a:p>
        </p:txBody>
      </p:sp>
      <p:sp>
        <p:nvSpPr>
          <p:cNvPr id="24" name="TextBox 23"/>
          <p:cNvSpPr txBox="1"/>
          <p:nvPr/>
        </p:nvSpPr>
        <p:spPr>
          <a:xfrm>
            <a:off x="1734396" y="5450090"/>
            <a:ext cx="3928340" cy="338554"/>
          </a:xfrm>
          <a:prstGeom prst="rect">
            <a:avLst/>
          </a:prstGeom>
          <a:noFill/>
        </p:spPr>
        <p:txBody>
          <a:bodyPr wrap="square" rtlCol="0">
            <a:spAutoFit/>
          </a:bodyPr>
          <a:lstStyle/>
          <a:p>
            <a:r>
              <a:rPr lang="en-GB" sz="1600" i="1" smtClean="0">
                <a:latin typeface="Calibri" panose="020F0502020204030204" pitchFamily="34" charset="0"/>
                <a:cs typeface="Calibri" panose="020F0502020204030204" pitchFamily="34" charset="0"/>
              </a:rPr>
              <a:t>Ring positions for two geometries</a:t>
            </a:r>
            <a:endParaRPr lang="en-GB" sz="1600" i="1">
              <a:latin typeface="Calibri" panose="020F0502020204030204" pitchFamily="34" charset="0"/>
              <a:cs typeface="Calibri" panose="020F0502020204030204" pitchFamily="34" charset="0"/>
            </a:endParaRPr>
          </a:p>
        </p:txBody>
      </p:sp>
      <p:sp>
        <p:nvSpPr>
          <p:cNvPr id="25" name="TextBox 24"/>
          <p:cNvSpPr txBox="1"/>
          <p:nvPr/>
        </p:nvSpPr>
        <p:spPr>
          <a:xfrm>
            <a:off x="251520" y="792868"/>
            <a:ext cx="4129576" cy="1569660"/>
          </a:xfrm>
          <a:prstGeom prst="rect">
            <a:avLst/>
          </a:prstGeom>
          <a:noFill/>
        </p:spPr>
        <p:txBody>
          <a:bodyPr wrap="square" rtlCol="0">
            <a:spAutoFit/>
          </a:bodyPr>
          <a:lstStyle/>
          <a:p>
            <a:r>
              <a:rPr lang="en-GB" sz="1600" smtClean="0"/>
              <a:t>Silicon </a:t>
            </a:r>
            <a:r>
              <a:rPr lang="en-GB" sz="1600"/>
              <a:t>d</a:t>
            </a:r>
            <a:r>
              <a:rPr lang="en-GB" sz="1600" smtClean="0"/>
              <a:t>rift detectors  have 10+ rings over ~5mm diameter.</a:t>
            </a:r>
          </a:p>
          <a:p>
            <a:r>
              <a:rPr lang="en-GB" sz="1600" smtClean="0"/>
              <a:t>Coarse rings create ripples in E- field.</a:t>
            </a:r>
          </a:p>
          <a:p>
            <a:endParaRPr lang="en-GB" sz="1600" smtClean="0"/>
          </a:p>
          <a:p>
            <a:r>
              <a:rPr lang="en-GB" sz="1600" smtClean="0"/>
              <a:t>Do the minima of lateral field cause charge to be captured by Ring 1? Are finer rings better?</a:t>
            </a:r>
            <a:endParaRPr lang="en-GB" sz="1600"/>
          </a:p>
        </p:txBody>
      </p:sp>
      <p:cxnSp>
        <p:nvCxnSpPr>
          <p:cNvPr id="34" name="Straight Arrow Connector 33"/>
          <p:cNvCxnSpPr/>
          <p:nvPr/>
        </p:nvCxnSpPr>
        <p:spPr>
          <a:xfrm flipV="1">
            <a:off x="3203848" y="3300663"/>
            <a:ext cx="1632317" cy="416370"/>
          </a:xfrm>
          <a:prstGeom prst="straightConnector1">
            <a:avLst/>
          </a:prstGeom>
          <a:ln w="28575">
            <a:solidFill>
              <a:srgbClr val="FF0000"/>
            </a:solidFill>
            <a:tailEnd type="arrow" w="lg" len="med"/>
          </a:ln>
        </p:spPr>
        <p:style>
          <a:lnRef idx="1">
            <a:schemeClr val="accent1"/>
          </a:lnRef>
          <a:fillRef idx="0">
            <a:schemeClr val="accent1"/>
          </a:fillRef>
          <a:effectRef idx="0">
            <a:schemeClr val="accent1"/>
          </a:effectRef>
          <a:fontRef idx="minor">
            <a:schemeClr val="tx1"/>
          </a:fontRef>
        </p:style>
      </p:cxnSp>
      <p:grpSp>
        <p:nvGrpSpPr>
          <p:cNvPr id="7184" name="Group 7183"/>
          <p:cNvGrpSpPr/>
          <p:nvPr/>
        </p:nvGrpSpPr>
        <p:grpSpPr>
          <a:xfrm>
            <a:off x="4836165" y="713366"/>
            <a:ext cx="4094465" cy="3410828"/>
            <a:chOff x="4836165" y="713366"/>
            <a:chExt cx="4094465" cy="3410828"/>
          </a:xfrm>
        </p:grpSpPr>
        <p:grpSp>
          <p:nvGrpSpPr>
            <p:cNvPr id="7182" name="Group 7181"/>
            <p:cNvGrpSpPr/>
            <p:nvPr/>
          </p:nvGrpSpPr>
          <p:grpSpPr>
            <a:xfrm>
              <a:off x="4836165" y="713366"/>
              <a:ext cx="4094465" cy="3410828"/>
              <a:chOff x="4836165" y="713366"/>
              <a:chExt cx="4094465" cy="3410828"/>
            </a:xfrm>
          </p:grpSpPr>
          <p:pic>
            <p:nvPicPr>
              <p:cNvPr id="7189" name="Picture 21"/>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836165" y="713366"/>
                <a:ext cx="4094465" cy="3410828"/>
              </a:xfrm>
              <a:prstGeom prst="rect">
                <a:avLst/>
              </a:prstGeom>
              <a:noFill/>
              <a:ln w="9525" algn="in">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pic>
          <p:grpSp>
            <p:nvGrpSpPr>
              <p:cNvPr id="53" name="Group 52"/>
              <p:cNvGrpSpPr/>
              <p:nvPr/>
            </p:nvGrpSpPr>
            <p:grpSpPr>
              <a:xfrm>
                <a:off x="5693160" y="3518332"/>
                <a:ext cx="3127312" cy="144101"/>
                <a:chOff x="5180049" y="3060433"/>
                <a:chExt cx="2560303" cy="147023"/>
              </a:xfrm>
            </p:grpSpPr>
            <p:sp>
              <p:nvSpPr>
                <p:cNvPr id="54" name="Text Box 4"/>
                <p:cNvSpPr txBox="1">
                  <a:spLocks noChangeArrowheads="1"/>
                </p:cNvSpPr>
                <p:nvPr/>
              </p:nvSpPr>
              <p:spPr bwMode="auto">
                <a:xfrm>
                  <a:off x="5180049" y="3065235"/>
                  <a:ext cx="196500" cy="142221"/>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sp>
              <p:nvSpPr>
                <p:cNvPr id="55" name="Text Box 5"/>
                <p:cNvSpPr txBox="1">
                  <a:spLocks noChangeArrowheads="1"/>
                </p:cNvSpPr>
                <p:nvPr/>
              </p:nvSpPr>
              <p:spPr bwMode="auto">
                <a:xfrm>
                  <a:off x="5794184" y="3060433"/>
                  <a:ext cx="382910" cy="145677"/>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smtClean="0">
                      <a:ln>
                        <a:noFill/>
                      </a:ln>
                      <a:solidFill>
                        <a:srgbClr val="000000"/>
                      </a:solidFill>
                      <a:effectLst/>
                      <a:latin typeface="Calibri" pitchFamily="34" charset="0"/>
                    </a:rPr>
                    <a:t>Ring 1</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56" name="Text Box 6"/>
                <p:cNvSpPr txBox="1">
                  <a:spLocks noChangeArrowheads="1"/>
                </p:cNvSpPr>
                <p:nvPr/>
              </p:nvSpPr>
              <p:spPr bwMode="auto">
                <a:xfrm>
                  <a:off x="6566156" y="3062770"/>
                  <a:ext cx="396004" cy="141764"/>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smtClean="0">
                      <a:ln>
                        <a:noFill/>
                      </a:ln>
                      <a:solidFill>
                        <a:srgbClr val="000000"/>
                      </a:solidFill>
                      <a:effectLst/>
                      <a:latin typeface="Calibri" pitchFamily="34" charset="0"/>
                    </a:rPr>
                    <a:t>Ring 2</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57" name="Text Box 7"/>
                <p:cNvSpPr txBox="1">
                  <a:spLocks noChangeArrowheads="1"/>
                </p:cNvSpPr>
                <p:nvPr/>
              </p:nvSpPr>
              <p:spPr bwMode="auto">
                <a:xfrm>
                  <a:off x="7344055" y="3065236"/>
                  <a:ext cx="396297" cy="141764"/>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smtClean="0">
                      <a:ln>
                        <a:noFill/>
                      </a:ln>
                      <a:solidFill>
                        <a:srgbClr val="000000"/>
                      </a:solidFill>
                      <a:effectLst/>
                      <a:latin typeface="Calibri" pitchFamily="34" charset="0"/>
                    </a:rPr>
                    <a:t>Ring 3</a:t>
                  </a:r>
                  <a:endParaRPr kumimoji="0" lang="en-US" altLang="en-US" sz="1800" b="0" i="0" u="none" strike="noStrike" cap="none" normalizeH="0" baseline="0" smtClean="0">
                    <a:ln>
                      <a:noFill/>
                    </a:ln>
                    <a:solidFill>
                      <a:schemeClr val="tx1"/>
                    </a:solidFill>
                    <a:effectLst/>
                    <a:latin typeface="Arial" pitchFamily="34" charset="0"/>
                  </a:endParaRPr>
                </a:p>
              </p:txBody>
            </p:sp>
          </p:grpSp>
        </p:grpSp>
        <p:sp>
          <p:nvSpPr>
            <p:cNvPr id="7168" name="TextBox 7167"/>
            <p:cNvSpPr txBox="1"/>
            <p:nvPr/>
          </p:nvSpPr>
          <p:spPr>
            <a:xfrm>
              <a:off x="6307668" y="3115997"/>
              <a:ext cx="1656184" cy="369332"/>
            </a:xfrm>
            <a:prstGeom prst="rect">
              <a:avLst/>
            </a:prstGeom>
            <a:noFill/>
          </p:spPr>
          <p:txBody>
            <a:bodyPr wrap="square" rtlCol="0">
              <a:spAutoFit/>
            </a:bodyPr>
            <a:lstStyle/>
            <a:p>
              <a:r>
                <a:rPr lang="en-GB" b="1" smtClean="0">
                  <a:solidFill>
                    <a:srgbClr val="FF0000"/>
                  </a:solidFill>
                </a:rPr>
                <a:t>E-field ripples</a:t>
              </a:r>
              <a:endParaRPr lang="en-GB" b="1">
                <a:solidFill>
                  <a:srgbClr val="FF0000"/>
                </a:solidFill>
              </a:endParaRPr>
            </a:p>
          </p:txBody>
        </p:sp>
      </p:grpSp>
      <p:grpSp>
        <p:nvGrpSpPr>
          <p:cNvPr id="7174" name="Group 25"/>
          <p:cNvGrpSpPr>
            <a:grpSpLocks/>
          </p:cNvGrpSpPr>
          <p:nvPr/>
        </p:nvGrpSpPr>
        <p:grpSpPr bwMode="auto">
          <a:xfrm>
            <a:off x="6086822" y="4127057"/>
            <a:ext cx="2843808" cy="2571254"/>
            <a:chOff x="109146109" y="108484469"/>
            <a:chExt cx="3931763" cy="3585298"/>
          </a:xfrm>
        </p:grpSpPr>
        <p:pic>
          <p:nvPicPr>
            <p:cNvPr id="7194" name="Picture 26" descr="wiggles6ring"/>
            <p:cNvPicPr>
              <a:picLocks noChangeAspect="1" noChangeArrowheads="1"/>
            </p:cNvPicPr>
            <p:nvPr/>
          </p:nvPicPr>
          <p:blipFill>
            <a:blip r:embed="rId5" cstate="print">
              <a:extLst>
                <a:ext uri="{28A0092B-C50C-407E-A947-70E740481C1C}">
                  <a14:useLocalDpi xmlns:a14="http://schemas.microsoft.com/office/drawing/2010/main" val="0"/>
                </a:ext>
              </a:extLst>
            </a:blip>
            <a:srcRect l="6854" t="10533" b="1913"/>
            <a:stretch>
              <a:fillRect/>
            </a:stretch>
          </p:blipFill>
          <p:spPr bwMode="auto">
            <a:xfrm>
              <a:off x="109368552" y="108484469"/>
              <a:ext cx="3709320" cy="32572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7195" name="Picture 27" descr="wiggles6ring"/>
            <p:cNvPicPr>
              <a:picLocks noChangeAspect="1" noChangeArrowheads="1"/>
            </p:cNvPicPr>
            <p:nvPr/>
          </p:nvPicPr>
          <p:blipFill>
            <a:blip r:embed="rId6" cstate="print">
              <a:extLst>
                <a:ext uri="{28A0092B-C50C-407E-A947-70E740481C1C}">
                  <a14:useLocalDpi xmlns:a14="http://schemas.microsoft.com/office/drawing/2010/main" val="0"/>
                </a:ext>
              </a:extLst>
            </a:blip>
            <a:srcRect r="92438" b="3830"/>
            <a:stretch>
              <a:fillRect/>
            </a:stretch>
          </p:blipFill>
          <p:spPr bwMode="auto">
            <a:xfrm>
              <a:off x="109150343" y="108491890"/>
              <a:ext cx="301101" cy="35778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7175" name="Rectangle 28"/>
            <p:cNvSpPr>
              <a:spLocks noChangeArrowheads="1"/>
            </p:cNvSpPr>
            <p:nvPr/>
          </p:nvSpPr>
          <p:spPr bwMode="auto">
            <a:xfrm>
              <a:off x="109146109" y="108492966"/>
              <a:ext cx="3918857" cy="3550722"/>
            </a:xfrm>
            <a:prstGeom prst="rect">
              <a:avLst/>
            </a:prstGeom>
            <a:noFill/>
            <a:ln w="9525" algn="in">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grpSp>
      <p:sp>
        <p:nvSpPr>
          <p:cNvPr id="7169" name="TextBox 7168"/>
          <p:cNvSpPr txBox="1"/>
          <p:nvPr/>
        </p:nvSpPr>
        <p:spPr>
          <a:xfrm>
            <a:off x="6785364" y="5730952"/>
            <a:ext cx="1607613" cy="369332"/>
          </a:xfrm>
          <a:prstGeom prst="rect">
            <a:avLst/>
          </a:prstGeom>
          <a:noFill/>
        </p:spPr>
        <p:txBody>
          <a:bodyPr wrap="square" rtlCol="0">
            <a:spAutoFit/>
          </a:bodyPr>
          <a:lstStyle/>
          <a:p>
            <a:r>
              <a:rPr lang="en-GB" b="1" smtClean="0">
                <a:solidFill>
                  <a:srgbClr val="FF9900"/>
                </a:solidFill>
              </a:rPr>
              <a:t>Less ripple</a:t>
            </a:r>
            <a:endParaRPr lang="en-GB" b="1">
              <a:solidFill>
                <a:srgbClr val="FF9900"/>
              </a:solidFill>
            </a:endParaRPr>
          </a:p>
        </p:txBody>
      </p:sp>
      <p:cxnSp>
        <p:nvCxnSpPr>
          <p:cNvPr id="29" name="Straight Arrow Connector 28"/>
          <p:cNvCxnSpPr/>
          <p:nvPr/>
        </p:nvCxnSpPr>
        <p:spPr>
          <a:xfrm>
            <a:off x="3698566" y="5157192"/>
            <a:ext cx="2359574" cy="462175"/>
          </a:xfrm>
          <a:prstGeom prst="straightConnector1">
            <a:avLst/>
          </a:prstGeom>
          <a:ln w="28575">
            <a:solidFill>
              <a:srgbClr val="FF9900"/>
            </a:solidFill>
            <a:tailEnd type="arrow" w="lg" len="med"/>
          </a:ln>
        </p:spPr>
        <p:style>
          <a:lnRef idx="1">
            <a:schemeClr val="accent1"/>
          </a:lnRef>
          <a:fillRef idx="0">
            <a:schemeClr val="accent1"/>
          </a:fillRef>
          <a:effectRef idx="0">
            <a:schemeClr val="accent1"/>
          </a:effectRef>
          <a:fontRef idx="minor">
            <a:schemeClr val="tx1"/>
          </a:fontRef>
        </p:style>
      </p:cxnSp>
      <p:sp>
        <p:nvSpPr>
          <p:cNvPr id="7183" name="TextBox 7182"/>
          <p:cNvSpPr txBox="1"/>
          <p:nvPr/>
        </p:nvSpPr>
        <p:spPr>
          <a:xfrm>
            <a:off x="7386237" y="5157192"/>
            <a:ext cx="1006740" cy="369332"/>
          </a:xfrm>
          <a:prstGeom prst="rect">
            <a:avLst/>
          </a:prstGeom>
          <a:noFill/>
        </p:spPr>
        <p:txBody>
          <a:bodyPr wrap="square" rtlCol="0">
            <a:spAutoFit/>
          </a:bodyPr>
          <a:lstStyle/>
          <a:p>
            <a:r>
              <a:rPr lang="en-GB" b="1" smtClean="0">
                <a:solidFill>
                  <a:srgbClr val="FF9900"/>
                </a:solidFill>
              </a:rPr>
              <a:t>6-ring</a:t>
            </a:r>
            <a:endParaRPr lang="en-GB" b="1">
              <a:solidFill>
                <a:srgbClr val="FF9900"/>
              </a:solidFill>
            </a:endParaRPr>
          </a:p>
        </p:txBody>
      </p:sp>
      <p:sp>
        <p:nvSpPr>
          <p:cNvPr id="7185" name="TextBox 7184"/>
          <p:cNvSpPr txBox="1"/>
          <p:nvPr/>
        </p:nvSpPr>
        <p:spPr>
          <a:xfrm>
            <a:off x="6677156" y="2204864"/>
            <a:ext cx="2143315" cy="369332"/>
          </a:xfrm>
          <a:prstGeom prst="rect">
            <a:avLst/>
          </a:prstGeom>
          <a:noFill/>
        </p:spPr>
        <p:txBody>
          <a:bodyPr wrap="square" rtlCol="0">
            <a:spAutoFit/>
          </a:bodyPr>
          <a:lstStyle/>
          <a:p>
            <a:r>
              <a:rPr lang="en-GB" b="1" smtClean="0">
                <a:solidFill>
                  <a:srgbClr val="FF0000"/>
                </a:solidFill>
              </a:rPr>
              <a:t>3-ring prototype</a:t>
            </a:r>
            <a:endParaRPr lang="en-GB" b="1">
              <a:solidFill>
                <a:srgbClr val="FF0000"/>
              </a:solidFill>
            </a:endParaRPr>
          </a:p>
        </p:txBody>
      </p:sp>
    </p:spTree>
    <p:extLst>
      <p:ext uri="{BB962C8B-B14F-4D97-AF65-F5344CB8AC3E}">
        <p14:creationId xmlns:p14="http://schemas.microsoft.com/office/powerpoint/2010/main" val="1819354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213" y="188640"/>
            <a:ext cx="8229600" cy="778098"/>
          </a:xfrm>
        </p:spPr>
        <p:txBody>
          <a:bodyPr>
            <a:normAutofit/>
          </a:bodyPr>
          <a:lstStyle/>
          <a:p>
            <a:r>
              <a:rPr lang="en-GB" sz="3200"/>
              <a:t>Simulation </a:t>
            </a:r>
            <a:r>
              <a:rPr lang="en-GB" sz="3200" smtClean="0"/>
              <a:t>of varying interaction depth</a:t>
            </a:r>
            <a:endParaRPr lang="en-GB" sz="3200"/>
          </a:p>
        </p:txBody>
      </p:sp>
      <p:sp>
        <p:nvSpPr>
          <p:cNvPr id="3" name="Slide Number Placeholder 2"/>
          <p:cNvSpPr>
            <a:spLocks noGrp="1"/>
          </p:cNvSpPr>
          <p:nvPr>
            <p:ph type="sldNum" sz="quarter" idx="12"/>
          </p:nvPr>
        </p:nvSpPr>
        <p:spPr/>
        <p:txBody>
          <a:bodyPr/>
          <a:lstStyle/>
          <a:p>
            <a:fld id="{9AC7211E-8C4E-4496-BD69-EA76111F703B}" type="slidenum">
              <a:rPr lang="en-GB" smtClean="0"/>
              <a:t>11</a:t>
            </a:fld>
            <a:endParaRPr lang="en-GB"/>
          </a:p>
        </p:txBody>
      </p:sp>
      <p:grpSp>
        <p:nvGrpSpPr>
          <p:cNvPr id="4" name="Group 2"/>
          <p:cNvGrpSpPr>
            <a:grpSpLocks/>
          </p:cNvGrpSpPr>
          <p:nvPr/>
        </p:nvGrpSpPr>
        <p:grpSpPr bwMode="auto">
          <a:xfrm>
            <a:off x="-26757" y="2689973"/>
            <a:ext cx="6132512" cy="4129087"/>
            <a:chOff x="107239845" y="104888874"/>
            <a:chExt cx="6133363" cy="4129001"/>
          </a:xfrm>
        </p:grpSpPr>
        <p:pic>
          <p:nvPicPr>
            <p:cNvPr id="8195" name="Picture 3" descr="3and6deep"/>
            <p:cNvPicPr>
              <a:picLocks noChangeAspect="1" noChangeArrowheads="1"/>
            </p:cNvPicPr>
            <p:nvPr/>
          </p:nvPicPr>
          <p:blipFill>
            <a:blip r:embed="rId3" cstate="print">
              <a:extLst>
                <a:ext uri="{28A0092B-C50C-407E-A947-70E740481C1C}">
                  <a14:useLocalDpi xmlns:a14="http://schemas.microsoft.com/office/drawing/2010/main" val="0"/>
                </a:ext>
              </a:extLst>
            </a:blip>
            <a:srcRect l="4085" t="17091" r="11165" b="6519"/>
            <a:stretch>
              <a:fillRect/>
            </a:stretch>
          </p:blipFill>
          <p:spPr bwMode="auto">
            <a:xfrm>
              <a:off x="107239845" y="104888874"/>
              <a:ext cx="5928360" cy="41290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grpSp>
          <p:nvGrpSpPr>
            <p:cNvPr id="5" name="Group 4"/>
            <p:cNvGrpSpPr>
              <a:grpSpLocks/>
            </p:cNvGrpSpPr>
            <p:nvPr/>
          </p:nvGrpSpPr>
          <p:grpSpPr bwMode="auto">
            <a:xfrm>
              <a:off x="108216764" y="108195706"/>
              <a:ext cx="5156444" cy="273502"/>
              <a:chOff x="108216764" y="108195706"/>
              <a:chExt cx="5156444" cy="273502"/>
            </a:xfrm>
          </p:grpSpPr>
          <p:grpSp>
            <p:nvGrpSpPr>
              <p:cNvPr id="6" name="Group 5"/>
              <p:cNvGrpSpPr>
                <a:grpSpLocks/>
              </p:cNvGrpSpPr>
              <p:nvPr/>
            </p:nvGrpSpPr>
            <p:grpSpPr bwMode="auto">
              <a:xfrm>
                <a:off x="108216764" y="108195706"/>
                <a:ext cx="5153847" cy="273502"/>
                <a:chOff x="107302364" y="111462781"/>
                <a:chExt cx="5572947" cy="340177"/>
              </a:xfrm>
            </p:grpSpPr>
            <p:grpSp>
              <p:nvGrpSpPr>
                <p:cNvPr id="15" name="Group 6"/>
                <p:cNvGrpSpPr>
                  <a:grpSpLocks/>
                </p:cNvGrpSpPr>
                <p:nvPr/>
              </p:nvGrpSpPr>
              <p:grpSpPr bwMode="auto">
                <a:xfrm>
                  <a:off x="107302364" y="111462781"/>
                  <a:ext cx="5572947" cy="340177"/>
                  <a:chOff x="108727561" y="110838373"/>
                  <a:chExt cx="5143895" cy="386520"/>
                </a:xfrm>
              </p:grpSpPr>
              <p:sp>
                <p:nvSpPr>
                  <p:cNvPr id="17" name="Text Box 7"/>
                  <p:cNvSpPr txBox="1">
                    <a:spLocks noChangeArrowheads="1"/>
                  </p:cNvSpPr>
                  <p:nvPr/>
                </p:nvSpPr>
                <p:spPr bwMode="auto">
                  <a:xfrm>
                    <a:off x="108727561" y="110838373"/>
                    <a:ext cx="397982" cy="384103"/>
                  </a:xfrm>
                  <a:prstGeom prst="rect">
                    <a:avLst/>
                  </a:prstGeom>
                  <a:solidFill>
                    <a:srgbClr val="FF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sp>
                <p:nvSpPr>
                  <p:cNvPr id="18" name="Text Box 8"/>
                  <p:cNvSpPr txBox="1">
                    <a:spLocks noChangeArrowheads="1"/>
                  </p:cNvSpPr>
                  <p:nvPr/>
                </p:nvSpPr>
                <p:spPr bwMode="auto">
                  <a:xfrm>
                    <a:off x="109929760" y="110907101"/>
                    <a:ext cx="775533" cy="315862"/>
                  </a:xfrm>
                  <a:prstGeom prst="rect">
                    <a:avLst/>
                  </a:prstGeom>
                  <a:solidFill>
                    <a:srgbClr val="FF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sp>
                <p:nvSpPr>
                  <p:cNvPr id="19" name="Text Box 9"/>
                  <p:cNvSpPr txBox="1">
                    <a:spLocks noChangeArrowheads="1"/>
                  </p:cNvSpPr>
                  <p:nvPr/>
                </p:nvSpPr>
                <p:spPr bwMode="auto">
                  <a:xfrm>
                    <a:off x="111493283" y="110912169"/>
                    <a:ext cx="802051" cy="307378"/>
                  </a:xfrm>
                  <a:prstGeom prst="rect">
                    <a:avLst/>
                  </a:prstGeom>
                  <a:solidFill>
                    <a:srgbClr val="FF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sp>
                <p:nvSpPr>
                  <p:cNvPr id="20" name="Text Box 10"/>
                  <p:cNvSpPr txBox="1">
                    <a:spLocks noChangeArrowheads="1"/>
                  </p:cNvSpPr>
                  <p:nvPr/>
                </p:nvSpPr>
                <p:spPr bwMode="auto">
                  <a:xfrm>
                    <a:off x="113068810" y="110917514"/>
                    <a:ext cx="802646" cy="307379"/>
                  </a:xfrm>
                  <a:prstGeom prst="rect">
                    <a:avLst/>
                  </a:prstGeom>
                  <a:solidFill>
                    <a:srgbClr val="FF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grpSp>
            <p:sp>
              <p:nvSpPr>
                <p:cNvPr id="16" name="Text Box 11"/>
                <p:cNvSpPr txBox="1">
                  <a:spLocks noChangeArrowheads="1"/>
                </p:cNvSpPr>
                <p:nvPr/>
              </p:nvSpPr>
              <p:spPr bwMode="auto">
                <a:xfrm>
                  <a:off x="107308650" y="111537750"/>
                  <a:ext cx="466725" cy="190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grpSp>
          <p:grpSp>
            <p:nvGrpSpPr>
              <p:cNvPr id="7" name="Group 12"/>
              <p:cNvGrpSpPr>
                <a:grpSpLocks/>
              </p:cNvGrpSpPr>
              <p:nvPr/>
            </p:nvGrpSpPr>
            <p:grpSpPr bwMode="auto">
              <a:xfrm>
                <a:off x="109000978" y="108325972"/>
                <a:ext cx="4372230" cy="142241"/>
                <a:chOff x="109000978" y="108325972"/>
                <a:chExt cx="4372230" cy="142241"/>
              </a:xfrm>
            </p:grpSpPr>
            <p:sp>
              <p:nvSpPr>
                <p:cNvPr id="8" name="Text Box 13"/>
                <p:cNvSpPr txBox="1">
                  <a:spLocks noChangeArrowheads="1"/>
                </p:cNvSpPr>
                <p:nvPr/>
              </p:nvSpPr>
              <p:spPr bwMode="auto">
                <a:xfrm>
                  <a:off x="109000978" y="108331000"/>
                  <a:ext cx="402643" cy="136380"/>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sp>
              <p:nvSpPr>
                <p:cNvPr id="9" name="Text Box 14"/>
                <p:cNvSpPr txBox="1">
                  <a:spLocks noChangeArrowheads="1"/>
                </p:cNvSpPr>
                <p:nvPr/>
              </p:nvSpPr>
              <p:spPr bwMode="auto">
                <a:xfrm>
                  <a:off x="109793529" y="108333188"/>
                  <a:ext cx="406562" cy="132717"/>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smtClean="0">
                      <a:ln>
                        <a:noFill/>
                      </a:ln>
                      <a:solidFill>
                        <a:srgbClr val="000000"/>
                      </a:solidFill>
                      <a:effectLst/>
                      <a:latin typeface="Calibri" pitchFamily="34" charset="0"/>
                    </a:rPr>
                    <a:t>Ring 2</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10" name="Text Box 15"/>
                <p:cNvSpPr txBox="1">
                  <a:spLocks noChangeArrowheads="1"/>
                </p:cNvSpPr>
                <p:nvPr/>
              </p:nvSpPr>
              <p:spPr bwMode="auto">
                <a:xfrm>
                  <a:off x="110592167" y="108335497"/>
                  <a:ext cx="406862" cy="132716"/>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smtClean="0">
                      <a:ln>
                        <a:noFill/>
                      </a:ln>
                      <a:solidFill>
                        <a:srgbClr val="000000"/>
                      </a:solidFill>
                      <a:effectLst/>
                      <a:latin typeface="Calibri" pitchFamily="34" charset="0"/>
                    </a:rPr>
                    <a:t>Ring 3</a:t>
                  </a:r>
                  <a:endParaRPr kumimoji="0" lang="en-US" altLang="en-US" sz="1800" b="0" i="0" u="none" strike="noStrike" cap="none" normalizeH="0" baseline="0" smtClean="0">
                    <a:ln>
                      <a:noFill/>
                    </a:ln>
                    <a:solidFill>
                      <a:schemeClr val="tx1"/>
                    </a:solidFill>
                    <a:effectLst/>
                    <a:latin typeface="Arial" pitchFamily="34" charset="0"/>
                  </a:endParaRPr>
                </a:p>
              </p:txBody>
            </p:sp>
            <p:grpSp>
              <p:nvGrpSpPr>
                <p:cNvPr id="11" name="Group 16"/>
                <p:cNvGrpSpPr>
                  <a:grpSpLocks/>
                </p:cNvGrpSpPr>
                <p:nvPr/>
              </p:nvGrpSpPr>
              <p:grpSpPr bwMode="auto">
                <a:xfrm>
                  <a:off x="111403732" y="108325972"/>
                  <a:ext cx="1969476" cy="137212"/>
                  <a:chOff x="112664850" y="108537377"/>
                  <a:chExt cx="3722076" cy="194362"/>
                </a:xfrm>
              </p:grpSpPr>
              <p:sp>
                <p:nvSpPr>
                  <p:cNvPr id="12" name="Text Box 17"/>
                  <p:cNvSpPr txBox="1">
                    <a:spLocks noChangeArrowheads="1"/>
                  </p:cNvSpPr>
                  <p:nvPr/>
                </p:nvSpPr>
                <p:spPr bwMode="auto">
                  <a:xfrm>
                    <a:off x="112664850" y="108537377"/>
                    <a:ext cx="732321" cy="193183"/>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sp>
                <p:nvSpPr>
                  <p:cNvPr id="13" name="Text Box 18"/>
                  <p:cNvSpPr txBox="1">
                    <a:spLocks noChangeArrowheads="1"/>
                  </p:cNvSpPr>
                  <p:nvPr/>
                </p:nvSpPr>
                <p:spPr bwMode="auto">
                  <a:xfrm>
                    <a:off x="114141256" y="108540476"/>
                    <a:ext cx="757366" cy="187993"/>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smtClean="0">
                        <a:ln>
                          <a:noFill/>
                        </a:ln>
                        <a:solidFill>
                          <a:srgbClr val="000000"/>
                        </a:solidFill>
                        <a:effectLst/>
                        <a:latin typeface="Calibri" pitchFamily="34" charset="0"/>
                      </a:rPr>
                      <a:t>Ring 2</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14" name="Text Box 19"/>
                  <p:cNvSpPr txBox="1">
                    <a:spLocks noChangeArrowheads="1"/>
                  </p:cNvSpPr>
                  <p:nvPr/>
                </p:nvSpPr>
                <p:spPr bwMode="auto">
                  <a:xfrm>
                    <a:off x="115629002" y="108543746"/>
                    <a:ext cx="757924" cy="187993"/>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smtClean="0">
                        <a:ln>
                          <a:noFill/>
                        </a:ln>
                        <a:solidFill>
                          <a:srgbClr val="000000"/>
                        </a:solidFill>
                        <a:effectLst/>
                        <a:latin typeface="Calibri" pitchFamily="34" charset="0"/>
                      </a:rPr>
                      <a:t>Ring 3</a:t>
                    </a:r>
                    <a:endParaRPr kumimoji="0" lang="en-US" altLang="en-US" sz="1800" b="0" i="0" u="none" strike="noStrike" cap="none" normalizeH="0" baseline="0" smtClean="0">
                      <a:ln>
                        <a:noFill/>
                      </a:ln>
                      <a:solidFill>
                        <a:schemeClr val="tx1"/>
                      </a:solidFill>
                      <a:effectLst/>
                      <a:latin typeface="Arial" pitchFamily="34" charset="0"/>
                    </a:endParaRPr>
                  </a:p>
                </p:txBody>
              </p:sp>
            </p:grpSp>
          </p:grpSp>
        </p:grpSp>
      </p:grpSp>
      <p:sp>
        <p:nvSpPr>
          <p:cNvPr id="22" name="Rectangle 21"/>
          <p:cNvSpPr/>
          <p:nvPr/>
        </p:nvSpPr>
        <p:spPr>
          <a:xfrm>
            <a:off x="4778659" y="3596216"/>
            <a:ext cx="3610284" cy="1323439"/>
          </a:xfrm>
          <a:prstGeom prst="rect">
            <a:avLst/>
          </a:prstGeom>
          <a:ln w="28575">
            <a:solidFill>
              <a:srgbClr val="00B0F0"/>
            </a:solidFill>
          </a:ln>
        </p:spPr>
        <p:txBody>
          <a:bodyPr wrap="none">
            <a:spAutoFit/>
          </a:bodyPr>
          <a:lstStyle/>
          <a:p>
            <a:r>
              <a:rPr lang="en-GB" sz="1600" smtClean="0"/>
              <a:t>For </a:t>
            </a:r>
            <a:r>
              <a:rPr lang="en-GB" sz="1600" b="1" smtClean="0"/>
              <a:t>deeper</a:t>
            </a:r>
            <a:r>
              <a:rPr lang="en-GB" sz="1600" smtClean="0"/>
              <a:t> (higher-energy) interactions:</a:t>
            </a:r>
          </a:p>
          <a:p>
            <a:r>
              <a:rPr lang="en-GB" sz="1600" b="1" smtClean="0"/>
              <a:t>Higher</a:t>
            </a:r>
            <a:r>
              <a:rPr lang="en-GB" sz="1600" smtClean="0"/>
              <a:t> charge collection at centre</a:t>
            </a:r>
          </a:p>
          <a:p>
            <a:r>
              <a:rPr lang="en-GB" sz="1600" b="1" smtClean="0"/>
              <a:t>Smaller </a:t>
            </a:r>
            <a:r>
              <a:rPr lang="en-GB" sz="1600" smtClean="0"/>
              <a:t>active area,</a:t>
            </a:r>
          </a:p>
          <a:p>
            <a:r>
              <a:rPr lang="en-GB" sz="1600" b="1" smtClean="0"/>
              <a:t>Steeper </a:t>
            </a:r>
            <a:r>
              <a:rPr lang="en-GB" sz="1600" smtClean="0"/>
              <a:t>decline at edge of active area</a:t>
            </a:r>
          </a:p>
          <a:p>
            <a:r>
              <a:rPr lang="en-GB" sz="1600" smtClean="0"/>
              <a:t>= fewer incorrect counts, finer resolution.</a:t>
            </a:r>
            <a:endParaRPr lang="en-GB" sz="1600"/>
          </a:p>
        </p:txBody>
      </p:sp>
      <p:sp>
        <p:nvSpPr>
          <p:cNvPr id="21" name="TextBox 20"/>
          <p:cNvSpPr txBox="1"/>
          <p:nvPr/>
        </p:nvSpPr>
        <p:spPr>
          <a:xfrm>
            <a:off x="248120" y="1222848"/>
            <a:ext cx="3888432" cy="1200329"/>
          </a:xfrm>
          <a:prstGeom prst="rect">
            <a:avLst/>
          </a:prstGeom>
          <a:noFill/>
        </p:spPr>
        <p:txBody>
          <a:bodyPr wrap="square" rtlCol="0">
            <a:spAutoFit/>
          </a:bodyPr>
          <a:lstStyle/>
          <a:p>
            <a:r>
              <a:rPr lang="en-GB" smtClean="0"/>
              <a:t>Simulations were repeated at interaction depths of 80, 810, 1310 and 1810</a:t>
            </a:r>
            <a:r>
              <a:rPr lang="el-GR"/>
              <a:t>μ</a:t>
            </a:r>
            <a:r>
              <a:rPr lang="en-GB" smtClean="0"/>
              <a:t>m from the cathode </a:t>
            </a:r>
          </a:p>
          <a:p>
            <a:r>
              <a:rPr lang="en-GB" smtClean="0"/>
              <a:t>to represent different x-ray energies.</a:t>
            </a:r>
            <a:endParaRPr lang="en-GB"/>
          </a:p>
        </p:txBody>
      </p:sp>
      <p:cxnSp>
        <p:nvCxnSpPr>
          <p:cNvPr id="24" name="Straight Arrow Connector 23"/>
          <p:cNvCxnSpPr/>
          <p:nvPr/>
        </p:nvCxnSpPr>
        <p:spPr>
          <a:xfrm flipH="1" flipV="1">
            <a:off x="2882225" y="4653136"/>
            <a:ext cx="1896434" cy="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470046" y="5046126"/>
            <a:ext cx="3522201" cy="1200329"/>
          </a:xfrm>
          <a:prstGeom prst="rect">
            <a:avLst/>
          </a:prstGeom>
          <a:noFill/>
        </p:spPr>
        <p:txBody>
          <a:bodyPr wrap="square" rtlCol="0">
            <a:spAutoFit/>
          </a:bodyPr>
          <a:lstStyle/>
          <a:p>
            <a:pPr algn="r"/>
            <a:r>
              <a:rPr lang="en-GB" smtClean="0"/>
              <a:t>Even for the deepest interaction, </a:t>
            </a:r>
          </a:p>
          <a:p>
            <a:pPr algn="r"/>
            <a:r>
              <a:rPr lang="en-GB" smtClean="0"/>
              <a:t>where E-field ripples are  greatest,</a:t>
            </a:r>
          </a:p>
          <a:p>
            <a:pPr algn="r"/>
            <a:r>
              <a:rPr lang="en-GB" smtClean="0"/>
              <a:t>fineness of ring structure </a:t>
            </a:r>
          </a:p>
          <a:p>
            <a:pPr algn="r"/>
            <a:r>
              <a:rPr lang="en-GB" smtClean="0"/>
              <a:t>has </a:t>
            </a:r>
            <a:r>
              <a:rPr lang="en-GB" b="1" smtClean="0"/>
              <a:t>no effect</a:t>
            </a:r>
            <a:r>
              <a:rPr lang="en-GB" smtClean="0"/>
              <a:t>. </a:t>
            </a:r>
            <a:endParaRPr lang="en-GB"/>
          </a:p>
        </p:txBody>
      </p:sp>
      <p:grpSp>
        <p:nvGrpSpPr>
          <p:cNvPr id="8203" name="Group 8202"/>
          <p:cNvGrpSpPr/>
          <p:nvPr/>
        </p:nvGrpSpPr>
        <p:grpSpPr>
          <a:xfrm>
            <a:off x="4646807" y="978377"/>
            <a:ext cx="4110274" cy="1857518"/>
            <a:chOff x="4917660" y="1494011"/>
            <a:chExt cx="3748649" cy="1646952"/>
          </a:xfrm>
        </p:grpSpPr>
        <p:grpSp>
          <p:nvGrpSpPr>
            <p:cNvPr id="8192" name="Group 21"/>
            <p:cNvGrpSpPr>
              <a:grpSpLocks/>
            </p:cNvGrpSpPr>
            <p:nvPr/>
          </p:nvGrpSpPr>
          <p:grpSpPr bwMode="auto">
            <a:xfrm flipH="1">
              <a:off x="4917660" y="1494011"/>
              <a:ext cx="3748649" cy="1646952"/>
              <a:chOff x="108496167" y="113463027"/>
              <a:chExt cx="3294513" cy="1399086"/>
            </a:xfrm>
          </p:grpSpPr>
          <p:grpSp>
            <p:nvGrpSpPr>
              <p:cNvPr id="8197" name="Group 22"/>
              <p:cNvGrpSpPr>
                <a:grpSpLocks/>
              </p:cNvGrpSpPr>
              <p:nvPr/>
            </p:nvGrpSpPr>
            <p:grpSpPr bwMode="auto">
              <a:xfrm>
                <a:off x="108496167" y="113463027"/>
                <a:ext cx="3294513" cy="1354869"/>
                <a:chOff x="107670478" y="113682835"/>
                <a:chExt cx="2871432" cy="1107741"/>
              </a:xfrm>
            </p:grpSpPr>
            <p:pic>
              <p:nvPicPr>
                <p:cNvPr id="8215" name="Picture 23" descr="ptl"/>
                <p:cNvPicPr>
                  <a:picLocks noChangeAspect="1" noChangeArrowheads="1"/>
                </p:cNvPicPr>
                <p:nvPr/>
              </p:nvPicPr>
              <p:blipFill rotWithShape="1">
                <a:blip r:embed="rId4">
                  <a:extLst>
                    <a:ext uri="{28A0092B-C50C-407E-A947-70E740481C1C}">
                      <a14:useLocalDpi xmlns:a14="http://schemas.microsoft.com/office/drawing/2010/main" val="0"/>
                    </a:ext>
                  </a:extLst>
                </a:blip>
                <a:srcRect t="35820" r="47841" b="8266"/>
                <a:stretch/>
              </p:blipFill>
              <p:spPr bwMode="auto">
                <a:xfrm>
                  <a:off x="107670478" y="113682835"/>
                  <a:ext cx="2871432" cy="11077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cxnSp>
              <p:nvCxnSpPr>
                <p:cNvPr id="8216" name="AutoShape 24"/>
                <p:cNvCxnSpPr>
                  <a:cxnSpLocks noChangeShapeType="1"/>
                </p:cNvCxnSpPr>
                <p:nvPr/>
              </p:nvCxnSpPr>
              <p:spPr bwMode="auto">
                <a:xfrm>
                  <a:off x="107871904" y="113781385"/>
                  <a:ext cx="2647666" cy="1"/>
                </a:xfrm>
                <a:prstGeom prst="straightConnector1">
                  <a:avLst/>
                </a:prstGeom>
                <a:noFill/>
                <a:ln w="28575">
                  <a:solidFill>
                    <a:srgbClr val="FFFF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8217" name="AutoShape 25"/>
                <p:cNvCxnSpPr>
                  <a:cxnSpLocks noChangeShapeType="1"/>
                </p:cNvCxnSpPr>
                <p:nvPr/>
              </p:nvCxnSpPr>
              <p:spPr bwMode="auto">
                <a:xfrm>
                  <a:off x="107877022" y="114523482"/>
                  <a:ext cx="2634018" cy="1"/>
                </a:xfrm>
                <a:prstGeom prst="straightConnector1">
                  <a:avLst/>
                </a:prstGeom>
                <a:noFill/>
                <a:ln w="28575" algn="ctr">
                  <a:solidFill>
                    <a:srgbClr val="FFFF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grpSp>
          <p:pic>
            <p:nvPicPr>
              <p:cNvPr id="8218" name="Picture 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V="1">
                <a:off x="109863577" y="114816394"/>
                <a:ext cx="1874031" cy="457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grpSp>
        <p:grpSp>
          <p:nvGrpSpPr>
            <p:cNvPr id="8202" name="Group 8201"/>
            <p:cNvGrpSpPr/>
            <p:nvPr/>
          </p:nvGrpSpPr>
          <p:grpSpPr>
            <a:xfrm>
              <a:off x="5375672" y="2775030"/>
              <a:ext cx="1898955" cy="242989"/>
              <a:chOff x="6228185" y="2798350"/>
              <a:chExt cx="1898955" cy="242989"/>
            </a:xfrm>
          </p:grpSpPr>
          <p:sp>
            <p:nvSpPr>
              <p:cNvPr id="8193" name="Text Box 27"/>
              <p:cNvSpPr txBox="1">
                <a:spLocks noChangeArrowheads="1"/>
              </p:cNvSpPr>
              <p:nvPr/>
            </p:nvSpPr>
            <p:spPr bwMode="auto">
              <a:xfrm>
                <a:off x="6930225" y="2798350"/>
                <a:ext cx="609516" cy="2409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smtClean="0">
                    <a:ln>
                      <a:noFill/>
                    </a:ln>
                    <a:solidFill>
                      <a:srgbClr val="000000"/>
                    </a:solidFill>
                    <a:effectLst/>
                    <a:latin typeface="Calibri" pitchFamily="34" charset="0"/>
                  </a:rPr>
                  <a:t>Ring 2</a:t>
                </a:r>
                <a:endParaRPr kumimoji="0" lang="en-US" altLang="en-US" sz="1400" b="0" i="0" u="none" strike="noStrike" cap="none" normalizeH="0" baseline="0" smtClean="0">
                  <a:ln>
                    <a:noFill/>
                  </a:ln>
                  <a:solidFill>
                    <a:schemeClr val="tx1"/>
                  </a:solidFill>
                  <a:effectLst/>
                  <a:latin typeface="Arial" pitchFamily="34" charset="0"/>
                </a:endParaRPr>
              </a:p>
            </p:txBody>
          </p:sp>
          <p:sp>
            <p:nvSpPr>
              <p:cNvPr id="8194" name="Text Box 28"/>
              <p:cNvSpPr txBox="1">
                <a:spLocks noChangeArrowheads="1"/>
              </p:cNvSpPr>
              <p:nvPr/>
            </p:nvSpPr>
            <p:spPr bwMode="auto">
              <a:xfrm>
                <a:off x="7539741" y="2804373"/>
                <a:ext cx="587399" cy="2369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smtClean="0">
                    <a:ln>
                      <a:noFill/>
                    </a:ln>
                    <a:solidFill>
                      <a:schemeClr val="bg1"/>
                    </a:solidFill>
                    <a:effectLst/>
                    <a:latin typeface="Calibri" pitchFamily="34" charset="0"/>
                  </a:rPr>
                  <a:t>Ring </a:t>
                </a:r>
                <a:r>
                  <a:rPr kumimoji="0" lang="en-GB" altLang="en-US" sz="1400" b="1" i="0" u="none" strike="noStrike" cap="none" normalizeH="0" baseline="0" smtClean="0">
                    <a:ln>
                      <a:noFill/>
                    </a:ln>
                    <a:solidFill>
                      <a:schemeClr val="bg1"/>
                    </a:solidFill>
                    <a:effectLst/>
                    <a:latin typeface="Calibri" pitchFamily="34" charset="0"/>
                  </a:rPr>
                  <a:t>3</a:t>
                </a:r>
                <a:endParaRPr kumimoji="0" lang="en-US" altLang="en-US" sz="1400" b="0" i="0" u="none" strike="noStrike" cap="none" normalizeH="0" baseline="0" smtClean="0">
                  <a:ln>
                    <a:noFill/>
                  </a:ln>
                  <a:solidFill>
                    <a:schemeClr val="bg1"/>
                  </a:solidFill>
                  <a:effectLst/>
                  <a:latin typeface="Arial" pitchFamily="34" charset="0"/>
                </a:endParaRPr>
              </a:p>
            </p:txBody>
          </p:sp>
          <p:sp>
            <p:nvSpPr>
              <p:cNvPr id="8196" name="Text Box 29"/>
              <p:cNvSpPr txBox="1">
                <a:spLocks noChangeArrowheads="1"/>
              </p:cNvSpPr>
              <p:nvPr/>
            </p:nvSpPr>
            <p:spPr bwMode="auto">
              <a:xfrm>
                <a:off x="6228185" y="2804373"/>
                <a:ext cx="669841" cy="2349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smtClean="0">
                    <a:ln>
                      <a:noFill/>
                    </a:ln>
                    <a:effectLst/>
                    <a:latin typeface="Calibri" pitchFamily="34" charset="0"/>
                  </a:rPr>
                  <a:t>Ring </a:t>
                </a:r>
                <a:r>
                  <a:rPr kumimoji="0" lang="en-GB" altLang="en-US" sz="1400" b="1" i="0" u="none" strike="noStrike" cap="none" normalizeH="0" baseline="0" smtClean="0">
                    <a:ln>
                      <a:noFill/>
                    </a:ln>
                    <a:effectLst/>
                    <a:latin typeface="Calibri" pitchFamily="34" charset="0"/>
                  </a:rPr>
                  <a:t>1</a:t>
                </a:r>
                <a:endParaRPr kumimoji="0" lang="en-US" altLang="en-US" sz="1400" b="0" i="0" u="none" strike="noStrike" cap="none" normalizeH="0" baseline="0" smtClean="0">
                  <a:ln>
                    <a:noFill/>
                  </a:ln>
                  <a:effectLst/>
                  <a:latin typeface="Arial" pitchFamily="34" charset="0"/>
                </a:endParaRPr>
              </a:p>
            </p:txBody>
          </p:sp>
        </p:grpSp>
        <p:sp>
          <p:nvSpPr>
            <p:cNvPr id="8201" name="TextBox 8200"/>
            <p:cNvSpPr txBox="1"/>
            <p:nvPr/>
          </p:nvSpPr>
          <p:spPr>
            <a:xfrm>
              <a:off x="7650103" y="2689973"/>
              <a:ext cx="845503" cy="300176"/>
            </a:xfrm>
            <a:prstGeom prst="rect">
              <a:avLst/>
            </a:prstGeom>
            <a:noFill/>
          </p:spPr>
          <p:txBody>
            <a:bodyPr wrap="square" rtlCol="0">
              <a:spAutoFit/>
            </a:bodyPr>
            <a:lstStyle/>
            <a:p>
              <a:r>
                <a:rPr lang="en-GB" sz="1600" smtClean="0">
                  <a:solidFill>
                    <a:schemeClr val="bg1"/>
                  </a:solidFill>
                  <a:latin typeface="Calibri" panose="020F0502020204030204" pitchFamily="34" charset="0"/>
                  <a:cs typeface="Calibri" panose="020F0502020204030204" pitchFamily="34" charset="0"/>
                </a:rPr>
                <a:t>1810 </a:t>
              </a:r>
              <a:r>
                <a:rPr lang="el-GR" sz="1600" smtClean="0">
                  <a:solidFill>
                    <a:schemeClr val="bg1"/>
                  </a:solidFill>
                  <a:latin typeface="Calibri" panose="020F0502020204030204" pitchFamily="34" charset="0"/>
                  <a:cs typeface="Calibri" panose="020F0502020204030204" pitchFamily="34" charset="0"/>
                </a:rPr>
                <a:t>μ</a:t>
              </a:r>
              <a:r>
                <a:rPr lang="en-GB" sz="1600" smtClean="0">
                  <a:solidFill>
                    <a:schemeClr val="bg1"/>
                  </a:solidFill>
                  <a:latin typeface="Calibri" panose="020F0502020204030204" pitchFamily="34" charset="0"/>
                  <a:cs typeface="Calibri" panose="020F0502020204030204" pitchFamily="34" charset="0"/>
                </a:rPr>
                <a:t>m</a:t>
              </a:r>
              <a:endParaRPr lang="en-GB" sz="1600">
                <a:solidFill>
                  <a:schemeClr val="bg1"/>
                </a:solidFill>
                <a:latin typeface="Calibri" panose="020F0502020204030204" pitchFamily="34" charset="0"/>
                <a:cs typeface="Calibri" panose="020F0502020204030204" pitchFamily="34" charset="0"/>
              </a:endParaRPr>
            </a:p>
          </p:txBody>
        </p:sp>
        <p:sp>
          <p:nvSpPr>
            <p:cNvPr id="46" name="TextBox 45"/>
            <p:cNvSpPr txBox="1"/>
            <p:nvPr/>
          </p:nvSpPr>
          <p:spPr>
            <a:xfrm>
              <a:off x="7671058" y="1635903"/>
              <a:ext cx="803593" cy="300176"/>
            </a:xfrm>
            <a:prstGeom prst="rect">
              <a:avLst/>
            </a:prstGeom>
            <a:noFill/>
          </p:spPr>
          <p:txBody>
            <a:bodyPr wrap="square" rtlCol="0">
              <a:spAutoFit/>
            </a:bodyPr>
            <a:lstStyle/>
            <a:p>
              <a:r>
                <a:rPr lang="en-GB" sz="1600" smtClean="0">
                  <a:solidFill>
                    <a:schemeClr val="bg1"/>
                  </a:solidFill>
                  <a:latin typeface="Calibri" panose="020F0502020204030204" pitchFamily="34" charset="0"/>
                  <a:cs typeface="Calibri" panose="020F0502020204030204" pitchFamily="34" charset="0"/>
                </a:rPr>
                <a:t>80 </a:t>
              </a:r>
              <a:r>
                <a:rPr lang="el-GR" sz="1600" smtClean="0">
                  <a:solidFill>
                    <a:schemeClr val="bg1"/>
                  </a:solidFill>
                  <a:latin typeface="Calibri" panose="020F0502020204030204" pitchFamily="34" charset="0"/>
                  <a:cs typeface="Calibri" panose="020F0502020204030204" pitchFamily="34" charset="0"/>
                </a:rPr>
                <a:t>μ</a:t>
              </a:r>
              <a:r>
                <a:rPr lang="en-GB" sz="1600" smtClean="0">
                  <a:solidFill>
                    <a:schemeClr val="bg1"/>
                  </a:solidFill>
                  <a:latin typeface="Calibri" panose="020F0502020204030204" pitchFamily="34" charset="0"/>
                  <a:cs typeface="Calibri" panose="020F0502020204030204" pitchFamily="34" charset="0"/>
                </a:rPr>
                <a:t>m</a:t>
              </a:r>
              <a:endParaRPr lang="en-GB" sz="1600">
                <a:solidFill>
                  <a:schemeClr val="bg1"/>
                </a:solidFill>
                <a:latin typeface="Calibri" panose="020F0502020204030204" pitchFamily="34" charset="0"/>
                <a:cs typeface="Calibri" panose="020F0502020204030204" pitchFamily="34" charset="0"/>
              </a:endParaRPr>
            </a:p>
          </p:txBody>
        </p:sp>
      </p:grpSp>
      <p:grpSp>
        <p:nvGrpSpPr>
          <p:cNvPr id="8214" name="Group 8213"/>
          <p:cNvGrpSpPr/>
          <p:nvPr/>
        </p:nvGrpSpPr>
        <p:grpSpPr>
          <a:xfrm>
            <a:off x="4778287" y="2924944"/>
            <a:ext cx="3990269" cy="481553"/>
            <a:chOff x="4778287" y="2924944"/>
            <a:chExt cx="3990269" cy="481553"/>
          </a:xfrm>
        </p:grpSpPr>
        <p:grpSp>
          <p:nvGrpSpPr>
            <p:cNvPr id="8204" name="Group 30"/>
            <p:cNvGrpSpPr>
              <a:grpSpLocks/>
            </p:cNvGrpSpPr>
            <p:nvPr/>
          </p:nvGrpSpPr>
          <p:grpSpPr bwMode="auto">
            <a:xfrm>
              <a:off x="4778287" y="2997287"/>
              <a:ext cx="3990269" cy="409210"/>
              <a:chOff x="107435053" y="112703607"/>
              <a:chExt cx="4425657" cy="548184"/>
            </a:xfrm>
          </p:grpSpPr>
          <p:grpSp>
            <p:nvGrpSpPr>
              <p:cNvPr id="8205" name="Group 31"/>
              <p:cNvGrpSpPr>
                <a:grpSpLocks/>
              </p:cNvGrpSpPr>
              <p:nvPr/>
            </p:nvGrpSpPr>
            <p:grpSpPr bwMode="auto">
              <a:xfrm>
                <a:off x="107435053" y="112703607"/>
                <a:ext cx="4261704" cy="548184"/>
                <a:chOff x="107435053" y="112703607"/>
                <a:chExt cx="4261704" cy="548184"/>
              </a:xfrm>
            </p:grpSpPr>
            <p:pic>
              <p:nvPicPr>
                <p:cNvPr id="8224" name="Picture 32" descr="ptl"/>
                <p:cNvPicPr>
                  <a:picLocks noChangeAspect="1" noChangeArrowheads="1"/>
                </p:cNvPicPr>
                <p:nvPr/>
              </p:nvPicPr>
              <p:blipFill>
                <a:blip r:embed="rId4">
                  <a:extLst>
                    <a:ext uri="{28A0092B-C50C-407E-A947-70E740481C1C}">
                      <a14:useLocalDpi xmlns:a14="http://schemas.microsoft.com/office/drawing/2010/main" val="0"/>
                    </a:ext>
                  </a:extLst>
                </a:blip>
                <a:srcRect l="9668" t="4822" r="13013" b="67508"/>
                <a:stretch>
                  <a:fillRect/>
                </a:stretch>
              </p:blipFill>
              <p:spPr bwMode="auto">
                <a:xfrm>
                  <a:off x="107435053" y="112703607"/>
                  <a:ext cx="4256680" cy="548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8212" name="Rectangle 33"/>
                <p:cNvSpPr>
                  <a:spLocks noChangeArrowheads="1"/>
                </p:cNvSpPr>
                <p:nvPr/>
              </p:nvSpPr>
              <p:spPr bwMode="auto">
                <a:xfrm>
                  <a:off x="107441986" y="112896178"/>
                  <a:ext cx="4254771" cy="190687"/>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grpSp>
          <p:grpSp>
            <p:nvGrpSpPr>
              <p:cNvPr id="8206" name="Group 34"/>
              <p:cNvGrpSpPr>
                <a:grpSpLocks/>
              </p:cNvGrpSpPr>
              <p:nvPr/>
            </p:nvGrpSpPr>
            <p:grpSpPr bwMode="auto">
              <a:xfrm>
                <a:off x="107548708" y="112736976"/>
                <a:ext cx="4312002" cy="377184"/>
                <a:chOff x="107494121" y="106363471"/>
                <a:chExt cx="4996412" cy="377184"/>
              </a:xfrm>
            </p:grpSpPr>
            <p:sp>
              <p:nvSpPr>
                <p:cNvPr id="8207" name="Text Box 35"/>
                <p:cNvSpPr txBox="1">
                  <a:spLocks noChangeArrowheads="1"/>
                </p:cNvSpPr>
                <p:nvPr/>
              </p:nvSpPr>
              <p:spPr bwMode="auto">
                <a:xfrm>
                  <a:off x="107494121" y="106511141"/>
                  <a:ext cx="629107" cy="2075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smtClean="0">
                      <a:ln>
                        <a:noFill/>
                      </a:ln>
                      <a:solidFill>
                        <a:srgbClr val="000000"/>
                      </a:solidFill>
                      <a:effectLst/>
                      <a:latin typeface="Calibri" pitchFamily="34" charset="0"/>
                    </a:rPr>
                    <a:t>-700</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8208" name="Text Box 36"/>
                <p:cNvSpPr txBox="1">
                  <a:spLocks noChangeArrowheads="1"/>
                </p:cNvSpPr>
                <p:nvPr/>
              </p:nvSpPr>
              <p:spPr bwMode="auto">
                <a:xfrm>
                  <a:off x="112110571" y="106363471"/>
                  <a:ext cx="379962" cy="3044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smtClean="0">
                      <a:ln>
                        <a:noFill/>
                      </a:ln>
                      <a:solidFill>
                        <a:srgbClr val="000000"/>
                      </a:solidFill>
                      <a:effectLst/>
                      <a:latin typeface="Calibri" pitchFamily="34" charset="0"/>
                    </a:rPr>
                    <a:t>0</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8209" name="Text Box 37"/>
                <p:cNvSpPr txBox="1">
                  <a:spLocks noChangeArrowheads="1"/>
                </p:cNvSpPr>
                <p:nvPr/>
              </p:nvSpPr>
              <p:spPr bwMode="auto">
                <a:xfrm>
                  <a:off x="109688680" y="106528514"/>
                  <a:ext cx="438912" cy="2121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smtClean="0">
                      <a:ln>
                        <a:noFill/>
                      </a:ln>
                      <a:solidFill>
                        <a:srgbClr val="000000"/>
                      </a:solidFill>
                      <a:effectLst/>
                      <a:latin typeface="Calibri" pitchFamily="34" charset="0"/>
                    </a:rPr>
                    <a:t>-350</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8210" name="Text Box 38"/>
                <p:cNvSpPr txBox="1">
                  <a:spLocks noChangeArrowheads="1"/>
                </p:cNvSpPr>
                <p:nvPr/>
              </p:nvSpPr>
              <p:spPr bwMode="auto">
                <a:xfrm>
                  <a:off x="108581341" y="106511141"/>
                  <a:ext cx="438912" cy="2121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smtClean="0">
                      <a:ln>
                        <a:noFill/>
                      </a:ln>
                      <a:solidFill>
                        <a:srgbClr val="000000"/>
                      </a:solidFill>
                      <a:effectLst/>
                      <a:latin typeface="Calibri" pitchFamily="34" charset="0"/>
                    </a:rPr>
                    <a:t>-525</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8211" name="Text Box 39"/>
                <p:cNvSpPr txBox="1">
                  <a:spLocks noChangeArrowheads="1"/>
                </p:cNvSpPr>
                <p:nvPr/>
              </p:nvSpPr>
              <p:spPr bwMode="auto">
                <a:xfrm>
                  <a:off x="110824365" y="106515712"/>
                  <a:ext cx="438912" cy="2121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smtClean="0">
                      <a:ln>
                        <a:noFill/>
                      </a:ln>
                      <a:solidFill>
                        <a:srgbClr val="000000"/>
                      </a:solidFill>
                      <a:effectLst/>
                      <a:latin typeface="Calibri" pitchFamily="34" charset="0"/>
                    </a:rPr>
                    <a:t>-175</a:t>
                  </a:r>
                  <a:endParaRPr kumimoji="0" lang="en-US" altLang="en-US" sz="1800" b="0" i="0" u="none" strike="noStrike" cap="none" normalizeH="0" baseline="0" smtClean="0">
                    <a:ln>
                      <a:noFill/>
                    </a:ln>
                    <a:solidFill>
                      <a:schemeClr val="tx1"/>
                    </a:solidFill>
                    <a:effectLst/>
                    <a:latin typeface="Arial" pitchFamily="34" charset="0"/>
                  </a:endParaRPr>
                </a:p>
              </p:txBody>
            </p:sp>
          </p:grpSp>
        </p:grpSp>
        <p:sp>
          <p:nvSpPr>
            <p:cNvPr id="8213" name="Rectangle 8212"/>
            <p:cNvSpPr/>
            <p:nvPr/>
          </p:nvSpPr>
          <p:spPr>
            <a:xfrm>
              <a:off x="4784538" y="2924944"/>
              <a:ext cx="3836194" cy="481553"/>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8220" name="Straight Arrow Connector 8219"/>
          <p:cNvCxnSpPr/>
          <p:nvPr/>
        </p:nvCxnSpPr>
        <p:spPr>
          <a:xfrm flipH="1">
            <a:off x="3131840" y="1138410"/>
            <a:ext cx="1514967" cy="211107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flipH="1">
            <a:off x="2882225" y="2343470"/>
            <a:ext cx="1764582" cy="21656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9573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Group 20"/>
          <p:cNvGrpSpPr>
            <a:grpSpLocks/>
          </p:cNvGrpSpPr>
          <p:nvPr/>
        </p:nvGrpSpPr>
        <p:grpSpPr bwMode="auto">
          <a:xfrm>
            <a:off x="41847" y="3171690"/>
            <a:ext cx="5061035" cy="3547381"/>
            <a:chOff x="104378315" y="112260753"/>
            <a:chExt cx="5662246" cy="3811924"/>
          </a:xfrm>
        </p:grpSpPr>
        <p:pic>
          <p:nvPicPr>
            <p:cNvPr id="12309" name="Picture 21" descr="3ring2bulk"/>
            <p:cNvPicPr>
              <a:picLocks noChangeAspect="1" noChangeArrowheads="1"/>
            </p:cNvPicPr>
            <p:nvPr/>
          </p:nvPicPr>
          <p:blipFill>
            <a:blip r:embed="rId3" cstate="print">
              <a:extLst>
                <a:ext uri="{28A0092B-C50C-407E-A947-70E740481C1C}">
                  <a14:useLocalDpi xmlns:a14="http://schemas.microsoft.com/office/drawing/2010/main" val="0"/>
                </a:ext>
              </a:extLst>
            </a:blip>
            <a:srcRect l="3783" t="16470" r="11351" b="7121"/>
            <a:stretch>
              <a:fillRect/>
            </a:stretch>
          </p:blipFill>
          <p:spPr bwMode="auto">
            <a:xfrm>
              <a:off x="104378315" y="112260753"/>
              <a:ext cx="5479181" cy="3811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grpSp>
          <p:nvGrpSpPr>
            <p:cNvPr id="54" name="Group 22"/>
            <p:cNvGrpSpPr>
              <a:grpSpLocks/>
            </p:cNvGrpSpPr>
            <p:nvPr/>
          </p:nvGrpSpPr>
          <p:grpSpPr bwMode="auto">
            <a:xfrm>
              <a:off x="105316446" y="115350377"/>
              <a:ext cx="4724115" cy="248249"/>
              <a:chOff x="111369291" y="109517702"/>
              <a:chExt cx="4087047" cy="283026"/>
            </a:xfrm>
          </p:grpSpPr>
          <p:grpSp>
            <p:nvGrpSpPr>
              <p:cNvPr id="58" name="Group 23"/>
              <p:cNvGrpSpPr>
                <a:grpSpLocks/>
              </p:cNvGrpSpPr>
              <p:nvPr/>
            </p:nvGrpSpPr>
            <p:grpSpPr bwMode="auto">
              <a:xfrm>
                <a:off x="111369291" y="109517702"/>
                <a:ext cx="4087047" cy="283026"/>
                <a:chOff x="111003489" y="110935407"/>
                <a:chExt cx="5143896" cy="386523"/>
              </a:xfrm>
            </p:grpSpPr>
            <p:sp>
              <p:nvSpPr>
                <p:cNvPr id="60" name="Text Box 24"/>
                <p:cNvSpPr txBox="1">
                  <a:spLocks noChangeArrowheads="1"/>
                </p:cNvSpPr>
                <p:nvPr/>
              </p:nvSpPr>
              <p:spPr bwMode="auto">
                <a:xfrm>
                  <a:off x="111003489" y="110935407"/>
                  <a:ext cx="397984" cy="384105"/>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sp>
              <p:nvSpPr>
                <p:cNvPr id="61" name="Text Box 25"/>
                <p:cNvSpPr txBox="1">
                  <a:spLocks noChangeArrowheads="1"/>
                </p:cNvSpPr>
                <p:nvPr/>
              </p:nvSpPr>
              <p:spPr bwMode="auto">
                <a:xfrm>
                  <a:off x="112205690" y="111004136"/>
                  <a:ext cx="775530" cy="315866"/>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sp>
              <p:nvSpPr>
                <p:cNvPr id="62" name="Text Box 26"/>
                <p:cNvSpPr txBox="1">
                  <a:spLocks noChangeArrowheads="1"/>
                </p:cNvSpPr>
                <p:nvPr/>
              </p:nvSpPr>
              <p:spPr bwMode="auto">
                <a:xfrm>
                  <a:off x="113769212" y="111009205"/>
                  <a:ext cx="802052" cy="307379"/>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sp>
              <p:nvSpPr>
                <p:cNvPr id="63" name="Text Box 27"/>
                <p:cNvSpPr txBox="1">
                  <a:spLocks noChangeArrowheads="1"/>
                </p:cNvSpPr>
                <p:nvPr/>
              </p:nvSpPr>
              <p:spPr bwMode="auto">
                <a:xfrm>
                  <a:off x="115344740" y="111014551"/>
                  <a:ext cx="802645" cy="307379"/>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grpSp>
          <p:sp>
            <p:nvSpPr>
              <p:cNvPr id="59" name="Text Box 28"/>
              <p:cNvSpPr txBox="1">
                <a:spLocks noChangeArrowheads="1"/>
              </p:cNvSpPr>
              <p:nvPr/>
            </p:nvSpPr>
            <p:spPr bwMode="auto">
              <a:xfrm>
                <a:off x="111423165" y="109544951"/>
                <a:ext cx="476250" cy="219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grpSp>
      </p:grpSp>
      <p:sp>
        <p:nvSpPr>
          <p:cNvPr id="2" name="Title 1"/>
          <p:cNvSpPr>
            <a:spLocks noGrp="1"/>
          </p:cNvSpPr>
          <p:nvPr>
            <p:ph type="title"/>
          </p:nvPr>
        </p:nvSpPr>
        <p:spPr>
          <a:xfrm>
            <a:off x="441898" y="202184"/>
            <a:ext cx="8229600" cy="778098"/>
          </a:xfrm>
        </p:spPr>
        <p:txBody>
          <a:bodyPr>
            <a:normAutofit/>
          </a:bodyPr>
          <a:lstStyle/>
          <a:p>
            <a:r>
              <a:rPr lang="en-GB" sz="3200"/>
              <a:t>Simulation of </a:t>
            </a:r>
            <a:r>
              <a:rPr lang="en-GB" sz="3200" smtClean="0"/>
              <a:t>varying </a:t>
            </a:r>
            <a:r>
              <a:rPr lang="en-GB" sz="3200" smtClean="0"/>
              <a:t>Electric Field</a:t>
            </a:r>
            <a:r>
              <a:rPr lang="en-GB" sz="3200" smtClean="0"/>
              <a:t> conditions I.</a:t>
            </a:r>
            <a:endParaRPr lang="en-GB" sz="3200"/>
          </a:p>
        </p:txBody>
      </p:sp>
      <p:sp>
        <p:nvSpPr>
          <p:cNvPr id="3" name="Slide Number Placeholder 2"/>
          <p:cNvSpPr>
            <a:spLocks noGrp="1"/>
          </p:cNvSpPr>
          <p:nvPr>
            <p:ph type="sldNum" sz="quarter" idx="12"/>
          </p:nvPr>
        </p:nvSpPr>
        <p:spPr/>
        <p:txBody>
          <a:bodyPr/>
          <a:lstStyle/>
          <a:p>
            <a:fld id="{9AC7211E-8C4E-4496-BD69-EA76111F703B}" type="slidenum">
              <a:rPr lang="en-GB" smtClean="0"/>
              <a:t>12</a:t>
            </a:fld>
            <a:endParaRPr lang="en-GB"/>
          </a:p>
        </p:txBody>
      </p:sp>
      <p:grpSp>
        <p:nvGrpSpPr>
          <p:cNvPr id="40" name="Group 39"/>
          <p:cNvGrpSpPr/>
          <p:nvPr/>
        </p:nvGrpSpPr>
        <p:grpSpPr>
          <a:xfrm>
            <a:off x="3452884" y="965294"/>
            <a:ext cx="5531992" cy="3744416"/>
            <a:chOff x="3452884" y="965294"/>
            <a:chExt cx="5531992" cy="3744416"/>
          </a:xfrm>
        </p:grpSpPr>
        <p:pic>
          <p:nvPicPr>
            <p:cNvPr id="12291" name="Picture 3" descr="3ring3la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728" t="16411" r="11121" b="6311"/>
            <a:stretch/>
          </p:blipFill>
          <p:spPr bwMode="auto">
            <a:xfrm>
              <a:off x="3452884" y="965294"/>
              <a:ext cx="5355418" cy="37444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grpSp>
          <p:nvGrpSpPr>
            <p:cNvPr id="16" name="Group 4"/>
            <p:cNvGrpSpPr>
              <a:grpSpLocks/>
            </p:cNvGrpSpPr>
            <p:nvPr/>
          </p:nvGrpSpPr>
          <p:grpSpPr bwMode="auto">
            <a:xfrm>
              <a:off x="4252658" y="3872105"/>
              <a:ext cx="4732218" cy="319058"/>
              <a:chOff x="107683401" y="109195925"/>
              <a:chExt cx="4087047" cy="283026"/>
            </a:xfrm>
          </p:grpSpPr>
          <p:grpSp>
            <p:nvGrpSpPr>
              <p:cNvPr id="17" name="Group 5"/>
              <p:cNvGrpSpPr>
                <a:grpSpLocks/>
              </p:cNvGrpSpPr>
              <p:nvPr/>
            </p:nvGrpSpPr>
            <p:grpSpPr bwMode="auto">
              <a:xfrm>
                <a:off x="107683401" y="109195925"/>
                <a:ext cx="4087047" cy="283026"/>
                <a:chOff x="106364484" y="110495965"/>
                <a:chExt cx="5143895" cy="386522"/>
              </a:xfrm>
            </p:grpSpPr>
            <p:sp>
              <p:nvSpPr>
                <p:cNvPr id="19" name="Text Box 6"/>
                <p:cNvSpPr txBox="1">
                  <a:spLocks noChangeArrowheads="1"/>
                </p:cNvSpPr>
                <p:nvPr/>
              </p:nvSpPr>
              <p:spPr bwMode="auto">
                <a:xfrm>
                  <a:off x="106364484" y="110495965"/>
                  <a:ext cx="397983" cy="384104"/>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sp>
              <p:nvSpPr>
                <p:cNvPr id="20" name="Text Box 7"/>
                <p:cNvSpPr txBox="1">
                  <a:spLocks noChangeArrowheads="1"/>
                </p:cNvSpPr>
                <p:nvPr/>
              </p:nvSpPr>
              <p:spPr bwMode="auto">
                <a:xfrm>
                  <a:off x="107566684" y="110564694"/>
                  <a:ext cx="775531" cy="315865"/>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000000"/>
                      </a:solidFill>
                      <a:effectLst/>
                      <a:latin typeface="Calibri" pitchFamily="34" charset="0"/>
                    </a:rPr>
                    <a:t>Ring 1</a:t>
                  </a:r>
                  <a:endParaRPr kumimoji="0" lang="en-US" altLang="en-US" sz="1400" b="0" i="0" u="none" strike="noStrike" cap="none" normalizeH="0" baseline="0" smtClean="0">
                    <a:ln>
                      <a:noFill/>
                    </a:ln>
                    <a:solidFill>
                      <a:schemeClr val="tx1"/>
                    </a:solidFill>
                    <a:effectLst/>
                    <a:latin typeface="Arial" pitchFamily="34" charset="0"/>
                  </a:endParaRPr>
                </a:p>
              </p:txBody>
            </p:sp>
            <p:sp>
              <p:nvSpPr>
                <p:cNvPr id="21" name="Text Box 8"/>
                <p:cNvSpPr txBox="1">
                  <a:spLocks noChangeArrowheads="1"/>
                </p:cNvSpPr>
                <p:nvPr/>
              </p:nvSpPr>
              <p:spPr bwMode="auto">
                <a:xfrm>
                  <a:off x="109130206" y="110569763"/>
                  <a:ext cx="802052" cy="307379"/>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000000"/>
                      </a:solidFill>
                      <a:effectLst/>
                      <a:latin typeface="Calibri" pitchFamily="34" charset="0"/>
                    </a:rPr>
                    <a:t>Ring 2</a:t>
                  </a:r>
                  <a:endParaRPr kumimoji="0" lang="en-US" altLang="en-US" sz="1400" b="0" i="0" u="none" strike="noStrike" cap="none" normalizeH="0" baseline="0" smtClean="0">
                    <a:ln>
                      <a:noFill/>
                    </a:ln>
                    <a:solidFill>
                      <a:schemeClr val="tx1"/>
                    </a:solidFill>
                    <a:effectLst/>
                    <a:latin typeface="Arial" pitchFamily="34" charset="0"/>
                  </a:endParaRPr>
                </a:p>
              </p:txBody>
            </p:sp>
            <p:sp>
              <p:nvSpPr>
                <p:cNvPr id="22" name="Text Box 9"/>
                <p:cNvSpPr txBox="1">
                  <a:spLocks noChangeArrowheads="1"/>
                </p:cNvSpPr>
                <p:nvPr/>
              </p:nvSpPr>
              <p:spPr bwMode="auto">
                <a:xfrm>
                  <a:off x="110705734" y="110575108"/>
                  <a:ext cx="802645" cy="307379"/>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000000"/>
                      </a:solidFill>
                      <a:effectLst/>
                      <a:latin typeface="Calibri" pitchFamily="34" charset="0"/>
                    </a:rPr>
                    <a:t>Ring 3</a:t>
                  </a:r>
                  <a:endParaRPr kumimoji="0" lang="en-US" altLang="en-US" sz="1400" b="0" i="0" u="none" strike="noStrike" cap="none" normalizeH="0" baseline="0" smtClean="0">
                    <a:ln>
                      <a:noFill/>
                    </a:ln>
                    <a:solidFill>
                      <a:schemeClr val="tx1"/>
                    </a:solidFill>
                    <a:effectLst/>
                    <a:latin typeface="Arial" pitchFamily="34" charset="0"/>
                  </a:endParaRPr>
                </a:p>
              </p:txBody>
            </p:sp>
          </p:grpSp>
          <p:sp>
            <p:nvSpPr>
              <p:cNvPr id="18" name="Text Box 10"/>
              <p:cNvSpPr txBox="1">
                <a:spLocks noChangeArrowheads="1"/>
              </p:cNvSpPr>
              <p:nvPr/>
            </p:nvSpPr>
            <p:spPr bwMode="auto">
              <a:xfrm>
                <a:off x="107737275" y="109223175"/>
                <a:ext cx="476250" cy="219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000000"/>
                    </a:solidFill>
                    <a:effectLst/>
                    <a:latin typeface="Calibri" pitchFamily="34" charset="0"/>
                  </a:rPr>
                  <a:t>Anode</a:t>
                </a:r>
                <a:endParaRPr kumimoji="0" lang="en-US" altLang="en-US" sz="1400" b="0" i="0" u="none" strike="noStrike" cap="none" normalizeH="0" baseline="0" smtClean="0">
                  <a:ln>
                    <a:noFill/>
                  </a:ln>
                  <a:solidFill>
                    <a:schemeClr val="tx1"/>
                  </a:solidFill>
                  <a:effectLst/>
                  <a:latin typeface="Arial" pitchFamily="34" charset="0"/>
                </a:endParaRPr>
              </a:p>
            </p:txBody>
          </p:sp>
        </p:grpSp>
      </p:grpSp>
      <p:sp>
        <p:nvSpPr>
          <p:cNvPr id="41" name="TextBox 40"/>
          <p:cNvSpPr txBox="1"/>
          <p:nvPr/>
        </p:nvSpPr>
        <p:spPr>
          <a:xfrm>
            <a:off x="6903666" y="1700808"/>
            <a:ext cx="2148070" cy="646331"/>
          </a:xfrm>
          <a:prstGeom prst="rect">
            <a:avLst/>
          </a:prstGeom>
          <a:noFill/>
        </p:spPr>
        <p:txBody>
          <a:bodyPr wrap="square" rtlCol="0">
            <a:spAutoFit/>
          </a:bodyPr>
          <a:lstStyle/>
          <a:p>
            <a:r>
              <a:rPr lang="en-GB" smtClean="0">
                <a:solidFill>
                  <a:srgbClr val="FF0000"/>
                </a:solidFill>
              </a:rPr>
              <a:t>Bias conditions </a:t>
            </a:r>
          </a:p>
          <a:p>
            <a:r>
              <a:rPr lang="en-GB" smtClean="0">
                <a:solidFill>
                  <a:srgbClr val="FF0000"/>
                </a:solidFill>
              </a:rPr>
              <a:t>used experimentally</a:t>
            </a:r>
            <a:endParaRPr lang="en-GB">
              <a:solidFill>
                <a:srgbClr val="FF0000"/>
              </a:solidFill>
            </a:endParaRPr>
          </a:p>
        </p:txBody>
      </p:sp>
      <p:sp>
        <p:nvSpPr>
          <p:cNvPr id="42" name="TextBox 41"/>
          <p:cNvSpPr txBox="1"/>
          <p:nvPr/>
        </p:nvSpPr>
        <p:spPr>
          <a:xfrm>
            <a:off x="218329" y="1140365"/>
            <a:ext cx="3147580" cy="2031325"/>
          </a:xfrm>
          <a:prstGeom prst="rect">
            <a:avLst/>
          </a:prstGeom>
          <a:noFill/>
          <a:ln w="28575">
            <a:noFill/>
          </a:ln>
        </p:spPr>
        <p:txBody>
          <a:bodyPr wrap="square" rtlCol="0">
            <a:spAutoFit/>
          </a:bodyPr>
          <a:lstStyle/>
          <a:p>
            <a:r>
              <a:rPr lang="en-GB" smtClean="0"/>
              <a:t>Right:  </a:t>
            </a:r>
            <a:r>
              <a:rPr lang="en-GB" b="1" smtClean="0"/>
              <a:t>increasing lateral and bulk field</a:t>
            </a:r>
          </a:p>
          <a:p>
            <a:r>
              <a:rPr lang="en-GB" smtClean="0"/>
              <a:t>with R3=Cathode voltage.</a:t>
            </a:r>
          </a:p>
          <a:p>
            <a:endParaRPr lang="en-GB" smtClean="0"/>
          </a:p>
          <a:p>
            <a:endParaRPr lang="en-GB"/>
          </a:p>
          <a:p>
            <a:r>
              <a:rPr lang="en-GB"/>
              <a:t>Below: </a:t>
            </a:r>
            <a:r>
              <a:rPr lang="en-GB" smtClean="0"/>
              <a:t> </a:t>
            </a:r>
            <a:r>
              <a:rPr lang="en-GB" b="1" smtClean="0"/>
              <a:t>increasing </a:t>
            </a:r>
            <a:r>
              <a:rPr lang="en-GB" b="1"/>
              <a:t>bulk field</a:t>
            </a:r>
          </a:p>
          <a:p>
            <a:r>
              <a:rPr lang="en-GB"/>
              <a:t>with constant lateral </a:t>
            </a:r>
            <a:r>
              <a:rPr lang="en-GB" smtClean="0"/>
              <a:t>field</a:t>
            </a:r>
          </a:p>
        </p:txBody>
      </p:sp>
      <p:cxnSp>
        <p:nvCxnSpPr>
          <p:cNvPr id="45" name="Straight Arrow Connector 44"/>
          <p:cNvCxnSpPr/>
          <p:nvPr/>
        </p:nvCxnSpPr>
        <p:spPr>
          <a:xfrm flipH="1">
            <a:off x="6444208" y="2165623"/>
            <a:ext cx="39259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H="1">
            <a:off x="2403035" y="4716212"/>
            <a:ext cx="104525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H="1">
            <a:off x="5796136" y="2165623"/>
            <a:ext cx="530756"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51" name="Rectangle 50"/>
          <p:cNvSpPr/>
          <p:nvPr/>
        </p:nvSpPr>
        <p:spPr>
          <a:xfrm>
            <a:off x="4982398" y="4901438"/>
            <a:ext cx="4027064" cy="1200329"/>
          </a:xfrm>
          <a:prstGeom prst="rect">
            <a:avLst/>
          </a:prstGeom>
          <a:ln w="28575">
            <a:solidFill>
              <a:srgbClr val="00B0F0"/>
            </a:solidFill>
          </a:ln>
        </p:spPr>
        <p:txBody>
          <a:bodyPr wrap="none">
            <a:spAutoFit/>
          </a:bodyPr>
          <a:lstStyle/>
          <a:p>
            <a:r>
              <a:rPr lang="en-GB" b="1" smtClean="0"/>
              <a:t>Higher</a:t>
            </a:r>
            <a:r>
              <a:rPr lang="en-GB" smtClean="0"/>
              <a:t> </a:t>
            </a:r>
            <a:r>
              <a:rPr lang="en-GB"/>
              <a:t>charge collection at </a:t>
            </a:r>
            <a:r>
              <a:rPr lang="en-GB"/>
              <a:t>centre </a:t>
            </a:r>
            <a:endParaRPr lang="en-GB" smtClean="0"/>
          </a:p>
          <a:p>
            <a:r>
              <a:rPr lang="en-GB" b="1" smtClean="0"/>
              <a:t>Smaller </a:t>
            </a:r>
            <a:r>
              <a:rPr lang="en-GB" smtClean="0"/>
              <a:t>active area,</a:t>
            </a:r>
          </a:p>
          <a:p>
            <a:r>
              <a:rPr lang="en-GB" b="1" smtClean="0"/>
              <a:t>Steeper </a:t>
            </a:r>
            <a:r>
              <a:rPr lang="en-GB" smtClean="0"/>
              <a:t>decline at edge of active area</a:t>
            </a:r>
          </a:p>
          <a:p>
            <a:r>
              <a:rPr lang="en-GB" smtClean="0"/>
              <a:t>= fewer incorrect counts, finer resolution.</a:t>
            </a:r>
            <a:endParaRPr lang="en-GB"/>
          </a:p>
        </p:txBody>
      </p:sp>
    </p:spTree>
    <p:extLst>
      <p:ext uri="{BB962C8B-B14F-4D97-AF65-F5344CB8AC3E}">
        <p14:creationId xmlns:p14="http://schemas.microsoft.com/office/powerpoint/2010/main" val="17877949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normAutofit fontScale="90000"/>
          </a:bodyPr>
          <a:lstStyle/>
          <a:p>
            <a:r>
              <a:rPr lang="en-GB" sz="3200"/>
              <a:t>Simulation </a:t>
            </a:r>
            <a:r>
              <a:rPr lang="en-GB" sz="3200" smtClean="0"/>
              <a:t>of </a:t>
            </a:r>
            <a:r>
              <a:rPr lang="en-GB" sz="3200"/>
              <a:t>varying Electric </a:t>
            </a:r>
            <a:r>
              <a:rPr lang="en-GB" sz="3200" smtClean="0"/>
              <a:t>Field </a:t>
            </a:r>
            <a:r>
              <a:rPr lang="en-GB" sz="3200"/>
              <a:t>conditions </a:t>
            </a:r>
            <a:r>
              <a:rPr lang="en-GB" sz="3200" smtClean="0"/>
              <a:t>II.</a:t>
            </a:r>
            <a:endParaRPr lang="en-GB" sz="3200"/>
          </a:p>
        </p:txBody>
      </p:sp>
      <p:sp>
        <p:nvSpPr>
          <p:cNvPr id="3" name="Slide Number Placeholder 2"/>
          <p:cNvSpPr>
            <a:spLocks noGrp="1"/>
          </p:cNvSpPr>
          <p:nvPr>
            <p:ph type="sldNum" sz="quarter" idx="12"/>
          </p:nvPr>
        </p:nvSpPr>
        <p:spPr/>
        <p:txBody>
          <a:bodyPr/>
          <a:lstStyle/>
          <a:p>
            <a:fld id="{9AC7211E-8C4E-4496-BD69-EA76111F703B}" type="slidenum">
              <a:rPr lang="en-GB" smtClean="0"/>
              <a:t>13</a:t>
            </a:fld>
            <a:endParaRPr lang="en-GB"/>
          </a:p>
        </p:txBody>
      </p:sp>
      <p:sp>
        <p:nvSpPr>
          <p:cNvPr id="4" name="TextBox 3"/>
          <p:cNvSpPr txBox="1"/>
          <p:nvPr/>
        </p:nvSpPr>
        <p:spPr>
          <a:xfrm>
            <a:off x="190042" y="1412776"/>
            <a:ext cx="7478302" cy="707886"/>
          </a:xfrm>
          <a:prstGeom prst="rect">
            <a:avLst/>
          </a:prstGeom>
          <a:noFill/>
        </p:spPr>
        <p:txBody>
          <a:bodyPr wrap="square" rtlCol="0">
            <a:spAutoFit/>
          </a:bodyPr>
          <a:lstStyle/>
          <a:p>
            <a:r>
              <a:rPr lang="en-GB" sz="2000" smtClean="0">
                <a:cs typeface="Calibri" panose="020F0502020204030204" pitchFamily="34" charset="0"/>
              </a:rPr>
              <a:t>Effect of i</a:t>
            </a:r>
            <a:r>
              <a:rPr lang="en-GB" sz="2000" smtClean="0">
                <a:cs typeface="Calibri" panose="020F0502020204030204" pitchFamily="34" charset="0"/>
              </a:rPr>
              <a:t>ncreased potential difference between </a:t>
            </a:r>
            <a:r>
              <a:rPr lang="en-GB" sz="2000" smtClean="0">
                <a:cs typeface="Calibri" panose="020F0502020204030204" pitchFamily="34" charset="0"/>
              </a:rPr>
              <a:t>anode and </a:t>
            </a:r>
            <a:r>
              <a:rPr lang="en-GB" sz="2000" smtClean="0">
                <a:cs typeface="Calibri" panose="020F0502020204030204" pitchFamily="34" charset="0"/>
              </a:rPr>
              <a:t> Ring 1.</a:t>
            </a:r>
          </a:p>
          <a:p>
            <a:r>
              <a:rPr lang="en-GB" sz="2000">
                <a:cs typeface="Calibri" panose="020F0502020204030204" pitchFamily="34" charset="0"/>
              </a:rPr>
              <a:t>w</a:t>
            </a:r>
            <a:r>
              <a:rPr lang="en-GB" sz="2000" smtClean="0">
                <a:cs typeface="Calibri" panose="020F0502020204030204" pitchFamily="34" charset="0"/>
              </a:rPr>
              <a:t>ith constant inter-ring differences.</a:t>
            </a:r>
            <a:endParaRPr lang="en-GB" sz="2000" smtClean="0">
              <a:cs typeface="Calibri" panose="020F0502020204030204" pitchFamily="34" charset="0"/>
            </a:endParaRPr>
          </a:p>
        </p:txBody>
      </p:sp>
      <p:grpSp>
        <p:nvGrpSpPr>
          <p:cNvPr id="17" name="Group 16"/>
          <p:cNvGrpSpPr/>
          <p:nvPr/>
        </p:nvGrpSpPr>
        <p:grpSpPr>
          <a:xfrm>
            <a:off x="209014" y="2276872"/>
            <a:ext cx="6379210" cy="4346947"/>
            <a:chOff x="209014" y="2276872"/>
            <a:chExt cx="6379210" cy="4346947"/>
          </a:xfrm>
        </p:grpSpPr>
        <p:grpSp>
          <p:nvGrpSpPr>
            <p:cNvPr id="5" name="Group 2"/>
            <p:cNvGrpSpPr>
              <a:grpSpLocks/>
            </p:cNvGrpSpPr>
            <p:nvPr/>
          </p:nvGrpSpPr>
          <p:grpSpPr bwMode="auto">
            <a:xfrm>
              <a:off x="209014" y="2276872"/>
              <a:ext cx="6379210" cy="4346947"/>
              <a:chOff x="106663092" y="110485514"/>
              <a:chExt cx="5592953" cy="3699381"/>
            </a:xfrm>
          </p:grpSpPr>
          <p:pic>
            <p:nvPicPr>
              <p:cNvPr id="13315" name="Picture 3" descr="3ringmanybias5"/>
              <p:cNvPicPr>
                <a:picLocks noChangeAspect="1" noChangeArrowheads="1"/>
              </p:cNvPicPr>
              <p:nvPr/>
            </p:nvPicPr>
            <p:blipFill>
              <a:blip r:embed="rId3" cstate="print">
                <a:extLst>
                  <a:ext uri="{28A0092B-C50C-407E-A947-70E740481C1C}">
                    <a14:useLocalDpi xmlns:a14="http://schemas.microsoft.com/office/drawing/2010/main" val="0"/>
                  </a:ext>
                </a:extLst>
              </a:blip>
              <a:srcRect l="4681" t="18431" r="11121" b="6816"/>
              <a:stretch>
                <a:fillRect/>
              </a:stretch>
            </p:blipFill>
            <p:spPr bwMode="auto">
              <a:xfrm>
                <a:off x="106663092" y="110485514"/>
                <a:ext cx="5392356" cy="3699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grpSp>
            <p:nvGrpSpPr>
              <p:cNvPr id="6" name="Group 4"/>
              <p:cNvGrpSpPr>
                <a:grpSpLocks/>
              </p:cNvGrpSpPr>
              <p:nvPr/>
            </p:nvGrpSpPr>
            <p:grpSpPr bwMode="auto">
              <a:xfrm>
                <a:off x="107507934" y="113329396"/>
                <a:ext cx="4748111" cy="359227"/>
                <a:chOff x="108321788" y="110311999"/>
                <a:chExt cx="5143895" cy="386522"/>
              </a:xfrm>
            </p:grpSpPr>
            <p:sp>
              <p:nvSpPr>
                <p:cNvPr id="7" name="Text Box 5"/>
                <p:cNvSpPr txBox="1">
                  <a:spLocks noChangeArrowheads="1"/>
                </p:cNvSpPr>
                <p:nvPr/>
              </p:nvSpPr>
              <p:spPr bwMode="auto">
                <a:xfrm>
                  <a:off x="108321788" y="110311999"/>
                  <a:ext cx="397982" cy="384104"/>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sp>
              <p:nvSpPr>
                <p:cNvPr id="8" name="Text Box 6"/>
                <p:cNvSpPr txBox="1">
                  <a:spLocks noChangeArrowheads="1"/>
                </p:cNvSpPr>
                <p:nvPr/>
              </p:nvSpPr>
              <p:spPr bwMode="auto">
                <a:xfrm>
                  <a:off x="109523988" y="110380728"/>
                  <a:ext cx="775531" cy="315863"/>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sp>
              <p:nvSpPr>
                <p:cNvPr id="9" name="Text Box 7"/>
                <p:cNvSpPr txBox="1">
                  <a:spLocks noChangeArrowheads="1"/>
                </p:cNvSpPr>
                <p:nvPr/>
              </p:nvSpPr>
              <p:spPr bwMode="auto">
                <a:xfrm>
                  <a:off x="111087510" y="110385797"/>
                  <a:ext cx="802052" cy="307378"/>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sp>
              <p:nvSpPr>
                <p:cNvPr id="10" name="Text Box 8"/>
                <p:cNvSpPr txBox="1">
                  <a:spLocks noChangeArrowheads="1"/>
                </p:cNvSpPr>
                <p:nvPr/>
              </p:nvSpPr>
              <p:spPr bwMode="auto">
                <a:xfrm>
                  <a:off x="112663038" y="110391142"/>
                  <a:ext cx="802645" cy="307379"/>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grpSp>
        </p:grpSp>
        <p:cxnSp>
          <p:nvCxnSpPr>
            <p:cNvPr id="13" name="Straight Arrow Connector 12"/>
            <p:cNvCxnSpPr/>
            <p:nvPr/>
          </p:nvCxnSpPr>
          <p:spPr>
            <a:xfrm>
              <a:off x="4447937" y="4038629"/>
              <a:ext cx="63331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081251" y="4038629"/>
              <a:ext cx="354845"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
        <p:nvSpPr>
          <p:cNvPr id="12" name="TextBox 11"/>
          <p:cNvSpPr txBox="1"/>
          <p:nvPr/>
        </p:nvSpPr>
        <p:spPr>
          <a:xfrm>
            <a:off x="1945121" y="3839009"/>
            <a:ext cx="2148070" cy="646331"/>
          </a:xfrm>
          <a:prstGeom prst="rect">
            <a:avLst/>
          </a:prstGeom>
          <a:noFill/>
        </p:spPr>
        <p:txBody>
          <a:bodyPr wrap="square" rtlCol="0">
            <a:spAutoFit/>
          </a:bodyPr>
          <a:lstStyle/>
          <a:p>
            <a:r>
              <a:rPr lang="en-GB">
                <a:solidFill>
                  <a:srgbClr val="FF0000"/>
                </a:solidFill>
              </a:rPr>
              <a:t>B</a:t>
            </a:r>
            <a:r>
              <a:rPr lang="en-GB" smtClean="0">
                <a:solidFill>
                  <a:srgbClr val="FF0000"/>
                </a:solidFill>
              </a:rPr>
              <a:t>ias conditions used experimentally</a:t>
            </a:r>
            <a:endParaRPr lang="en-GB">
              <a:solidFill>
                <a:srgbClr val="FF0000"/>
              </a:solidFill>
            </a:endParaRPr>
          </a:p>
        </p:txBody>
      </p:sp>
      <p:sp>
        <p:nvSpPr>
          <p:cNvPr id="18" name="Rectangle 17"/>
          <p:cNvSpPr/>
          <p:nvPr/>
        </p:nvSpPr>
        <p:spPr>
          <a:xfrm>
            <a:off x="5765923" y="2131439"/>
            <a:ext cx="3208993" cy="2031325"/>
          </a:xfrm>
          <a:prstGeom prst="rect">
            <a:avLst/>
          </a:prstGeom>
          <a:ln w="28575">
            <a:solidFill>
              <a:srgbClr val="00B0F0"/>
            </a:solidFill>
          </a:ln>
        </p:spPr>
        <p:txBody>
          <a:bodyPr wrap="square">
            <a:spAutoFit/>
          </a:bodyPr>
          <a:lstStyle/>
          <a:p>
            <a:r>
              <a:rPr lang="en-GB" b="1" smtClean="0"/>
              <a:t>No effect </a:t>
            </a:r>
            <a:r>
              <a:rPr lang="en-GB" smtClean="0"/>
              <a:t>on charge collection at centre.</a:t>
            </a:r>
          </a:p>
          <a:p>
            <a:r>
              <a:rPr lang="en-GB" b="1" smtClean="0"/>
              <a:t>Larger </a:t>
            </a:r>
            <a:r>
              <a:rPr lang="en-GB" smtClean="0"/>
              <a:t>active area,</a:t>
            </a:r>
          </a:p>
          <a:p>
            <a:r>
              <a:rPr lang="en-GB" b="1" smtClean="0"/>
              <a:t>Less Steep </a:t>
            </a:r>
            <a:r>
              <a:rPr lang="en-GB" smtClean="0"/>
              <a:t>decline at edge </a:t>
            </a:r>
          </a:p>
          <a:p>
            <a:r>
              <a:rPr lang="en-GB" smtClean="0"/>
              <a:t>of active area</a:t>
            </a:r>
          </a:p>
          <a:p>
            <a:r>
              <a:rPr lang="en-GB" smtClean="0"/>
              <a:t>= more incorrect counts, </a:t>
            </a:r>
          </a:p>
          <a:p>
            <a:pPr algn="r"/>
            <a:r>
              <a:rPr lang="en-GB"/>
              <a:t>w</a:t>
            </a:r>
            <a:r>
              <a:rPr lang="en-GB" smtClean="0"/>
              <a:t>orse resolution.</a:t>
            </a:r>
            <a:endParaRPr lang="en-GB"/>
          </a:p>
        </p:txBody>
      </p:sp>
    </p:spTree>
    <p:extLst>
      <p:ext uri="{BB962C8B-B14F-4D97-AF65-F5344CB8AC3E}">
        <p14:creationId xmlns:p14="http://schemas.microsoft.com/office/powerpoint/2010/main" val="3621512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r>
              <a:rPr lang="en-GB" sz="3200" smtClean="0"/>
              <a:t>Conclusions</a:t>
            </a:r>
            <a:endParaRPr lang="en-GB" sz="3200"/>
          </a:p>
        </p:txBody>
      </p:sp>
      <p:sp>
        <p:nvSpPr>
          <p:cNvPr id="3" name="Slide Number Placeholder 2"/>
          <p:cNvSpPr>
            <a:spLocks noGrp="1"/>
          </p:cNvSpPr>
          <p:nvPr>
            <p:ph type="sldNum" sz="quarter" idx="12"/>
          </p:nvPr>
        </p:nvSpPr>
        <p:spPr/>
        <p:txBody>
          <a:bodyPr/>
          <a:lstStyle/>
          <a:p>
            <a:fld id="{9AC7211E-8C4E-4496-BD69-EA76111F703B}" type="slidenum">
              <a:rPr lang="en-GB" smtClean="0"/>
              <a:t>14</a:t>
            </a:fld>
            <a:endParaRPr lang="en-GB"/>
          </a:p>
        </p:txBody>
      </p:sp>
      <p:sp>
        <p:nvSpPr>
          <p:cNvPr id="4" name="TextBox 3"/>
          <p:cNvSpPr txBox="1"/>
          <p:nvPr/>
        </p:nvSpPr>
        <p:spPr>
          <a:xfrm>
            <a:off x="611560" y="908720"/>
            <a:ext cx="7920880" cy="6155531"/>
          </a:xfrm>
          <a:prstGeom prst="rect">
            <a:avLst/>
          </a:prstGeom>
          <a:noFill/>
        </p:spPr>
        <p:txBody>
          <a:bodyPr wrap="square" rtlCol="0">
            <a:spAutoFit/>
          </a:bodyPr>
          <a:lstStyle/>
          <a:p>
            <a:r>
              <a:rPr lang="en-GB" sz="2000" smtClean="0">
                <a:solidFill>
                  <a:schemeClr val="bg2">
                    <a:lumMod val="50000"/>
                  </a:schemeClr>
                </a:solidFill>
              </a:rPr>
              <a:t>Experimental Results</a:t>
            </a:r>
          </a:p>
          <a:p>
            <a:pPr marL="342900" indent="-342900">
              <a:buFont typeface="Wingdings" panose="05000000000000000000" pitchFamily="2" charset="2"/>
              <a:buChar char="§"/>
            </a:pPr>
            <a:r>
              <a:rPr lang="en-GB" sz="1600"/>
              <a:t>The protoype device has high sensitivity and resolution limited by electronic noise to 3.3keV at room temperature. Its active radius extends beyond Ring 2 under the best bias combination available so </a:t>
            </a:r>
            <a:r>
              <a:rPr lang="en-GB" sz="1600"/>
              <a:t>far</a:t>
            </a:r>
            <a:r>
              <a:rPr lang="en-GB" sz="1600" smtClean="0"/>
              <a:t>.</a:t>
            </a:r>
            <a:endParaRPr lang="en-GB" sz="1600" smtClean="0">
              <a:solidFill>
                <a:schemeClr val="bg2">
                  <a:lumMod val="50000"/>
                </a:schemeClr>
              </a:solidFill>
            </a:endParaRPr>
          </a:p>
          <a:p>
            <a:pPr marL="285750" indent="-285750">
              <a:buFont typeface="Wingdings" panose="05000000000000000000" pitchFamily="2" charset="2"/>
              <a:buChar char="§"/>
            </a:pPr>
            <a:r>
              <a:rPr lang="en-GB" sz="1600" smtClean="0"/>
              <a:t>Increasing </a:t>
            </a:r>
            <a:r>
              <a:rPr lang="en-GB" sz="1600"/>
              <a:t>lateral field as a fraction of bulk </a:t>
            </a:r>
            <a:r>
              <a:rPr lang="en-GB" sz="1600" smtClean="0"/>
              <a:t> (until R3=cathode voltage) increases </a:t>
            </a:r>
            <a:r>
              <a:rPr lang="en-GB" sz="1600"/>
              <a:t>active area </a:t>
            </a:r>
            <a:r>
              <a:rPr lang="en-GB" sz="1600" smtClean="0"/>
              <a:t>and </a:t>
            </a:r>
            <a:r>
              <a:rPr lang="en-GB" sz="1600"/>
              <a:t>sensitivity</a:t>
            </a:r>
            <a:r>
              <a:rPr lang="en-GB" sz="1600" smtClean="0"/>
              <a:t>.</a:t>
            </a:r>
            <a:endParaRPr lang="en-GB" sz="1600"/>
          </a:p>
          <a:p>
            <a:pPr marL="285750" indent="-285750">
              <a:buFont typeface="Wingdings" panose="05000000000000000000" pitchFamily="2" charset="2"/>
              <a:buChar char="§"/>
            </a:pPr>
            <a:r>
              <a:rPr lang="en-GB" sz="1600" smtClean="0"/>
              <a:t>Increasing both </a:t>
            </a:r>
            <a:r>
              <a:rPr lang="en-GB" sz="1600"/>
              <a:t>fields </a:t>
            </a:r>
            <a:r>
              <a:rPr lang="en-GB" sz="1600" smtClean="0"/>
              <a:t>while maintaining their ratio causes further </a:t>
            </a:r>
            <a:r>
              <a:rPr lang="en-GB" sz="1600"/>
              <a:t>improvement</a:t>
            </a:r>
            <a:r>
              <a:rPr lang="en-GB" sz="1600" smtClean="0"/>
              <a:t>.</a:t>
            </a:r>
            <a:endParaRPr lang="en-GB" sz="1600"/>
          </a:p>
          <a:p>
            <a:pPr marL="285750" indent="-285750">
              <a:buFont typeface="Wingdings" panose="05000000000000000000" pitchFamily="2" charset="2"/>
              <a:buChar char="§"/>
            </a:pPr>
            <a:r>
              <a:rPr lang="en-GB" sz="1600"/>
              <a:t>Raising the bulk field alone </a:t>
            </a:r>
            <a:r>
              <a:rPr lang="en-GB" sz="1600" smtClean="0"/>
              <a:t>does not improve performance.</a:t>
            </a:r>
          </a:p>
          <a:p>
            <a:r>
              <a:rPr lang="en-GB" sz="2000" smtClean="0">
                <a:solidFill>
                  <a:schemeClr val="bg2">
                    <a:lumMod val="50000"/>
                  </a:schemeClr>
                </a:solidFill>
              </a:rPr>
              <a:t>Simulation results </a:t>
            </a:r>
          </a:p>
          <a:p>
            <a:pPr marL="285750" indent="-285750">
              <a:buFont typeface="Wingdings" panose="05000000000000000000" pitchFamily="2" charset="2"/>
              <a:buChar char="§"/>
            </a:pPr>
            <a:r>
              <a:rPr lang="en-GB" sz="1600"/>
              <a:t>T</a:t>
            </a:r>
            <a:r>
              <a:rPr lang="en-GB" sz="1600" smtClean="0"/>
              <a:t>rends in charge collection and </a:t>
            </a:r>
            <a:r>
              <a:rPr lang="en-GB" sz="1600"/>
              <a:t>active area </a:t>
            </a:r>
            <a:r>
              <a:rPr lang="en-GB" sz="1600" smtClean="0"/>
              <a:t>with bias were </a:t>
            </a:r>
            <a:r>
              <a:rPr lang="en-GB" sz="1600"/>
              <a:t>qualitatively </a:t>
            </a:r>
            <a:r>
              <a:rPr lang="en-GB" sz="1600" smtClean="0"/>
              <a:t>reproduced under the same conditions used in experiment.</a:t>
            </a:r>
          </a:p>
          <a:p>
            <a:pPr marL="285750" indent="-285750">
              <a:buFont typeface="Wingdings" panose="05000000000000000000" pitchFamily="2" charset="2"/>
              <a:buChar char="§"/>
            </a:pPr>
            <a:r>
              <a:rPr lang="en-GB" sz="1600" smtClean="0"/>
              <a:t>Changing </a:t>
            </a:r>
            <a:r>
              <a:rPr lang="en-GB" sz="1600"/>
              <a:t>the ring geometry </a:t>
            </a:r>
            <a:r>
              <a:rPr lang="en-GB" sz="1600" smtClean="0"/>
              <a:t>does </a:t>
            </a:r>
            <a:r>
              <a:rPr lang="en-GB" sz="1600"/>
              <a:t>not affect </a:t>
            </a:r>
            <a:r>
              <a:rPr lang="en-GB" sz="1600"/>
              <a:t>performance (within the constraint that contacts cannot </a:t>
            </a:r>
            <a:r>
              <a:rPr lang="en-GB" sz="1600"/>
              <a:t>be </a:t>
            </a:r>
            <a:r>
              <a:rPr lang="en-GB" sz="1600" smtClean="0"/>
              <a:t>bonded to rings </a:t>
            </a:r>
            <a:r>
              <a:rPr lang="en-GB" sz="1600"/>
              <a:t>narrower </a:t>
            </a:r>
            <a:r>
              <a:rPr lang="en-GB" sz="1600"/>
              <a:t>than </a:t>
            </a:r>
            <a:r>
              <a:rPr lang="en-GB" sz="1600" smtClean="0"/>
              <a:t>0.25mm</a:t>
            </a:r>
            <a:r>
              <a:rPr lang="en-GB" sz="1600"/>
              <a:t>)</a:t>
            </a:r>
          </a:p>
          <a:p>
            <a:pPr marL="285750" indent="-285750">
              <a:buFont typeface="Wingdings" panose="05000000000000000000" pitchFamily="2" charset="2"/>
              <a:buChar char="§"/>
            </a:pPr>
            <a:r>
              <a:rPr lang="en-GB" sz="1600" smtClean="0"/>
              <a:t>Active area falls with increasing interaction depth.</a:t>
            </a:r>
          </a:p>
          <a:p>
            <a:pPr marL="285750" indent="-285750">
              <a:buFont typeface="Wingdings" panose="05000000000000000000" pitchFamily="2" charset="2"/>
              <a:buChar char="§"/>
            </a:pPr>
            <a:r>
              <a:rPr lang="en-GB" sz="1600"/>
              <a:t>Increasing the lateral and bulk field further (with R3=cathode voltage) OR bulk field alone decreases active area, raises sensitivity and improves resolution under conditions simulated so far. </a:t>
            </a:r>
          </a:p>
          <a:p>
            <a:pPr marL="285750" indent="-285750">
              <a:buFont typeface="Wingdings" panose="05000000000000000000" pitchFamily="2" charset="2"/>
              <a:buChar char="§"/>
            </a:pPr>
            <a:r>
              <a:rPr lang="en-GB" sz="1600"/>
              <a:t>Further increasing the anode−Ring 1potential difference degrades </a:t>
            </a:r>
            <a:r>
              <a:rPr lang="en-GB" sz="1600"/>
              <a:t>resolution</a:t>
            </a:r>
            <a:r>
              <a:rPr lang="en-GB" sz="1600" smtClean="0"/>
              <a:t>.</a:t>
            </a:r>
          </a:p>
          <a:p>
            <a:pPr lvl="0"/>
            <a:r>
              <a:rPr lang="en-GB" sz="2000">
                <a:solidFill>
                  <a:srgbClr val="ACCBF9">
                    <a:lumMod val="50000"/>
                  </a:srgbClr>
                </a:solidFill>
              </a:rPr>
              <a:t>Further work</a:t>
            </a:r>
          </a:p>
          <a:p>
            <a:pPr marL="285750" indent="-285750">
              <a:buFont typeface="Wingdings" panose="05000000000000000000" pitchFamily="2" charset="2"/>
              <a:buChar char="§"/>
            </a:pPr>
            <a:r>
              <a:rPr lang="en-GB" sz="1600" smtClean="0"/>
              <a:t>More variations in bias conditions will be studied to optimise active area, sensitivity and resolution. </a:t>
            </a:r>
          </a:p>
          <a:p>
            <a:pPr marL="285750" indent="-285750">
              <a:buFont typeface="Wingdings" panose="05000000000000000000" pitchFamily="2" charset="2"/>
              <a:buChar char="§"/>
            </a:pPr>
            <a:r>
              <a:rPr lang="en-GB" sz="1600" smtClean="0"/>
              <a:t>The </a:t>
            </a:r>
            <a:r>
              <a:rPr lang="en-GB" sz="1600"/>
              <a:t>CZT material model requires improvement to reproduce experimental results</a:t>
            </a:r>
            <a:r>
              <a:rPr lang="en-GB" sz="1600"/>
              <a:t>. </a:t>
            </a:r>
            <a:endParaRPr lang="en-GB" sz="1600"/>
          </a:p>
          <a:p>
            <a:endParaRPr lang="en-GB"/>
          </a:p>
        </p:txBody>
      </p:sp>
    </p:spTree>
    <p:extLst>
      <p:ext uri="{BB962C8B-B14F-4D97-AF65-F5344CB8AC3E}">
        <p14:creationId xmlns:p14="http://schemas.microsoft.com/office/powerpoint/2010/main" val="137874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375344" y="1484784"/>
            <a:ext cx="8517136" cy="4632037"/>
          </a:xfrm>
          <a:prstGeom prst="rect">
            <a:avLst/>
          </a:prstGeom>
          <a:noFill/>
        </p:spPr>
        <p:txBody>
          <a:bodyPr wrap="square" rtlCol="0">
            <a:spAutoFit/>
          </a:bodyPr>
          <a:lstStyle/>
          <a:p>
            <a:pPr algn="ctr">
              <a:lnSpc>
                <a:spcPct val="150000"/>
              </a:lnSpc>
            </a:pPr>
            <a:r>
              <a:rPr lang="en-GB" u="sng"/>
              <a:t>Acknowledgements</a:t>
            </a:r>
          </a:p>
          <a:p>
            <a:pPr algn="ctr">
              <a:lnSpc>
                <a:spcPct val="150000"/>
              </a:lnSpc>
            </a:pPr>
            <a:r>
              <a:rPr lang="en-GB" sz="1600" smtClean="0"/>
              <a:t>To Dr M. Veale and Dr N. Tartoni for their assistnce with microbeam experiments.</a:t>
            </a:r>
            <a:endParaRPr lang="en-GB" sz="1600" u="sng" smtClean="0"/>
          </a:p>
          <a:p>
            <a:pPr algn="ctr">
              <a:spcAft>
                <a:spcPts val="600"/>
              </a:spcAft>
            </a:pPr>
            <a:endParaRPr lang="en-GB" sz="1600" u="sng" smtClean="0">
              <a:solidFill>
                <a:schemeClr val="accent2">
                  <a:lumMod val="75000"/>
                </a:schemeClr>
              </a:solidFill>
            </a:endParaRPr>
          </a:p>
          <a:p>
            <a:pPr algn="ctr">
              <a:spcAft>
                <a:spcPts val="600"/>
              </a:spcAft>
            </a:pPr>
            <a:r>
              <a:rPr lang="en-GB" u="sng" smtClean="0">
                <a:solidFill>
                  <a:schemeClr val="accent2">
                    <a:lumMod val="75000"/>
                  </a:schemeClr>
                </a:solidFill>
              </a:rPr>
              <a:t>References</a:t>
            </a:r>
          </a:p>
          <a:p>
            <a:pPr lvl="0">
              <a:spcAft>
                <a:spcPts val="600"/>
              </a:spcAft>
            </a:pPr>
            <a:r>
              <a:rPr lang="en-GB" sz="1600">
                <a:solidFill>
                  <a:schemeClr val="accent2">
                    <a:lumMod val="75000"/>
                  </a:schemeClr>
                </a:solidFill>
                <a:latin typeface="Times New Roman" pitchFamily="18" charset="0"/>
              </a:rPr>
              <a:t>[1] Amptek Inc.(2011) ‘FAST SDD® High Performance Silicon Drift Detector (SDD)’, </a:t>
            </a:r>
            <a:r>
              <a:rPr lang="en-GB" sz="1600" u="sng">
                <a:solidFill>
                  <a:schemeClr val="accent2">
                    <a:lumMod val="75000"/>
                  </a:schemeClr>
                </a:solidFill>
                <a:latin typeface="Times New Roman" pitchFamily="18" charset="0"/>
              </a:rPr>
              <a:t>http://www.amptek.com/products/fast-sdd-silicon-drift-detector/</a:t>
            </a:r>
          </a:p>
          <a:p>
            <a:pPr>
              <a:spcAft>
                <a:spcPts val="600"/>
              </a:spcAft>
            </a:pPr>
            <a:r>
              <a:rPr lang="en-GB" sz="1600" smtClean="0">
                <a:solidFill>
                  <a:schemeClr val="accent2">
                    <a:lumMod val="75000"/>
                  </a:schemeClr>
                </a:solidFill>
              </a:rPr>
              <a:t>[2] </a:t>
            </a:r>
            <a:r>
              <a:rPr lang="en-GB" sz="1600" err="1" smtClean="0">
                <a:solidFill>
                  <a:schemeClr val="accent2">
                    <a:lumMod val="75000"/>
                  </a:schemeClr>
                </a:solidFill>
              </a:rPr>
              <a:t>Lechner</a:t>
            </a:r>
            <a:r>
              <a:rPr lang="en-GB" sz="1600">
                <a:solidFill>
                  <a:schemeClr val="accent2">
                    <a:lumMod val="75000"/>
                  </a:schemeClr>
                </a:solidFill>
              </a:rPr>
              <a:t>, P.</a:t>
            </a:r>
            <a:r>
              <a:rPr lang="en-GB" sz="1600" i="1">
                <a:solidFill>
                  <a:schemeClr val="accent2">
                    <a:lumMod val="75000"/>
                  </a:schemeClr>
                </a:solidFill>
              </a:rPr>
              <a:t>, et al</a:t>
            </a:r>
            <a:r>
              <a:rPr lang="en-GB" sz="1600">
                <a:solidFill>
                  <a:schemeClr val="accent2">
                    <a:lumMod val="75000"/>
                  </a:schemeClr>
                </a:solidFill>
              </a:rPr>
              <a:t> (1996) 'Silicon drift detectors for high resolution room temperature X-ray spectroscopy', </a:t>
            </a:r>
            <a:r>
              <a:rPr lang="en-GB" sz="1600" i="1">
                <a:solidFill>
                  <a:schemeClr val="accent2">
                    <a:lumMod val="75000"/>
                  </a:schemeClr>
                </a:solidFill>
              </a:rPr>
              <a:t>Nuclear Instruments &amp; Methods in Physics Research Section A-Accelerators Spectrometers Detectors and Associated Equipment, </a:t>
            </a:r>
            <a:r>
              <a:rPr lang="en-GB" sz="1600">
                <a:solidFill>
                  <a:schemeClr val="accent2">
                    <a:lumMod val="75000"/>
                  </a:schemeClr>
                </a:solidFill>
              </a:rPr>
              <a:t>377 (2-3), pp. 346-351. </a:t>
            </a:r>
            <a:endParaRPr lang="en-GB" sz="1600" smtClean="0">
              <a:solidFill>
                <a:schemeClr val="accent2">
                  <a:lumMod val="75000"/>
                </a:schemeClr>
              </a:solidFill>
            </a:endParaRPr>
          </a:p>
          <a:p>
            <a:pPr lvl="0"/>
            <a:r>
              <a:rPr lang="en-GB" sz="1600" smtClean="0">
                <a:solidFill>
                  <a:schemeClr val="accent2">
                    <a:lumMod val="75000"/>
                  </a:schemeClr>
                </a:solidFill>
                <a:latin typeface="Times New Roman" pitchFamily="18" charset="0"/>
              </a:rPr>
              <a:t>[</a:t>
            </a:r>
            <a:r>
              <a:rPr lang="en-GB" sz="1600">
                <a:solidFill>
                  <a:schemeClr val="accent2">
                    <a:lumMod val="75000"/>
                  </a:schemeClr>
                </a:solidFill>
                <a:latin typeface="Times New Roman" pitchFamily="18" charset="0"/>
              </a:rPr>
              <a:t>3</a:t>
            </a:r>
            <a:r>
              <a:rPr lang="en-GB" sz="1600" smtClean="0">
                <a:solidFill>
                  <a:schemeClr val="accent2">
                    <a:lumMod val="75000"/>
                  </a:schemeClr>
                </a:solidFill>
                <a:latin typeface="Times New Roman" pitchFamily="18" charset="0"/>
              </a:rPr>
              <a:t>] </a:t>
            </a:r>
            <a:r>
              <a:rPr lang="en-GB" sz="1600" err="1">
                <a:solidFill>
                  <a:schemeClr val="accent2">
                    <a:lumMod val="75000"/>
                  </a:schemeClr>
                </a:solidFill>
                <a:latin typeface="Times New Roman" pitchFamily="18" charset="0"/>
              </a:rPr>
              <a:t>Redlen</a:t>
            </a:r>
            <a:r>
              <a:rPr lang="en-GB" sz="1600">
                <a:solidFill>
                  <a:schemeClr val="accent2">
                    <a:lumMod val="75000"/>
                  </a:schemeClr>
                </a:solidFill>
                <a:latin typeface="Times New Roman" pitchFamily="18" charset="0"/>
              </a:rPr>
              <a:t> </a:t>
            </a:r>
            <a:r>
              <a:rPr lang="en-GB" sz="1600" smtClean="0">
                <a:solidFill>
                  <a:schemeClr val="accent2">
                    <a:lumMod val="75000"/>
                  </a:schemeClr>
                </a:solidFill>
                <a:latin typeface="Times New Roman" pitchFamily="18" charset="0"/>
              </a:rPr>
              <a:t>Technologies, 123 </a:t>
            </a:r>
            <a:r>
              <a:rPr lang="en-GB" sz="1600">
                <a:solidFill>
                  <a:schemeClr val="accent2">
                    <a:lumMod val="75000"/>
                  </a:schemeClr>
                </a:solidFill>
                <a:latin typeface="Times New Roman" pitchFamily="18" charset="0"/>
              </a:rPr>
              <a:t>– 1763 Sean </a:t>
            </a:r>
            <a:r>
              <a:rPr lang="en-GB" sz="1600" smtClean="0">
                <a:solidFill>
                  <a:schemeClr val="accent2">
                    <a:lumMod val="75000"/>
                  </a:schemeClr>
                </a:solidFill>
                <a:latin typeface="Times New Roman" pitchFamily="18" charset="0"/>
              </a:rPr>
              <a:t>Heights, </a:t>
            </a:r>
            <a:r>
              <a:rPr lang="en-GB" sz="1600" err="1" smtClean="0">
                <a:solidFill>
                  <a:schemeClr val="accent2">
                    <a:lumMod val="75000"/>
                  </a:schemeClr>
                </a:solidFill>
                <a:latin typeface="Times New Roman" pitchFamily="18" charset="0"/>
              </a:rPr>
              <a:t>Saanichton</a:t>
            </a:r>
            <a:r>
              <a:rPr lang="en-GB" sz="1600">
                <a:solidFill>
                  <a:schemeClr val="accent2">
                    <a:lumMod val="75000"/>
                  </a:schemeClr>
                </a:solidFill>
                <a:latin typeface="Times New Roman" pitchFamily="18" charset="0"/>
              </a:rPr>
              <a:t>, Canada. </a:t>
            </a:r>
            <a:r>
              <a:rPr lang="en-GB" sz="1600" u="sng">
                <a:solidFill>
                  <a:schemeClr val="accent2">
                    <a:lumMod val="75000"/>
                  </a:schemeClr>
                </a:solidFill>
                <a:latin typeface="Times New Roman" pitchFamily="18" charset="0"/>
              </a:rPr>
              <a:t>http://redlen.ca/</a:t>
            </a:r>
          </a:p>
          <a:p>
            <a:pPr lvl="0"/>
            <a:r>
              <a:rPr lang="en-GB" sz="1600" smtClean="0">
                <a:solidFill>
                  <a:schemeClr val="accent2">
                    <a:lumMod val="75000"/>
                  </a:schemeClr>
                </a:solidFill>
              </a:rPr>
              <a:t>[4] Alruhaili, A. (2013) Am-241 spectrum from CZT ring-drift detector. </a:t>
            </a:r>
            <a:r>
              <a:rPr lang="en-GB" sz="1600">
                <a:solidFill>
                  <a:schemeClr val="accent2">
                    <a:lumMod val="75000"/>
                  </a:schemeClr>
                </a:solidFill>
              </a:rPr>
              <a:t>Unpublished data, University of </a:t>
            </a:r>
            <a:r>
              <a:rPr lang="en-GB" sz="1600" smtClean="0">
                <a:solidFill>
                  <a:schemeClr val="accent2">
                    <a:lumMod val="75000"/>
                  </a:schemeClr>
                </a:solidFill>
              </a:rPr>
              <a:t>Surrey.</a:t>
            </a:r>
          </a:p>
          <a:p>
            <a:r>
              <a:rPr lang="en-GB" sz="1600" smtClean="0">
                <a:solidFill>
                  <a:schemeClr val="accent2">
                    <a:lumMod val="75000"/>
                  </a:schemeClr>
                </a:solidFill>
              </a:rPr>
              <a:t>[5] Diamond </a:t>
            </a:r>
            <a:r>
              <a:rPr lang="en-GB" sz="1600">
                <a:solidFill>
                  <a:schemeClr val="accent2">
                    <a:lumMod val="75000"/>
                  </a:schemeClr>
                </a:solidFill>
              </a:rPr>
              <a:t>Light Source Ltd. </a:t>
            </a:r>
            <a:r>
              <a:rPr lang="en-GB" sz="1600" smtClean="0">
                <a:solidFill>
                  <a:schemeClr val="accent2">
                    <a:lumMod val="75000"/>
                  </a:schemeClr>
                </a:solidFill>
              </a:rPr>
              <a:t>Diamond House, Harwell </a:t>
            </a:r>
            <a:r>
              <a:rPr lang="en-GB" sz="1600">
                <a:solidFill>
                  <a:schemeClr val="accent2">
                    <a:lumMod val="75000"/>
                  </a:schemeClr>
                </a:solidFill>
              </a:rPr>
              <a:t>Science &amp; Innovation </a:t>
            </a:r>
            <a:r>
              <a:rPr lang="en-GB" sz="1600" smtClean="0">
                <a:solidFill>
                  <a:schemeClr val="accent2">
                    <a:lumMod val="75000"/>
                  </a:schemeClr>
                </a:solidFill>
              </a:rPr>
              <a:t>Campus, Didcot, Oxfordshire. </a:t>
            </a:r>
            <a:r>
              <a:rPr lang="en-GB" sz="1600" u="sng" smtClean="0">
                <a:solidFill>
                  <a:schemeClr val="accent2">
                    <a:lumMod val="75000"/>
                  </a:schemeClr>
                </a:solidFill>
              </a:rPr>
              <a:t>http</a:t>
            </a:r>
            <a:r>
              <a:rPr lang="en-GB" sz="1600" u="sng">
                <a:solidFill>
                  <a:schemeClr val="accent2">
                    <a:lumMod val="75000"/>
                  </a:schemeClr>
                </a:solidFill>
              </a:rPr>
              <a:t>://</a:t>
            </a:r>
            <a:r>
              <a:rPr lang="en-GB" sz="1600" u="sng" smtClean="0">
                <a:solidFill>
                  <a:schemeClr val="accent2">
                    <a:lumMod val="75000"/>
                  </a:schemeClr>
                </a:solidFill>
              </a:rPr>
              <a:t>www.diamond.ac.uk</a:t>
            </a:r>
            <a:r>
              <a:rPr lang="en-GB" sz="1600" smtClean="0">
                <a:solidFill>
                  <a:schemeClr val="accent2">
                    <a:lumMod val="75000"/>
                  </a:schemeClr>
                </a:solidFill>
              </a:rPr>
              <a:t>. </a:t>
            </a:r>
          </a:p>
          <a:p>
            <a:r>
              <a:rPr lang="en-GB" sz="1600" smtClean="0">
                <a:solidFill>
                  <a:schemeClr val="accent2">
                    <a:lumMod val="75000"/>
                  </a:schemeClr>
                </a:solidFill>
              </a:rPr>
              <a:t>[6] Bell, S.(2011) ‘The </a:t>
            </a:r>
            <a:r>
              <a:rPr lang="en-GB" sz="1600">
                <a:solidFill>
                  <a:schemeClr val="accent2">
                    <a:lumMod val="75000"/>
                  </a:schemeClr>
                </a:solidFill>
              </a:rPr>
              <a:t>development of a </a:t>
            </a:r>
            <a:r>
              <a:rPr lang="en-GB" sz="1600" smtClean="0">
                <a:solidFill>
                  <a:schemeClr val="accent2">
                    <a:lumMod val="75000"/>
                  </a:schemeClr>
                </a:solidFill>
              </a:rPr>
              <a:t>TCAD model </a:t>
            </a:r>
            <a:r>
              <a:rPr lang="en-GB" sz="1600">
                <a:solidFill>
                  <a:schemeClr val="accent2">
                    <a:lumMod val="75000"/>
                  </a:schemeClr>
                </a:solidFill>
              </a:rPr>
              <a:t>of cadmium zinc </a:t>
            </a:r>
            <a:r>
              <a:rPr lang="en-GB" sz="1600" smtClean="0">
                <a:solidFill>
                  <a:schemeClr val="accent2">
                    <a:lumMod val="75000"/>
                  </a:schemeClr>
                </a:solidFill>
              </a:rPr>
              <a:t>telluride’. </a:t>
            </a:r>
            <a:r>
              <a:rPr lang="en-GB" sz="1600">
                <a:solidFill>
                  <a:schemeClr val="accent2">
                    <a:lumMod val="75000"/>
                  </a:schemeClr>
                </a:solidFill>
              </a:rPr>
              <a:t>Report in partial</a:t>
            </a:r>
          </a:p>
          <a:p>
            <a:r>
              <a:rPr lang="en-GB" sz="1600" err="1" smtClean="0">
                <a:solidFill>
                  <a:schemeClr val="accent2">
                    <a:lumMod val="75000"/>
                  </a:schemeClr>
                </a:solidFill>
              </a:rPr>
              <a:t>fulllment</a:t>
            </a:r>
            <a:r>
              <a:rPr lang="en-GB" sz="1600" smtClean="0">
                <a:solidFill>
                  <a:schemeClr val="accent2">
                    <a:lumMod val="75000"/>
                  </a:schemeClr>
                </a:solidFill>
              </a:rPr>
              <a:t> </a:t>
            </a:r>
            <a:r>
              <a:rPr lang="en-GB" sz="1600">
                <a:solidFill>
                  <a:schemeClr val="accent2">
                    <a:lumMod val="75000"/>
                  </a:schemeClr>
                </a:solidFill>
              </a:rPr>
              <a:t>of </a:t>
            </a:r>
            <a:r>
              <a:rPr lang="en-GB" sz="1600" err="1">
                <a:solidFill>
                  <a:schemeClr val="accent2">
                    <a:lumMod val="75000"/>
                  </a:schemeClr>
                </a:solidFill>
              </a:rPr>
              <a:t>EngD</a:t>
            </a:r>
            <a:r>
              <a:rPr lang="en-GB" sz="1600">
                <a:solidFill>
                  <a:schemeClr val="accent2">
                    <a:lumMod val="75000"/>
                  </a:schemeClr>
                </a:solidFill>
              </a:rPr>
              <a:t>, University of Surrey and STFC Rutherford Appleton </a:t>
            </a:r>
            <a:r>
              <a:rPr lang="en-GB" sz="1600" smtClean="0">
                <a:solidFill>
                  <a:schemeClr val="accent2">
                    <a:lumMod val="75000"/>
                  </a:schemeClr>
                </a:solidFill>
              </a:rPr>
              <a:t>Laboratory</a:t>
            </a:r>
            <a:r>
              <a:rPr lang="en-GB" sz="1600">
                <a:solidFill>
                  <a:schemeClr val="accent2">
                    <a:lumMod val="75000"/>
                  </a:schemeClr>
                </a:solidFill>
              </a:rPr>
              <a:t>.</a:t>
            </a:r>
          </a:p>
        </p:txBody>
      </p:sp>
      <p:sp>
        <p:nvSpPr>
          <p:cNvPr id="3" name="Slide Number Placeholder 2"/>
          <p:cNvSpPr>
            <a:spLocks noGrp="1"/>
          </p:cNvSpPr>
          <p:nvPr>
            <p:ph type="sldNum" sz="quarter" idx="12"/>
          </p:nvPr>
        </p:nvSpPr>
        <p:spPr/>
        <p:txBody>
          <a:bodyPr/>
          <a:lstStyle/>
          <a:p>
            <a:fld id="{9AC7211E-8C4E-4496-BD69-EA76111F703B}" type="slidenum">
              <a:rPr lang="en-GB" smtClean="0"/>
              <a:t>15</a:t>
            </a:fld>
            <a:endParaRPr lang="en-GB"/>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04046" y="29228843"/>
            <a:ext cx="991413" cy="774117"/>
          </a:xfrm>
          <a:prstGeom prst="rect">
            <a:avLst/>
          </a:prstGeom>
        </p:spPr>
      </p:pic>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1340768"/>
            <a:ext cx="1224136" cy="960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7" name="Group 16"/>
          <p:cNvGrpSpPr/>
          <p:nvPr/>
        </p:nvGrpSpPr>
        <p:grpSpPr>
          <a:xfrm>
            <a:off x="7055806" y="1340768"/>
            <a:ext cx="1872208" cy="667648"/>
            <a:chOff x="971600" y="3356992"/>
            <a:chExt cx="1872208" cy="648072"/>
          </a:xfrm>
        </p:grpSpPr>
        <p:sp>
          <p:nvSpPr>
            <p:cNvPr id="15" name="Rectangle 14"/>
            <p:cNvSpPr/>
            <p:nvPr/>
          </p:nvSpPr>
          <p:spPr>
            <a:xfrm>
              <a:off x="971600" y="3356992"/>
              <a:ext cx="1872208" cy="648072"/>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5616" y="3458806"/>
              <a:ext cx="1574603" cy="444444"/>
            </a:xfrm>
            <a:prstGeom prst="rect">
              <a:avLst/>
            </a:prstGeom>
          </p:spPr>
        </p:pic>
      </p:grpSp>
      <p:sp>
        <p:nvSpPr>
          <p:cNvPr id="24" name="Title 10"/>
          <p:cNvSpPr txBox="1">
            <a:spLocks/>
          </p:cNvSpPr>
          <p:nvPr/>
        </p:nvSpPr>
        <p:spPr>
          <a:xfrm>
            <a:off x="519112" y="404664"/>
            <a:ext cx="8229600" cy="61906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2400" smtClean="0"/>
              <a:t>Thank you for your attention</a:t>
            </a:r>
            <a:r>
              <a:rPr lang="en-GB" sz="2400" smtClean="0">
                <a:solidFill>
                  <a:srgbClr val="0070C0"/>
                </a:solidFill>
              </a:rPr>
              <a:t>.</a:t>
            </a:r>
            <a:endParaRPr lang="en-GB" sz="2400"/>
          </a:p>
        </p:txBody>
      </p:sp>
    </p:spTree>
    <p:extLst>
      <p:ext uri="{BB962C8B-B14F-4D97-AF65-F5344CB8AC3E}">
        <p14:creationId xmlns:p14="http://schemas.microsoft.com/office/powerpoint/2010/main" val="504286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AC7211E-8C4E-4496-BD69-EA76111F703B}" type="slidenum">
              <a:rPr lang="en-GB" smtClean="0"/>
              <a:t>16</a:t>
            </a:fld>
            <a:endParaRPr lang="en-GB"/>
          </a:p>
        </p:txBody>
      </p:sp>
    </p:spTree>
    <p:extLst>
      <p:ext uri="{BB962C8B-B14F-4D97-AF65-F5344CB8AC3E}">
        <p14:creationId xmlns:p14="http://schemas.microsoft.com/office/powerpoint/2010/main" val="7325811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747210"/>
          </a:xfrm>
        </p:spPr>
        <p:txBody>
          <a:bodyPr>
            <a:normAutofit/>
          </a:bodyPr>
          <a:lstStyle/>
          <a:p>
            <a:pPr lvl="0" defTabSz="2952323">
              <a:spcBef>
                <a:spcPts val="0"/>
              </a:spcBef>
            </a:pPr>
            <a:r>
              <a:rPr lang="en-GB" sz="3200" smtClean="0">
                <a:solidFill>
                  <a:prstClr val="black"/>
                </a:solidFill>
                <a:latin typeface="Times New Roman"/>
                <a:ea typeface="+mn-ea"/>
                <a:cs typeface="+mn-cs"/>
              </a:rPr>
              <a:t>Modelling </a:t>
            </a:r>
            <a:r>
              <a:rPr lang="en-GB" sz="3200">
                <a:solidFill>
                  <a:prstClr val="black"/>
                </a:solidFill>
                <a:ea typeface="+mn-ea"/>
                <a:cs typeface="+mn-cs"/>
              </a:rPr>
              <a:t>CZT Material with Sentaurus TCAD</a:t>
            </a:r>
            <a:endParaRPr lang="en-GB"/>
          </a:p>
        </p:txBody>
      </p:sp>
      <p:sp>
        <p:nvSpPr>
          <p:cNvPr id="3" name="Slide Number Placeholder 2"/>
          <p:cNvSpPr>
            <a:spLocks noGrp="1"/>
          </p:cNvSpPr>
          <p:nvPr>
            <p:ph type="sldNum" sz="quarter" idx="12"/>
          </p:nvPr>
        </p:nvSpPr>
        <p:spPr/>
        <p:txBody>
          <a:bodyPr/>
          <a:lstStyle/>
          <a:p>
            <a:fld id="{9AC7211E-8C4E-4496-BD69-EA76111F703B}" type="slidenum">
              <a:rPr lang="en-GB" smtClean="0"/>
              <a:t>17</a:t>
            </a:fld>
            <a:endParaRPr lang="en-GB"/>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7809" y="3212976"/>
            <a:ext cx="4030541" cy="3420998"/>
          </a:xfrm>
          <a:prstGeom prst="rect">
            <a:avLst/>
          </a:prstGeom>
        </p:spPr>
      </p:pic>
      <p:sp>
        <p:nvSpPr>
          <p:cNvPr id="1030" name="Rectangle 1029"/>
          <p:cNvSpPr/>
          <p:nvPr/>
        </p:nvSpPr>
        <p:spPr>
          <a:xfrm>
            <a:off x="178574" y="1021848"/>
            <a:ext cx="3518997" cy="2585323"/>
          </a:xfrm>
          <a:prstGeom prst="rect">
            <a:avLst/>
          </a:prstGeom>
        </p:spPr>
        <p:txBody>
          <a:bodyPr wrap="square">
            <a:spAutoFit/>
          </a:bodyPr>
          <a:lstStyle/>
          <a:p>
            <a:pPr marL="285750" lvl="0" indent="-285750" defTabSz="2952323">
              <a:buFont typeface="Wingdings" panose="05000000000000000000" pitchFamily="2" charset="2"/>
              <a:buChar char="§"/>
              <a:defRPr/>
            </a:pPr>
            <a:r>
              <a:rPr lang="en-GB" smtClean="0"/>
              <a:t>TCAD </a:t>
            </a:r>
            <a:r>
              <a:rPr lang="en-GB"/>
              <a:t>model of CdTe  was adapted by adding traps at 4 energies, based on </a:t>
            </a:r>
            <a:r>
              <a:rPr lang="en-GB" smtClean="0"/>
              <a:t>literature.</a:t>
            </a:r>
          </a:p>
          <a:p>
            <a:pPr lvl="0" algn="r" defTabSz="2952323">
              <a:defRPr/>
            </a:pPr>
            <a:r>
              <a:rPr lang="en-GB" sz="1400" smtClean="0">
                <a:solidFill>
                  <a:schemeClr val="bg2">
                    <a:lumMod val="50000"/>
                  </a:schemeClr>
                </a:solidFill>
              </a:rPr>
              <a:t>[7] </a:t>
            </a:r>
            <a:r>
              <a:rPr lang="en-GB" sz="1400">
                <a:solidFill>
                  <a:schemeClr val="bg2">
                    <a:lumMod val="50000"/>
                  </a:schemeClr>
                </a:solidFill>
              </a:rPr>
              <a:t>Bell, S.(2011) </a:t>
            </a:r>
            <a:endParaRPr lang="en-GB" sz="1400" smtClean="0">
              <a:solidFill>
                <a:schemeClr val="bg2">
                  <a:lumMod val="50000"/>
                </a:schemeClr>
              </a:solidFill>
            </a:endParaRPr>
          </a:p>
          <a:p>
            <a:pPr marL="285750" lvl="0" indent="-285750" defTabSz="2952323">
              <a:buFont typeface="Wingdings" panose="05000000000000000000" pitchFamily="2" charset="2"/>
              <a:buChar char="§"/>
              <a:defRPr/>
            </a:pPr>
            <a:r>
              <a:rPr lang="en-GB" b="1" smtClean="0"/>
              <a:t>Relative</a:t>
            </a:r>
            <a:r>
              <a:rPr lang="en-GB" smtClean="0"/>
              <a:t> </a:t>
            </a:r>
            <a:r>
              <a:rPr lang="en-GB"/>
              <a:t>concentrations were chosen to give realistic high resistivity, determined by I-V simulation</a:t>
            </a:r>
            <a:r>
              <a:rPr lang="en-GB" smtClean="0"/>
              <a:t>.</a:t>
            </a:r>
            <a:endParaRPr lang="en-GB"/>
          </a:p>
          <a:p>
            <a:endParaRPr lang="en-GB"/>
          </a:p>
        </p:txBody>
      </p:sp>
      <p:sp>
        <p:nvSpPr>
          <p:cNvPr id="1031" name="TextBox 1030"/>
          <p:cNvSpPr txBox="1"/>
          <p:nvPr/>
        </p:nvSpPr>
        <p:spPr>
          <a:xfrm>
            <a:off x="4228279" y="5157192"/>
            <a:ext cx="4822257" cy="1200329"/>
          </a:xfrm>
          <a:prstGeom prst="rect">
            <a:avLst/>
          </a:prstGeom>
          <a:noFill/>
        </p:spPr>
        <p:txBody>
          <a:bodyPr wrap="square" rtlCol="0">
            <a:spAutoFit/>
          </a:bodyPr>
          <a:lstStyle/>
          <a:p>
            <a:r>
              <a:rPr lang="en-GB" b="1"/>
              <a:t>Absolute </a:t>
            </a:r>
            <a:r>
              <a:rPr lang="en-GB"/>
              <a:t>concentrations were chosen to give realistic charge transport .</a:t>
            </a:r>
          </a:p>
          <a:p>
            <a:r>
              <a:rPr lang="en-GB" b="1" err="1"/>
              <a:t>μτ</a:t>
            </a:r>
            <a:r>
              <a:rPr lang="en-GB"/>
              <a:t>  was obtained by simulating </a:t>
            </a:r>
            <a:r>
              <a:rPr lang="en-GB" smtClean="0"/>
              <a:t>alpha-irradiation.</a:t>
            </a:r>
            <a:endParaRPr lang="en-GB"/>
          </a:p>
          <a:p>
            <a:r>
              <a:rPr lang="en-GB" b="1"/>
              <a:t>μ </a:t>
            </a:r>
            <a:r>
              <a:rPr lang="en-GB"/>
              <a:t> was  calculated by time-of-flight </a:t>
            </a:r>
            <a:r>
              <a:rPr lang="en-GB" smtClean="0"/>
              <a:t>analysis. </a:t>
            </a:r>
            <a:endParaRPr lang="en-GB"/>
          </a:p>
        </p:txBody>
      </p:sp>
      <p:sp>
        <p:nvSpPr>
          <p:cNvPr id="1043" name="TextBox 1042"/>
          <p:cNvSpPr txBox="1"/>
          <p:nvPr/>
        </p:nvSpPr>
        <p:spPr>
          <a:xfrm>
            <a:off x="1695425" y="4611875"/>
            <a:ext cx="2365931" cy="1200329"/>
          </a:xfrm>
          <a:prstGeom prst="rect">
            <a:avLst/>
          </a:prstGeom>
          <a:noFill/>
        </p:spPr>
        <p:txBody>
          <a:bodyPr wrap="square" rtlCol="0">
            <a:spAutoFit/>
          </a:bodyPr>
          <a:lstStyle/>
          <a:p>
            <a:pPr algn="ctr"/>
            <a:r>
              <a:rPr lang="en-GB" smtClean="0">
                <a:latin typeface="Calibri" panose="020F0502020204030204" pitchFamily="34" charset="0"/>
                <a:cs typeface="Calibri" panose="020F0502020204030204" pitchFamily="34" charset="0"/>
              </a:rPr>
              <a:t>Current pulses after ‘alpha-irradiation’</a:t>
            </a:r>
          </a:p>
          <a:p>
            <a:pPr algn="ctr"/>
            <a:r>
              <a:rPr lang="en-GB">
                <a:latin typeface="Calibri" panose="020F0502020204030204" pitchFamily="34" charset="0"/>
                <a:cs typeface="Calibri" panose="020F0502020204030204" pitchFamily="34" charset="0"/>
              </a:rPr>
              <a:t>f</a:t>
            </a:r>
            <a:r>
              <a:rPr lang="en-GB" smtClean="0">
                <a:latin typeface="Calibri" panose="020F0502020204030204" pitchFamily="34" charset="0"/>
                <a:cs typeface="Calibri" panose="020F0502020204030204" pitchFamily="34" charset="0"/>
              </a:rPr>
              <a:t>or several trap concentrations</a:t>
            </a:r>
            <a:endParaRPr lang="en-GB">
              <a:latin typeface="Calibri" panose="020F0502020204030204" pitchFamily="34" charset="0"/>
              <a:cs typeface="Calibri" panose="020F0502020204030204" pitchFamily="34" charset="0"/>
            </a:endParaRPr>
          </a:p>
        </p:txBody>
      </p:sp>
      <p:grpSp>
        <p:nvGrpSpPr>
          <p:cNvPr id="68" name="Group 67"/>
          <p:cNvGrpSpPr/>
          <p:nvPr/>
        </p:nvGrpSpPr>
        <p:grpSpPr>
          <a:xfrm>
            <a:off x="2483770" y="1021848"/>
            <a:ext cx="6546138" cy="4070596"/>
            <a:chOff x="2483770" y="1021848"/>
            <a:chExt cx="6546138" cy="4070596"/>
          </a:xfrm>
        </p:grpSpPr>
        <p:grpSp>
          <p:nvGrpSpPr>
            <p:cNvPr id="67" name="Group 66"/>
            <p:cNvGrpSpPr/>
            <p:nvPr/>
          </p:nvGrpSpPr>
          <p:grpSpPr>
            <a:xfrm>
              <a:off x="3851920" y="1021848"/>
              <a:ext cx="5177988" cy="4070596"/>
              <a:chOff x="3851920" y="1021848"/>
              <a:chExt cx="5177988" cy="4070596"/>
            </a:xfrm>
          </p:grpSpPr>
          <p:grpSp>
            <p:nvGrpSpPr>
              <p:cNvPr id="1046" name="Group 1045"/>
              <p:cNvGrpSpPr/>
              <p:nvPr/>
            </p:nvGrpSpPr>
            <p:grpSpPr>
              <a:xfrm>
                <a:off x="3851920" y="1021848"/>
                <a:ext cx="5177988" cy="4070596"/>
                <a:chOff x="3851920" y="1021848"/>
                <a:chExt cx="5177988" cy="4070596"/>
              </a:xfrm>
            </p:grpSpPr>
            <p:pic>
              <p:nvPicPr>
                <p:cNvPr id="3100" name="Picture 28"/>
                <p:cNvPicPr>
                  <a:picLocks noChangeAspect="1" noChangeArrowheads="1"/>
                </p:cNvPicPr>
                <p:nvPr/>
              </p:nvPicPr>
              <p:blipFill rotWithShape="1">
                <a:blip r:embed="rId4">
                  <a:extLst>
                    <a:ext uri="{28A0092B-C50C-407E-A947-70E740481C1C}">
                      <a14:useLocalDpi xmlns:a14="http://schemas.microsoft.com/office/drawing/2010/main" val="0"/>
                    </a:ext>
                  </a:extLst>
                </a:blip>
                <a:srcRect t="2559"/>
                <a:stretch/>
              </p:blipFill>
              <p:spPr bwMode="auto">
                <a:xfrm>
                  <a:off x="3851920" y="1021848"/>
                  <a:ext cx="5177988" cy="4070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44" name="Rectangle 1043"/>
                <p:cNvSpPr/>
                <p:nvPr/>
              </p:nvSpPr>
              <p:spPr>
                <a:xfrm>
                  <a:off x="3851920" y="1021848"/>
                  <a:ext cx="5177988" cy="4070596"/>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055" name="Straight Arrow Connector 1054"/>
              <p:cNvCxnSpPr/>
              <p:nvPr/>
            </p:nvCxnSpPr>
            <p:spPr>
              <a:xfrm flipV="1">
                <a:off x="7380311" y="1628800"/>
                <a:ext cx="1" cy="36933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7524328" y="1628800"/>
                <a:ext cx="1224136" cy="369332"/>
              </a:xfrm>
              <a:prstGeom prst="rect">
                <a:avLst/>
              </a:prstGeom>
              <a:noFill/>
            </p:spPr>
            <p:txBody>
              <a:bodyPr wrap="square" rtlCol="0">
                <a:spAutoFit/>
              </a:bodyPr>
              <a:lstStyle/>
              <a:p>
                <a:r>
                  <a:rPr lang="en-GB" smtClean="0"/>
                  <a:t>HENCE</a:t>
                </a:r>
                <a:endParaRPr lang="en-GB"/>
              </a:p>
            </p:txBody>
          </p:sp>
        </p:grpSp>
        <p:sp>
          <p:nvSpPr>
            <p:cNvPr id="1047" name="TextBox 1046"/>
            <p:cNvSpPr txBox="1"/>
            <p:nvPr/>
          </p:nvSpPr>
          <p:spPr>
            <a:xfrm>
              <a:off x="4624308" y="3229045"/>
              <a:ext cx="2756003" cy="1305614"/>
            </a:xfrm>
            <a:prstGeom prst="rect">
              <a:avLst/>
            </a:prstGeom>
            <a:solidFill>
              <a:schemeClr val="bg1"/>
            </a:solidFill>
            <a:ln w="28575">
              <a:solidFill>
                <a:schemeClr val="bg2">
                  <a:lumMod val="75000"/>
                </a:schemeClr>
              </a:solidFill>
            </a:ln>
          </p:spPr>
          <p:txBody>
            <a:bodyPr wrap="square" rtlCol="0">
              <a:spAutoFit/>
            </a:bodyPr>
            <a:lstStyle/>
            <a:p>
              <a:pPr algn="ctr"/>
              <a:r>
                <a:rPr lang="en-GB" b="1" smtClean="0"/>
                <a:t>Conclusion:</a:t>
              </a:r>
            </a:p>
            <a:p>
              <a:pPr algn="ctr"/>
              <a:r>
                <a:rPr lang="en-GB" b="1" smtClean="0"/>
                <a:t>N</a:t>
              </a:r>
              <a:r>
                <a:rPr lang="en-GB" b="1" baseline="-25000" smtClean="0"/>
                <a:t>0 </a:t>
              </a:r>
              <a:r>
                <a:rPr lang="en-GB" b="1" smtClean="0"/>
                <a:t> =10</a:t>
              </a:r>
              <a:r>
                <a:rPr lang="en-GB" b="1" baseline="30000" smtClean="0"/>
                <a:t>9 </a:t>
              </a:r>
              <a:r>
                <a:rPr lang="en-GB" b="1" smtClean="0"/>
                <a:t>cm</a:t>
              </a:r>
              <a:r>
                <a:rPr lang="en-GB" b="1" baseline="30000" smtClean="0"/>
                <a:t>-3 </a:t>
              </a:r>
              <a:r>
                <a:rPr lang="en-GB" b="1" smtClean="0"/>
                <a:t>was chosen </a:t>
              </a:r>
            </a:p>
            <a:p>
              <a:pPr algn="r">
                <a:lnSpc>
                  <a:spcPct val="119000"/>
                </a:lnSpc>
                <a:spcAft>
                  <a:spcPts val="600"/>
                </a:spcAft>
              </a:pPr>
              <a:r>
                <a:rPr lang="en-GB" b="1" smtClean="0">
                  <a:solidFill>
                    <a:schemeClr val="bg2">
                      <a:lumMod val="50000"/>
                    </a:schemeClr>
                  </a:solidFill>
                </a:rPr>
                <a:t>To create realistic </a:t>
              </a:r>
              <a:r>
                <a:rPr lang="el-GR" b="1" smtClean="0">
                  <a:solidFill>
                    <a:schemeClr val="bg2">
                      <a:lumMod val="50000"/>
                    </a:schemeClr>
                  </a:solidFill>
                </a:rPr>
                <a:t>μτ</a:t>
              </a:r>
              <a:r>
                <a:rPr lang="en-GB" b="1" smtClean="0">
                  <a:solidFill>
                    <a:schemeClr val="bg2">
                      <a:lumMod val="50000"/>
                    </a:schemeClr>
                  </a:solidFill>
                </a:rPr>
                <a:t>e = 0.0040 </a:t>
              </a:r>
              <a:r>
                <a:rPr lang="en-GB" b="1" kern="1400">
                  <a:solidFill>
                    <a:schemeClr val="bg2">
                      <a:lumMod val="50000"/>
                    </a:schemeClr>
                  </a:solidFill>
                </a:rPr>
                <a:t>cm</a:t>
              </a:r>
              <a:r>
                <a:rPr lang="en-GB" sz="1199" b="1" kern="1400" baseline="30000">
                  <a:solidFill>
                    <a:schemeClr val="bg2">
                      <a:lumMod val="50000"/>
                    </a:schemeClr>
                  </a:solidFill>
                </a:rPr>
                <a:t>2</a:t>
              </a:r>
              <a:r>
                <a:rPr lang="en-GB" b="1" kern="1400">
                  <a:solidFill>
                    <a:schemeClr val="bg2">
                      <a:lumMod val="50000"/>
                    </a:schemeClr>
                  </a:solidFill>
                </a:rPr>
                <a:t> </a:t>
              </a:r>
              <a:r>
                <a:rPr lang="en-GB" b="1" kern="1400">
                  <a:solidFill>
                    <a:schemeClr val="bg2">
                      <a:lumMod val="50000"/>
                    </a:schemeClr>
                  </a:solidFill>
                </a:rPr>
                <a:t>/</a:t>
              </a:r>
              <a:r>
                <a:rPr lang="en-GB" b="1" kern="1400" smtClean="0">
                  <a:solidFill>
                    <a:schemeClr val="bg2">
                      <a:lumMod val="50000"/>
                    </a:schemeClr>
                  </a:solidFill>
                </a:rPr>
                <a:t>V</a:t>
              </a:r>
              <a:endParaRPr lang="en-GB" sz="1000" b="1" kern="1400">
                <a:solidFill>
                  <a:schemeClr val="bg2">
                    <a:lumMod val="50000"/>
                  </a:schemeClr>
                </a:solidFill>
              </a:endParaRPr>
            </a:p>
          </p:txBody>
        </p:sp>
        <p:cxnSp>
          <p:nvCxnSpPr>
            <p:cNvPr id="1049" name="Straight Arrow Connector 1048"/>
            <p:cNvCxnSpPr/>
            <p:nvPr/>
          </p:nvCxnSpPr>
          <p:spPr>
            <a:xfrm>
              <a:off x="5796136" y="4205018"/>
              <a:ext cx="0" cy="406857"/>
            </a:xfrm>
            <a:prstGeom prst="straightConnector1">
              <a:avLst/>
            </a:prstGeom>
            <a:ln w="38100">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1047" idx="1"/>
            </p:cNvCxnSpPr>
            <p:nvPr/>
          </p:nvCxnSpPr>
          <p:spPr>
            <a:xfrm flipH="1" flipV="1">
              <a:off x="2483770" y="3717032"/>
              <a:ext cx="2140538" cy="164820"/>
            </a:xfrm>
            <a:prstGeom prst="straightConnector1">
              <a:avLst/>
            </a:prstGeom>
            <a:ln w="38100">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22159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C7211E-8C4E-4496-BD69-EA76111F703B}" type="slidenum">
              <a:rPr lang="en-GB" smtClean="0"/>
              <a:t>18</a:t>
            </a:fld>
            <a:endParaRPr lang="en-GB"/>
          </a:p>
        </p:txBody>
      </p:sp>
      <p:pic>
        <p:nvPicPr>
          <p:cNvPr id="15362" name="Picture 2" descr="wiggles756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764704"/>
            <a:ext cx="7920880" cy="5804752"/>
          </a:xfrm>
          <a:prstGeom prst="rect">
            <a:avLst/>
          </a:prstGeom>
          <a:noFill/>
          <a:ln w="9525" algn="in">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3" name="TextBox 2"/>
          <p:cNvSpPr txBox="1"/>
          <p:nvPr/>
        </p:nvSpPr>
        <p:spPr>
          <a:xfrm>
            <a:off x="539552" y="357917"/>
            <a:ext cx="7920880" cy="338554"/>
          </a:xfrm>
          <a:prstGeom prst="rect">
            <a:avLst/>
          </a:prstGeom>
          <a:noFill/>
        </p:spPr>
        <p:txBody>
          <a:bodyPr wrap="square" rtlCol="0">
            <a:spAutoFit/>
          </a:bodyPr>
          <a:lstStyle/>
          <a:p>
            <a:pPr algn="ctr"/>
            <a:r>
              <a:rPr lang="en-GB" sz="1600" smtClean="0"/>
              <a:t>Original 3-ring geometry. </a:t>
            </a:r>
            <a:r>
              <a:rPr lang="en-GB" sz="1600" smtClean="0">
                <a:cs typeface="Calibri" panose="020F0502020204030204" pitchFamily="34" charset="0"/>
              </a:rPr>
              <a:t>(R1</a:t>
            </a:r>
            <a:r>
              <a:rPr lang="en-GB" sz="1600">
                <a:cs typeface="Calibri" panose="020F0502020204030204" pitchFamily="34" charset="0"/>
              </a:rPr>
              <a:t>= </a:t>
            </a:r>
            <a:r>
              <a:rPr lang="en-GB" sz="1600">
                <a:cs typeface="Calibri" panose="020F0502020204030204" pitchFamily="34" charset="0"/>
              </a:rPr>
              <a:t>-</a:t>
            </a:r>
            <a:r>
              <a:rPr lang="en-GB" sz="1600" smtClean="0">
                <a:cs typeface="Calibri" panose="020F0502020204030204" pitchFamily="34" charset="0"/>
              </a:rPr>
              <a:t>500,R2</a:t>
            </a:r>
            <a:r>
              <a:rPr lang="en-GB" sz="1600">
                <a:cs typeface="Calibri" panose="020F0502020204030204" pitchFamily="34" charset="0"/>
              </a:rPr>
              <a:t>= </a:t>
            </a:r>
            <a:r>
              <a:rPr lang="en-GB" sz="1600">
                <a:cs typeface="Calibri" panose="020F0502020204030204" pitchFamily="34" charset="0"/>
              </a:rPr>
              <a:t>-</a:t>
            </a:r>
            <a:r>
              <a:rPr lang="en-GB" sz="1600" smtClean="0">
                <a:cs typeface="Calibri" panose="020F0502020204030204" pitchFamily="34" charset="0"/>
              </a:rPr>
              <a:t>600, R3</a:t>
            </a:r>
            <a:r>
              <a:rPr lang="en-GB" sz="1600">
                <a:cs typeface="Calibri" panose="020F0502020204030204" pitchFamily="34" charset="0"/>
              </a:rPr>
              <a:t>= </a:t>
            </a:r>
            <a:r>
              <a:rPr lang="en-GB" sz="1600">
                <a:cs typeface="Calibri" panose="020F0502020204030204" pitchFamily="34" charset="0"/>
              </a:rPr>
              <a:t>-</a:t>
            </a:r>
            <a:r>
              <a:rPr lang="en-GB" sz="1600" smtClean="0">
                <a:cs typeface="Calibri" panose="020F0502020204030204" pitchFamily="34" charset="0"/>
              </a:rPr>
              <a:t>700) Cathode= -700V</a:t>
            </a:r>
            <a:endParaRPr lang="en-GB" sz="1600">
              <a:cs typeface="Calibri" panose="020F0502020204030204" pitchFamily="34" charset="0"/>
            </a:endParaRPr>
          </a:p>
        </p:txBody>
      </p:sp>
      <p:grpSp>
        <p:nvGrpSpPr>
          <p:cNvPr id="9" name="Group 8"/>
          <p:cNvGrpSpPr/>
          <p:nvPr/>
        </p:nvGrpSpPr>
        <p:grpSpPr>
          <a:xfrm>
            <a:off x="5180049" y="3060433"/>
            <a:ext cx="2560303" cy="147023"/>
            <a:chOff x="5180049" y="3060433"/>
            <a:chExt cx="2560303" cy="147023"/>
          </a:xfrm>
        </p:grpSpPr>
        <p:sp>
          <p:nvSpPr>
            <p:cNvPr id="5" name="Text Box 4"/>
            <p:cNvSpPr txBox="1">
              <a:spLocks noChangeArrowheads="1"/>
            </p:cNvSpPr>
            <p:nvPr/>
          </p:nvSpPr>
          <p:spPr bwMode="auto">
            <a:xfrm>
              <a:off x="5180049" y="3065235"/>
              <a:ext cx="196500" cy="142221"/>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sp>
          <p:nvSpPr>
            <p:cNvPr id="6" name="Text Box 5"/>
            <p:cNvSpPr txBox="1">
              <a:spLocks noChangeArrowheads="1"/>
            </p:cNvSpPr>
            <p:nvPr/>
          </p:nvSpPr>
          <p:spPr bwMode="auto">
            <a:xfrm>
              <a:off x="5794184" y="3060433"/>
              <a:ext cx="382910" cy="145677"/>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smtClean="0">
                  <a:ln>
                    <a:noFill/>
                  </a:ln>
                  <a:solidFill>
                    <a:srgbClr val="000000"/>
                  </a:solidFill>
                  <a:effectLst/>
                  <a:latin typeface="Calibri" pitchFamily="34" charset="0"/>
                </a:rPr>
                <a:t>Ring 1</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7" name="Text Box 6"/>
            <p:cNvSpPr txBox="1">
              <a:spLocks noChangeArrowheads="1"/>
            </p:cNvSpPr>
            <p:nvPr/>
          </p:nvSpPr>
          <p:spPr bwMode="auto">
            <a:xfrm>
              <a:off x="6566156" y="3062770"/>
              <a:ext cx="396004" cy="141764"/>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smtClean="0">
                  <a:ln>
                    <a:noFill/>
                  </a:ln>
                  <a:solidFill>
                    <a:srgbClr val="000000"/>
                  </a:solidFill>
                  <a:effectLst/>
                  <a:latin typeface="Calibri" pitchFamily="34" charset="0"/>
                </a:rPr>
                <a:t>Ring 2</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8" name="Text Box 7"/>
            <p:cNvSpPr txBox="1">
              <a:spLocks noChangeArrowheads="1"/>
            </p:cNvSpPr>
            <p:nvPr/>
          </p:nvSpPr>
          <p:spPr bwMode="auto">
            <a:xfrm>
              <a:off x="7344055" y="3065236"/>
              <a:ext cx="396297" cy="141764"/>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smtClean="0">
                  <a:ln>
                    <a:noFill/>
                  </a:ln>
                  <a:solidFill>
                    <a:srgbClr val="000000"/>
                  </a:solidFill>
                  <a:effectLst/>
                  <a:latin typeface="Calibri" pitchFamily="34" charset="0"/>
                </a:rPr>
                <a:t>Ring 3</a:t>
              </a:r>
              <a:endParaRPr kumimoji="0" lang="en-US" altLang="en-US" sz="1800" b="0" i="0" u="none" strike="noStrike" cap="none" normalizeH="0" baseline="0" smtClean="0">
                <a:ln>
                  <a:noFill/>
                </a:ln>
                <a:solidFill>
                  <a:schemeClr val="tx1"/>
                </a:solidFill>
                <a:effectLst/>
                <a:latin typeface="Arial" pitchFamily="34" charset="0"/>
              </a:endParaRPr>
            </a:p>
          </p:txBody>
        </p:sp>
      </p:grpSp>
      <p:grpSp>
        <p:nvGrpSpPr>
          <p:cNvPr id="11" name="Group 10"/>
          <p:cNvGrpSpPr/>
          <p:nvPr/>
        </p:nvGrpSpPr>
        <p:grpSpPr>
          <a:xfrm>
            <a:off x="5211481" y="6021288"/>
            <a:ext cx="2456863" cy="147023"/>
            <a:chOff x="5180049" y="3060433"/>
            <a:chExt cx="2560303" cy="147023"/>
          </a:xfrm>
        </p:grpSpPr>
        <p:sp>
          <p:nvSpPr>
            <p:cNvPr id="12" name="Text Box 4"/>
            <p:cNvSpPr txBox="1">
              <a:spLocks noChangeArrowheads="1"/>
            </p:cNvSpPr>
            <p:nvPr/>
          </p:nvSpPr>
          <p:spPr bwMode="auto">
            <a:xfrm>
              <a:off x="5180049" y="3065235"/>
              <a:ext cx="196500" cy="142221"/>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sp>
          <p:nvSpPr>
            <p:cNvPr id="13" name="Text Box 5"/>
            <p:cNvSpPr txBox="1">
              <a:spLocks noChangeArrowheads="1"/>
            </p:cNvSpPr>
            <p:nvPr/>
          </p:nvSpPr>
          <p:spPr bwMode="auto">
            <a:xfrm>
              <a:off x="5794184" y="3060433"/>
              <a:ext cx="382910" cy="145677"/>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smtClean="0">
                  <a:ln>
                    <a:noFill/>
                  </a:ln>
                  <a:solidFill>
                    <a:srgbClr val="000000"/>
                  </a:solidFill>
                  <a:effectLst/>
                  <a:latin typeface="Calibri" pitchFamily="34" charset="0"/>
                </a:rPr>
                <a:t>Ring 1</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14" name="Text Box 6"/>
            <p:cNvSpPr txBox="1">
              <a:spLocks noChangeArrowheads="1"/>
            </p:cNvSpPr>
            <p:nvPr/>
          </p:nvSpPr>
          <p:spPr bwMode="auto">
            <a:xfrm>
              <a:off x="6566156" y="3062770"/>
              <a:ext cx="396004" cy="141764"/>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smtClean="0">
                  <a:ln>
                    <a:noFill/>
                  </a:ln>
                  <a:solidFill>
                    <a:srgbClr val="000000"/>
                  </a:solidFill>
                  <a:effectLst/>
                  <a:latin typeface="Calibri" pitchFamily="34" charset="0"/>
                </a:rPr>
                <a:t>Ring 2</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15" name="Text Box 7"/>
            <p:cNvSpPr txBox="1">
              <a:spLocks noChangeArrowheads="1"/>
            </p:cNvSpPr>
            <p:nvPr/>
          </p:nvSpPr>
          <p:spPr bwMode="auto">
            <a:xfrm>
              <a:off x="7344055" y="3065236"/>
              <a:ext cx="396297" cy="141764"/>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smtClean="0">
                  <a:ln>
                    <a:noFill/>
                  </a:ln>
                  <a:solidFill>
                    <a:srgbClr val="000000"/>
                  </a:solidFill>
                  <a:effectLst/>
                  <a:latin typeface="Calibri" pitchFamily="34" charset="0"/>
                </a:rPr>
                <a:t>Ring 3</a:t>
              </a:r>
              <a:endParaRPr kumimoji="0" lang="en-US" altLang="en-US" sz="1800" b="0" i="0" u="none" strike="noStrike" cap="none" normalizeH="0" baseline="0" smtClean="0">
                <a:ln>
                  <a:noFill/>
                </a:ln>
                <a:solidFill>
                  <a:schemeClr val="tx1"/>
                </a:solidFill>
                <a:effectLst/>
                <a:latin typeface="Arial" pitchFamily="34" charset="0"/>
              </a:endParaRPr>
            </a:p>
          </p:txBody>
        </p:sp>
      </p:grpSp>
    </p:spTree>
    <p:extLst>
      <p:ext uri="{BB962C8B-B14F-4D97-AF65-F5344CB8AC3E}">
        <p14:creationId xmlns:p14="http://schemas.microsoft.com/office/powerpoint/2010/main" val="3947300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C7211E-8C4E-4496-BD69-EA76111F703B}" type="slidenum">
              <a:rPr lang="en-GB" smtClean="0"/>
              <a:t>19</a:t>
            </a:fld>
            <a:endParaRPr lang="en-GB"/>
          </a:p>
        </p:txBody>
      </p:sp>
      <p:grpSp>
        <p:nvGrpSpPr>
          <p:cNvPr id="15" name="Group 14"/>
          <p:cNvGrpSpPr/>
          <p:nvPr/>
        </p:nvGrpSpPr>
        <p:grpSpPr>
          <a:xfrm>
            <a:off x="446150" y="618520"/>
            <a:ext cx="4989946" cy="4828668"/>
            <a:chOff x="446150" y="472540"/>
            <a:chExt cx="4989946" cy="4828668"/>
          </a:xfrm>
        </p:grpSpPr>
        <p:grpSp>
          <p:nvGrpSpPr>
            <p:cNvPr id="3" name="Group 2"/>
            <p:cNvGrpSpPr>
              <a:grpSpLocks/>
            </p:cNvGrpSpPr>
            <p:nvPr/>
          </p:nvGrpSpPr>
          <p:grpSpPr bwMode="auto">
            <a:xfrm>
              <a:off x="446150" y="472540"/>
              <a:ext cx="4989946" cy="4828668"/>
              <a:chOff x="107630165" y="107086879"/>
              <a:chExt cx="5800797" cy="5339558"/>
            </a:xfrm>
          </p:grpSpPr>
          <p:grpSp>
            <p:nvGrpSpPr>
              <p:cNvPr id="4" name="Group 3"/>
              <p:cNvGrpSpPr>
                <a:grpSpLocks/>
              </p:cNvGrpSpPr>
              <p:nvPr/>
            </p:nvGrpSpPr>
            <p:grpSpPr bwMode="auto">
              <a:xfrm>
                <a:off x="107630165" y="107086879"/>
                <a:ext cx="5800797" cy="5339558"/>
                <a:chOff x="107638791" y="107104132"/>
                <a:chExt cx="5800797" cy="5339558"/>
              </a:xfrm>
            </p:grpSpPr>
            <p:grpSp>
              <p:nvGrpSpPr>
                <p:cNvPr id="8" name="Group 4"/>
                <p:cNvGrpSpPr>
                  <a:grpSpLocks/>
                </p:cNvGrpSpPr>
                <p:nvPr/>
              </p:nvGrpSpPr>
              <p:grpSpPr bwMode="auto">
                <a:xfrm>
                  <a:off x="107638791" y="107104132"/>
                  <a:ext cx="5800797" cy="5339558"/>
                  <a:chOff x="107649424" y="107093499"/>
                  <a:chExt cx="5800797" cy="5339558"/>
                </a:xfrm>
              </p:grpSpPr>
              <p:pic>
                <p:nvPicPr>
                  <p:cNvPr id="16389" name="Picture 5" descr="phi0s"/>
                  <p:cNvPicPr>
                    <a:picLocks noChangeAspect="1" noChangeArrowheads="1"/>
                  </p:cNvPicPr>
                  <p:nvPr/>
                </p:nvPicPr>
                <p:blipFill>
                  <a:blip r:embed="rId3">
                    <a:extLst>
                      <a:ext uri="{28A0092B-C50C-407E-A947-70E740481C1C}">
                        <a14:useLocalDpi xmlns:a14="http://schemas.microsoft.com/office/drawing/2010/main" val="0"/>
                      </a:ext>
                    </a:extLst>
                  </a:blip>
                  <a:srcRect l="11084" t="29033" r="3746" b="50705"/>
                  <a:stretch>
                    <a:fillRect/>
                  </a:stretch>
                </p:blipFill>
                <p:spPr bwMode="auto">
                  <a:xfrm>
                    <a:off x="107649424" y="108515723"/>
                    <a:ext cx="5800281" cy="13140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16390" name="Picture 6" descr="phi0s"/>
                  <p:cNvPicPr>
                    <a:picLocks noChangeAspect="1" noChangeArrowheads="1"/>
                  </p:cNvPicPr>
                  <p:nvPr/>
                </p:nvPicPr>
                <p:blipFill>
                  <a:blip r:embed="rId3">
                    <a:extLst>
                      <a:ext uri="{28A0092B-C50C-407E-A947-70E740481C1C}">
                        <a14:useLocalDpi xmlns:a14="http://schemas.microsoft.com/office/drawing/2010/main" val="0"/>
                      </a:ext>
                    </a:extLst>
                  </a:blip>
                  <a:srcRect l="11459" t="54073" r="4181" b="25456"/>
                  <a:stretch>
                    <a:fillRect/>
                  </a:stretch>
                </p:blipFill>
                <p:spPr bwMode="auto">
                  <a:xfrm>
                    <a:off x="107659143" y="109762788"/>
                    <a:ext cx="5791078" cy="1338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16391" name="Picture 7" descr="phi0s"/>
                  <p:cNvPicPr>
                    <a:picLocks noChangeAspect="1" noChangeArrowheads="1"/>
                  </p:cNvPicPr>
                  <p:nvPr/>
                </p:nvPicPr>
                <p:blipFill>
                  <a:blip r:embed="rId3">
                    <a:extLst>
                      <a:ext uri="{28A0092B-C50C-407E-A947-70E740481C1C}">
                        <a14:useLocalDpi xmlns:a14="http://schemas.microsoft.com/office/drawing/2010/main" val="0"/>
                      </a:ext>
                    </a:extLst>
                  </a:blip>
                  <a:srcRect l="10614" t="79318" r="4527"/>
                  <a:stretch>
                    <a:fillRect/>
                  </a:stretch>
                </p:blipFill>
                <p:spPr bwMode="auto">
                  <a:xfrm>
                    <a:off x="107655057" y="111091738"/>
                    <a:ext cx="5779017" cy="13413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grpSp>
                <p:nvGrpSpPr>
                  <p:cNvPr id="13" name="Group 8"/>
                  <p:cNvGrpSpPr>
                    <a:grpSpLocks/>
                  </p:cNvGrpSpPr>
                  <p:nvPr/>
                </p:nvGrpSpPr>
                <p:grpSpPr bwMode="auto">
                  <a:xfrm>
                    <a:off x="107774754" y="107093499"/>
                    <a:ext cx="5382002" cy="1436853"/>
                    <a:chOff x="107774754" y="107072234"/>
                    <a:chExt cx="5382002" cy="1436853"/>
                  </a:xfrm>
                </p:grpSpPr>
                <p:pic>
                  <p:nvPicPr>
                    <p:cNvPr id="16393" name="Picture 9" descr="phi0s"/>
                    <p:cNvPicPr>
                      <a:picLocks noChangeAspect="1" noChangeArrowheads="1"/>
                    </p:cNvPicPr>
                    <p:nvPr/>
                  </p:nvPicPr>
                  <p:blipFill>
                    <a:blip r:embed="rId3">
                      <a:extLst>
                        <a:ext uri="{28A0092B-C50C-407E-A947-70E740481C1C}">
                          <a14:useLocalDpi xmlns:a14="http://schemas.microsoft.com/office/drawing/2010/main" val="0"/>
                        </a:ext>
                      </a:extLst>
                    </a:blip>
                    <a:srcRect l="2654" t="5466" r="89978" b="73428"/>
                    <a:stretch>
                      <a:fillRect/>
                    </a:stretch>
                  </p:blipFill>
                  <p:spPr bwMode="auto">
                    <a:xfrm>
                      <a:off x="107774754" y="107140376"/>
                      <a:ext cx="501776" cy="13686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16394" name="Picture 10" descr="phi0s"/>
                    <p:cNvPicPr>
                      <a:picLocks noChangeAspect="1" noChangeArrowheads="1"/>
                    </p:cNvPicPr>
                    <p:nvPr/>
                  </p:nvPicPr>
                  <p:blipFill>
                    <a:blip r:embed="rId3">
                      <a:extLst>
                        <a:ext uri="{28A0092B-C50C-407E-A947-70E740481C1C}">
                          <a14:useLocalDpi xmlns:a14="http://schemas.microsoft.com/office/drawing/2010/main" val="0"/>
                        </a:ext>
                      </a:extLst>
                    </a:blip>
                    <a:srcRect l="25848" t="4416" r="1561" b="73428"/>
                    <a:stretch>
                      <a:fillRect/>
                    </a:stretch>
                  </p:blipFill>
                  <p:spPr bwMode="auto">
                    <a:xfrm>
                      <a:off x="108213268" y="107072234"/>
                      <a:ext cx="4943488" cy="14368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grpSp>
            </p:grpSp>
            <p:sp>
              <p:nvSpPr>
                <p:cNvPr id="9" name="Text Box 11"/>
                <p:cNvSpPr txBox="1">
                  <a:spLocks noChangeArrowheads="1"/>
                </p:cNvSpPr>
                <p:nvPr/>
              </p:nvSpPr>
              <p:spPr bwMode="auto">
                <a:xfrm>
                  <a:off x="108473357" y="107218716"/>
                  <a:ext cx="2945953" cy="3721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FFFFFF"/>
                      </a:solidFill>
                      <a:effectLst/>
                      <a:latin typeface="Calibri" pitchFamily="34" charset="0"/>
                    </a:rPr>
                    <a:t>Weighting potential </a:t>
                  </a:r>
                  <a:r>
                    <a:rPr kumimoji="0" lang="el-GR" altLang="en-US" sz="1400" b="0" i="1" u="none" strike="noStrike" cap="none" normalizeH="0" baseline="0" noProof="1" smtClean="0">
                      <a:ln>
                        <a:noFill/>
                      </a:ln>
                      <a:solidFill>
                        <a:srgbClr val="FFFFFF"/>
                      </a:solidFill>
                      <a:effectLst/>
                      <a:latin typeface="Calibri" pitchFamily="34" charset="0"/>
                    </a:rPr>
                    <a:t>φ</a:t>
                  </a:r>
                  <a:r>
                    <a:rPr kumimoji="0" lang="el-GR" altLang="en-US" sz="1400" b="0" i="1" u="none" strike="noStrike" cap="none" normalizeH="0" baseline="-25000" smtClean="0">
                      <a:ln>
                        <a:noFill/>
                      </a:ln>
                      <a:solidFill>
                        <a:srgbClr val="FFFFFF"/>
                      </a:solidFill>
                      <a:effectLst/>
                      <a:latin typeface="Calibri" pitchFamily="34" charset="0"/>
                    </a:rPr>
                    <a:t>0</a:t>
                  </a:r>
                  <a:r>
                    <a:rPr kumimoji="0" lang="en-GB" altLang="en-US" sz="1400" b="0" i="0" u="none" strike="noStrike" cap="none" normalizeH="0" baseline="0" smtClean="0">
                      <a:ln>
                        <a:noFill/>
                      </a:ln>
                      <a:solidFill>
                        <a:srgbClr val="FFFFFF"/>
                      </a:solidFill>
                      <a:effectLst/>
                      <a:latin typeface="Calibri" pitchFamily="34" charset="0"/>
                    </a:rPr>
                    <a:t>  of anode</a:t>
                  </a:r>
                  <a:endParaRPr kumimoji="0" lang="en-US" altLang="en-US" sz="1400" b="0" i="0" u="none" strike="noStrike" cap="none" normalizeH="0" baseline="0" smtClean="0">
                    <a:ln>
                      <a:noFill/>
                    </a:ln>
                    <a:solidFill>
                      <a:schemeClr val="tx1"/>
                    </a:solidFill>
                    <a:effectLst/>
                    <a:latin typeface="Arial" pitchFamily="34" charset="0"/>
                  </a:endParaRPr>
                </a:p>
              </p:txBody>
            </p:sp>
            <p:sp>
              <p:nvSpPr>
                <p:cNvPr id="10" name="Text Box 12"/>
                <p:cNvSpPr txBox="1">
                  <a:spLocks noChangeArrowheads="1"/>
                </p:cNvSpPr>
                <p:nvPr/>
              </p:nvSpPr>
              <p:spPr bwMode="auto">
                <a:xfrm>
                  <a:off x="107864644" y="108651455"/>
                  <a:ext cx="1305781" cy="3189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altLang="en-US" sz="1400" b="0" i="1" u="none" strike="noStrike" cap="none" normalizeH="0" baseline="0" noProof="1" smtClean="0">
                      <a:ln>
                        <a:noFill/>
                      </a:ln>
                      <a:solidFill>
                        <a:srgbClr val="FFFFFF"/>
                      </a:solidFill>
                      <a:effectLst/>
                      <a:latin typeface="Calibri" pitchFamily="34" charset="0"/>
                    </a:rPr>
                    <a:t>φ</a:t>
                  </a:r>
                  <a:r>
                    <a:rPr kumimoji="0" lang="el-GR" altLang="en-US" sz="1400" b="0" i="1" u="none" strike="noStrike" cap="none" normalizeH="0" baseline="-25000" smtClean="0">
                      <a:ln>
                        <a:noFill/>
                      </a:ln>
                      <a:solidFill>
                        <a:srgbClr val="FFFFFF"/>
                      </a:solidFill>
                      <a:effectLst/>
                      <a:latin typeface="Calibri" pitchFamily="34" charset="0"/>
                    </a:rPr>
                    <a:t>0</a:t>
                  </a:r>
                  <a:r>
                    <a:rPr kumimoji="0" lang="en-GB" altLang="en-US" sz="1400" b="0" i="0" u="none" strike="noStrike" cap="none" normalizeH="0" baseline="0" smtClean="0">
                      <a:ln>
                        <a:noFill/>
                      </a:ln>
                      <a:solidFill>
                        <a:srgbClr val="FFFFFF"/>
                      </a:solidFill>
                      <a:effectLst/>
                      <a:latin typeface="Calibri" pitchFamily="34" charset="0"/>
                    </a:rPr>
                    <a:t>  </a:t>
                  </a:r>
                  <a:r>
                    <a:rPr kumimoji="0" lang="en-GB" altLang="en-US" sz="1200" b="0" i="0" u="none" strike="noStrike" cap="none" normalizeH="0" baseline="0" smtClean="0">
                      <a:ln>
                        <a:noFill/>
                      </a:ln>
                      <a:solidFill>
                        <a:srgbClr val="FFFFFF"/>
                      </a:solidFill>
                      <a:effectLst/>
                      <a:latin typeface="Calibri" pitchFamily="34" charset="0"/>
                    </a:rPr>
                    <a:t>of Ring 1</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11" name="Text Box 13"/>
                <p:cNvSpPr txBox="1">
                  <a:spLocks noChangeArrowheads="1"/>
                </p:cNvSpPr>
                <p:nvPr/>
              </p:nvSpPr>
              <p:spPr bwMode="auto">
                <a:xfrm>
                  <a:off x="107861986" y="109935336"/>
                  <a:ext cx="1475857" cy="5072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altLang="en-US" sz="1400" b="0" i="1" u="none" strike="noStrike" cap="none" normalizeH="0" baseline="0" noProof="1" smtClean="0">
                      <a:ln>
                        <a:noFill/>
                      </a:ln>
                      <a:solidFill>
                        <a:srgbClr val="FFFFFF"/>
                      </a:solidFill>
                      <a:effectLst/>
                      <a:latin typeface="Calibri" pitchFamily="34" charset="0"/>
                    </a:rPr>
                    <a:t>φ</a:t>
                  </a:r>
                  <a:r>
                    <a:rPr kumimoji="0" lang="el-GR" altLang="en-US" sz="1400" b="0" i="1" u="none" strike="noStrike" cap="none" normalizeH="0" baseline="-25000" smtClean="0">
                      <a:ln>
                        <a:noFill/>
                      </a:ln>
                      <a:solidFill>
                        <a:srgbClr val="FFFFFF"/>
                      </a:solidFill>
                      <a:effectLst/>
                      <a:latin typeface="Calibri" pitchFamily="34" charset="0"/>
                    </a:rPr>
                    <a:t>0</a:t>
                  </a:r>
                  <a:r>
                    <a:rPr kumimoji="0" lang="en-GB" altLang="en-US" sz="1400" b="0" i="0" u="none" strike="noStrike" cap="none" normalizeH="0" baseline="0" smtClean="0">
                      <a:ln>
                        <a:noFill/>
                      </a:ln>
                      <a:solidFill>
                        <a:srgbClr val="FFFFFF"/>
                      </a:solidFill>
                      <a:effectLst/>
                      <a:latin typeface="Calibri" pitchFamily="34" charset="0"/>
                    </a:rPr>
                    <a:t>  </a:t>
                  </a:r>
                  <a:r>
                    <a:rPr kumimoji="0" lang="en-GB" altLang="en-US" sz="1200" b="0" i="0" u="none" strike="noStrike" cap="none" normalizeH="0" baseline="0" smtClean="0">
                      <a:ln>
                        <a:noFill/>
                      </a:ln>
                      <a:solidFill>
                        <a:srgbClr val="FFFFFF"/>
                      </a:solidFill>
                      <a:effectLst/>
                      <a:latin typeface="Calibri" pitchFamily="34" charset="0"/>
                    </a:rPr>
                    <a:t>of Ring 2</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12" name="Text Box 14"/>
                <p:cNvSpPr txBox="1">
                  <a:spLocks noChangeArrowheads="1"/>
                </p:cNvSpPr>
                <p:nvPr/>
              </p:nvSpPr>
              <p:spPr bwMode="auto">
                <a:xfrm>
                  <a:off x="110166593" y="111197951"/>
                  <a:ext cx="1252717" cy="3189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altLang="en-US" sz="1400" b="0" i="1" u="none" strike="noStrike" cap="none" normalizeH="0" baseline="0" noProof="1" smtClean="0">
                      <a:ln>
                        <a:noFill/>
                      </a:ln>
                      <a:solidFill>
                        <a:srgbClr val="FFFFFF"/>
                      </a:solidFill>
                      <a:effectLst/>
                      <a:latin typeface="Calibri" pitchFamily="34" charset="0"/>
                    </a:rPr>
                    <a:t>φ</a:t>
                  </a:r>
                  <a:r>
                    <a:rPr kumimoji="0" lang="el-GR" altLang="en-US" sz="1400" b="0" i="1" u="none" strike="noStrike" cap="none" normalizeH="0" baseline="-25000" smtClean="0">
                      <a:ln>
                        <a:noFill/>
                      </a:ln>
                      <a:solidFill>
                        <a:srgbClr val="FFFFFF"/>
                      </a:solidFill>
                      <a:effectLst/>
                      <a:latin typeface="Calibri" pitchFamily="34" charset="0"/>
                    </a:rPr>
                    <a:t>0</a:t>
                  </a:r>
                  <a:r>
                    <a:rPr kumimoji="0" lang="en-GB" altLang="en-US" sz="1400" b="0" i="0" u="none" strike="noStrike" cap="none" normalizeH="0" baseline="0" smtClean="0">
                      <a:ln>
                        <a:noFill/>
                      </a:ln>
                      <a:solidFill>
                        <a:srgbClr val="FFFFFF"/>
                      </a:solidFill>
                      <a:effectLst/>
                      <a:latin typeface="Calibri" pitchFamily="34" charset="0"/>
                    </a:rPr>
                    <a:t>  </a:t>
                  </a:r>
                  <a:r>
                    <a:rPr kumimoji="0" lang="en-GB" altLang="en-US" sz="1200" b="0" i="0" u="none" strike="noStrike" cap="none" normalizeH="0" baseline="0" smtClean="0">
                      <a:ln>
                        <a:noFill/>
                      </a:ln>
                      <a:solidFill>
                        <a:srgbClr val="FFFFFF"/>
                      </a:solidFill>
                      <a:effectLst/>
                      <a:latin typeface="Calibri" pitchFamily="34" charset="0"/>
                    </a:rPr>
                    <a:t>of Ring 3</a:t>
                  </a:r>
                  <a:endParaRPr kumimoji="0" lang="en-US" altLang="en-US" sz="1800" b="0" i="0" u="none" strike="noStrike" cap="none" normalizeH="0" baseline="0" smtClean="0">
                    <a:ln>
                      <a:noFill/>
                    </a:ln>
                    <a:solidFill>
                      <a:schemeClr val="tx1"/>
                    </a:solidFill>
                    <a:effectLst/>
                    <a:latin typeface="Arial" pitchFamily="34" charset="0"/>
                  </a:endParaRPr>
                </a:p>
              </p:txBody>
            </p:sp>
          </p:grpSp>
          <p:sp>
            <p:nvSpPr>
              <p:cNvPr id="5" name="Text Box 15"/>
              <p:cNvSpPr txBox="1">
                <a:spLocks noChangeArrowheads="1"/>
              </p:cNvSpPr>
              <p:nvPr/>
            </p:nvSpPr>
            <p:spPr bwMode="auto">
              <a:xfrm>
                <a:off x="111937440" y="112035466"/>
                <a:ext cx="423080" cy="1910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sp>
            <p:nvSpPr>
              <p:cNvPr id="6" name="Text Box 16"/>
              <p:cNvSpPr txBox="1">
                <a:spLocks noChangeArrowheads="1"/>
              </p:cNvSpPr>
              <p:nvPr/>
            </p:nvSpPr>
            <p:spPr bwMode="auto">
              <a:xfrm>
                <a:off x="111410684" y="110741600"/>
                <a:ext cx="395785" cy="2047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sp>
            <p:nvSpPr>
              <p:cNvPr id="7" name="Text Box 17"/>
              <p:cNvSpPr txBox="1">
                <a:spLocks noChangeArrowheads="1"/>
              </p:cNvSpPr>
              <p:nvPr/>
            </p:nvSpPr>
            <p:spPr bwMode="auto">
              <a:xfrm>
                <a:off x="110905569" y="109484364"/>
                <a:ext cx="388961" cy="1910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grpSp>
        <p:sp>
          <p:nvSpPr>
            <p:cNvPr id="14" name="TextBox 13"/>
            <p:cNvSpPr txBox="1"/>
            <p:nvPr/>
          </p:nvSpPr>
          <p:spPr>
            <a:xfrm>
              <a:off x="4077409" y="768273"/>
              <a:ext cx="875750" cy="769441"/>
            </a:xfrm>
            <a:prstGeom prst="rect">
              <a:avLst/>
            </a:prstGeom>
            <a:solidFill>
              <a:schemeClr val="bg1"/>
            </a:solidFill>
          </p:spPr>
          <p:txBody>
            <a:bodyPr wrap="square" rtlCol="0">
              <a:spAutoFit/>
            </a:bodyPr>
            <a:lstStyle/>
            <a:p>
              <a:r>
                <a:rPr lang="en-GB" sz="1100" smtClean="0">
                  <a:latin typeface="Calibri" panose="020F0502020204030204" pitchFamily="34" charset="0"/>
                  <a:cs typeface="Calibri" panose="020F0502020204030204" pitchFamily="34" charset="0"/>
                </a:rPr>
                <a:t>1.0</a:t>
              </a:r>
            </a:p>
            <a:p>
              <a:r>
                <a:rPr lang="en-GB" sz="1100" smtClean="0">
                  <a:latin typeface="Calibri" panose="020F0502020204030204" pitchFamily="34" charset="0"/>
                  <a:cs typeface="Calibri" panose="020F0502020204030204" pitchFamily="34" charset="0"/>
                </a:rPr>
                <a:t>0.7</a:t>
              </a:r>
            </a:p>
            <a:p>
              <a:r>
                <a:rPr lang="en-GB" sz="1100" smtClean="0">
                  <a:latin typeface="Calibri" panose="020F0502020204030204" pitchFamily="34" charset="0"/>
                  <a:cs typeface="Calibri" panose="020F0502020204030204" pitchFamily="34" charset="0"/>
                </a:rPr>
                <a:t>0.35</a:t>
              </a:r>
            </a:p>
            <a:p>
              <a:r>
                <a:rPr lang="en-GB" sz="1100">
                  <a:latin typeface="Calibri" panose="020F0502020204030204" pitchFamily="34" charset="0"/>
                  <a:cs typeface="Calibri" panose="020F0502020204030204" pitchFamily="34" charset="0"/>
                </a:rPr>
                <a:t>0</a:t>
              </a:r>
            </a:p>
          </p:txBody>
        </p:sp>
      </p:grpSp>
      <p:sp>
        <p:nvSpPr>
          <p:cNvPr id="16" name="TextBox 15"/>
          <p:cNvSpPr txBox="1"/>
          <p:nvPr/>
        </p:nvSpPr>
        <p:spPr>
          <a:xfrm>
            <a:off x="5796136" y="722141"/>
            <a:ext cx="2736304" cy="1200329"/>
          </a:xfrm>
          <a:prstGeom prst="rect">
            <a:avLst/>
          </a:prstGeom>
          <a:noFill/>
        </p:spPr>
        <p:txBody>
          <a:bodyPr wrap="square" rtlCol="0">
            <a:spAutoFit/>
          </a:bodyPr>
          <a:lstStyle/>
          <a:p>
            <a:r>
              <a:rPr lang="en-GB" smtClean="0"/>
              <a:t>The weighting potential of the anode rises from 0 to 1 between the innermost ring and the anode.</a:t>
            </a:r>
          </a:p>
        </p:txBody>
      </p:sp>
    </p:spTree>
    <p:extLst>
      <p:ext uri="{BB962C8B-B14F-4D97-AF65-F5344CB8AC3E}">
        <p14:creationId xmlns:p14="http://schemas.microsoft.com/office/powerpoint/2010/main" val="4081277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smtClean="0"/>
              <a:t>Contents</a:t>
            </a:r>
            <a:endParaRPr lang="en-GB" sz="3200"/>
          </a:p>
        </p:txBody>
      </p:sp>
      <p:sp>
        <p:nvSpPr>
          <p:cNvPr id="3" name="Content Placeholder 2"/>
          <p:cNvSpPr>
            <a:spLocks noGrp="1"/>
          </p:cNvSpPr>
          <p:nvPr>
            <p:ph idx="1"/>
          </p:nvPr>
        </p:nvSpPr>
        <p:spPr>
          <a:xfrm>
            <a:off x="827584" y="1196752"/>
            <a:ext cx="7869560" cy="4525963"/>
          </a:xfrm>
        </p:spPr>
        <p:txBody>
          <a:bodyPr>
            <a:normAutofit lnSpcReduction="10000"/>
          </a:bodyPr>
          <a:lstStyle/>
          <a:p>
            <a:pPr>
              <a:lnSpc>
                <a:spcPct val="150000"/>
              </a:lnSpc>
              <a:buFont typeface="Wingdings" panose="05000000000000000000" pitchFamily="2" charset="2"/>
              <a:buChar char="§"/>
            </a:pPr>
            <a:r>
              <a:rPr lang="en-GB" sz="2000" smtClean="0"/>
              <a:t>What is a Ring-Drift detector? </a:t>
            </a:r>
          </a:p>
          <a:p>
            <a:pPr>
              <a:lnSpc>
                <a:spcPct val="150000"/>
              </a:lnSpc>
              <a:buFont typeface="Wingdings" panose="05000000000000000000" pitchFamily="2" charset="2"/>
              <a:buChar char="§"/>
            </a:pPr>
            <a:r>
              <a:rPr lang="en-GB" sz="2000" smtClean="0"/>
              <a:t>Introduction to 3-ring CZT prototype</a:t>
            </a:r>
          </a:p>
          <a:p>
            <a:pPr>
              <a:lnSpc>
                <a:spcPct val="150000"/>
              </a:lnSpc>
              <a:buFont typeface="Wingdings" panose="05000000000000000000" pitchFamily="2" charset="2"/>
              <a:buChar char="§"/>
            </a:pPr>
            <a:r>
              <a:rPr lang="en-GB" sz="2000" err="1" smtClean="0"/>
              <a:t>Microbeam</a:t>
            </a:r>
            <a:r>
              <a:rPr lang="en-GB" sz="2000" smtClean="0"/>
              <a:t> </a:t>
            </a:r>
            <a:r>
              <a:rPr lang="en-GB" sz="2000" err="1" smtClean="0"/>
              <a:t>linescans</a:t>
            </a:r>
            <a:r>
              <a:rPr lang="en-GB" sz="2000" smtClean="0"/>
              <a:t> of prototype</a:t>
            </a:r>
          </a:p>
          <a:p>
            <a:pPr>
              <a:lnSpc>
                <a:spcPct val="150000"/>
              </a:lnSpc>
              <a:buFont typeface="Wingdings" panose="05000000000000000000" pitchFamily="2" charset="2"/>
              <a:buChar char="§"/>
            </a:pPr>
            <a:r>
              <a:rPr lang="en-GB" sz="2000" smtClean="0"/>
              <a:t>Modelling </a:t>
            </a:r>
            <a:r>
              <a:rPr lang="en-GB" sz="2000"/>
              <a:t>Ring-Drift devices with Sentaurus TCAD</a:t>
            </a:r>
          </a:p>
          <a:p>
            <a:pPr>
              <a:lnSpc>
                <a:spcPct val="150000"/>
              </a:lnSpc>
              <a:buFont typeface="Wingdings" panose="05000000000000000000" pitchFamily="2" charset="2"/>
              <a:buChar char="§"/>
            </a:pPr>
            <a:r>
              <a:rPr lang="en-GB" sz="2000" smtClean="0"/>
              <a:t>Simulation of </a:t>
            </a:r>
            <a:r>
              <a:rPr lang="en-GB" sz="2000" err="1" smtClean="0"/>
              <a:t>Linescans</a:t>
            </a:r>
            <a:r>
              <a:rPr lang="en-GB" sz="2000" smtClean="0"/>
              <a:t>: methods &amp; analysis</a:t>
            </a:r>
          </a:p>
          <a:p>
            <a:pPr>
              <a:lnSpc>
                <a:spcPct val="150000"/>
              </a:lnSpc>
              <a:buFont typeface="Wingdings" panose="05000000000000000000" pitchFamily="2" charset="2"/>
              <a:buChar char="§"/>
            </a:pPr>
            <a:r>
              <a:rPr lang="en-GB" sz="2000" smtClean="0"/>
              <a:t>Experimental vs. </a:t>
            </a:r>
            <a:r>
              <a:rPr lang="en-GB" sz="2000"/>
              <a:t>S</a:t>
            </a:r>
            <a:r>
              <a:rPr lang="en-GB" sz="2000" smtClean="0"/>
              <a:t>imulated results</a:t>
            </a:r>
          </a:p>
          <a:p>
            <a:pPr>
              <a:lnSpc>
                <a:spcPct val="150000"/>
              </a:lnSpc>
              <a:buFont typeface="Wingdings" panose="05000000000000000000" pitchFamily="2" charset="2"/>
              <a:buChar char="§"/>
            </a:pPr>
            <a:r>
              <a:rPr lang="en-GB" sz="2000" smtClean="0"/>
              <a:t>Simulating varying ring </a:t>
            </a:r>
            <a:r>
              <a:rPr lang="en-GB" sz="2000"/>
              <a:t>geometry, interaction </a:t>
            </a:r>
            <a:r>
              <a:rPr lang="en-GB" sz="2000" smtClean="0"/>
              <a:t>depth and bias conditions</a:t>
            </a:r>
          </a:p>
          <a:p>
            <a:pPr>
              <a:lnSpc>
                <a:spcPct val="150000"/>
              </a:lnSpc>
              <a:buFont typeface="Wingdings" panose="05000000000000000000" pitchFamily="2" charset="2"/>
              <a:buChar char="§"/>
            </a:pPr>
            <a:r>
              <a:rPr lang="en-GB" sz="2000" smtClean="0"/>
              <a:t>Conclusions and future work</a:t>
            </a:r>
          </a:p>
          <a:p>
            <a:pPr>
              <a:lnSpc>
                <a:spcPct val="150000"/>
              </a:lnSpc>
              <a:buFont typeface="Wingdings" panose="05000000000000000000" pitchFamily="2" charset="2"/>
              <a:buChar char="§"/>
            </a:pPr>
            <a:r>
              <a:rPr lang="en-GB" sz="2000" smtClean="0"/>
              <a:t>[If time remains] Modelling CZT material</a:t>
            </a:r>
          </a:p>
          <a:p>
            <a:pPr>
              <a:buFont typeface="Wingdings" panose="05000000000000000000" pitchFamily="2" charset="2"/>
              <a:buChar char="§"/>
            </a:pPr>
            <a:endParaRPr lang="en-GB" sz="2800" smtClean="0"/>
          </a:p>
          <a:p>
            <a:pPr>
              <a:buFont typeface="Wingdings" panose="05000000000000000000" pitchFamily="2" charset="2"/>
              <a:buChar char="§"/>
            </a:pPr>
            <a:endParaRPr lang="en-GB" sz="2800"/>
          </a:p>
        </p:txBody>
      </p:sp>
      <p:sp>
        <p:nvSpPr>
          <p:cNvPr id="4" name="Slide Number Placeholder 3"/>
          <p:cNvSpPr>
            <a:spLocks noGrp="1"/>
          </p:cNvSpPr>
          <p:nvPr>
            <p:ph type="sldNum" sz="quarter" idx="12"/>
          </p:nvPr>
        </p:nvSpPr>
        <p:spPr/>
        <p:txBody>
          <a:bodyPr/>
          <a:lstStyle/>
          <a:p>
            <a:fld id="{9AC7211E-8C4E-4496-BD69-EA76111F703B}" type="slidenum">
              <a:rPr lang="en-GB" smtClean="0"/>
              <a:t>2</a:t>
            </a:fld>
            <a:endParaRPr lang="en-GB"/>
          </a:p>
        </p:txBody>
      </p:sp>
    </p:spTree>
    <p:extLst>
      <p:ext uri="{BB962C8B-B14F-4D97-AF65-F5344CB8AC3E}">
        <p14:creationId xmlns:p14="http://schemas.microsoft.com/office/powerpoint/2010/main" val="30067292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43876" y="123493"/>
            <a:ext cx="8229600" cy="850106"/>
          </a:xfrm>
        </p:spPr>
        <p:txBody>
          <a:bodyPr>
            <a:normAutofit/>
          </a:bodyPr>
          <a:lstStyle/>
          <a:p>
            <a:r>
              <a:rPr lang="en-GB" sz="3200" smtClean="0"/>
              <a:t>What </a:t>
            </a:r>
            <a:r>
              <a:rPr lang="en-GB" sz="3200" smtClean="0"/>
              <a:t>is a Ring-Drift Detector?</a:t>
            </a:r>
            <a:endParaRPr lang="en-GB" sz="3200"/>
          </a:p>
        </p:txBody>
      </p:sp>
      <p:sp>
        <p:nvSpPr>
          <p:cNvPr id="2" name="Slide Number Placeholder 1"/>
          <p:cNvSpPr>
            <a:spLocks noGrp="1"/>
          </p:cNvSpPr>
          <p:nvPr>
            <p:ph type="sldNum" sz="quarter" idx="12"/>
          </p:nvPr>
        </p:nvSpPr>
        <p:spPr/>
        <p:txBody>
          <a:bodyPr/>
          <a:lstStyle/>
          <a:p>
            <a:fld id="{9AC7211E-8C4E-4496-BD69-EA76111F703B}" type="slidenum">
              <a:rPr lang="en-GB" smtClean="0"/>
              <a:t>3</a:t>
            </a:fld>
            <a:endParaRPr lang="en-GB"/>
          </a:p>
        </p:txBody>
      </p:sp>
      <p:grpSp>
        <p:nvGrpSpPr>
          <p:cNvPr id="4114" name="Group 4113"/>
          <p:cNvGrpSpPr/>
          <p:nvPr/>
        </p:nvGrpSpPr>
        <p:grpSpPr>
          <a:xfrm>
            <a:off x="4860033" y="3531925"/>
            <a:ext cx="4006187" cy="2925780"/>
            <a:chOff x="116159" y="3854337"/>
            <a:chExt cx="3348908" cy="2362892"/>
          </a:xfrm>
        </p:grpSpPr>
        <p:grpSp>
          <p:nvGrpSpPr>
            <p:cNvPr id="4113" name="Group 4112"/>
            <p:cNvGrpSpPr/>
            <p:nvPr/>
          </p:nvGrpSpPr>
          <p:grpSpPr>
            <a:xfrm>
              <a:off x="116159" y="3854337"/>
              <a:ext cx="3348908" cy="2362892"/>
              <a:chOff x="116159" y="3854337"/>
              <a:chExt cx="3348908" cy="2362892"/>
            </a:xfrm>
          </p:grpSpPr>
          <p:grpSp>
            <p:nvGrpSpPr>
              <p:cNvPr id="27" name="Group 26"/>
              <p:cNvGrpSpPr/>
              <p:nvPr/>
            </p:nvGrpSpPr>
            <p:grpSpPr>
              <a:xfrm>
                <a:off x="116159" y="3854337"/>
                <a:ext cx="3348908" cy="2362892"/>
                <a:chOff x="2699792" y="4093641"/>
                <a:chExt cx="3348908" cy="2362892"/>
              </a:xfrm>
            </p:grpSpPr>
            <p:grpSp>
              <p:nvGrpSpPr>
                <p:cNvPr id="26" name="Group 25"/>
                <p:cNvGrpSpPr/>
                <p:nvPr/>
              </p:nvGrpSpPr>
              <p:grpSpPr>
                <a:xfrm>
                  <a:off x="2699792" y="4093641"/>
                  <a:ext cx="3348908" cy="2362892"/>
                  <a:chOff x="182772" y="3929051"/>
                  <a:chExt cx="3348908" cy="2362892"/>
                </a:xfrm>
              </p:grpSpPr>
              <p:grpSp>
                <p:nvGrpSpPr>
                  <p:cNvPr id="23" name="Group 22"/>
                  <p:cNvGrpSpPr/>
                  <p:nvPr/>
                </p:nvGrpSpPr>
                <p:grpSpPr>
                  <a:xfrm>
                    <a:off x="182772" y="3929051"/>
                    <a:ext cx="3065657" cy="2362892"/>
                    <a:chOff x="182772" y="3929051"/>
                    <a:chExt cx="3065657" cy="2362892"/>
                  </a:xfrm>
                </p:grpSpPr>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772" y="3929051"/>
                      <a:ext cx="3065657" cy="23628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cxnSp>
                  <p:nvCxnSpPr>
                    <p:cNvPr id="12" name="Straight Connector 11"/>
                    <p:cNvCxnSpPr/>
                    <p:nvPr/>
                  </p:nvCxnSpPr>
                  <p:spPr>
                    <a:xfrm flipV="1">
                      <a:off x="1559119" y="4494245"/>
                      <a:ext cx="601395" cy="14147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611560" y="4683707"/>
                      <a:ext cx="720080" cy="18748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p:nvGrpSpPr>
                <p:grpSpPr>
                  <a:xfrm>
                    <a:off x="182772" y="3971657"/>
                    <a:ext cx="3348908" cy="1750566"/>
                    <a:chOff x="182772" y="3971657"/>
                    <a:chExt cx="3348908" cy="1750566"/>
                  </a:xfrm>
                </p:grpSpPr>
                <p:sp>
                  <p:nvSpPr>
                    <p:cNvPr id="14" name="TextBox 13"/>
                    <p:cNvSpPr txBox="1"/>
                    <p:nvPr/>
                  </p:nvSpPr>
                  <p:spPr>
                    <a:xfrm>
                      <a:off x="182772" y="3971657"/>
                      <a:ext cx="708918" cy="276999"/>
                    </a:xfrm>
                    <a:prstGeom prst="rect">
                      <a:avLst/>
                    </a:prstGeom>
                    <a:solidFill>
                      <a:schemeClr val="bg1"/>
                    </a:solidFill>
                  </p:spPr>
                  <p:txBody>
                    <a:bodyPr wrap="square" rtlCol="0">
                      <a:spAutoFit/>
                    </a:bodyPr>
                    <a:lstStyle/>
                    <a:p>
                      <a:r>
                        <a:rPr lang="en-GB" sz="1600" b="1" smtClean="0">
                          <a:latin typeface="Calibri" panose="020F0502020204030204" pitchFamily="34" charset="0"/>
                          <a:cs typeface="Calibri" panose="020F0502020204030204" pitchFamily="34" charset="0"/>
                        </a:rPr>
                        <a:t>-</a:t>
                      </a:r>
                      <a:r>
                        <a:rPr lang="en-GB" sz="1600" smtClean="0">
                          <a:latin typeface="Calibri" panose="020F0502020204030204" pitchFamily="34" charset="0"/>
                          <a:cs typeface="Calibri" panose="020F0502020204030204" pitchFamily="34" charset="0"/>
                        </a:rPr>
                        <a:t>150V</a:t>
                      </a:r>
                      <a:endParaRPr lang="en-GB" sz="1600">
                        <a:latin typeface="Calibri" panose="020F0502020204030204" pitchFamily="34" charset="0"/>
                        <a:cs typeface="Calibri" panose="020F0502020204030204" pitchFamily="34" charset="0"/>
                      </a:endParaRPr>
                    </a:p>
                  </p:txBody>
                </p:sp>
                <p:sp>
                  <p:nvSpPr>
                    <p:cNvPr id="15" name="TextBox 14"/>
                    <p:cNvSpPr txBox="1"/>
                    <p:nvPr/>
                  </p:nvSpPr>
                  <p:spPr>
                    <a:xfrm>
                      <a:off x="331429" y="5445224"/>
                      <a:ext cx="424147" cy="276999"/>
                    </a:xfrm>
                    <a:prstGeom prst="rect">
                      <a:avLst/>
                    </a:prstGeom>
                    <a:noFill/>
                  </p:spPr>
                  <p:txBody>
                    <a:bodyPr wrap="square" rtlCol="0">
                      <a:spAutoFit/>
                    </a:bodyPr>
                    <a:lstStyle/>
                    <a:p>
                      <a:r>
                        <a:rPr lang="en-GB" sz="1600" smtClean="0">
                          <a:latin typeface="Calibri" panose="020F0502020204030204" pitchFamily="34" charset="0"/>
                          <a:cs typeface="Calibri" panose="020F0502020204030204" pitchFamily="34" charset="0"/>
                        </a:rPr>
                        <a:t>0V</a:t>
                      </a:r>
                      <a:endParaRPr lang="en-GB" sz="1600">
                        <a:latin typeface="Calibri" panose="020F0502020204030204" pitchFamily="34" charset="0"/>
                        <a:cs typeface="Calibri" panose="020F0502020204030204" pitchFamily="34" charset="0"/>
                      </a:endParaRPr>
                    </a:p>
                  </p:txBody>
                </p:sp>
                <p:sp>
                  <p:nvSpPr>
                    <p:cNvPr id="16" name="TextBox 15"/>
                    <p:cNvSpPr txBox="1"/>
                    <p:nvPr/>
                  </p:nvSpPr>
                  <p:spPr>
                    <a:xfrm>
                      <a:off x="2710916" y="5096170"/>
                      <a:ext cx="820764" cy="472271"/>
                    </a:xfrm>
                    <a:prstGeom prst="rect">
                      <a:avLst/>
                    </a:prstGeom>
                    <a:solidFill>
                      <a:schemeClr val="bg1"/>
                    </a:solidFill>
                  </p:spPr>
                  <p:txBody>
                    <a:bodyPr wrap="square" rtlCol="0">
                      <a:spAutoFit/>
                    </a:bodyPr>
                    <a:lstStyle/>
                    <a:p>
                      <a:r>
                        <a:rPr lang="en-GB" sz="1600" smtClean="0">
                          <a:latin typeface="Calibri" panose="020F0502020204030204" pitchFamily="34" charset="0"/>
                          <a:cs typeface="Calibri" panose="020F0502020204030204" pitchFamily="34" charset="0"/>
                        </a:rPr>
                        <a:t>Drift-ring locations</a:t>
                      </a:r>
                      <a:endParaRPr lang="en-GB" sz="1600">
                        <a:latin typeface="Calibri" panose="020F0502020204030204" pitchFamily="34" charset="0"/>
                        <a:cs typeface="Calibri" panose="020F0502020204030204" pitchFamily="34" charset="0"/>
                      </a:endParaRPr>
                    </a:p>
                  </p:txBody>
                </p:sp>
              </p:grpSp>
            </p:grpSp>
            <p:sp>
              <p:nvSpPr>
                <p:cNvPr id="13" name="TextBox 12"/>
                <p:cNvSpPr txBox="1"/>
                <p:nvPr/>
              </p:nvSpPr>
              <p:spPr>
                <a:xfrm>
                  <a:off x="3931923" y="4303236"/>
                  <a:ext cx="889826" cy="273420"/>
                </a:xfrm>
                <a:prstGeom prst="rect">
                  <a:avLst/>
                </a:prstGeom>
                <a:solidFill>
                  <a:schemeClr val="bg1"/>
                </a:solidFill>
              </p:spPr>
              <p:txBody>
                <a:bodyPr wrap="square" rtlCol="0">
                  <a:spAutoFit/>
                </a:bodyPr>
                <a:lstStyle/>
                <a:p>
                  <a:r>
                    <a:rPr lang="en-GB" sz="1600">
                      <a:latin typeface="Calibri" panose="020F0502020204030204" pitchFamily="34" charset="0"/>
                      <a:cs typeface="Calibri" panose="020F0502020204030204" pitchFamily="34" charset="0"/>
                    </a:rPr>
                    <a:t>Cathode</a:t>
                  </a:r>
                </a:p>
              </p:txBody>
            </p:sp>
          </p:grpSp>
          <p:grpSp>
            <p:nvGrpSpPr>
              <p:cNvPr id="29" name="Group 28"/>
              <p:cNvGrpSpPr/>
              <p:nvPr/>
            </p:nvGrpSpPr>
            <p:grpSpPr>
              <a:xfrm>
                <a:off x="198309" y="4161183"/>
                <a:ext cx="3174712" cy="2034956"/>
                <a:chOff x="198309" y="4161183"/>
                <a:chExt cx="3174712" cy="2034956"/>
              </a:xfrm>
            </p:grpSpPr>
            <p:sp>
              <p:nvSpPr>
                <p:cNvPr id="28" name="TextBox 27"/>
                <p:cNvSpPr txBox="1"/>
                <p:nvPr/>
              </p:nvSpPr>
              <p:spPr>
                <a:xfrm rot="16200000">
                  <a:off x="-208080" y="4567572"/>
                  <a:ext cx="1095788" cy="283009"/>
                </a:xfrm>
                <a:prstGeom prst="rect">
                  <a:avLst/>
                </a:prstGeom>
                <a:solidFill>
                  <a:schemeClr val="bg1"/>
                </a:solidFill>
              </p:spPr>
              <p:txBody>
                <a:bodyPr wrap="square" rtlCol="0">
                  <a:spAutoFit/>
                </a:bodyPr>
                <a:lstStyle/>
                <a:p>
                  <a:r>
                    <a:rPr lang="en-GB" sz="1600" smtClean="0">
                      <a:latin typeface="Calibri" panose="020F0502020204030204" pitchFamily="34" charset="0"/>
                      <a:cs typeface="Calibri" panose="020F0502020204030204" pitchFamily="34" charset="0"/>
                    </a:rPr>
                    <a:t>Potential [V]</a:t>
                  </a:r>
                  <a:endParaRPr lang="en-GB" sz="1600">
                    <a:latin typeface="Calibri" panose="020F0502020204030204" pitchFamily="34" charset="0"/>
                    <a:cs typeface="Calibri" panose="020F0502020204030204" pitchFamily="34" charset="0"/>
                  </a:endParaRPr>
                </a:p>
              </p:txBody>
            </p:sp>
            <p:sp>
              <p:nvSpPr>
                <p:cNvPr id="30" name="TextBox 29"/>
                <p:cNvSpPr txBox="1"/>
                <p:nvPr/>
              </p:nvSpPr>
              <p:spPr>
                <a:xfrm rot="20713460">
                  <a:off x="1473573" y="5922719"/>
                  <a:ext cx="1899448" cy="273420"/>
                </a:xfrm>
                <a:prstGeom prst="rect">
                  <a:avLst/>
                </a:prstGeom>
                <a:solidFill>
                  <a:schemeClr val="bg1"/>
                </a:solidFill>
              </p:spPr>
              <p:txBody>
                <a:bodyPr wrap="square" rtlCol="0">
                  <a:spAutoFit/>
                </a:bodyPr>
                <a:lstStyle/>
                <a:p>
                  <a:r>
                    <a:rPr lang="en-GB" sz="1600" smtClean="0">
                      <a:latin typeface="Calibri" panose="020F0502020204030204" pitchFamily="34" charset="0"/>
                      <a:cs typeface="Calibri" panose="020F0502020204030204" pitchFamily="34" charset="0"/>
                    </a:rPr>
                    <a:t>Distance across diameter</a:t>
                  </a:r>
                  <a:endParaRPr lang="en-GB" sz="1600">
                    <a:latin typeface="Calibri" panose="020F0502020204030204" pitchFamily="34" charset="0"/>
                    <a:cs typeface="Calibri" panose="020F0502020204030204" pitchFamily="34" charset="0"/>
                  </a:endParaRPr>
                </a:p>
              </p:txBody>
            </p:sp>
            <p:sp>
              <p:nvSpPr>
                <p:cNvPr id="31" name="TextBox 30"/>
                <p:cNvSpPr txBox="1"/>
                <p:nvPr/>
              </p:nvSpPr>
              <p:spPr>
                <a:xfrm rot="2209529">
                  <a:off x="494080" y="5888694"/>
                  <a:ext cx="769295" cy="273420"/>
                </a:xfrm>
                <a:prstGeom prst="rect">
                  <a:avLst/>
                </a:prstGeom>
                <a:solidFill>
                  <a:schemeClr val="bg1"/>
                </a:solidFill>
              </p:spPr>
              <p:txBody>
                <a:bodyPr wrap="square" rtlCol="0">
                  <a:spAutoFit/>
                </a:bodyPr>
                <a:lstStyle/>
                <a:p>
                  <a:r>
                    <a:rPr lang="en-GB" sz="1600" smtClean="0">
                      <a:latin typeface="Calibri" panose="020F0502020204030204" pitchFamily="34" charset="0"/>
                      <a:cs typeface="Calibri" panose="020F0502020204030204" pitchFamily="34" charset="0"/>
                    </a:rPr>
                    <a:t>Depth </a:t>
                  </a:r>
                  <a:endParaRPr lang="en-GB" sz="1600">
                    <a:latin typeface="Calibri" panose="020F0502020204030204" pitchFamily="34" charset="0"/>
                    <a:cs typeface="Calibri" panose="020F0502020204030204" pitchFamily="34" charset="0"/>
                  </a:endParaRPr>
                </a:p>
              </p:txBody>
            </p:sp>
          </p:grpSp>
        </p:grpSp>
        <p:sp>
          <p:nvSpPr>
            <p:cNvPr id="4096" name="TextBox 4095"/>
            <p:cNvSpPr txBox="1"/>
            <p:nvPr/>
          </p:nvSpPr>
          <p:spPr>
            <a:xfrm>
              <a:off x="1160391" y="5647510"/>
              <a:ext cx="664229" cy="298277"/>
            </a:xfrm>
            <a:prstGeom prst="rect">
              <a:avLst/>
            </a:prstGeom>
            <a:solidFill>
              <a:schemeClr val="bg1"/>
            </a:solidFill>
          </p:spPr>
          <p:txBody>
            <a:bodyPr wrap="square" rtlCol="0">
              <a:spAutoFit/>
            </a:bodyPr>
            <a:lstStyle/>
            <a:p>
              <a:pPr algn="r"/>
              <a:r>
                <a:rPr lang="en-GB" smtClean="0">
                  <a:latin typeface="Calibri" panose="020F0502020204030204" pitchFamily="34" charset="0"/>
                  <a:cs typeface="Calibri" panose="020F0502020204030204" pitchFamily="34" charset="0"/>
                </a:rPr>
                <a:t>Anode</a:t>
              </a:r>
              <a:endParaRPr lang="en-GB">
                <a:latin typeface="Calibri" panose="020F0502020204030204" pitchFamily="34" charset="0"/>
                <a:cs typeface="Calibri" panose="020F0502020204030204" pitchFamily="34" charset="0"/>
              </a:endParaRPr>
            </a:p>
          </p:txBody>
        </p:sp>
        <p:cxnSp>
          <p:nvCxnSpPr>
            <p:cNvPr id="4099" name="Straight Arrow Connector 4098"/>
            <p:cNvCxnSpPr>
              <a:stCxn id="4096" idx="3"/>
            </p:cNvCxnSpPr>
            <p:nvPr/>
          </p:nvCxnSpPr>
          <p:spPr>
            <a:xfrm>
              <a:off x="1824620" y="5796649"/>
              <a:ext cx="164645" cy="52227"/>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4115" name="Rectangle 4114"/>
          <p:cNvSpPr/>
          <p:nvPr/>
        </p:nvSpPr>
        <p:spPr>
          <a:xfrm>
            <a:off x="6693705" y="6443948"/>
            <a:ext cx="1977742" cy="369332"/>
          </a:xfrm>
          <a:prstGeom prst="rect">
            <a:avLst/>
          </a:prstGeom>
        </p:spPr>
        <p:txBody>
          <a:bodyPr wrap="square">
            <a:spAutoFit/>
          </a:bodyPr>
          <a:lstStyle/>
          <a:p>
            <a:pPr lvl="0" algn="ctr" fontAlgn="base">
              <a:lnSpc>
                <a:spcPct val="150000"/>
              </a:lnSpc>
              <a:spcBef>
                <a:spcPct val="0"/>
              </a:spcBef>
              <a:spcAft>
                <a:spcPct val="0"/>
              </a:spcAft>
            </a:pPr>
            <a:r>
              <a:rPr lang="en-GB" sz="1200" b="1" smtClean="0">
                <a:solidFill>
                  <a:schemeClr val="bg2">
                    <a:lumMod val="75000"/>
                  </a:schemeClr>
                </a:solidFill>
                <a:cs typeface="Calibri" panose="020F0502020204030204" pitchFamily="34" charset="0"/>
              </a:rPr>
              <a:t>[2]Lechner</a:t>
            </a:r>
            <a:r>
              <a:rPr lang="en-GB" sz="1200" b="1">
                <a:solidFill>
                  <a:schemeClr val="bg2">
                    <a:lumMod val="75000"/>
                  </a:schemeClr>
                </a:solidFill>
                <a:cs typeface="Calibri" panose="020F0502020204030204" pitchFamily="34" charset="0"/>
              </a:rPr>
              <a:t>, P., et al (</a:t>
            </a:r>
            <a:r>
              <a:rPr lang="en-GB" sz="1200" b="1" smtClean="0">
                <a:solidFill>
                  <a:schemeClr val="bg2">
                    <a:lumMod val="75000"/>
                  </a:schemeClr>
                </a:solidFill>
                <a:cs typeface="Calibri" panose="020F0502020204030204" pitchFamily="34" charset="0"/>
              </a:rPr>
              <a:t>1996</a:t>
            </a:r>
            <a:r>
              <a:rPr lang="en-GB" sz="1200" b="1" smtClean="0">
                <a:solidFill>
                  <a:schemeClr val="bg2">
                    <a:lumMod val="75000"/>
                  </a:schemeClr>
                </a:solidFill>
                <a:cs typeface="Calibri" panose="020F0502020204030204" pitchFamily="34" charset="0"/>
              </a:rPr>
              <a:t>)</a:t>
            </a:r>
            <a:endParaRPr lang="en-US" sz="1200" b="1">
              <a:solidFill>
                <a:schemeClr val="bg2">
                  <a:lumMod val="75000"/>
                </a:schemeClr>
              </a:solidFill>
              <a:cs typeface="Calibri" panose="020F0502020204030204" pitchFamily="34" charset="0"/>
            </a:endParaRPr>
          </a:p>
        </p:txBody>
      </p:sp>
      <p:sp>
        <p:nvSpPr>
          <p:cNvPr id="4" name="Rectangle 3"/>
          <p:cNvSpPr/>
          <p:nvPr/>
        </p:nvSpPr>
        <p:spPr>
          <a:xfrm>
            <a:off x="5461926" y="1022472"/>
            <a:ext cx="3545802" cy="2554545"/>
          </a:xfrm>
          <a:prstGeom prst="rect">
            <a:avLst/>
          </a:prstGeom>
        </p:spPr>
        <p:txBody>
          <a:bodyPr wrap="square">
            <a:spAutoFit/>
          </a:bodyPr>
          <a:lstStyle/>
          <a:p>
            <a:pPr marL="285750" indent="-285750">
              <a:buFont typeface="Wingdings" panose="05000000000000000000" pitchFamily="2" charset="2"/>
              <a:buChar char="§"/>
            </a:pPr>
            <a:r>
              <a:rPr lang="en-GB" sz="2000" smtClean="0"/>
              <a:t>Planar cathode covers one face (-</a:t>
            </a:r>
            <a:r>
              <a:rPr lang="en-GB" sz="2000" err="1" smtClean="0"/>
              <a:t>ve</a:t>
            </a:r>
            <a:r>
              <a:rPr lang="en-GB" sz="2000" smtClean="0"/>
              <a:t>)</a:t>
            </a:r>
          </a:p>
          <a:p>
            <a:pPr marL="285750" indent="-285750">
              <a:buFont typeface="Wingdings" panose="05000000000000000000" pitchFamily="2" charset="2"/>
              <a:buChar char="§"/>
            </a:pPr>
            <a:r>
              <a:rPr lang="en-GB" sz="2000" smtClean="0"/>
              <a:t>‘</a:t>
            </a:r>
            <a:r>
              <a:rPr lang="en-GB" sz="2000"/>
              <a:t>P</a:t>
            </a:r>
            <a:r>
              <a:rPr lang="en-GB" sz="2000" smtClean="0"/>
              <a:t>oint</a:t>
            </a:r>
            <a:r>
              <a:rPr lang="en-GB" sz="2000"/>
              <a:t>’ </a:t>
            </a:r>
            <a:r>
              <a:rPr lang="en-GB" sz="2000" smtClean="0"/>
              <a:t>anode at centre of other face (ground).</a:t>
            </a:r>
          </a:p>
          <a:p>
            <a:pPr marL="285750" indent="-285750">
              <a:buFont typeface="Wingdings" panose="05000000000000000000" pitchFamily="2" charset="2"/>
              <a:buChar char="§"/>
            </a:pPr>
            <a:r>
              <a:rPr lang="en-GB" sz="2000" smtClean="0"/>
              <a:t>lateral </a:t>
            </a:r>
            <a:r>
              <a:rPr lang="en-GB" sz="2000"/>
              <a:t>electric field is applied by </a:t>
            </a:r>
            <a:r>
              <a:rPr lang="en-GB" sz="2000" smtClean="0"/>
              <a:t>biasing concentric rings around anode </a:t>
            </a:r>
          </a:p>
          <a:p>
            <a:r>
              <a:rPr lang="en-GB" sz="2000"/>
              <a:t> </a:t>
            </a:r>
            <a:r>
              <a:rPr lang="en-GB" sz="2000" smtClean="0"/>
              <a:t>    to </a:t>
            </a:r>
            <a:r>
              <a:rPr lang="en-GB" sz="2000"/>
              <a:t>form a potential </a:t>
            </a:r>
            <a:r>
              <a:rPr lang="en-GB" sz="2000" smtClean="0"/>
              <a:t>‘funnel’. </a:t>
            </a:r>
            <a:endParaRPr lang="en-GB" sz="2000"/>
          </a:p>
        </p:txBody>
      </p:sp>
      <p:sp>
        <p:nvSpPr>
          <p:cNvPr id="5" name="TextBox 4"/>
          <p:cNvSpPr txBox="1"/>
          <p:nvPr/>
        </p:nvSpPr>
        <p:spPr>
          <a:xfrm>
            <a:off x="121263" y="3898642"/>
            <a:ext cx="4849841" cy="646331"/>
          </a:xfrm>
          <a:prstGeom prst="rect">
            <a:avLst/>
          </a:prstGeom>
          <a:noFill/>
        </p:spPr>
        <p:txBody>
          <a:bodyPr wrap="square" rtlCol="0">
            <a:spAutoFit/>
          </a:bodyPr>
          <a:lstStyle/>
          <a:p>
            <a:pPr marL="285750" indent="-285750">
              <a:buFont typeface="Wingdings" panose="05000000000000000000" pitchFamily="2" charset="2"/>
              <a:buChar char="§"/>
            </a:pPr>
            <a:r>
              <a:rPr lang="en-GB" smtClean="0"/>
              <a:t>State-of-the-art for silicon </a:t>
            </a:r>
            <a:r>
              <a:rPr lang="en-GB" b="1" smtClean="0"/>
              <a:t>soft</a:t>
            </a:r>
            <a:r>
              <a:rPr lang="en-GB" smtClean="0"/>
              <a:t> x-ray detectors: </a:t>
            </a:r>
          </a:p>
          <a:p>
            <a:r>
              <a:rPr lang="en-GB" smtClean="0"/>
              <a:t>lower capacitance and leakage than </a:t>
            </a:r>
            <a:r>
              <a:rPr lang="en-GB" err="1" smtClean="0"/>
              <a:t>pn</a:t>
            </a:r>
            <a:r>
              <a:rPr lang="en-GB" smtClean="0"/>
              <a:t> diodes.</a:t>
            </a:r>
            <a:endParaRPr lang="en-GB"/>
          </a:p>
        </p:txBody>
      </p:sp>
      <p:sp>
        <p:nvSpPr>
          <p:cNvPr id="6" name="TextBox 5"/>
          <p:cNvSpPr txBox="1"/>
          <p:nvPr/>
        </p:nvSpPr>
        <p:spPr>
          <a:xfrm>
            <a:off x="1120699" y="4566871"/>
            <a:ext cx="3360443" cy="523220"/>
          </a:xfrm>
          <a:prstGeom prst="rect">
            <a:avLst/>
          </a:prstGeom>
          <a:noFill/>
        </p:spPr>
        <p:txBody>
          <a:bodyPr wrap="square" rtlCol="0">
            <a:spAutoFit/>
          </a:bodyPr>
          <a:lstStyle/>
          <a:p>
            <a:pPr algn="ctr"/>
            <a:r>
              <a:rPr lang="en-GB" sz="2800" smtClean="0"/>
              <a:t>Why use CZT?</a:t>
            </a:r>
            <a:endParaRPr lang="en-GB" sz="2800"/>
          </a:p>
        </p:txBody>
      </p:sp>
      <p:sp>
        <p:nvSpPr>
          <p:cNvPr id="8" name="TextBox 7"/>
          <p:cNvSpPr txBox="1"/>
          <p:nvPr/>
        </p:nvSpPr>
        <p:spPr>
          <a:xfrm>
            <a:off x="109831" y="5103163"/>
            <a:ext cx="4928035" cy="1477328"/>
          </a:xfrm>
          <a:prstGeom prst="rect">
            <a:avLst/>
          </a:prstGeom>
          <a:noFill/>
        </p:spPr>
        <p:txBody>
          <a:bodyPr wrap="square" rtlCol="0">
            <a:spAutoFit/>
          </a:bodyPr>
          <a:lstStyle/>
          <a:p>
            <a:pPr marL="285750" indent="-285750">
              <a:buFont typeface="Wingdings" panose="05000000000000000000" pitchFamily="2" charset="2"/>
              <a:buChar char="§"/>
            </a:pPr>
            <a:r>
              <a:rPr lang="en-GB" smtClean="0"/>
              <a:t>High-Z material for </a:t>
            </a:r>
            <a:r>
              <a:rPr lang="en-GB" b="1" smtClean="0"/>
              <a:t>hard</a:t>
            </a:r>
            <a:r>
              <a:rPr lang="en-GB" smtClean="0"/>
              <a:t> x-rays (25-150keV).</a:t>
            </a:r>
          </a:p>
          <a:p>
            <a:pPr marL="285750" indent="-285750">
              <a:buFont typeface="Wingdings" panose="05000000000000000000" pitchFamily="2" charset="2"/>
              <a:buChar char="§"/>
            </a:pPr>
            <a:r>
              <a:rPr lang="en-GB" smtClean="0"/>
              <a:t>Room-temperature operation.</a:t>
            </a:r>
          </a:p>
          <a:p>
            <a:pPr marL="285750" indent="-285750">
              <a:buFont typeface="Wingdings" panose="05000000000000000000" pitchFamily="2" charset="2"/>
              <a:buChar char="§"/>
            </a:pPr>
            <a:r>
              <a:rPr lang="en-GB" smtClean="0"/>
              <a:t>CZT has poor hole mobility →Ring-drift is most effective for single-carrier sensing.</a:t>
            </a:r>
          </a:p>
          <a:p>
            <a:r>
              <a:rPr lang="en-GB" smtClean="0"/>
              <a:t>Our CZT is produced by Redlen Technologies</a:t>
            </a:r>
            <a:r>
              <a:rPr lang="en-GB" sz="1200" b="1" smtClean="0">
                <a:solidFill>
                  <a:schemeClr val="bg2">
                    <a:lumMod val="75000"/>
                  </a:schemeClr>
                </a:solidFill>
              </a:rPr>
              <a:t> </a:t>
            </a:r>
            <a:r>
              <a:rPr lang="en-GB" sz="1600" b="1" smtClean="0">
                <a:solidFill>
                  <a:schemeClr val="bg2">
                    <a:lumMod val="75000"/>
                  </a:schemeClr>
                </a:solidFill>
              </a:rPr>
              <a:t>[3]</a:t>
            </a:r>
            <a:endParaRPr lang="en-GB" sz="1600" b="1">
              <a:solidFill>
                <a:schemeClr val="bg2">
                  <a:lumMod val="75000"/>
                </a:schemeClr>
              </a:solidFill>
            </a:endParaRPr>
          </a:p>
        </p:txBody>
      </p:sp>
      <p:grpSp>
        <p:nvGrpSpPr>
          <p:cNvPr id="4101" name="Group 4100"/>
          <p:cNvGrpSpPr/>
          <p:nvPr/>
        </p:nvGrpSpPr>
        <p:grpSpPr>
          <a:xfrm>
            <a:off x="236801" y="1119908"/>
            <a:ext cx="5102387" cy="2450362"/>
            <a:chOff x="273268" y="842411"/>
            <a:chExt cx="5102387" cy="2450362"/>
          </a:xfrm>
        </p:grpSpPr>
        <p:grpSp>
          <p:nvGrpSpPr>
            <p:cNvPr id="4097" name="Group 4096"/>
            <p:cNvGrpSpPr/>
            <p:nvPr/>
          </p:nvGrpSpPr>
          <p:grpSpPr>
            <a:xfrm>
              <a:off x="273268" y="842411"/>
              <a:ext cx="5102387" cy="2450362"/>
              <a:chOff x="162253" y="3805618"/>
              <a:chExt cx="5102387" cy="2450362"/>
            </a:xfrm>
          </p:grpSpPr>
          <p:grpSp>
            <p:nvGrpSpPr>
              <p:cNvPr id="22" name="Group 21"/>
              <p:cNvGrpSpPr/>
              <p:nvPr/>
            </p:nvGrpSpPr>
            <p:grpSpPr>
              <a:xfrm>
                <a:off x="162253" y="3805618"/>
                <a:ext cx="5102387" cy="2450362"/>
                <a:chOff x="162253" y="3805618"/>
                <a:chExt cx="5102387" cy="2450362"/>
              </a:xfrm>
            </p:grpSpPr>
            <p:pic>
              <p:nvPicPr>
                <p:cNvPr id="409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3141"/>
                <a:stretch/>
              </p:blipFill>
              <p:spPr bwMode="auto">
                <a:xfrm>
                  <a:off x="162253" y="3805618"/>
                  <a:ext cx="5102387" cy="2450362"/>
                </a:xfrm>
                <a:prstGeom prst="rect">
                  <a:avLst/>
                </a:prstGeom>
                <a:noFill/>
                <a:ln w="9525">
                  <a:solidFill>
                    <a:schemeClr val="bg2">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3114793" y="3823007"/>
                  <a:ext cx="2149847" cy="369332"/>
                </a:xfrm>
                <a:prstGeom prst="rect">
                  <a:avLst/>
                </a:prstGeom>
                <a:solidFill>
                  <a:schemeClr val="bg1"/>
                </a:solidFill>
              </p:spPr>
              <p:txBody>
                <a:bodyPr wrap="square">
                  <a:spAutoFit/>
                </a:bodyPr>
                <a:lstStyle/>
                <a:p>
                  <a:r>
                    <a:rPr lang="en-GB" smtClean="0">
                      <a:solidFill>
                        <a:schemeClr val="bg2">
                          <a:lumMod val="50000"/>
                        </a:schemeClr>
                      </a:solidFill>
                    </a:rPr>
                    <a:t>Electron trajectories</a:t>
                  </a:r>
                  <a:endParaRPr lang="en-GB">
                    <a:solidFill>
                      <a:schemeClr val="bg2">
                        <a:lumMod val="50000"/>
                      </a:schemeClr>
                    </a:solidFill>
                  </a:endParaRPr>
                </a:p>
              </p:txBody>
            </p:sp>
            <p:sp>
              <p:nvSpPr>
                <p:cNvPr id="18" name="TextBox 17"/>
                <p:cNvSpPr txBox="1"/>
                <p:nvPr/>
              </p:nvSpPr>
              <p:spPr>
                <a:xfrm>
                  <a:off x="416553" y="3866786"/>
                  <a:ext cx="1186262" cy="369332"/>
                </a:xfrm>
                <a:prstGeom prst="rect">
                  <a:avLst/>
                </a:prstGeom>
                <a:solidFill>
                  <a:schemeClr val="bg1"/>
                </a:solidFill>
              </p:spPr>
              <p:txBody>
                <a:bodyPr wrap="square" rtlCol="0">
                  <a:spAutoFit/>
                </a:bodyPr>
                <a:lstStyle/>
                <a:p>
                  <a:pPr algn="r"/>
                  <a:r>
                    <a:rPr lang="en-GB" smtClean="0"/>
                    <a:t>Anode 0V</a:t>
                  </a:r>
                  <a:endParaRPr lang="en-GB"/>
                </a:p>
              </p:txBody>
            </p:sp>
            <p:sp>
              <p:nvSpPr>
                <p:cNvPr id="19" name="TextBox 18"/>
                <p:cNvSpPr txBox="1"/>
                <p:nvPr/>
              </p:nvSpPr>
              <p:spPr>
                <a:xfrm>
                  <a:off x="3851920" y="4170079"/>
                  <a:ext cx="1412720" cy="584775"/>
                </a:xfrm>
                <a:prstGeom prst="rect">
                  <a:avLst/>
                </a:prstGeom>
                <a:solidFill>
                  <a:schemeClr val="bg1"/>
                </a:solidFill>
              </p:spPr>
              <p:txBody>
                <a:bodyPr wrap="square" rtlCol="0">
                  <a:spAutoFit/>
                </a:bodyPr>
                <a:lstStyle/>
                <a:p>
                  <a:r>
                    <a:rPr lang="en-GB" sz="1600" smtClean="0">
                      <a:solidFill>
                        <a:srgbClr val="FF0000"/>
                      </a:solidFill>
                    </a:rPr>
                    <a:t>Edge of active volume</a:t>
                  </a:r>
                  <a:endParaRPr lang="en-GB" sz="1600">
                    <a:solidFill>
                      <a:srgbClr val="FF0000"/>
                    </a:solidFill>
                  </a:endParaRPr>
                </a:p>
              </p:txBody>
            </p:sp>
            <p:sp>
              <p:nvSpPr>
                <p:cNvPr id="20" name="TextBox 19"/>
                <p:cNvSpPr txBox="1"/>
                <p:nvPr/>
              </p:nvSpPr>
              <p:spPr>
                <a:xfrm>
                  <a:off x="194650" y="4200841"/>
                  <a:ext cx="992073" cy="369332"/>
                </a:xfrm>
                <a:prstGeom prst="rect">
                  <a:avLst/>
                </a:prstGeom>
                <a:solidFill>
                  <a:schemeClr val="bg1"/>
                </a:solidFill>
              </p:spPr>
              <p:txBody>
                <a:bodyPr wrap="square" rtlCol="0">
                  <a:spAutoFit/>
                </a:bodyPr>
                <a:lstStyle/>
                <a:p>
                  <a:pPr algn="r"/>
                  <a:r>
                    <a:rPr lang="en-GB" smtClean="0"/>
                    <a:t>Cathode</a:t>
                  </a:r>
                  <a:endParaRPr lang="en-GB"/>
                </a:p>
              </p:txBody>
            </p:sp>
            <p:sp>
              <p:nvSpPr>
                <p:cNvPr id="21" name="TextBox 20"/>
                <p:cNvSpPr txBox="1"/>
                <p:nvPr/>
              </p:nvSpPr>
              <p:spPr>
                <a:xfrm>
                  <a:off x="2275908" y="3823007"/>
                  <a:ext cx="875075" cy="369332"/>
                </a:xfrm>
                <a:prstGeom prst="rect">
                  <a:avLst/>
                </a:prstGeom>
                <a:solidFill>
                  <a:schemeClr val="bg1"/>
                </a:solidFill>
              </p:spPr>
              <p:txBody>
                <a:bodyPr wrap="square" rtlCol="0">
                  <a:spAutoFit/>
                </a:bodyPr>
                <a:lstStyle/>
                <a:p>
                  <a:r>
                    <a:rPr lang="en-GB" smtClean="0"/>
                    <a:t>X-rays</a:t>
                  </a:r>
                  <a:endParaRPr lang="en-GB"/>
                </a:p>
              </p:txBody>
            </p:sp>
          </p:grpSp>
          <p:sp>
            <p:nvSpPr>
              <p:cNvPr id="24" name="TextBox 23"/>
              <p:cNvSpPr txBox="1"/>
              <p:nvPr/>
            </p:nvSpPr>
            <p:spPr>
              <a:xfrm>
                <a:off x="3221092" y="5413606"/>
                <a:ext cx="1926972" cy="830997"/>
              </a:xfrm>
              <a:prstGeom prst="rect">
                <a:avLst/>
              </a:prstGeom>
              <a:solidFill>
                <a:schemeClr val="bg1"/>
              </a:solidFill>
            </p:spPr>
            <p:txBody>
              <a:bodyPr wrap="square" rtlCol="0">
                <a:spAutoFit/>
              </a:bodyPr>
              <a:lstStyle/>
              <a:p>
                <a:r>
                  <a:rPr lang="en-GB" sz="1600" smtClean="0"/>
                  <a:t>Innermost ring -20V</a:t>
                </a:r>
              </a:p>
              <a:p>
                <a:r>
                  <a:rPr lang="en-GB" sz="1600" smtClean="0"/>
                  <a:t>Outermost ring </a:t>
                </a:r>
              </a:p>
              <a:p>
                <a:r>
                  <a:rPr lang="en-GB" sz="1600" smtClean="0"/>
                  <a:t>-150V</a:t>
                </a:r>
                <a:endParaRPr lang="en-GB" sz="1600"/>
              </a:p>
            </p:txBody>
          </p:sp>
        </p:grpSp>
        <p:sp>
          <p:nvSpPr>
            <p:cNvPr id="9" name="Text Box 23"/>
            <p:cNvSpPr txBox="1">
              <a:spLocks noChangeArrowheads="1"/>
            </p:cNvSpPr>
            <p:nvPr/>
          </p:nvSpPr>
          <p:spPr bwMode="auto">
            <a:xfrm>
              <a:off x="305665" y="2932733"/>
              <a:ext cx="2826175" cy="348663"/>
            </a:xfrm>
            <a:prstGeom prst="rect">
              <a:avLst/>
            </a:prstGeom>
            <a:solidFill>
              <a:schemeClr val="bg1"/>
            </a:solidFill>
            <a:ln>
              <a:noFill/>
            </a:ln>
            <a:effectLst/>
          </p:spPr>
          <p:txBody>
            <a:bodyPr vert="horz" wrap="square" lIns="36576" tIns="36576" rIns="36576" bIns="36576" numCol="1" anchor="t" anchorCtr="0" compatLnSpc="1">
              <a:prstTxWarp prst="textNoShape">
                <a:avLst/>
              </a:prstTxWarp>
            </a:bodyPr>
            <a:lstStyle/>
            <a:p>
              <a:pPr lvl="0" fontAlgn="base">
                <a:spcBef>
                  <a:spcPct val="0"/>
                </a:spcBef>
                <a:spcAft>
                  <a:spcPct val="0"/>
                </a:spcAft>
              </a:pPr>
              <a:r>
                <a:rPr lang="en-GB" sz="1400" smtClean="0">
                  <a:solidFill>
                    <a:srgbClr val="0070C0"/>
                  </a:solidFill>
                  <a:cs typeface="Calibri" panose="020F0502020204030204" pitchFamily="34" charset="0"/>
                </a:rPr>
                <a:t>‘</a:t>
              </a:r>
              <a:r>
                <a:rPr lang="en-GB" sz="1400" smtClean="0">
                  <a:solidFill>
                    <a:srgbClr val="0070C0"/>
                  </a:solidFill>
                  <a:cs typeface="Calibri" panose="020F0502020204030204" pitchFamily="34" charset="0"/>
                </a:rPr>
                <a:t>Super Silicon Drift Detector</a:t>
              </a:r>
              <a:r>
                <a:rPr lang="en-GB" sz="1400">
                  <a:solidFill>
                    <a:srgbClr val="0070C0"/>
                  </a:solidFill>
                  <a:cs typeface="Calibri" panose="020F0502020204030204" pitchFamily="34" charset="0"/>
                </a:rPr>
                <a:t>’ </a:t>
              </a:r>
              <a:r>
                <a:rPr lang="en-GB" sz="1400" smtClean="0">
                  <a:solidFill>
                    <a:srgbClr val="0070C0"/>
                  </a:solidFill>
                  <a:cs typeface="Calibri" panose="020F0502020204030204" pitchFamily="34" charset="0"/>
                </a:rPr>
                <a:t>25mm</a:t>
              </a:r>
              <a:r>
                <a:rPr lang="en-GB" sz="1400" baseline="30000" smtClean="0">
                  <a:solidFill>
                    <a:srgbClr val="0070C0"/>
                  </a:solidFill>
                  <a:cs typeface="Calibri" panose="020F0502020204030204" pitchFamily="34" charset="0"/>
                </a:rPr>
                <a:t>2</a:t>
              </a:r>
              <a:endParaRPr kumimoji="0" lang="en-US" sz="1400" b="1" u="none" strike="noStrike" cap="none" normalizeH="0" baseline="0" smtClean="0">
                <a:ln>
                  <a:noFill/>
                </a:ln>
                <a:solidFill>
                  <a:srgbClr val="0070C0"/>
                </a:solidFill>
                <a:effectLst/>
                <a:cs typeface="Calibri" panose="020F0502020204030204" pitchFamily="34" charset="0"/>
              </a:endParaRPr>
            </a:p>
          </p:txBody>
        </p:sp>
      </p:grpSp>
      <p:sp>
        <p:nvSpPr>
          <p:cNvPr id="4100" name="Rectangle 4099"/>
          <p:cNvSpPr/>
          <p:nvPr/>
        </p:nvSpPr>
        <p:spPr>
          <a:xfrm>
            <a:off x="236801" y="3551942"/>
            <a:ext cx="1872629" cy="307777"/>
          </a:xfrm>
          <a:prstGeom prst="rect">
            <a:avLst/>
          </a:prstGeom>
        </p:spPr>
        <p:txBody>
          <a:bodyPr wrap="none">
            <a:spAutoFit/>
          </a:bodyPr>
          <a:lstStyle/>
          <a:p>
            <a:pPr lvl="0" fontAlgn="base">
              <a:spcBef>
                <a:spcPct val="0"/>
              </a:spcBef>
              <a:spcAft>
                <a:spcPct val="0"/>
              </a:spcAft>
            </a:pPr>
            <a:r>
              <a:rPr lang="en-GB" sz="1400" b="1" smtClean="0">
                <a:solidFill>
                  <a:schemeClr val="bg2">
                    <a:lumMod val="75000"/>
                  </a:schemeClr>
                </a:solidFill>
                <a:cs typeface="Calibri" panose="020F0502020204030204" pitchFamily="34" charset="0"/>
              </a:rPr>
              <a:t>[1]Amptek </a:t>
            </a:r>
            <a:r>
              <a:rPr lang="en-GB" sz="1400" b="1">
                <a:solidFill>
                  <a:schemeClr val="bg2">
                    <a:lumMod val="75000"/>
                  </a:schemeClr>
                </a:solidFill>
                <a:cs typeface="Calibri" panose="020F0502020204030204" pitchFamily="34" charset="0"/>
              </a:rPr>
              <a:t>Inc. (2013)</a:t>
            </a:r>
            <a:endParaRPr lang="en-US" sz="1400" b="1">
              <a:solidFill>
                <a:schemeClr val="bg2">
                  <a:lumMod val="75000"/>
                </a:schemeClr>
              </a:solidFill>
              <a:cs typeface="Calibri" panose="020F0502020204030204" pitchFamily="34" charset="0"/>
            </a:endParaRPr>
          </a:p>
        </p:txBody>
      </p:sp>
    </p:spTree>
    <p:extLst>
      <p:ext uri="{BB962C8B-B14F-4D97-AF65-F5344CB8AC3E}">
        <p14:creationId xmlns:p14="http://schemas.microsoft.com/office/powerpoint/2010/main" val="4034890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235" y="274638"/>
            <a:ext cx="5282869" cy="937863"/>
          </a:xfrm>
        </p:spPr>
        <p:txBody>
          <a:bodyPr>
            <a:normAutofit/>
          </a:bodyPr>
          <a:lstStyle/>
          <a:p>
            <a:r>
              <a:rPr lang="en-GB" sz="3200" smtClean="0"/>
              <a:t>Prototype 3-Ring CZT device</a:t>
            </a:r>
            <a:endParaRPr lang="en-GB" sz="3200"/>
          </a:p>
        </p:txBody>
      </p:sp>
      <p:sp>
        <p:nvSpPr>
          <p:cNvPr id="3" name="Slide Number Placeholder 2"/>
          <p:cNvSpPr>
            <a:spLocks noGrp="1"/>
          </p:cNvSpPr>
          <p:nvPr>
            <p:ph type="sldNum" sz="quarter" idx="12"/>
          </p:nvPr>
        </p:nvSpPr>
        <p:spPr/>
        <p:txBody>
          <a:bodyPr/>
          <a:lstStyle/>
          <a:p>
            <a:fld id="{9AC7211E-8C4E-4496-BD69-EA76111F703B}" type="slidenum">
              <a:rPr lang="en-GB" smtClean="0"/>
              <a:t>4</a:t>
            </a:fld>
            <a:endParaRPr lang="en-GB"/>
          </a:p>
        </p:txBody>
      </p:sp>
      <p:grpSp>
        <p:nvGrpSpPr>
          <p:cNvPr id="9224" name="Group 9223"/>
          <p:cNvGrpSpPr/>
          <p:nvPr/>
        </p:nvGrpSpPr>
        <p:grpSpPr>
          <a:xfrm>
            <a:off x="331287" y="2412830"/>
            <a:ext cx="3326892" cy="3465894"/>
            <a:chOff x="381012" y="1212502"/>
            <a:chExt cx="3326892" cy="3465894"/>
          </a:xfrm>
        </p:grpSpPr>
        <p:grpSp>
          <p:nvGrpSpPr>
            <p:cNvPr id="4" name="Group 2"/>
            <p:cNvGrpSpPr>
              <a:grpSpLocks/>
            </p:cNvGrpSpPr>
            <p:nvPr/>
          </p:nvGrpSpPr>
          <p:grpSpPr bwMode="auto">
            <a:xfrm>
              <a:off x="381012" y="1212502"/>
              <a:ext cx="3326892" cy="3465894"/>
              <a:chOff x="112347063" y="110964828"/>
              <a:chExt cx="3763925" cy="4199861"/>
            </a:xfrm>
          </p:grpSpPr>
          <p:grpSp>
            <p:nvGrpSpPr>
              <p:cNvPr id="5" name="Group 3"/>
              <p:cNvGrpSpPr>
                <a:grpSpLocks/>
              </p:cNvGrpSpPr>
              <p:nvPr/>
            </p:nvGrpSpPr>
            <p:grpSpPr bwMode="auto">
              <a:xfrm>
                <a:off x="112347063" y="110964828"/>
                <a:ext cx="3763925" cy="4189227"/>
                <a:chOff x="112347063" y="110964828"/>
                <a:chExt cx="3763925" cy="4189227"/>
              </a:xfrm>
            </p:grpSpPr>
            <p:sp>
              <p:nvSpPr>
                <p:cNvPr id="28" name="Rectangle 4"/>
                <p:cNvSpPr>
                  <a:spLocks noChangeArrowheads="1"/>
                </p:cNvSpPr>
                <p:nvPr/>
              </p:nvSpPr>
              <p:spPr bwMode="auto">
                <a:xfrm rot="5400000">
                  <a:off x="112134412" y="111177479"/>
                  <a:ext cx="4189227" cy="3763925"/>
                </a:xfrm>
                <a:prstGeom prst="rect">
                  <a:avLst/>
                </a:prstGeom>
                <a:solidFill>
                  <a:srgbClr val="FFFF00"/>
                </a:solidFill>
                <a:ln w="28575"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grpSp>
              <p:nvGrpSpPr>
                <p:cNvPr id="29" name="Group 5"/>
                <p:cNvGrpSpPr>
                  <a:grpSpLocks/>
                </p:cNvGrpSpPr>
                <p:nvPr/>
              </p:nvGrpSpPr>
              <p:grpSpPr bwMode="auto">
                <a:xfrm>
                  <a:off x="112532613" y="111420323"/>
                  <a:ext cx="3364174" cy="3377820"/>
                  <a:chOff x="112812393" y="111522681"/>
                  <a:chExt cx="3364174" cy="3377820"/>
                </a:xfrm>
              </p:grpSpPr>
              <p:sp>
                <p:nvSpPr>
                  <p:cNvPr id="30" name="Oval 6"/>
                  <p:cNvSpPr>
                    <a:spLocks noChangeArrowheads="1"/>
                  </p:cNvSpPr>
                  <p:nvPr/>
                </p:nvSpPr>
                <p:spPr bwMode="auto">
                  <a:xfrm>
                    <a:off x="112812393" y="111522681"/>
                    <a:ext cx="3364174" cy="3377820"/>
                  </a:xfrm>
                  <a:prstGeom prst="ellipse">
                    <a:avLst/>
                  </a:prstGeom>
                  <a:solidFill>
                    <a:srgbClr val="A6A6A6"/>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grpSp>
                <p:nvGrpSpPr>
                  <p:cNvPr id="31" name="Group 7"/>
                  <p:cNvGrpSpPr>
                    <a:grpSpLocks/>
                  </p:cNvGrpSpPr>
                  <p:nvPr/>
                </p:nvGrpSpPr>
                <p:grpSpPr bwMode="auto">
                  <a:xfrm rot="5400000">
                    <a:off x="113028894" y="111753462"/>
                    <a:ext cx="2955852" cy="2909354"/>
                    <a:chOff x="108693984" y="111756161"/>
                    <a:chExt cx="2955852" cy="2806995"/>
                  </a:xfrm>
                </p:grpSpPr>
                <p:sp>
                  <p:nvSpPr>
                    <p:cNvPr id="2048" name="Oval 8"/>
                    <p:cNvSpPr>
                      <a:spLocks noChangeArrowheads="1"/>
                    </p:cNvSpPr>
                    <p:nvPr/>
                  </p:nvSpPr>
                  <p:spPr bwMode="auto">
                    <a:xfrm>
                      <a:off x="108693984" y="111756161"/>
                      <a:ext cx="2955852" cy="2806995"/>
                    </a:xfrm>
                    <a:prstGeom prst="ellipse">
                      <a:avLst/>
                    </a:prstGeom>
                    <a:solidFill>
                      <a:srgbClr val="FFFF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2049" name="Oval 9"/>
                    <p:cNvSpPr>
                      <a:spLocks noChangeArrowheads="1"/>
                    </p:cNvSpPr>
                    <p:nvPr/>
                  </p:nvSpPr>
                  <p:spPr bwMode="auto">
                    <a:xfrm>
                      <a:off x="108917269" y="111990077"/>
                      <a:ext cx="2488016" cy="2371059"/>
                    </a:xfrm>
                    <a:prstGeom prst="ellipse">
                      <a:avLst/>
                    </a:prstGeom>
                    <a:solidFill>
                      <a:srgbClr val="A6A6A6"/>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2050" name="Oval 10"/>
                    <p:cNvSpPr>
                      <a:spLocks noChangeArrowheads="1"/>
                    </p:cNvSpPr>
                    <p:nvPr/>
                  </p:nvSpPr>
                  <p:spPr bwMode="auto">
                    <a:xfrm>
                      <a:off x="109159158" y="112200069"/>
                      <a:ext cx="2030819" cy="1913863"/>
                    </a:xfrm>
                    <a:prstGeom prst="ellipse">
                      <a:avLst/>
                    </a:prstGeom>
                    <a:solidFill>
                      <a:srgbClr val="FFFF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2051" name="Oval 11"/>
                    <p:cNvSpPr>
                      <a:spLocks noChangeArrowheads="1"/>
                    </p:cNvSpPr>
                    <p:nvPr/>
                  </p:nvSpPr>
                  <p:spPr bwMode="auto">
                    <a:xfrm>
                      <a:off x="109366493" y="112386141"/>
                      <a:ext cx="1584252" cy="1499190"/>
                    </a:xfrm>
                    <a:prstGeom prst="ellipse">
                      <a:avLst/>
                    </a:prstGeom>
                    <a:solidFill>
                      <a:srgbClr val="A6A6A6"/>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2052" name="Oval 12"/>
                    <p:cNvSpPr>
                      <a:spLocks noChangeArrowheads="1"/>
                    </p:cNvSpPr>
                    <p:nvPr/>
                  </p:nvSpPr>
                  <p:spPr bwMode="auto">
                    <a:xfrm>
                      <a:off x="109589775" y="112598790"/>
                      <a:ext cx="1180215" cy="1105787"/>
                    </a:xfrm>
                    <a:prstGeom prst="ellipse">
                      <a:avLst/>
                    </a:prstGeom>
                    <a:solidFill>
                      <a:srgbClr val="FFFF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2053" name="Oval 13"/>
                    <p:cNvSpPr>
                      <a:spLocks noChangeArrowheads="1"/>
                    </p:cNvSpPr>
                    <p:nvPr/>
                  </p:nvSpPr>
                  <p:spPr bwMode="auto">
                    <a:xfrm>
                      <a:off x="109805086" y="112803467"/>
                      <a:ext cx="754911" cy="701748"/>
                    </a:xfrm>
                    <a:prstGeom prst="ellipse">
                      <a:avLst/>
                    </a:prstGeom>
                    <a:solidFill>
                      <a:srgbClr val="A6A6A6"/>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2054" name="Oval 14"/>
                    <p:cNvSpPr>
                      <a:spLocks noChangeArrowheads="1"/>
                    </p:cNvSpPr>
                    <p:nvPr/>
                  </p:nvSpPr>
                  <p:spPr bwMode="auto">
                    <a:xfrm>
                      <a:off x="109985840" y="112952323"/>
                      <a:ext cx="404037" cy="382772"/>
                    </a:xfrm>
                    <a:prstGeom prst="ellipse">
                      <a:avLst/>
                    </a:prstGeom>
                    <a:solidFill>
                      <a:srgbClr val="FFFF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grpSp>
            </p:grpSp>
          </p:grpSp>
          <p:grpSp>
            <p:nvGrpSpPr>
              <p:cNvPr id="6" name="Group 15"/>
              <p:cNvGrpSpPr>
                <a:grpSpLocks/>
              </p:cNvGrpSpPr>
              <p:nvPr/>
            </p:nvGrpSpPr>
            <p:grpSpPr bwMode="auto">
              <a:xfrm>
                <a:off x="113237967" y="111174663"/>
                <a:ext cx="1790798" cy="3990026"/>
                <a:chOff x="113483628" y="111277021"/>
                <a:chExt cx="1790798" cy="3990026"/>
              </a:xfrm>
            </p:grpSpPr>
            <p:sp>
              <p:nvSpPr>
                <p:cNvPr id="7" name="Text Box 16"/>
                <p:cNvSpPr txBox="1">
                  <a:spLocks noChangeArrowheads="1"/>
                </p:cNvSpPr>
                <p:nvPr/>
              </p:nvSpPr>
              <p:spPr bwMode="auto">
                <a:xfrm>
                  <a:off x="113720567" y="111277021"/>
                  <a:ext cx="1553859" cy="1774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smtClean="0">
                      <a:ln>
                        <a:noFill/>
                      </a:ln>
                      <a:solidFill>
                        <a:srgbClr val="000000"/>
                      </a:solidFill>
                      <a:effectLst/>
                      <a:latin typeface="Calibri" pitchFamily="34" charset="0"/>
                    </a:rPr>
                    <a:t>Guard ring</a:t>
                  </a:r>
                  <a:endParaRPr kumimoji="0" lang="en-US" altLang="en-US" sz="1400" b="0" i="0" u="none" strike="noStrike" cap="none" normalizeH="0" baseline="0" smtClean="0">
                    <a:ln>
                      <a:noFill/>
                    </a:ln>
                    <a:solidFill>
                      <a:schemeClr val="tx1"/>
                    </a:solidFill>
                    <a:effectLst/>
                    <a:latin typeface="Arial" pitchFamily="34" charset="0"/>
                  </a:endParaRPr>
                </a:p>
              </p:txBody>
            </p:sp>
            <p:sp>
              <p:nvSpPr>
                <p:cNvPr id="8" name="Text Box 17"/>
                <p:cNvSpPr txBox="1">
                  <a:spLocks noChangeArrowheads="1"/>
                </p:cNvSpPr>
                <p:nvPr/>
              </p:nvSpPr>
              <p:spPr bwMode="auto">
                <a:xfrm>
                  <a:off x="113911038" y="114791320"/>
                  <a:ext cx="395785" cy="1842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cap="none" normalizeH="0" baseline="0" smtClean="0">
                      <a:ln>
                        <a:noFill/>
                      </a:ln>
                      <a:solidFill>
                        <a:srgbClr val="000000"/>
                      </a:solidFill>
                      <a:effectLst/>
                      <a:latin typeface="Calibri" pitchFamily="34" charset="0"/>
                    </a:rPr>
                    <a:t>3.75</a:t>
                  </a:r>
                  <a:endParaRPr kumimoji="0" lang="en-US" altLang="en-US" sz="1800" b="0" i="0" u="none" strike="noStrike" cap="none" normalizeH="0" baseline="0" smtClean="0">
                    <a:ln>
                      <a:noFill/>
                    </a:ln>
                    <a:solidFill>
                      <a:schemeClr val="tx1"/>
                    </a:solidFill>
                    <a:effectLst/>
                    <a:latin typeface="Arial" pitchFamily="34" charset="0"/>
                  </a:endParaRPr>
                </a:p>
              </p:txBody>
            </p:sp>
            <p:grpSp>
              <p:nvGrpSpPr>
                <p:cNvPr id="9" name="Group 18"/>
                <p:cNvGrpSpPr>
                  <a:grpSpLocks/>
                </p:cNvGrpSpPr>
                <p:nvPr/>
              </p:nvGrpSpPr>
              <p:grpSpPr bwMode="auto">
                <a:xfrm>
                  <a:off x="113483628" y="111636099"/>
                  <a:ext cx="1570395" cy="3630948"/>
                  <a:chOff x="113483628" y="111636099"/>
                  <a:chExt cx="1570395" cy="3630948"/>
                </a:xfrm>
              </p:grpSpPr>
              <p:grpSp>
                <p:nvGrpSpPr>
                  <p:cNvPr id="10" name="Group 19"/>
                  <p:cNvGrpSpPr>
                    <a:grpSpLocks/>
                  </p:cNvGrpSpPr>
                  <p:nvPr/>
                </p:nvGrpSpPr>
                <p:grpSpPr bwMode="auto">
                  <a:xfrm>
                    <a:off x="113483628" y="111636099"/>
                    <a:ext cx="1570395" cy="3630948"/>
                    <a:chOff x="113483628" y="111636099"/>
                    <a:chExt cx="1570395" cy="3630948"/>
                  </a:xfrm>
                </p:grpSpPr>
                <p:grpSp>
                  <p:nvGrpSpPr>
                    <p:cNvPr id="11" name="Group 20"/>
                    <p:cNvGrpSpPr>
                      <a:grpSpLocks/>
                    </p:cNvGrpSpPr>
                    <p:nvPr/>
                  </p:nvGrpSpPr>
                  <p:grpSpPr bwMode="auto">
                    <a:xfrm>
                      <a:off x="113483628" y="113225595"/>
                      <a:ext cx="1003914" cy="2041452"/>
                      <a:chOff x="113483628" y="113225595"/>
                      <a:chExt cx="1003914" cy="2041452"/>
                    </a:xfrm>
                  </p:grpSpPr>
                  <p:grpSp>
                    <p:nvGrpSpPr>
                      <p:cNvPr id="17" name="Group 21"/>
                      <p:cNvGrpSpPr>
                        <a:grpSpLocks/>
                      </p:cNvGrpSpPr>
                      <p:nvPr/>
                    </p:nvGrpSpPr>
                    <p:grpSpPr bwMode="auto">
                      <a:xfrm>
                        <a:off x="114330553" y="113225595"/>
                        <a:ext cx="156989" cy="2041452"/>
                        <a:chOff x="114296433" y="113246067"/>
                        <a:chExt cx="156989" cy="2041452"/>
                      </a:xfrm>
                    </p:grpSpPr>
                    <p:grpSp>
                      <p:nvGrpSpPr>
                        <p:cNvPr id="27" name="Group 22"/>
                        <p:cNvGrpSpPr>
                          <a:grpSpLocks/>
                        </p:cNvGrpSpPr>
                        <p:nvPr/>
                      </p:nvGrpSpPr>
                      <p:grpSpPr bwMode="auto">
                        <a:xfrm>
                          <a:off x="114296433" y="113246067"/>
                          <a:ext cx="156989" cy="2041452"/>
                          <a:chOff x="114296433" y="113246067"/>
                          <a:chExt cx="156989" cy="2041452"/>
                        </a:xfrm>
                      </p:grpSpPr>
                      <p:cxnSp>
                        <p:nvCxnSpPr>
                          <p:cNvPr id="2071" name="AutoShape 23"/>
                          <p:cNvCxnSpPr>
                            <a:cxnSpLocks noChangeShapeType="1"/>
                          </p:cNvCxnSpPr>
                          <p:nvPr/>
                        </p:nvCxnSpPr>
                        <p:spPr bwMode="auto">
                          <a:xfrm rot="5400000">
                            <a:off x="113422062" y="114266792"/>
                            <a:ext cx="2041452" cy="1"/>
                          </a:xfrm>
                          <a:prstGeom prst="straightConnector1">
                            <a:avLst/>
                          </a:prstGeom>
                          <a:noFill/>
                          <a:ln w="28575" algn="ctr">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2072" name="AutoShape 24"/>
                          <p:cNvCxnSpPr>
                            <a:cxnSpLocks noChangeShapeType="1"/>
                          </p:cNvCxnSpPr>
                          <p:nvPr/>
                        </p:nvCxnSpPr>
                        <p:spPr bwMode="auto">
                          <a:xfrm rot="5400000">
                            <a:off x="114384309" y="113378975"/>
                            <a:ext cx="1" cy="138224"/>
                          </a:xfrm>
                          <a:prstGeom prst="straightConnector1">
                            <a:avLst/>
                          </a:prstGeom>
                          <a:noFill/>
                          <a:ln w="19050" algn="ctr">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2073" name="AutoShape 25"/>
                          <p:cNvCxnSpPr>
                            <a:cxnSpLocks noChangeShapeType="1"/>
                          </p:cNvCxnSpPr>
                          <p:nvPr/>
                        </p:nvCxnSpPr>
                        <p:spPr bwMode="auto">
                          <a:xfrm rot="5400000">
                            <a:off x="114368110" y="113551797"/>
                            <a:ext cx="1" cy="138224"/>
                          </a:xfrm>
                          <a:prstGeom prst="straightConnector1">
                            <a:avLst/>
                          </a:prstGeom>
                          <a:noFill/>
                          <a:ln w="19050" algn="ctr">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2074" name="AutoShape 26"/>
                          <p:cNvCxnSpPr>
                            <a:cxnSpLocks noChangeShapeType="1"/>
                          </p:cNvCxnSpPr>
                          <p:nvPr/>
                        </p:nvCxnSpPr>
                        <p:spPr bwMode="auto">
                          <a:xfrm rot="5400000">
                            <a:off x="114375165" y="113753879"/>
                            <a:ext cx="1" cy="138224"/>
                          </a:xfrm>
                          <a:prstGeom prst="straightConnector1">
                            <a:avLst/>
                          </a:prstGeom>
                          <a:noFill/>
                          <a:ln w="19050" algn="ctr">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2075" name="AutoShape 27"/>
                          <p:cNvCxnSpPr>
                            <a:cxnSpLocks noChangeShapeType="1"/>
                          </p:cNvCxnSpPr>
                          <p:nvPr/>
                        </p:nvCxnSpPr>
                        <p:spPr bwMode="auto">
                          <a:xfrm rot="5400000">
                            <a:off x="114375779" y="113947063"/>
                            <a:ext cx="1" cy="138224"/>
                          </a:xfrm>
                          <a:prstGeom prst="straightConnector1">
                            <a:avLst/>
                          </a:prstGeom>
                          <a:noFill/>
                          <a:ln w="19050" algn="ctr">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2076" name="AutoShape 28"/>
                          <p:cNvCxnSpPr>
                            <a:cxnSpLocks noChangeShapeType="1"/>
                          </p:cNvCxnSpPr>
                          <p:nvPr/>
                        </p:nvCxnSpPr>
                        <p:spPr bwMode="auto">
                          <a:xfrm rot="5400000">
                            <a:off x="114377485" y="114170545"/>
                            <a:ext cx="1" cy="138224"/>
                          </a:xfrm>
                          <a:prstGeom prst="straightConnector1">
                            <a:avLst/>
                          </a:prstGeom>
                          <a:noFill/>
                          <a:ln w="19050" algn="ctr">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2077" name="AutoShape 29"/>
                          <p:cNvCxnSpPr>
                            <a:cxnSpLocks noChangeShapeType="1"/>
                          </p:cNvCxnSpPr>
                          <p:nvPr/>
                        </p:nvCxnSpPr>
                        <p:spPr bwMode="auto">
                          <a:xfrm rot="5400000">
                            <a:off x="114365544" y="114394027"/>
                            <a:ext cx="1" cy="138224"/>
                          </a:xfrm>
                          <a:prstGeom prst="straightConnector1">
                            <a:avLst/>
                          </a:prstGeom>
                          <a:noFill/>
                          <a:ln w="19050" algn="ctr">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2078" name="AutoShape 30"/>
                          <p:cNvCxnSpPr>
                            <a:cxnSpLocks noChangeShapeType="1"/>
                          </p:cNvCxnSpPr>
                          <p:nvPr/>
                        </p:nvCxnSpPr>
                        <p:spPr bwMode="auto">
                          <a:xfrm rot="5400000">
                            <a:off x="114367249" y="114631157"/>
                            <a:ext cx="1" cy="138224"/>
                          </a:xfrm>
                          <a:prstGeom prst="straightConnector1">
                            <a:avLst/>
                          </a:prstGeom>
                          <a:noFill/>
                          <a:ln w="19050" algn="ctr">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grpSp>
                    <p:cxnSp>
                      <p:nvCxnSpPr>
                        <p:cNvPr id="2079" name="AutoShape 31"/>
                        <p:cNvCxnSpPr>
                          <a:cxnSpLocks noChangeShapeType="1"/>
                        </p:cNvCxnSpPr>
                        <p:nvPr/>
                      </p:nvCxnSpPr>
                      <p:spPr bwMode="auto">
                        <a:xfrm flipH="1">
                          <a:off x="114299844" y="115271767"/>
                          <a:ext cx="138224" cy="1"/>
                        </a:xfrm>
                        <a:prstGeom prst="straightConnector1">
                          <a:avLst/>
                        </a:prstGeom>
                        <a:noFill/>
                        <a:ln w="19050" algn="ctr">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grpSp>
                  <p:grpSp>
                    <p:nvGrpSpPr>
                      <p:cNvPr id="18" name="Group 32"/>
                      <p:cNvGrpSpPr>
                        <a:grpSpLocks/>
                      </p:cNvGrpSpPr>
                      <p:nvPr/>
                    </p:nvGrpSpPr>
                    <p:grpSpPr bwMode="auto">
                      <a:xfrm>
                        <a:off x="113483628" y="113288359"/>
                        <a:ext cx="889731" cy="1943098"/>
                        <a:chOff x="113476803" y="113308831"/>
                        <a:chExt cx="889731" cy="1943098"/>
                      </a:xfrm>
                    </p:grpSpPr>
                    <p:sp>
                      <p:nvSpPr>
                        <p:cNvPr id="19" name="Text Box 33"/>
                        <p:cNvSpPr txBox="1">
                          <a:spLocks noChangeArrowheads="1"/>
                        </p:cNvSpPr>
                        <p:nvPr/>
                      </p:nvSpPr>
                      <p:spPr bwMode="auto">
                        <a:xfrm>
                          <a:off x="113476804" y="113308831"/>
                          <a:ext cx="889730" cy="2115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cap="none" normalizeH="0" baseline="0" smtClean="0">
                              <a:ln>
                                <a:noFill/>
                              </a:ln>
                              <a:solidFill>
                                <a:srgbClr val="000000"/>
                              </a:solidFill>
                              <a:effectLst/>
                              <a:latin typeface="Calibri" pitchFamily="34" charset="0"/>
                            </a:rPr>
                            <a:t>0.25mm</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20" name="Text Box 34"/>
                        <p:cNvSpPr txBox="1">
                          <a:spLocks noChangeArrowheads="1"/>
                        </p:cNvSpPr>
                        <p:nvPr/>
                      </p:nvSpPr>
                      <p:spPr bwMode="auto">
                        <a:xfrm>
                          <a:off x="113476804" y="115026741"/>
                          <a:ext cx="888023" cy="225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cap="none" normalizeH="0" baseline="0" smtClean="0">
                              <a:ln>
                                <a:noFill/>
                              </a:ln>
                              <a:solidFill>
                                <a:srgbClr val="000000"/>
                              </a:solidFill>
                              <a:effectLst/>
                              <a:latin typeface="Calibri" pitchFamily="34" charset="0"/>
                            </a:rPr>
                            <a:t>5.5mm</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21" name="Text Box 35"/>
                        <p:cNvSpPr txBox="1">
                          <a:spLocks noChangeArrowheads="1"/>
                        </p:cNvSpPr>
                        <p:nvPr/>
                      </p:nvSpPr>
                      <p:spPr bwMode="auto">
                        <a:xfrm>
                          <a:off x="113844506" y="114574661"/>
                          <a:ext cx="443551" cy="218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cap="none" normalizeH="0" baseline="0" smtClean="0">
                              <a:ln>
                                <a:noFill/>
                              </a:ln>
                              <a:solidFill>
                                <a:srgbClr val="000000"/>
                              </a:solidFill>
                              <a:effectLst/>
                              <a:latin typeface="Calibri" pitchFamily="34" charset="0"/>
                            </a:rPr>
                            <a:t>3.25</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22" name="Text Box 36"/>
                        <p:cNvSpPr txBox="1">
                          <a:spLocks noChangeArrowheads="1"/>
                        </p:cNvSpPr>
                        <p:nvPr/>
                      </p:nvSpPr>
                      <p:spPr bwMode="auto">
                        <a:xfrm>
                          <a:off x="113842800" y="113917863"/>
                          <a:ext cx="443553" cy="2047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cap="none" normalizeH="0" baseline="0" smtClean="0">
                              <a:ln>
                                <a:noFill/>
                              </a:ln>
                              <a:solidFill>
                                <a:srgbClr val="000000"/>
                              </a:solidFill>
                              <a:effectLst/>
                              <a:latin typeface="Calibri" pitchFamily="34" charset="0"/>
                            </a:rPr>
                            <a:t>1.75</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23" name="Text Box 37"/>
                        <p:cNvSpPr txBox="1">
                          <a:spLocks noChangeArrowheads="1"/>
                        </p:cNvSpPr>
                        <p:nvPr/>
                      </p:nvSpPr>
                      <p:spPr bwMode="auto">
                        <a:xfrm>
                          <a:off x="113847918" y="114339238"/>
                          <a:ext cx="443553" cy="1774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cap="none" normalizeH="0" baseline="0" smtClean="0">
                              <a:ln>
                                <a:noFill/>
                              </a:ln>
                              <a:solidFill>
                                <a:srgbClr val="000000"/>
                              </a:solidFill>
                              <a:effectLst/>
                              <a:latin typeface="Calibri" pitchFamily="34" charset="0"/>
                            </a:rPr>
                            <a:t>2.75</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24" name="Text Box 38"/>
                        <p:cNvSpPr txBox="1">
                          <a:spLocks noChangeArrowheads="1"/>
                        </p:cNvSpPr>
                        <p:nvPr/>
                      </p:nvSpPr>
                      <p:spPr bwMode="auto">
                        <a:xfrm>
                          <a:off x="113846211" y="114119167"/>
                          <a:ext cx="464025" cy="2183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cap="none" normalizeH="0" baseline="0" smtClean="0">
                              <a:ln>
                                <a:noFill/>
                              </a:ln>
                              <a:solidFill>
                                <a:srgbClr val="000000"/>
                              </a:solidFill>
                              <a:effectLst/>
                              <a:latin typeface="Calibri" pitchFamily="34" charset="0"/>
                            </a:rPr>
                            <a:t>2.25</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25" name="Text Box 39"/>
                        <p:cNvSpPr txBox="1">
                          <a:spLocks noChangeArrowheads="1"/>
                        </p:cNvSpPr>
                        <p:nvPr/>
                      </p:nvSpPr>
                      <p:spPr bwMode="auto">
                        <a:xfrm>
                          <a:off x="113824034" y="113714851"/>
                          <a:ext cx="484494" cy="232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cap="none" normalizeH="0" baseline="0" smtClean="0">
                              <a:ln>
                                <a:noFill/>
                              </a:ln>
                              <a:solidFill>
                                <a:srgbClr val="000000"/>
                              </a:solidFill>
                              <a:effectLst/>
                              <a:latin typeface="Calibri" pitchFamily="34" charset="0"/>
                            </a:rPr>
                            <a:t>1.25</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26" name="Text Box 40"/>
                        <p:cNvSpPr txBox="1">
                          <a:spLocks noChangeArrowheads="1"/>
                        </p:cNvSpPr>
                        <p:nvPr/>
                      </p:nvSpPr>
                      <p:spPr bwMode="auto">
                        <a:xfrm>
                          <a:off x="113476803" y="113499898"/>
                          <a:ext cx="814665" cy="2934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altLang="en-US" sz="1000" b="1" i="0" u="none" strike="noStrike" cap="none" normalizeH="0" baseline="0" smtClean="0">
                              <a:ln>
                                <a:noFill/>
                              </a:ln>
                              <a:solidFill>
                                <a:srgbClr val="000000"/>
                              </a:solidFill>
                              <a:effectLst/>
                              <a:latin typeface="Calibri" pitchFamily="34" charset="0"/>
                            </a:rPr>
                            <a:t>0.75</a:t>
                          </a:r>
                          <a:endParaRPr kumimoji="0" lang="en-US" altLang="en-US" sz="1800" b="0" i="0" u="none" strike="noStrike" cap="none" normalizeH="0" baseline="0" smtClean="0">
                            <a:ln>
                              <a:noFill/>
                            </a:ln>
                            <a:solidFill>
                              <a:schemeClr val="tx1"/>
                            </a:solidFill>
                            <a:effectLst/>
                            <a:latin typeface="Arial" pitchFamily="34" charset="0"/>
                          </a:endParaRPr>
                        </a:p>
                      </p:txBody>
                    </p:sp>
                  </p:grpSp>
                </p:grpSp>
                <p:grpSp>
                  <p:nvGrpSpPr>
                    <p:cNvPr id="12" name="Group 41"/>
                    <p:cNvGrpSpPr>
                      <a:grpSpLocks/>
                    </p:cNvGrpSpPr>
                    <p:nvPr/>
                  </p:nvGrpSpPr>
                  <p:grpSpPr bwMode="auto">
                    <a:xfrm>
                      <a:off x="114151580" y="111636099"/>
                      <a:ext cx="902443" cy="1574697"/>
                      <a:chOff x="114151580" y="111636099"/>
                      <a:chExt cx="902443" cy="1574697"/>
                    </a:xfrm>
                  </p:grpSpPr>
                  <p:sp>
                    <p:nvSpPr>
                      <p:cNvPr id="13" name="Text Box 42"/>
                      <p:cNvSpPr txBox="1">
                        <a:spLocks noChangeArrowheads="1"/>
                      </p:cNvSpPr>
                      <p:nvPr/>
                    </p:nvSpPr>
                    <p:spPr bwMode="auto">
                      <a:xfrm>
                        <a:off x="114177170" y="111636099"/>
                        <a:ext cx="620973" cy="3301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smtClean="0">
                            <a:ln>
                              <a:noFill/>
                            </a:ln>
                            <a:solidFill>
                              <a:srgbClr val="000000"/>
                            </a:solidFill>
                            <a:effectLst/>
                            <a:latin typeface="Calibri" pitchFamily="34" charset="0"/>
                          </a:rPr>
                          <a:t>Ring 3</a:t>
                        </a:r>
                        <a:endParaRPr kumimoji="0" lang="en-US" altLang="en-US" sz="1400" b="0" i="0" u="none" strike="noStrike" cap="none" normalizeH="0" baseline="0" smtClean="0">
                          <a:ln>
                            <a:noFill/>
                          </a:ln>
                          <a:solidFill>
                            <a:schemeClr val="tx1"/>
                          </a:solidFill>
                          <a:effectLst/>
                          <a:latin typeface="Arial" pitchFamily="34" charset="0"/>
                        </a:endParaRPr>
                      </a:p>
                    </p:txBody>
                  </p:sp>
                  <p:sp>
                    <p:nvSpPr>
                      <p:cNvPr id="14" name="Text Box 43"/>
                      <p:cNvSpPr txBox="1">
                        <a:spLocks noChangeArrowheads="1"/>
                      </p:cNvSpPr>
                      <p:nvPr/>
                    </p:nvSpPr>
                    <p:spPr bwMode="auto">
                      <a:xfrm>
                        <a:off x="114161817" y="112988110"/>
                        <a:ext cx="892206" cy="2226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smtClean="0">
                            <a:ln>
                              <a:noFill/>
                            </a:ln>
                            <a:solidFill>
                              <a:srgbClr val="000000"/>
                            </a:solidFill>
                            <a:effectLst/>
                            <a:latin typeface="Calibri" pitchFamily="34" charset="0"/>
                          </a:rPr>
                          <a:t>Anode</a:t>
                        </a:r>
                        <a:endParaRPr kumimoji="0" lang="en-US" altLang="en-US" sz="1400" b="0" i="0" u="none" strike="noStrike" cap="none" normalizeH="0" baseline="0" smtClean="0">
                          <a:ln>
                            <a:noFill/>
                          </a:ln>
                          <a:solidFill>
                            <a:schemeClr val="tx1"/>
                          </a:solidFill>
                          <a:effectLst/>
                          <a:latin typeface="Arial" pitchFamily="34" charset="0"/>
                        </a:endParaRPr>
                      </a:p>
                    </p:txBody>
                  </p:sp>
                  <p:sp>
                    <p:nvSpPr>
                      <p:cNvPr id="15" name="Text Box 44"/>
                      <p:cNvSpPr txBox="1">
                        <a:spLocks noChangeArrowheads="1"/>
                      </p:cNvSpPr>
                      <p:nvPr/>
                    </p:nvSpPr>
                    <p:spPr bwMode="auto">
                      <a:xfrm>
                        <a:off x="114166934" y="112188009"/>
                        <a:ext cx="620973" cy="232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smtClean="0">
                            <a:ln>
                              <a:noFill/>
                            </a:ln>
                            <a:solidFill>
                              <a:srgbClr val="000000"/>
                            </a:solidFill>
                            <a:effectLst/>
                            <a:latin typeface="Calibri" pitchFamily="34" charset="0"/>
                          </a:rPr>
                          <a:t>Ring 2</a:t>
                        </a:r>
                        <a:endParaRPr kumimoji="0" lang="en-US" altLang="en-US" sz="1400" b="0" i="0" u="none" strike="noStrike" cap="none" normalizeH="0" baseline="0" smtClean="0">
                          <a:ln>
                            <a:noFill/>
                          </a:ln>
                          <a:solidFill>
                            <a:schemeClr val="tx1"/>
                          </a:solidFill>
                          <a:effectLst/>
                          <a:latin typeface="Arial" pitchFamily="34" charset="0"/>
                        </a:endParaRPr>
                      </a:p>
                    </p:txBody>
                  </p:sp>
                  <p:sp>
                    <p:nvSpPr>
                      <p:cNvPr id="16" name="Text Box 45"/>
                      <p:cNvSpPr txBox="1">
                        <a:spLocks noChangeArrowheads="1"/>
                      </p:cNvSpPr>
                      <p:nvPr/>
                    </p:nvSpPr>
                    <p:spPr bwMode="auto">
                      <a:xfrm>
                        <a:off x="114151580" y="112595735"/>
                        <a:ext cx="620973" cy="2866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smtClean="0">
                            <a:ln>
                              <a:noFill/>
                            </a:ln>
                            <a:solidFill>
                              <a:srgbClr val="000000"/>
                            </a:solidFill>
                            <a:effectLst/>
                            <a:latin typeface="Calibri" pitchFamily="34" charset="0"/>
                          </a:rPr>
                          <a:t>Ring 1</a:t>
                        </a:r>
                        <a:endParaRPr kumimoji="0" lang="en-US" altLang="en-US" sz="1400" b="0" i="0" u="none" strike="noStrike" cap="none" normalizeH="0" baseline="0" smtClean="0">
                          <a:ln>
                            <a:noFill/>
                          </a:ln>
                          <a:solidFill>
                            <a:schemeClr val="tx1"/>
                          </a:solidFill>
                          <a:effectLst/>
                          <a:latin typeface="Arial" pitchFamily="34" charset="0"/>
                        </a:endParaRPr>
                      </a:p>
                    </p:txBody>
                  </p:sp>
                </p:grpSp>
              </p:grpSp>
              <p:cxnSp>
                <p:nvCxnSpPr>
                  <p:cNvPr id="2094" name="AutoShape 46"/>
                  <p:cNvCxnSpPr>
                    <a:cxnSpLocks noChangeShapeType="1"/>
                  </p:cNvCxnSpPr>
                  <p:nvPr/>
                </p:nvCxnSpPr>
                <p:spPr bwMode="auto">
                  <a:xfrm>
                    <a:off x="114334119" y="114900501"/>
                    <a:ext cx="136478" cy="0"/>
                  </a:xfrm>
                  <a:prstGeom prst="straightConnector1">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grpSp>
          </p:grpSp>
        </p:grpSp>
        <p:sp>
          <p:nvSpPr>
            <p:cNvPr id="2055" name="TextBox 2054"/>
            <p:cNvSpPr txBox="1"/>
            <p:nvPr/>
          </p:nvSpPr>
          <p:spPr>
            <a:xfrm rot="19484768">
              <a:off x="568787" y="1416115"/>
              <a:ext cx="746435" cy="369332"/>
            </a:xfrm>
            <a:prstGeom prst="rect">
              <a:avLst/>
            </a:prstGeom>
            <a:noFill/>
          </p:spPr>
          <p:txBody>
            <a:bodyPr wrap="square" rtlCol="0">
              <a:spAutoFit/>
            </a:bodyPr>
            <a:lstStyle/>
            <a:p>
              <a:r>
                <a:rPr lang="en-GB" b="1" smtClean="0">
                  <a:latin typeface="Calibri" panose="020F0502020204030204" pitchFamily="34" charset="0"/>
                  <a:cs typeface="Calibri" panose="020F0502020204030204" pitchFamily="34" charset="0"/>
                </a:rPr>
                <a:t>Gold</a:t>
              </a:r>
              <a:r>
                <a:rPr lang="en-GB" sz="1600" smtClean="0">
                  <a:latin typeface="Calibri" panose="020F0502020204030204" pitchFamily="34" charset="0"/>
                  <a:cs typeface="Calibri" panose="020F0502020204030204" pitchFamily="34" charset="0"/>
                </a:rPr>
                <a:t> </a:t>
              </a:r>
              <a:endParaRPr lang="en-GB" sz="1600">
                <a:latin typeface="Calibri" panose="020F0502020204030204" pitchFamily="34" charset="0"/>
                <a:cs typeface="Calibri" panose="020F0502020204030204" pitchFamily="34" charset="0"/>
              </a:endParaRPr>
            </a:p>
          </p:txBody>
        </p:sp>
        <p:sp>
          <p:nvSpPr>
            <p:cNvPr id="50" name="TextBox 49"/>
            <p:cNvSpPr txBox="1"/>
            <p:nvPr/>
          </p:nvSpPr>
          <p:spPr>
            <a:xfrm rot="19326713">
              <a:off x="468164" y="1819911"/>
              <a:ext cx="1314393" cy="369332"/>
            </a:xfrm>
            <a:prstGeom prst="rect">
              <a:avLst/>
            </a:prstGeom>
            <a:noFill/>
          </p:spPr>
          <p:txBody>
            <a:bodyPr wrap="square" rtlCol="0">
              <a:spAutoFit/>
            </a:bodyPr>
            <a:lstStyle/>
            <a:p>
              <a:r>
                <a:rPr lang="en-GB" b="1" smtClean="0">
                  <a:latin typeface="Calibri" panose="020F0502020204030204" pitchFamily="34" charset="0"/>
                  <a:cs typeface="Calibri" panose="020F0502020204030204" pitchFamily="34" charset="0"/>
                </a:rPr>
                <a:t>CZT surface</a:t>
              </a:r>
              <a:endParaRPr lang="en-GB" b="1">
                <a:latin typeface="Calibri" panose="020F0502020204030204" pitchFamily="34" charset="0"/>
                <a:cs typeface="Calibri" panose="020F0502020204030204" pitchFamily="34" charset="0"/>
              </a:endParaRPr>
            </a:p>
          </p:txBody>
        </p:sp>
      </p:grpSp>
      <p:sp>
        <p:nvSpPr>
          <p:cNvPr id="2065" name="TextBox 2064"/>
          <p:cNvSpPr txBox="1"/>
          <p:nvPr/>
        </p:nvSpPr>
        <p:spPr>
          <a:xfrm>
            <a:off x="225235" y="5953055"/>
            <a:ext cx="4418773" cy="984885"/>
          </a:xfrm>
          <a:prstGeom prst="rect">
            <a:avLst/>
          </a:prstGeom>
          <a:noFill/>
        </p:spPr>
        <p:txBody>
          <a:bodyPr wrap="square" rtlCol="0">
            <a:spAutoFit/>
          </a:bodyPr>
          <a:lstStyle/>
          <a:p>
            <a:r>
              <a:rPr lang="en-GB" sz="2000" smtClean="0">
                <a:cs typeface="Calibri" panose="020F0502020204030204" pitchFamily="34" charset="0"/>
              </a:rPr>
              <a:t>CZT Wafer </a:t>
            </a:r>
            <a:r>
              <a:rPr lang="en-GB" sz="2000" smtClean="0">
                <a:cs typeface="Calibri" panose="020F0502020204030204" pitchFamily="34" charset="0"/>
              </a:rPr>
              <a:t>10 x 11 x </a:t>
            </a:r>
            <a:r>
              <a:rPr lang="en-GB" sz="2000" smtClean="0">
                <a:cs typeface="Calibri" panose="020F0502020204030204" pitchFamily="34" charset="0"/>
              </a:rPr>
              <a:t>2.3mm. </a:t>
            </a:r>
          </a:p>
          <a:p>
            <a:r>
              <a:rPr lang="en-GB" sz="2000" smtClean="0">
                <a:cs typeface="Calibri" panose="020F0502020204030204" pitchFamily="34" charset="0"/>
              </a:rPr>
              <a:t>0.5mm ring and gap widths.</a:t>
            </a:r>
            <a:r>
              <a:rPr lang="en-GB" sz="2000" b="1">
                <a:solidFill>
                  <a:schemeClr val="bg2">
                    <a:lumMod val="75000"/>
                  </a:schemeClr>
                </a:solidFill>
              </a:rPr>
              <a:t> </a:t>
            </a:r>
            <a:endParaRPr lang="en-GB" sz="2000">
              <a:solidFill>
                <a:schemeClr val="bg2">
                  <a:lumMod val="75000"/>
                </a:schemeClr>
              </a:solidFill>
              <a:cs typeface="Calibri" panose="020F0502020204030204" pitchFamily="34" charset="0"/>
            </a:endParaRPr>
          </a:p>
          <a:p>
            <a:pPr marL="285750" indent="-285750">
              <a:buFont typeface="Wingdings" panose="05000000000000000000" pitchFamily="2" charset="2"/>
              <a:buChar char="§"/>
            </a:pPr>
            <a:endParaRPr lang="en-GB" smtClean="0">
              <a:cs typeface="Calibri" panose="020F0502020204030204" pitchFamily="34" charset="0"/>
            </a:endParaRPr>
          </a:p>
        </p:txBody>
      </p:sp>
      <p:pic>
        <p:nvPicPr>
          <p:cNvPr id="2056" name="Picture 2055"/>
          <p:cNvPicPr>
            <a:picLocks noChangeAspect="1"/>
          </p:cNvPicPr>
          <p:nvPr/>
        </p:nvPicPr>
        <p:blipFill rotWithShape="1">
          <a:blip r:embed="rId3" cstate="print">
            <a:extLst>
              <a:ext uri="{28A0092B-C50C-407E-A947-70E740481C1C}">
                <a14:useLocalDpi xmlns:a14="http://schemas.microsoft.com/office/drawing/2010/main" val="0"/>
              </a:ext>
            </a:extLst>
          </a:blip>
          <a:srcRect l="24995" r="30803" b="42207"/>
          <a:stretch/>
        </p:blipFill>
        <p:spPr>
          <a:xfrm>
            <a:off x="5724128" y="317440"/>
            <a:ext cx="3113831" cy="3108877"/>
          </a:xfrm>
          <a:prstGeom prst="rect">
            <a:avLst/>
          </a:prstGeom>
          <a:ln w="28575">
            <a:solidFill>
              <a:schemeClr val="tx1"/>
            </a:solidFill>
          </a:ln>
        </p:spPr>
      </p:pic>
      <p:grpSp>
        <p:nvGrpSpPr>
          <p:cNvPr id="2068" name="Group 2067"/>
          <p:cNvGrpSpPr/>
          <p:nvPr/>
        </p:nvGrpSpPr>
        <p:grpSpPr>
          <a:xfrm>
            <a:off x="4283968" y="3468690"/>
            <a:ext cx="4571129" cy="3284587"/>
            <a:chOff x="4662482" y="3749215"/>
            <a:chExt cx="4218793" cy="3004060"/>
          </a:xfrm>
        </p:grpSpPr>
        <p:sp>
          <p:nvSpPr>
            <p:cNvPr id="2064" name="TextBox 2063"/>
            <p:cNvSpPr txBox="1"/>
            <p:nvPr/>
          </p:nvSpPr>
          <p:spPr>
            <a:xfrm>
              <a:off x="6748127" y="6413413"/>
              <a:ext cx="2117331" cy="281491"/>
            </a:xfrm>
            <a:prstGeom prst="rect">
              <a:avLst/>
            </a:prstGeom>
            <a:noFill/>
            <a:ln>
              <a:noFill/>
            </a:ln>
          </p:spPr>
          <p:txBody>
            <a:bodyPr wrap="square" rtlCol="0">
              <a:spAutoFit/>
            </a:bodyPr>
            <a:lstStyle/>
            <a:p>
              <a:r>
                <a:rPr lang="en-GB" sz="1400" b="1" smtClean="0">
                  <a:solidFill>
                    <a:schemeClr val="bg2">
                      <a:lumMod val="75000"/>
                    </a:schemeClr>
                  </a:solidFill>
                </a:rPr>
                <a:t>[4] </a:t>
              </a:r>
              <a:r>
                <a:rPr lang="en-GB" sz="1400" b="1">
                  <a:solidFill>
                    <a:schemeClr val="bg2">
                      <a:lumMod val="75000"/>
                    </a:schemeClr>
                  </a:solidFill>
                </a:rPr>
                <a:t>Alruhaili, A. (2013) </a:t>
              </a:r>
              <a:endParaRPr lang="en-GB" sz="1400" b="1">
                <a:solidFill>
                  <a:schemeClr val="bg2">
                    <a:lumMod val="75000"/>
                  </a:schemeClr>
                </a:solidFill>
              </a:endParaRPr>
            </a:p>
          </p:txBody>
        </p:sp>
        <p:grpSp>
          <p:nvGrpSpPr>
            <p:cNvPr id="2066" name="Group 2065"/>
            <p:cNvGrpSpPr/>
            <p:nvPr/>
          </p:nvGrpSpPr>
          <p:grpSpPr>
            <a:xfrm>
              <a:off x="4662482" y="3749215"/>
              <a:ext cx="4218793" cy="2707342"/>
              <a:chOff x="4662482" y="3749215"/>
              <a:chExt cx="4218793" cy="2707342"/>
            </a:xfrm>
          </p:grpSpPr>
          <p:pic>
            <p:nvPicPr>
              <p:cNvPr id="9219"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24087" r="17202" b="7173"/>
              <a:stretch/>
            </p:blipFill>
            <p:spPr bwMode="auto">
              <a:xfrm>
                <a:off x="4662482" y="3749215"/>
                <a:ext cx="4218793" cy="2707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61" name="TextBox 2060"/>
              <p:cNvSpPr txBox="1"/>
              <p:nvPr/>
            </p:nvSpPr>
            <p:spPr>
              <a:xfrm>
                <a:off x="5710216" y="3767733"/>
                <a:ext cx="1498359" cy="1435600"/>
              </a:xfrm>
              <a:prstGeom prst="rect">
                <a:avLst/>
              </a:prstGeom>
              <a:solidFill>
                <a:schemeClr val="bg1"/>
              </a:solidFill>
            </p:spPr>
            <p:txBody>
              <a:bodyPr wrap="square" rtlCol="0">
                <a:spAutoFit/>
              </a:bodyPr>
              <a:lstStyle/>
              <a:p>
                <a:pPr algn="r"/>
                <a:r>
                  <a:rPr lang="en-GB" sz="1600" smtClean="0"/>
                  <a:t>Am-241 </a:t>
                </a:r>
                <a:r>
                  <a:rPr lang="en-GB" sz="1600" err="1" smtClean="0"/>
                  <a:t>photopeak</a:t>
                </a:r>
                <a:endParaRPr lang="en-GB" sz="1600" smtClean="0"/>
              </a:p>
              <a:p>
                <a:pPr algn="r"/>
                <a:r>
                  <a:rPr lang="en-GB" sz="1600" smtClean="0"/>
                  <a:t>59.5keV</a:t>
                </a:r>
              </a:p>
              <a:p>
                <a:pPr algn="r"/>
                <a:r>
                  <a:rPr lang="en-GB" sz="1600" smtClean="0"/>
                  <a:t>FWHM 3.3keV at room temp.</a:t>
                </a:r>
              </a:p>
              <a:p>
                <a:pPr algn="r"/>
                <a:r>
                  <a:rPr lang="en-GB" sz="1600" smtClean="0"/>
                  <a:t>3.1keV at </a:t>
                </a:r>
                <a:r>
                  <a:rPr lang="en-GB" sz="1600"/>
                  <a:t>-</a:t>
                </a:r>
                <a:r>
                  <a:rPr lang="en-GB" sz="1600" smtClean="0"/>
                  <a:t>15C</a:t>
                </a:r>
                <a:endParaRPr lang="en-GB" sz="1600"/>
              </a:p>
            </p:txBody>
          </p:sp>
          <p:sp>
            <p:nvSpPr>
              <p:cNvPr id="2062" name="TextBox 2061"/>
              <p:cNvSpPr txBox="1"/>
              <p:nvPr/>
            </p:nvSpPr>
            <p:spPr>
              <a:xfrm>
                <a:off x="7387249" y="3978851"/>
                <a:ext cx="1078492" cy="506683"/>
              </a:xfrm>
              <a:prstGeom prst="rect">
                <a:avLst/>
              </a:prstGeom>
              <a:solidFill>
                <a:schemeClr val="bg1"/>
              </a:solidFill>
            </p:spPr>
            <p:txBody>
              <a:bodyPr wrap="square" rtlCol="0">
                <a:spAutoFit/>
              </a:bodyPr>
              <a:lstStyle/>
              <a:p>
                <a:pPr algn="r"/>
                <a:r>
                  <a:rPr lang="en-GB" sz="1600" smtClean="0"/>
                  <a:t>Pulser</a:t>
                </a:r>
              </a:p>
              <a:p>
                <a:pPr algn="r"/>
                <a:r>
                  <a:rPr lang="en-GB" sz="1400" smtClean="0"/>
                  <a:t>FWHM 2keV</a:t>
                </a:r>
                <a:endParaRPr lang="en-GB" sz="1400"/>
              </a:p>
            </p:txBody>
          </p:sp>
        </p:grpSp>
        <p:sp>
          <p:nvSpPr>
            <p:cNvPr id="2067" name="TextBox 2066"/>
            <p:cNvSpPr txBox="1"/>
            <p:nvPr/>
          </p:nvSpPr>
          <p:spPr>
            <a:xfrm>
              <a:off x="5484070" y="6381328"/>
              <a:ext cx="1576822" cy="371947"/>
            </a:xfrm>
            <a:prstGeom prst="rect">
              <a:avLst/>
            </a:prstGeom>
            <a:noFill/>
          </p:spPr>
          <p:txBody>
            <a:bodyPr wrap="square" rtlCol="0">
              <a:spAutoFit/>
            </a:bodyPr>
            <a:lstStyle/>
            <a:p>
              <a:r>
                <a:rPr lang="en-GB" smtClean="0">
                  <a:latin typeface="Calibri" panose="020F0502020204030204" pitchFamily="34" charset="0"/>
                  <a:cs typeface="Calibri" panose="020F0502020204030204" pitchFamily="34" charset="0"/>
                </a:rPr>
                <a:t>Energy (keV)</a:t>
              </a:r>
              <a:endParaRPr lang="en-GB">
                <a:latin typeface="Calibri" panose="020F0502020204030204" pitchFamily="34" charset="0"/>
                <a:cs typeface="Calibri" panose="020F0502020204030204" pitchFamily="34" charset="0"/>
              </a:endParaRPr>
            </a:p>
          </p:txBody>
        </p:sp>
      </p:grpSp>
      <p:sp>
        <p:nvSpPr>
          <p:cNvPr id="2069" name="TextBox 2068"/>
          <p:cNvSpPr txBox="1"/>
          <p:nvPr/>
        </p:nvSpPr>
        <p:spPr>
          <a:xfrm>
            <a:off x="251521" y="1212501"/>
            <a:ext cx="5616624" cy="1200329"/>
          </a:xfrm>
          <a:prstGeom prst="rect">
            <a:avLst/>
          </a:prstGeom>
          <a:noFill/>
        </p:spPr>
        <p:txBody>
          <a:bodyPr wrap="square" rtlCol="0">
            <a:spAutoFit/>
          </a:bodyPr>
          <a:lstStyle/>
          <a:p>
            <a:pPr marL="285750" indent="-285750">
              <a:buFont typeface="Wingdings" panose="05000000000000000000" pitchFamily="2" charset="2"/>
              <a:buChar char="§"/>
            </a:pPr>
            <a:r>
              <a:rPr lang="en-GB" smtClean="0"/>
              <a:t>Bonded rings-down to gold contacts on special tile.</a:t>
            </a:r>
          </a:p>
          <a:p>
            <a:pPr marL="285750" indent="-285750">
              <a:buFont typeface="Wingdings" panose="05000000000000000000" pitchFamily="2" charset="2"/>
              <a:buChar char="§"/>
            </a:pPr>
            <a:r>
              <a:rPr lang="en-GB" smtClean="0"/>
              <a:t>Each ring and the cathode </a:t>
            </a:r>
            <a:r>
              <a:rPr lang="en-GB"/>
              <a:t>independently biased</a:t>
            </a:r>
            <a:r>
              <a:rPr lang="en-GB" smtClean="0"/>
              <a:t>.</a:t>
            </a:r>
          </a:p>
          <a:p>
            <a:pPr marL="285750" indent="-285750">
              <a:buFont typeface="Wingdings" panose="05000000000000000000" pitchFamily="2" charset="2"/>
              <a:buChar char="§"/>
            </a:pPr>
            <a:r>
              <a:rPr lang="en-GB" smtClean="0"/>
              <a:t>Anode grounded through </a:t>
            </a:r>
            <a:r>
              <a:rPr lang="en-GB" err="1" smtClean="0"/>
              <a:t>CoolFET</a:t>
            </a:r>
            <a:r>
              <a:rPr lang="en-GB" smtClean="0"/>
              <a:t> preamp</a:t>
            </a:r>
            <a:endParaRPr lang="en-GB"/>
          </a:p>
          <a:p>
            <a:pPr marL="285750" indent="-285750">
              <a:buFont typeface="Wingdings" panose="05000000000000000000" pitchFamily="2" charset="2"/>
              <a:buChar char="§"/>
            </a:pPr>
            <a:r>
              <a:rPr lang="en-GB" smtClean="0"/>
              <a:t>Irradiation through planar cathode.</a:t>
            </a:r>
            <a:endParaRPr lang="en-GB"/>
          </a:p>
        </p:txBody>
      </p:sp>
      <p:cxnSp>
        <p:nvCxnSpPr>
          <p:cNvPr id="9216" name="Straight Arrow Connector 9215"/>
          <p:cNvCxnSpPr/>
          <p:nvPr/>
        </p:nvCxnSpPr>
        <p:spPr>
          <a:xfrm>
            <a:off x="5313391" y="1509859"/>
            <a:ext cx="1569293" cy="605611"/>
          </a:xfrm>
          <a:prstGeom prst="straightConnector1">
            <a:avLst/>
          </a:prstGeom>
          <a:ln w="38100">
            <a:solidFill>
              <a:srgbClr val="00B0F0"/>
            </a:solidFill>
            <a:tailEnd type="arrow"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31505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196496" y="3148468"/>
            <a:ext cx="4392488" cy="3557670"/>
            <a:chOff x="179512" y="3101445"/>
            <a:chExt cx="4392488" cy="3557670"/>
          </a:xfrm>
        </p:grpSpPr>
        <p:pic>
          <p:nvPicPr>
            <p:cNvPr id="4" name="Picture 2" descr="hiresspecsAug"/>
            <p:cNvPicPr>
              <a:picLocks noChangeAspect="1" noChangeArrowheads="1"/>
            </p:cNvPicPr>
            <p:nvPr/>
          </p:nvPicPr>
          <p:blipFill>
            <a:blip r:embed="rId3" cstate="print">
              <a:extLst>
                <a:ext uri="{28A0092B-C50C-407E-A947-70E740481C1C}">
                  <a14:useLocalDpi xmlns:a14="http://schemas.microsoft.com/office/drawing/2010/main" val="0"/>
                </a:ext>
              </a:extLst>
            </a:blip>
            <a:srcRect l="11339" t="11192" r="11534" b="7961"/>
            <a:stretch>
              <a:fillRect/>
            </a:stretch>
          </p:blipFill>
          <p:spPr bwMode="auto">
            <a:xfrm>
              <a:off x="179512" y="3101445"/>
              <a:ext cx="4392488" cy="35576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9" name="Rectangle 8"/>
            <p:cNvSpPr/>
            <p:nvPr/>
          </p:nvSpPr>
          <p:spPr>
            <a:xfrm>
              <a:off x="1907704" y="5085184"/>
              <a:ext cx="1280061"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1"/>
          <p:cNvSpPr>
            <a:spLocks noGrp="1"/>
          </p:cNvSpPr>
          <p:nvPr>
            <p:ph type="title"/>
          </p:nvPr>
        </p:nvSpPr>
        <p:spPr>
          <a:xfrm>
            <a:off x="201309" y="182260"/>
            <a:ext cx="8741910" cy="726460"/>
          </a:xfrm>
        </p:spPr>
        <p:txBody>
          <a:bodyPr>
            <a:normAutofit/>
          </a:bodyPr>
          <a:lstStyle/>
          <a:p>
            <a:pPr lvl="0" defTabSz="2952323">
              <a:spcBef>
                <a:spcPts val="0"/>
              </a:spcBef>
            </a:pPr>
            <a:r>
              <a:rPr lang="en-GB" sz="3200" err="1" smtClean="0">
                <a:solidFill>
                  <a:prstClr val="black"/>
                </a:solidFill>
                <a:latin typeface="Times New Roman"/>
                <a:ea typeface="+mn-ea"/>
                <a:cs typeface="+mn-cs"/>
              </a:rPr>
              <a:t>Microbeam</a:t>
            </a:r>
            <a:r>
              <a:rPr lang="en-GB" sz="3200" smtClean="0">
                <a:solidFill>
                  <a:prstClr val="black"/>
                </a:solidFill>
                <a:latin typeface="Times New Roman"/>
                <a:ea typeface="+mn-ea"/>
                <a:cs typeface="+mn-cs"/>
              </a:rPr>
              <a:t> </a:t>
            </a:r>
            <a:r>
              <a:rPr lang="en-GB" sz="3200" err="1">
                <a:solidFill>
                  <a:prstClr val="black"/>
                </a:solidFill>
                <a:latin typeface="Times New Roman"/>
                <a:ea typeface="+mn-ea"/>
                <a:cs typeface="+mn-cs"/>
              </a:rPr>
              <a:t>Linescans</a:t>
            </a:r>
            <a:r>
              <a:rPr lang="en-GB" sz="3200">
                <a:solidFill>
                  <a:prstClr val="black"/>
                </a:solidFill>
                <a:latin typeface="Times New Roman"/>
                <a:ea typeface="+mn-ea"/>
                <a:cs typeface="+mn-cs"/>
              </a:rPr>
              <a:t> of </a:t>
            </a:r>
            <a:r>
              <a:rPr lang="en-GB" sz="3200" smtClean="0">
                <a:solidFill>
                  <a:prstClr val="black"/>
                </a:solidFill>
                <a:latin typeface="Times New Roman"/>
                <a:ea typeface="+mn-ea"/>
                <a:cs typeface="+mn-cs"/>
              </a:rPr>
              <a:t>3-Ring Prototype</a:t>
            </a:r>
            <a:endParaRPr lang="en-GB"/>
          </a:p>
        </p:txBody>
      </p:sp>
      <p:sp>
        <p:nvSpPr>
          <p:cNvPr id="3" name="Slide Number Placeholder 2"/>
          <p:cNvSpPr>
            <a:spLocks noGrp="1"/>
          </p:cNvSpPr>
          <p:nvPr>
            <p:ph type="sldNum" sz="quarter" idx="12"/>
          </p:nvPr>
        </p:nvSpPr>
        <p:spPr/>
        <p:txBody>
          <a:bodyPr/>
          <a:lstStyle/>
          <a:p>
            <a:fld id="{9AC7211E-8C4E-4496-BD69-EA76111F703B}" type="slidenum">
              <a:rPr lang="en-GB" smtClean="0"/>
              <a:t>5</a:t>
            </a:fld>
            <a:endParaRPr lang="en-GB"/>
          </a:p>
        </p:txBody>
      </p:sp>
      <p:sp>
        <p:nvSpPr>
          <p:cNvPr id="11" name="TextBox 10"/>
          <p:cNvSpPr txBox="1"/>
          <p:nvPr/>
        </p:nvSpPr>
        <p:spPr>
          <a:xfrm>
            <a:off x="1362371" y="6536861"/>
            <a:ext cx="2127549" cy="338554"/>
          </a:xfrm>
          <a:prstGeom prst="rect">
            <a:avLst/>
          </a:prstGeom>
          <a:solidFill>
            <a:schemeClr val="bg1"/>
          </a:solidFill>
        </p:spPr>
        <p:txBody>
          <a:bodyPr wrap="square" rtlCol="0">
            <a:spAutoFit/>
          </a:bodyPr>
          <a:lstStyle/>
          <a:p>
            <a:pPr algn="ctr"/>
            <a:r>
              <a:rPr lang="en-GB" sz="1600" smtClean="0">
                <a:latin typeface="Calibri" panose="020F0502020204030204" pitchFamily="34" charset="0"/>
                <a:cs typeface="Calibri" panose="020F0502020204030204" pitchFamily="34" charset="0"/>
              </a:rPr>
              <a:t>Energy [keV]</a:t>
            </a:r>
            <a:endParaRPr lang="en-GB" sz="1600">
              <a:latin typeface="Calibri" panose="020F0502020204030204" pitchFamily="34" charset="0"/>
              <a:cs typeface="Calibri" panose="020F0502020204030204" pitchFamily="34" charset="0"/>
            </a:endParaRPr>
          </a:p>
        </p:txBody>
      </p:sp>
      <p:sp>
        <p:nvSpPr>
          <p:cNvPr id="12" name="TextBox 11"/>
          <p:cNvSpPr txBox="1"/>
          <p:nvPr/>
        </p:nvSpPr>
        <p:spPr>
          <a:xfrm>
            <a:off x="4130271" y="4953638"/>
            <a:ext cx="1541704" cy="1077218"/>
          </a:xfrm>
          <a:prstGeom prst="rect">
            <a:avLst/>
          </a:prstGeom>
          <a:noFill/>
        </p:spPr>
        <p:txBody>
          <a:bodyPr wrap="square" rtlCol="0">
            <a:spAutoFit/>
          </a:bodyPr>
          <a:lstStyle/>
          <a:p>
            <a:pPr algn="r"/>
            <a:r>
              <a:rPr lang="en-GB" sz="1600" b="1" smtClean="0">
                <a:solidFill>
                  <a:srgbClr val="CC00FF"/>
                </a:solidFill>
                <a:cs typeface="Calibri" panose="020F0502020204030204" pitchFamily="34" charset="0"/>
              </a:rPr>
              <a:t>Shifted spectrum: beam 2.40mm from centre</a:t>
            </a:r>
            <a:endParaRPr lang="en-GB" sz="1600" b="1">
              <a:solidFill>
                <a:srgbClr val="CC00FF"/>
              </a:solidFill>
              <a:cs typeface="Calibri" panose="020F0502020204030204" pitchFamily="34" charset="0"/>
            </a:endParaRPr>
          </a:p>
        </p:txBody>
      </p:sp>
      <p:grpSp>
        <p:nvGrpSpPr>
          <p:cNvPr id="2063" name="Group 2062"/>
          <p:cNvGrpSpPr/>
          <p:nvPr/>
        </p:nvGrpSpPr>
        <p:grpSpPr>
          <a:xfrm>
            <a:off x="1901362" y="1286088"/>
            <a:ext cx="4326822" cy="3395917"/>
            <a:chOff x="1901362" y="1844824"/>
            <a:chExt cx="3534734" cy="2837182"/>
          </a:xfrm>
        </p:grpSpPr>
        <p:grpSp>
          <p:nvGrpSpPr>
            <p:cNvPr id="8" name="Group 7"/>
            <p:cNvGrpSpPr/>
            <p:nvPr/>
          </p:nvGrpSpPr>
          <p:grpSpPr>
            <a:xfrm>
              <a:off x="1901362" y="1844824"/>
              <a:ext cx="3534734" cy="2837182"/>
              <a:chOff x="3707904" y="2780928"/>
              <a:chExt cx="3539588" cy="2808486"/>
            </a:xfrm>
          </p:grpSpPr>
          <p:grpSp>
            <p:nvGrpSpPr>
              <p:cNvPr id="5" name="Group 4"/>
              <p:cNvGrpSpPr/>
              <p:nvPr/>
            </p:nvGrpSpPr>
            <p:grpSpPr>
              <a:xfrm>
                <a:off x="3707904" y="2780928"/>
                <a:ext cx="3539588" cy="2808486"/>
                <a:chOff x="3707904" y="2780928"/>
                <a:chExt cx="3539588" cy="2808486"/>
              </a:xfrm>
            </p:grpSpPr>
            <p:pic>
              <p:nvPicPr>
                <p:cNvPr id="4098" name="Picture 2" descr="hirescentroidsaug1"/>
                <p:cNvPicPr>
                  <a:picLocks noChangeAspect="1" noChangeArrowheads="1"/>
                </p:cNvPicPr>
                <p:nvPr/>
              </p:nvPicPr>
              <p:blipFill>
                <a:blip r:embed="rId4" cstate="print">
                  <a:extLst>
                    <a:ext uri="{28A0092B-C50C-407E-A947-70E740481C1C}">
                      <a14:useLocalDpi xmlns:a14="http://schemas.microsoft.com/office/drawing/2010/main" val="0"/>
                    </a:ext>
                  </a:extLst>
                </a:blip>
                <a:srcRect l="7217" t="9593" r="10925" b="6311"/>
                <a:stretch>
                  <a:fillRect/>
                </a:stretch>
              </p:blipFill>
              <p:spPr bwMode="auto">
                <a:xfrm>
                  <a:off x="3707904" y="2780928"/>
                  <a:ext cx="3539588" cy="28084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2053" name="Rectangle 7"/>
                <p:cNvSpPr>
                  <a:spLocks noChangeArrowheads="1"/>
                </p:cNvSpPr>
                <p:nvPr/>
              </p:nvSpPr>
              <p:spPr bwMode="auto">
                <a:xfrm>
                  <a:off x="4163533" y="4945370"/>
                  <a:ext cx="334056" cy="286953"/>
                </a:xfrm>
                <a:prstGeom prst="rect">
                  <a:avLst/>
                </a:prstGeom>
                <a:solidFill>
                  <a:srgbClr val="D3DBE5"/>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2054" name="Rectangle 8"/>
                <p:cNvSpPr>
                  <a:spLocks noChangeArrowheads="1"/>
                </p:cNvSpPr>
                <p:nvPr/>
              </p:nvSpPr>
              <p:spPr bwMode="auto">
                <a:xfrm>
                  <a:off x="6228203" y="4951861"/>
                  <a:ext cx="647914" cy="292482"/>
                </a:xfrm>
                <a:prstGeom prst="rect">
                  <a:avLst/>
                </a:prstGeom>
                <a:solidFill>
                  <a:srgbClr val="D3DBE5"/>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2055" name="Rectangle 9"/>
                <p:cNvSpPr>
                  <a:spLocks noChangeArrowheads="1"/>
                </p:cNvSpPr>
                <p:nvPr/>
              </p:nvSpPr>
              <p:spPr bwMode="auto">
                <a:xfrm>
                  <a:off x="5033463" y="4945370"/>
                  <a:ext cx="614233" cy="286951"/>
                </a:xfrm>
                <a:prstGeom prst="rect">
                  <a:avLst/>
                </a:prstGeom>
                <a:solidFill>
                  <a:srgbClr val="D3DBE5"/>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grpSp>
          <p:grpSp>
            <p:nvGrpSpPr>
              <p:cNvPr id="30" name="Group 10"/>
              <p:cNvGrpSpPr>
                <a:grpSpLocks/>
              </p:cNvGrpSpPr>
              <p:nvPr/>
            </p:nvGrpSpPr>
            <p:grpSpPr bwMode="auto">
              <a:xfrm>
                <a:off x="4163534" y="4951861"/>
                <a:ext cx="2712583" cy="321761"/>
                <a:chOff x="109541404" y="107319566"/>
                <a:chExt cx="1606670" cy="228786"/>
              </a:xfrm>
            </p:grpSpPr>
            <p:sp>
              <p:nvSpPr>
                <p:cNvPr id="2048" name="Text Box 11"/>
                <p:cNvSpPr txBox="1">
                  <a:spLocks noChangeArrowheads="1"/>
                </p:cNvSpPr>
                <p:nvPr/>
              </p:nvSpPr>
              <p:spPr bwMode="auto">
                <a:xfrm>
                  <a:off x="110102286" y="107319566"/>
                  <a:ext cx="366574" cy="228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smtClean="0">
                      <a:ln>
                        <a:noFill/>
                      </a:ln>
                      <a:solidFill>
                        <a:srgbClr val="000000"/>
                      </a:solidFill>
                      <a:effectLst/>
                      <a:latin typeface="Calibri" pitchFamily="34" charset="0"/>
                    </a:rPr>
                    <a:t>Ring 1</a:t>
                  </a:r>
                  <a:endParaRPr kumimoji="0" lang="en-US" altLang="en-US" sz="1200" b="1" i="0" u="none" strike="noStrike" cap="none" normalizeH="0" baseline="0" smtClean="0">
                    <a:ln>
                      <a:noFill/>
                    </a:ln>
                    <a:solidFill>
                      <a:schemeClr val="tx1"/>
                    </a:solidFill>
                    <a:effectLst/>
                    <a:latin typeface="Arial" pitchFamily="34" charset="0"/>
                  </a:endParaRPr>
                </a:p>
              </p:txBody>
            </p:sp>
            <p:sp>
              <p:nvSpPr>
                <p:cNvPr id="2049" name="Text Box 12"/>
                <p:cNvSpPr txBox="1">
                  <a:spLocks noChangeArrowheads="1"/>
                </p:cNvSpPr>
                <p:nvPr/>
              </p:nvSpPr>
              <p:spPr bwMode="auto">
                <a:xfrm>
                  <a:off x="110841322" y="107321073"/>
                  <a:ext cx="306752" cy="1532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smtClean="0">
                      <a:ln>
                        <a:noFill/>
                      </a:ln>
                      <a:solidFill>
                        <a:srgbClr val="000000"/>
                      </a:solidFill>
                      <a:effectLst/>
                      <a:latin typeface="Calibri" pitchFamily="34" charset="0"/>
                    </a:rPr>
                    <a:t>Ring 2</a:t>
                  </a:r>
                  <a:endParaRPr kumimoji="0" lang="en-US" altLang="en-US" sz="1200" b="1" i="0" u="none" strike="noStrike" cap="none" normalizeH="0" baseline="0" smtClean="0">
                    <a:ln>
                      <a:noFill/>
                    </a:ln>
                    <a:solidFill>
                      <a:schemeClr val="tx1"/>
                    </a:solidFill>
                    <a:effectLst/>
                    <a:latin typeface="Arial" pitchFamily="34" charset="0"/>
                  </a:endParaRPr>
                </a:p>
              </p:txBody>
            </p:sp>
            <p:sp>
              <p:nvSpPr>
                <p:cNvPr id="2050" name="Text Box 13"/>
                <p:cNvSpPr txBox="1">
                  <a:spLocks noChangeArrowheads="1"/>
                </p:cNvSpPr>
                <p:nvPr/>
              </p:nvSpPr>
              <p:spPr bwMode="auto">
                <a:xfrm>
                  <a:off x="109541404" y="107321073"/>
                  <a:ext cx="366886" cy="1572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smtClean="0">
                      <a:ln>
                        <a:noFill/>
                      </a:ln>
                      <a:solidFill>
                        <a:srgbClr val="000000"/>
                      </a:solidFill>
                      <a:effectLst/>
                      <a:latin typeface="Calibri" pitchFamily="34" charset="0"/>
                    </a:rPr>
                    <a:t>Anode</a:t>
                  </a:r>
                  <a:endParaRPr kumimoji="0" lang="en-US" altLang="en-US" sz="1200" b="1" i="0" u="none" strike="noStrike" cap="none" normalizeH="0" baseline="0" smtClean="0">
                    <a:ln>
                      <a:noFill/>
                    </a:ln>
                    <a:solidFill>
                      <a:schemeClr val="tx1"/>
                    </a:solidFill>
                    <a:effectLst/>
                    <a:latin typeface="Arial" pitchFamily="34" charset="0"/>
                  </a:endParaRPr>
                </a:p>
              </p:txBody>
            </p:sp>
          </p:grpSp>
        </p:grpSp>
        <p:cxnSp>
          <p:nvCxnSpPr>
            <p:cNvPr id="20" name="Straight Arrow Connector 19"/>
            <p:cNvCxnSpPr/>
            <p:nvPr/>
          </p:nvCxnSpPr>
          <p:spPr>
            <a:xfrm flipV="1">
              <a:off x="5220072" y="1853822"/>
              <a:ext cx="0" cy="2492975"/>
            </a:xfrm>
            <a:prstGeom prst="straightConnector1">
              <a:avLst/>
            </a:prstGeom>
            <a:ln w="28575">
              <a:solidFill>
                <a:srgbClr val="FF66FF"/>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29" name="TextBox 28"/>
          <p:cNvSpPr txBox="1"/>
          <p:nvPr/>
        </p:nvSpPr>
        <p:spPr>
          <a:xfrm>
            <a:off x="6192179" y="1286088"/>
            <a:ext cx="2787043" cy="4801314"/>
          </a:xfrm>
          <a:prstGeom prst="rect">
            <a:avLst/>
          </a:prstGeom>
          <a:noFill/>
        </p:spPr>
        <p:txBody>
          <a:bodyPr wrap="square" rtlCol="0">
            <a:spAutoFit/>
          </a:bodyPr>
          <a:lstStyle/>
          <a:p>
            <a:pPr marL="285750" indent="-285750">
              <a:buFont typeface="Wingdings" panose="05000000000000000000" pitchFamily="2" charset="2"/>
              <a:buChar char="§"/>
            </a:pPr>
            <a:r>
              <a:rPr lang="en-GB" sz="1600" smtClean="0"/>
              <a:t>Spectra recorded </a:t>
            </a:r>
          </a:p>
          <a:p>
            <a:pPr algn="r"/>
            <a:r>
              <a:rPr lang="en-GB" sz="1600" smtClean="0"/>
              <a:t>at 10-100</a:t>
            </a:r>
            <a:r>
              <a:rPr lang="el-GR" sz="1600" smtClean="0"/>
              <a:t>μ</a:t>
            </a:r>
            <a:r>
              <a:rPr lang="en-GB" sz="1600" smtClean="0"/>
              <a:t>m intervals.</a:t>
            </a:r>
          </a:p>
          <a:p>
            <a:pPr marL="285750" indent="-285750">
              <a:buFont typeface="Wingdings" panose="05000000000000000000" pitchFamily="2" charset="2"/>
              <a:buChar char="§"/>
            </a:pPr>
            <a:r>
              <a:rPr lang="en-GB" sz="1600"/>
              <a:t>Resolution </a:t>
            </a:r>
            <a:r>
              <a:rPr lang="en-GB" sz="1600" smtClean="0"/>
              <a:t>dominated </a:t>
            </a:r>
            <a:r>
              <a:rPr lang="en-GB" sz="1600" smtClean="0"/>
              <a:t>by electronic noise.</a:t>
            </a:r>
            <a:endParaRPr lang="en-GB" sz="1600" smtClean="0"/>
          </a:p>
          <a:p>
            <a:pPr marL="285750" indent="-285750">
              <a:buFont typeface="Wingdings" panose="05000000000000000000" pitchFamily="2" charset="2"/>
              <a:buChar char="§"/>
            </a:pPr>
            <a:r>
              <a:rPr lang="en-GB" sz="1600" smtClean="0"/>
              <a:t>Bias conditions were varied.</a:t>
            </a:r>
          </a:p>
          <a:p>
            <a:pPr algn="r"/>
            <a:endParaRPr lang="en-GB" smtClean="0"/>
          </a:p>
          <a:p>
            <a:r>
              <a:rPr lang="en-GB" sz="1600" smtClean="0"/>
              <a:t>Increasing lateral </a:t>
            </a:r>
            <a:r>
              <a:rPr lang="en-GB" sz="1600"/>
              <a:t>field as a fraction of bulk </a:t>
            </a:r>
            <a:endParaRPr lang="en-GB" sz="1600" smtClean="0"/>
          </a:p>
          <a:p>
            <a:r>
              <a:rPr lang="en-GB" sz="1600" smtClean="0"/>
              <a:t>(up to R3=Cathode voltage) increased </a:t>
            </a:r>
            <a:r>
              <a:rPr lang="en-GB" sz="1600" b="1" smtClean="0"/>
              <a:t>active </a:t>
            </a:r>
            <a:r>
              <a:rPr lang="en-GB" sz="1600" b="1"/>
              <a:t>area </a:t>
            </a:r>
            <a:r>
              <a:rPr lang="en-GB" sz="1600" smtClean="0"/>
              <a:t>and </a:t>
            </a:r>
            <a:r>
              <a:rPr lang="en-GB" sz="1600" b="1" smtClean="0"/>
              <a:t>sensitivity.</a:t>
            </a:r>
          </a:p>
          <a:p>
            <a:pPr marL="285750" indent="-285750">
              <a:buFont typeface="Wingdings" panose="05000000000000000000" pitchFamily="2" charset="2"/>
              <a:buChar char="§"/>
            </a:pPr>
            <a:endParaRPr lang="en-GB" sz="1600" smtClean="0"/>
          </a:p>
          <a:p>
            <a:r>
              <a:rPr lang="en-GB" sz="1600" smtClean="0"/>
              <a:t>Increasing both </a:t>
            </a:r>
            <a:r>
              <a:rPr lang="en-GB" sz="1600"/>
              <a:t>fields </a:t>
            </a:r>
            <a:r>
              <a:rPr lang="en-GB" sz="1600" smtClean="0"/>
              <a:t>while maintaining their ratio caused </a:t>
            </a:r>
            <a:r>
              <a:rPr lang="en-GB" sz="1600"/>
              <a:t>further </a:t>
            </a:r>
            <a:r>
              <a:rPr lang="en-GB" sz="1600" smtClean="0"/>
              <a:t>improvement.</a:t>
            </a:r>
          </a:p>
          <a:p>
            <a:endParaRPr lang="en-GB" sz="1600" smtClean="0"/>
          </a:p>
          <a:p>
            <a:r>
              <a:rPr lang="en-GB" sz="1600"/>
              <a:t>R</a:t>
            </a:r>
            <a:r>
              <a:rPr lang="en-GB" sz="1600" smtClean="0"/>
              <a:t>aising </a:t>
            </a:r>
            <a:r>
              <a:rPr lang="en-GB" sz="1600"/>
              <a:t>the bulk field alone did </a:t>
            </a:r>
            <a:r>
              <a:rPr lang="en-GB" sz="1600" smtClean="0"/>
              <a:t>not improve performance.</a:t>
            </a:r>
            <a:endParaRPr lang="en-GB" sz="1600" smtClean="0"/>
          </a:p>
        </p:txBody>
      </p:sp>
      <p:sp>
        <p:nvSpPr>
          <p:cNvPr id="2058" name="Rectangle 2057"/>
          <p:cNvSpPr/>
          <p:nvPr/>
        </p:nvSpPr>
        <p:spPr>
          <a:xfrm>
            <a:off x="6756275" y="962922"/>
            <a:ext cx="2249783" cy="276999"/>
          </a:xfrm>
          <a:prstGeom prst="rect">
            <a:avLst/>
          </a:prstGeom>
        </p:spPr>
        <p:txBody>
          <a:bodyPr wrap="none">
            <a:spAutoFit/>
          </a:bodyPr>
          <a:lstStyle/>
          <a:p>
            <a:r>
              <a:rPr lang="en-GB" sz="1200" b="1" smtClean="0">
                <a:solidFill>
                  <a:schemeClr val="bg2">
                    <a:lumMod val="75000"/>
                  </a:schemeClr>
                </a:solidFill>
              </a:rPr>
              <a:t>[5] </a:t>
            </a:r>
            <a:r>
              <a:rPr lang="en-GB" sz="1200" b="1">
                <a:solidFill>
                  <a:schemeClr val="bg2">
                    <a:lumMod val="75000"/>
                  </a:schemeClr>
                </a:solidFill>
              </a:rPr>
              <a:t>Diamond Light Source Ltd. </a:t>
            </a:r>
          </a:p>
        </p:txBody>
      </p:sp>
      <p:sp>
        <p:nvSpPr>
          <p:cNvPr id="2062" name="Rectangle 2061"/>
          <p:cNvSpPr/>
          <p:nvPr/>
        </p:nvSpPr>
        <p:spPr>
          <a:xfrm>
            <a:off x="229259" y="916756"/>
            <a:ext cx="8015149" cy="369332"/>
          </a:xfrm>
          <a:prstGeom prst="rect">
            <a:avLst/>
          </a:prstGeom>
        </p:spPr>
        <p:txBody>
          <a:bodyPr wrap="square">
            <a:spAutoFit/>
          </a:bodyPr>
          <a:lstStyle/>
          <a:p>
            <a:r>
              <a:rPr lang="en-GB" smtClean="0"/>
              <a:t>10μm  25keV x-ray </a:t>
            </a:r>
            <a:r>
              <a:rPr lang="en-GB" err="1"/>
              <a:t>microbeam</a:t>
            </a:r>
            <a:r>
              <a:rPr lang="en-GB"/>
              <a:t> was scanned across </a:t>
            </a:r>
            <a:r>
              <a:rPr lang="en-GB" smtClean="0"/>
              <a:t>the device </a:t>
            </a:r>
            <a:r>
              <a:rPr lang="en-GB"/>
              <a:t>radius.</a:t>
            </a:r>
          </a:p>
        </p:txBody>
      </p:sp>
      <p:pic>
        <p:nvPicPr>
          <p:cNvPr id="37" name="Picture 2" descr="hirescentroidsaug1"/>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9857" t="88984" r="23428" b="6311"/>
          <a:stretch/>
        </p:blipFill>
        <p:spPr bwMode="auto">
          <a:xfrm>
            <a:off x="1869236" y="4472412"/>
            <a:ext cx="3710876" cy="2407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cxnSp>
        <p:nvCxnSpPr>
          <p:cNvPr id="64" name="Straight Arrow Connector 63"/>
          <p:cNvCxnSpPr/>
          <p:nvPr/>
        </p:nvCxnSpPr>
        <p:spPr>
          <a:xfrm flipH="1">
            <a:off x="3838495" y="4300162"/>
            <a:ext cx="2125257" cy="1514980"/>
          </a:xfrm>
          <a:prstGeom prst="straightConnector1">
            <a:avLst/>
          </a:prstGeom>
          <a:ln w="38100">
            <a:solidFill>
              <a:srgbClr val="FF66FF"/>
            </a:solidFill>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flipH="1" flipV="1">
            <a:off x="2458327" y="1296858"/>
            <a:ext cx="1" cy="2953365"/>
          </a:xfrm>
          <a:prstGeom prst="straightConnector1">
            <a:avLst/>
          </a:prstGeom>
          <a:ln w="3810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a:endCxn id="9" idx="1"/>
          </p:cNvCxnSpPr>
          <p:nvPr/>
        </p:nvCxnSpPr>
        <p:spPr>
          <a:xfrm flipH="1">
            <a:off x="1924688" y="4280780"/>
            <a:ext cx="533640" cy="103144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74" name="Rectangle 2073"/>
          <p:cNvSpPr/>
          <p:nvPr/>
        </p:nvSpPr>
        <p:spPr>
          <a:xfrm>
            <a:off x="196496" y="1814495"/>
            <a:ext cx="1552495" cy="1169551"/>
          </a:xfrm>
          <a:prstGeom prst="rect">
            <a:avLst/>
          </a:prstGeom>
        </p:spPr>
        <p:txBody>
          <a:bodyPr wrap="square">
            <a:spAutoFit/>
          </a:bodyPr>
          <a:lstStyle/>
          <a:p>
            <a:r>
              <a:rPr lang="pt-BR" sz="1400"/>
              <a:t>Anode=0V</a:t>
            </a:r>
          </a:p>
          <a:p>
            <a:r>
              <a:rPr lang="pt-BR" sz="1400"/>
              <a:t>R1= -500V </a:t>
            </a:r>
          </a:p>
          <a:p>
            <a:r>
              <a:rPr lang="pt-BR" sz="1400"/>
              <a:t>R2= -600V</a:t>
            </a:r>
          </a:p>
          <a:p>
            <a:r>
              <a:rPr lang="pt-BR" sz="1400"/>
              <a:t>R3= -700V</a:t>
            </a:r>
          </a:p>
          <a:p>
            <a:r>
              <a:rPr lang="pt-BR" sz="1400"/>
              <a:t>Cathode=-700V</a:t>
            </a:r>
          </a:p>
        </p:txBody>
      </p:sp>
      <p:sp>
        <p:nvSpPr>
          <p:cNvPr id="43" name="Rectangle 42"/>
          <p:cNvSpPr/>
          <p:nvPr/>
        </p:nvSpPr>
        <p:spPr>
          <a:xfrm>
            <a:off x="6228184" y="2984046"/>
            <a:ext cx="2715035" cy="3103356"/>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TextBox 43"/>
          <p:cNvSpPr txBox="1"/>
          <p:nvPr/>
        </p:nvSpPr>
        <p:spPr>
          <a:xfrm>
            <a:off x="2502879" y="3248913"/>
            <a:ext cx="2145275" cy="338554"/>
          </a:xfrm>
          <a:prstGeom prst="rect">
            <a:avLst/>
          </a:prstGeom>
          <a:noFill/>
        </p:spPr>
        <p:txBody>
          <a:bodyPr wrap="square" rtlCol="0">
            <a:spAutoFit/>
          </a:bodyPr>
          <a:lstStyle/>
          <a:p>
            <a:r>
              <a:rPr lang="en-GB" sz="1600" smtClean="0">
                <a:solidFill>
                  <a:srgbClr val="00B050"/>
                </a:solidFill>
              </a:rPr>
              <a:t>Primary beam energy</a:t>
            </a:r>
            <a:endParaRPr lang="en-GB" sz="1600">
              <a:solidFill>
                <a:srgbClr val="00B050"/>
              </a:solidFill>
            </a:endParaRPr>
          </a:p>
        </p:txBody>
      </p:sp>
      <p:sp>
        <p:nvSpPr>
          <p:cNvPr id="83" name="TextBox 82"/>
          <p:cNvSpPr txBox="1"/>
          <p:nvPr/>
        </p:nvSpPr>
        <p:spPr>
          <a:xfrm>
            <a:off x="2562192" y="2229993"/>
            <a:ext cx="1353775" cy="338554"/>
          </a:xfrm>
          <a:prstGeom prst="rect">
            <a:avLst/>
          </a:prstGeom>
          <a:noFill/>
        </p:spPr>
        <p:txBody>
          <a:bodyPr wrap="square" rtlCol="0">
            <a:spAutoFit/>
          </a:bodyPr>
          <a:lstStyle/>
          <a:p>
            <a:r>
              <a:rPr lang="en-GB" sz="1600" smtClean="0">
                <a:solidFill>
                  <a:srgbClr val="00B050"/>
                </a:solidFill>
              </a:rPr>
              <a:t>2</a:t>
            </a:r>
            <a:r>
              <a:rPr lang="en-GB" sz="1600" baseline="30000" smtClean="0">
                <a:solidFill>
                  <a:srgbClr val="00B050"/>
                </a:solidFill>
              </a:rPr>
              <a:t>nd</a:t>
            </a:r>
            <a:r>
              <a:rPr lang="en-GB" sz="1600" smtClean="0">
                <a:solidFill>
                  <a:srgbClr val="00B050"/>
                </a:solidFill>
              </a:rPr>
              <a:t> harmonic</a:t>
            </a:r>
            <a:endParaRPr lang="en-GB" sz="1600">
              <a:solidFill>
                <a:srgbClr val="00B050"/>
              </a:solidFill>
            </a:endParaRPr>
          </a:p>
        </p:txBody>
      </p:sp>
      <p:sp>
        <p:nvSpPr>
          <p:cNvPr id="84" name="TextBox 83"/>
          <p:cNvSpPr txBox="1"/>
          <p:nvPr/>
        </p:nvSpPr>
        <p:spPr>
          <a:xfrm>
            <a:off x="2531429" y="1449882"/>
            <a:ext cx="1503011" cy="338554"/>
          </a:xfrm>
          <a:prstGeom prst="rect">
            <a:avLst/>
          </a:prstGeom>
          <a:noFill/>
        </p:spPr>
        <p:txBody>
          <a:bodyPr wrap="square" rtlCol="0">
            <a:spAutoFit/>
          </a:bodyPr>
          <a:lstStyle/>
          <a:p>
            <a:r>
              <a:rPr lang="en-GB" sz="1600" smtClean="0">
                <a:solidFill>
                  <a:srgbClr val="00B050"/>
                </a:solidFill>
              </a:rPr>
              <a:t>3</a:t>
            </a:r>
            <a:r>
              <a:rPr lang="en-GB" sz="1600" baseline="30000" smtClean="0">
                <a:solidFill>
                  <a:srgbClr val="00B050"/>
                </a:solidFill>
              </a:rPr>
              <a:t>rd</a:t>
            </a:r>
            <a:r>
              <a:rPr lang="en-GB" sz="1600" smtClean="0">
                <a:solidFill>
                  <a:srgbClr val="00B050"/>
                </a:solidFill>
              </a:rPr>
              <a:t>  harmonic</a:t>
            </a:r>
            <a:endParaRPr lang="en-GB" sz="1600">
              <a:solidFill>
                <a:srgbClr val="00B050"/>
              </a:solidFill>
            </a:endParaRPr>
          </a:p>
        </p:txBody>
      </p:sp>
      <p:sp>
        <p:nvSpPr>
          <p:cNvPr id="47" name="Rectangle 46"/>
          <p:cNvSpPr/>
          <p:nvPr/>
        </p:nvSpPr>
        <p:spPr>
          <a:xfrm>
            <a:off x="2097431" y="4789550"/>
            <a:ext cx="1452905" cy="738664"/>
          </a:xfrm>
          <a:prstGeom prst="rect">
            <a:avLst/>
          </a:prstGeom>
        </p:spPr>
        <p:txBody>
          <a:bodyPr wrap="square">
            <a:spAutoFit/>
          </a:bodyPr>
          <a:lstStyle/>
          <a:p>
            <a:r>
              <a:rPr lang="en-GB" sz="1400" b="1">
                <a:cs typeface="Calibri" panose="020F0502020204030204" pitchFamily="34" charset="0"/>
              </a:rPr>
              <a:t>Correct spectrum: beam on anode centre</a:t>
            </a:r>
          </a:p>
        </p:txBody>
      </p:sp>
    </p:spTree>
    <p:extLst>
      <p:ext uri="{BB962C8B-B14F-4D97-AF65-F5344CB8AC3E}">
        <p14:creationId xmlns:p14="http://schemas.microsoft.com/office/powerpoint/2010/main" val="23484898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descr="xsections"/>
          <p:cNvPicPr>
            <a:picLocks noChangeAspect="1" noChangeArrowheads="1"/>
          </p:cNvPicPr>
          <p:nvPr/>
        </p:nvPicPr>
        <p:blipFill rotWithShape="1">
          <a:blip r:embed="rId3">
            <a:extLst>
              <a:ext uri="{28A0092B-C50C-407E-A947-70E740481C1C}">
                <a14:useLocalDpi xmlns:a14="http://schemas.microsoft.com/office/drawing/2010/main" val="0"/>
              </a:ext>
            </a:extLst>
          </a:blip>
          <a:srcRect l="5716" r="61317" b="61366"/>
          <a:stretch/>
        </p:blipFill>
        <p:spPr bwMode="auto">
          <a:xfrm rot="856231">
            <a:off x="5673442" y="1522936"/>
            <a:ext cx="3179334" cy="22293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2" name="Title 1"/>
          <p:cNvSpPr>
            <a:spLocks noGrp="1"/>
          </p:cNvSpPr>
          <p:nvPr>
            <p:ph type="title"/>
          </p:nvPr>
        </p:nvSpPr>
        <p:spPr>
          <a:xfrm>
            <a:off x="457200" y="274638"/>
            <a:ext cx="8229600" cy="778098"/>
          </a:xfrm>
        </p:spPr>
        <p:txBody>
          <a:bodyPr>
            <a:normAutofit/>
          </a:bodyPr>
          <a:lstStyle/>
          <a:p>
            <a:r>
              <a:rPr lang="en-GB" sz="2800">
                <a:solidFill>
                  <a:prstClr val="black"/>
                </a:solidFill>
                <a:latin typeface="Times New Roman"/>
                <a:ea typeface="+mn-ea"/>
                <a:cs typeface="+mn-cs"/>
              </a:rPr>
              <a:t>Modelling Ring-Drift </a:t>
            </a:r>
            <a:r>
              <a:rPr lang="en-GB" sz="2800" smtClean="0">
                <a:solidFill>
                  <a:prstClr val="black"/>
                </a:solidFill>
                <a:latin typeface="Times New Roman"/>
                <a:ea typeface="+mn-ea"/>
                <a:cs typeface="+mn-cs"/>
              </a:rPr>
              <a:t>Devices</a:t>
            </a:r>
            <a:endParaRPr lang="en-GB" sz="2800"/>
          </a:p>
        </p:txBody>
      </p:sp>
      <p:sp>
        <p:nvSpPr>
          <p:cNvPr id="3" name="Slide Number Placeholder 2"/>
          <p:cNvSpPr>
            <a:spLocks noGrp="1"/>
          </p:cNvSpPr>
          <p:nvPr>
            <p:ph type="sldNum" sz="quarter" idx="12"/>
          </p:nvPr>
        </p:nvSpPr>
        <p:spPr/>
        <p:txBody>
          <a:bodyPr/>
          <a:lstStyle/>
          <a:p>
            <a:fld id="{9AC7211E-8C4E-4496-BD69-EA76111F703B}" type="slidenum">
              <a:rPr lang="en-GB" smtClean="0"/>
              <a:t>6</a:t>
            </a:fld>
            <a:endParaRPr lang="en-GB"/>
          </a:p>
        </p:txBody>
      </p:sp>
      <p:sp>
        <p:nvSpPr>
          <p:cNvPr id="10" name="Text Box 8"/>
          <p:cNvSpPr txBox="1">
            <a:spLocks noChangeArrowheads="1"/>
          </p:cNvSpPr>
          <p:nvPr/>
        </p:nvSpPr>
        <p:spPr bwMode="auto">
          <a:xfrm>
            <a:off x="6209507" y="3019537"/>
            <a:ext cx="423105" cy="1911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800" b="0" i="0" u="none" strike="noStrike" cap="none" normalizeH="0" baseline="0" smtClean="0">
                <a:ln>
                  <a:noFill/>
                </a:ln>
                <a:solidFill>
                  <a:srgbClr val="FFFFFF"/>
                </a:solidFill>
                <a:effectLst/>
                <a:latin typeface="Calibri" pitchFamily="34" charset="0"/>
              </a:rPr>
              <a:t>Ring 3</a:t>
            </a:r>
            <a:endParaRPr kumimoji="0" lang="en-US" altLang="en-US" sz="1800" b="0" i="0" u="none" strike="noStrike" cap="none" normalizeH="0" baseline="0" smtClean="0">
              <a:ln>
                <a:noFill/>
              </a:ln>
              <a:solidFill>
                <a:schemeClr val="tx1"/>
              </a:solidFill>
              <a:effectLst/>
              <a:latin typeface="Arial" pitchFamily="34" charset="0"/>
            </a:endParaRPr>
          </a:p>
        </p:txBody>
      </p:sp>
      <p:pic>
        <p:nvPicPr>
          <p:cNvPr id="3076" name="Picture 4" descr="3dptl7567"/>
          <p:cNvPicPr>
            <a:picLocks noChangeAspect="1" noChangeArrowheads="1"/>
          </p:cNvPicPr>
          <p:nvPr/>
        </p:nvPicPr>
        <p:blipFill rotWithShape="1">
          <a:blip r:embed="rId4">
            <a:extLst>
              <a:ext uri="{28A0092B-C50C-407E-A947-70E740481C1C}">
                <a14:useLocalDpi xmlns:a14="http://schemas.microsoft.com/office/drawing/2010/main" val="0"/>
              </a:ext>
            </a:extLst>
          </a:blip>
          <a:srcRect l="2116" r="36743"/>
          <a:stretch/>
        </p:blipFill>
        <p:spPr bwMode="auto">
          <a:xfrm>
            <a:off x="5835669" y="3633781"/>
            <a:ext cx="3095500" cy="1370023"/>
          </a:xfrm>
          <a:prstGeom prst="rect">
            <a:avLst/>
          </a:prstGeom>
          <a:noFill/>
          <a:ln w="28575" algn="in">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4" name="TextBox 3"/>
          <p:cNvSpPr txBox="1"/>
          <p:nvPr/>
        </p:nvSpPr>
        <p:spPr>
          <a:xfrm>
            <a:off x="395536" y="1052736"/>
            <a:ext cx="8208912" cy="646331"/>
          </a:xfrm>
          <a:prstGeom prst="rect">
            <a:avLst/>
          </a:prstGeom>
          <a:noFill/>
        </p:spPr>
        <p:txBody>
          <a:bodyPr wrap="square" rtlCol="0">
            <a:spAutoFit/>
          </a:bodyPr>
          <a:lstStyle/>
          <a:p>
            <a:r>
              <a:rPr lang="en-GB" smtClean="0"/>
              <a:t>TCAD enables material customisation, fully 3D simulation and visualisation of all electrode signals, fields, potentials, charge densities and velocities and trapping.</a:t>
            </a:r>
            <a:endParaRPr lang="en-GB"/>
          </a:p>
        </p:txBody>
      </p:sp>
      <p:sp>
        <p:nvSpPr>
          <p:cNvPr id="6" name="TextBox 5"/>
          <p:cNvSpPr txBox="1"/>
          <p:nvPr/>
        </p:nvSpPr>
        <p:spPr>
          <a:xfrm>
            <a:off x="395536" y="1844824"/>
            <a:ext cx="4633984" cy="646331"/>
          </a:xfrm>
          <a:prstGeom prst="rect">
            <a:avLst/>
          </a:prstGeom>
          <a:noFill/>
        </p:spPr>
        <p:txBody>
          <a:bodyPr wrap="square" rtlCol="0">
            <a:spAutoFit/>
          </a:bodyPr>
          <a:lstStyle/>
          <a:p>
            <a:r>
              <a:rPr lang="en-GB"/>
              <a:t>A model was constructed of user-defined CZT with variable ring size, number and spacing.</a:t>
            </a:r>
          </a:p>
        </p:txBody>
      </p:sp>
      <p:grpSp>
        <p:nvGrpSpPr>
          <p:cNvPr id="14343" name="Group 14342"/>
          <p:cNvGrpSpPr/>
          <p:nvPr/>
        </p:nvGrpSpPr>
        <p:grpSpPr>
          <a:xfrm>
            <a:off x="179512" y="4725144"/>
            <a:ext cx="5268212" cy="2008767"/>
            <a:chOff x="179512" y="4725144"/>
            <a:chExt cx="5268212" cy="2008767"/>
          </a:xfrm>
        </p:grpSpPr>
        <p:grpSp>
          <p:nvGrpSpPr>
            <p:cNvPr id="14338" name="Group 14337"/>
            <p:cNvGrpSpPr/>
            <p:nvPr/>
          </p:nvGrpSpPr>
          <p:grpSpPr>
            <a:xfrm>
              <a:off x="179512" y="4725144"/>
              <a:ext cx="5268212" cy="2008767"/>
              <a:chOff x="179512" y="4725144"/>
              <a:chExt cx="5268212" cy="2008767"/>
            </a:xfrm>
          </p:grpSpPr>
          <p:grpSp>
            <p:nvGrpSpPr>
              <p:cNvPr id="7" name="Group 2"/>
              <p:cNvGrpSpPr>
                <a:grpSpLocks/>
              </p:cNvGrpSpPr>
              <p:nvPr/>
            </p:nvGrpSpPr>
            <p:grpSpPr bwMode="auto">
              <a:xfrm>
                <a:off x="179512" y="4725144"/>
                <a:ext cx="5268212" cy="2008767"/>
                <a:chOff x="107220003" y="106307689"/>
                <a:chExt cx="5230138" cy="1633652"/>
              </a:xfrm>
            </p:grpSpPr>
            <p:grpSp>
              <p:nvGrpSpPr>
                <p:cNvPr id="12" name="Group 3"/>
                <p:cNvGrpSpPr>
                  <a:grpSpLocks/>
                </p:cNvGrpSpPr>
                <p:nvPr/>
              </p:nvGrpSpPr>
              <p:grpSpPr bwMode="auto">
                <a:xfrm>
                  <a:off x="107220003" y="106307689"/>
                  <a:ext cx="5230138" cy="1633652"/>
                  <a:chOff x="107337046" y="106146754"/>
                  <a:chExt cx="5230138" cy="1633652"/>
                </a:xfrm>
              </p:grpSpPr>
              <p:pic>
                <p:nvPicPr>
                  <p:cNvPr id="14340" name="Picture 4" descr="ptl"/>
                  <p:cNvPicPr>
                    <a:picLocks noChangeAspect="1" noChangeArrowheads="1"/>
                  </p:cNvPicPr>
                  <p:nvPr/>
                </p:nvPicPr>
                <p:blipFill>
                  <a:blip r:embed="rId5">
                    <a:extLst>
                      <a:ext uri="{28A0092B-C50C-407E-A947-70E740481C1C}">
                        <a14:useLocalDpi xmlns:a14="http://schemas.microsoft.com/office/drawing/2010/main" val="0"/>
                      </a:ext>
                    </a:extLst>
                  </a:blip>
                  <a:srcRect l="5673" t="10591" r="4161" b="4918"/>
                  <a:stretch>
                    <a:fillRect/>
                  </a:stretch>
                </p:blipFill>
                <p:spPr bwMode="auto">
                  <a:xfrm>
                    <a:off x="107337046" y="106146754"/>
                    <a:ext cx="5230138" cy="16336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29" name="Rectangle 5"/>
                  <p:cNvSpPr>
                    <a:spLocks noChangeArrowheads="1"/>
                  </p:cNvSpPr>
                  <p:nvPr/>
                </p:nvSpPr>
                <p:spPr bwMode="auto">
                  <a:xfrm>
                    <a:off x="107533440" y="106267910"/>
                    <a:ext cx="4725619" cy="197511"/>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endParaRPr lang="en-GB" sz="1600"/>
                  </a:p>
                </p:txBody>
              </p:sp>
            </p:grpSp>
            <p:grpSp>
              <p:nvGrpSpPr>
                <p:cNvPr id="13" name="Group 6"/>
                <p:cNvGrpSpPr>
                  <a:grpSpLocks/>
                </p:cNvGrpSpPr>
                <p:nvPr/>
              </p:nvGrpSpPr>
              <p:grpSpPr bwMode="auto">
                <a:xfrm>
                  <a:off x="107379821" y="106396841"/>
                  <a:ext cx="4981652" cy="229514"/>
                  <a:chOff x="107379821" y="106396841"/>
                  <a:chExt cx="4981652" cy="229514"/>
                </a:xfrm>
              </p:grpSpPr>
              <p:sp>
                <p:nvSpPr>
                  <p:cNvPr id="24" name="Text Box 7"/>
                  <p:cNvSpPr txBox="1">
                    <a:spLocks noChangeArrowheads="1"/>
                  </p:cNvSpPr>
                  <p:nvPr/>
                </p:nvSpPr>
                <p:spPr bwMode="auto">
                  <a:xfrm>
                    <a:off x="107379821" y="106443476"/>
                    <a:ext cx="629107" cy="1609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600" b="0" i="0" u="none" strike="noStrike" cap="none" normalizeH="0" baseline="0" smtClean="0">
                        <a:ln>
                          <a:noFill/>
                        </a:ln>
                        <a:solidFill>
                          <a:srgbClr val="000000"/>
                        </a:solidFill>
                        <a:effectLst/>
                        <a:latin typeface="Calibri" pitchFamily="34" charset="0"/>
                      </a:rPr>
                      <a:t>-1500</a:t>
                    </a:r>
                    <a:endParaRPr kumimoji="0" lang="en-US" altLang="en-US" sz="1600" b="0" i="0" u="none" strike="noStrike" cap="none" normalizeH="0" baseline="0" smtClean="0">
                      <a:ln>
                        <a:noFill/>
                      </a:ln>
                      <a:solidFill>
                        <a:schemeClr val="tx1"/>
                      </a:solidFill>
                      <a:effectLst/>
                      <a:latin typeface="Arial" pitchFamily="34" charset="0"/>
                    </a:endParaRPr>
                  </a:p>
                </p:txBody>
              </p:sp>
              <p:sp>
                <p:nvSpPr>
                  <p:cNvPr id="25" name="Text Box 8"/>
                  <p:cNvSpPr txBox="1">
                    <a:spLocks noChangeArrowheads="1"/>
                  </p:cNvSpPr>
                  <p:nvPr/>
                </p:nvSpPr>
                <p:spPr bwMode="auto">
                  <a:xfrm>
                    <a:off x="112032288" y="106436161"/>
                    <a:ext cx="329185" cy="168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600" b="0" i="0" u="none" strike="noStrike" cap="none" normalizeH="0" baseline="0" smtClean="0">
                        <a:ln>
                          <a:noFill/>
                        </a:ln>
                        <a:solidFill>
                          <a:srgbClr val="000000"/>
                        </a:solidFill>
                        <a:effectLst/>
                        <a:latin typeface="Calibri" pitchFamily="34" charset="0"/>
                      </a:rPr>
                      <a:t>0</a:t>
                    </a:r>
                    <a:endParaRPr kumimoji="0" lang="en-US" altLang="en-US" sz="1600" b="0" i="0" u="none" strike="noStrike" cap="none" normalizeH="0" baseline="0" smtClean="0">
                      <a:ln>
                        <a:noFill/>
                      </a:ln>
                      <a:solidFill>
                        <a:schemeClr val="tx1"/>
                      </a:solidFill>
                      <a:effectLst/>
                      <a:latin typeface="Arial" pitchFamily="34" charset="0"/>
                    </a:endParaRPr>
                  </a:p>
                </p:txBody>
              </p:sp>
              <p:sp>
                <p:nvSpPr>
                  <p:cNvPr id="26" name="Text Box 9"/>
                  <p:cNvSpPr txBox="1">
                    <a:spLocks noChangeArrowheads="1"/>
                  </p:cNvSpPr>
                  <p:nvPr/>
                </p:nvSpPr>
                <p:spPr bwMode="auto">
                  <a:xfrm>
                    <a:off x="109574380" y="106414214"/>
                    <a:ext cx="438912" cy="2121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b"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600" b="0" i="0" u="none" strike="noStrike" cap="none" normalizeH="0" baseline="0" smtClean="0">
                        <a:ln>
                          <a:noFill/>
                        </a:ln>
                        <a:solidFill>
                          <a:srgbClr val="000000"/>
                        </a:solidFill>
                        <a:effectLst/>
                        <a:latin typeface="Calibri" pitchFamily="34" charset="0"/>
                      </a:rPr>
                      <a:t>-750</a:t>
                    </a:r>
                    <a:endParaRPr kumimoji="0" lang="en-US" altLang="en-US" sz="1600" b="0" i="0" u="none" strike="noStrike" cap="none" normalizeH="0" baseline="0" smtClean="0">
                      <a:ln>
                        <a:noFill/>
                      </a:ln>
                      <a:solidFill>
                        <a:schemeClr val="tx1"/>
                      </a:solidFill>
                      <a:effectLst/>
                      <a:latin typeface="Arial" pitchFamily="34" charset="0"/>
                    </a:endParaRPr>
                  </a:p>
                </p:txBody>
              </p:sp>
              <p:sp>
                <p:nvSpPr>
                  <p:cNvPr id="27" name="Text Box 10"/>
                  <p:cNvSpPr txBox="1">
                    <a:spLocks noChangeArrowheads="1"/>
                  </p:cNvSpPr>
                  <p:nvPr/>
                </p:nvSpPr>
                <p:spPr bwMode="auto">
                  <a:xfrm>
                    <a:off x="108375512" y="106396841"/>
                    <a:ext cx="530443" cy="2121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b"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600" b="0" i="0" u="none" strike="noStrike" cap="none" normalizeH="0" baseline="0" smtClean="0">
                        <a:ln>
                          <a:noFill/>
                        </a:ln>
                        <a:solidFill>
                          <a:srgbClr val="000000"/>
                        </a:solidFill>
                        <a:effectLst/>
                        <a:latin typeface="Calibri" pitchFamily="34" charset="0"/>
                      </a:rPr>
                      <a:t>-1125</a:t>
                    </a:r>
                    <a:endParaRPr kumimoji="0" lang="en-US" altLang="en-US" sz="1600" b="0" i="0" u="none" strike="noStrike" cap="none" normalizeH="0" baseline="0" smtClean="0">
                      <a:ln>
                        <a:noFill/>
                      </a:ln>
                      <a:solidFill>
                        <a:schemeClr val="tx1"/>
                      </a:solidFill>
                      <a:effectLst/>
                      <a:latin typeface="Arial" pitchFamily="34" charset="0"/>
                    </a:endParaRPr>
                  </a:p>
                </p:txBody>
              </p:sp>
              <p:sp>
                <p:nvSpPr>
                  <p:cNvPr id="28" name="Text Box 11"/>
                  <p:cNvSpPr txBox="1">
                    <a:spLocks noChangeArrowheads="1"/>
                  </p:cNvSpPr>
                  <p:nvPr/>
                </p:nvSpPr>
                <p:spPr bwMode="auto">
                  <a:xfrm>
                    <a:off x="110710065" y="106401412"/>
                    <a:ext cx="438912" cy="2121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b"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600" b="0" i="0" u="none" strike="noStrike" cap="none" normalizeH="0" baseline="0" smtClean="0">
                        <a:ln>
                          <a:noFill/>
                        </a:ln>
                        <a:solidFill>
                          <a:srgbClr val="000000"/>
                        </a:solidFill>
                        <a:effectLst/>
                        <a:latin typeface="Calibri" pitchFamily="34" charset="0"/>
                      </a:rPr>
                      <a:t>-375</a:t>
                    </a:r>
                    <a:endParaRPr kumimoji="0" lang="en-US" altLang="en-US" sz="1600" b="0" i="0" u="none" strike="noStrike" cap="none" normalizeH="0" baseline="0" smtClean="0">
                      <a:ln>
                        <a:noFill/>
                      </a:ln>
                      <a:solidFill>
                        <a:schemeClr val="tx1"/>
                      </a:solidFill>
                      <a:effectLst/>
                      <a:latin typeface="Arial" pitchFamily="34" charset="0"/>
                    </a:endParaRPr>
                  </a:p>
                </p:txBody>
              </p:sp>
            </p:grpSp>
          </p:grpSp>
          <p:sp>
            <p:nvSpPr>
              <p:cNvPr id="14336" name="Rectangle 14335"/>
              <p:cNvSpPr/>
              <p:nvPr/>
            </p:nvSpPr>
            <p:spPr>
              <a:xfrm>
                <a:off x="179512" y="4725144"/>
                <a:ext cx="5268212" cy="57606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4339" name="Rectangle 14338"/>
            <p:cNvSpPr/>
            <p:nvPr/>
          </p:nvSpPr>
          <p:spPr>
            <a:xfrm>
              <a:off x="1080281" y="5390973"/>
              <a:ext cx="780983" cy="338554"/>
            </a:xfrm>
            <a:prstGeom prst="rect">
              <a:avLst/>
            </a:prstGeom>
          </p:spPr>
          <p:txBody>
            <a:bodyPr wrap="none">
              <a:spAutoFit/>
            </a:bodyPr>
            <a:lstStyle/>
            <a:p>
              <a:r>
                <a:rPr lang="en-GB" sz="1600">
                  <a:solidFill>
                    <a:schemeClr val="bg1"/>
                  </a:solidFill>
                  <a:latin typeface="Calibri" panose="020F0502020204030204" pitchFamily="34" charset="0"/>
                  <a:cs typeface="Calibri" panose="020F0502020204030204" pitchFamily="34" charset="0"/>
                </a:rPr>
                <a:t>-</a:t>
              </a:r>
              <a:r>
                <a:rPr lang="en-GB" sz="1600" smtClean="0">
                  <a:solidFill>
                    <a:schemeClr val="bg1"/>
                  </a:solidFill>
                  <a:latin typeface="Calibri" panose="020F0502020204030204" pitchFamily="34" charset="0"/>
                  <a:cs typeface="Calibri" panose="020F0502020204030204" pitchFamily="34" charset="0"/>
                </a:rPr>
                <a:t>1500V</a:t>
              </a:r>
              <a:endParaRPr lang="en-GB" sz="1600">
                <a:solidFill>
                  <a:schemeClr val="bg1"/>
                </a:solidFill>
                <a:latin typeface="Calibri" panose="020F0502020204030204" pitchFamily="34" charset="0"/>
                <a:cs typeface="Calibri" panose="020F0502020204030204" pitchFamily="34" charset="0"/>
              </a:endParaRPr>
            </a:p>
          </p:txBody>
        </p:sp>
        <p:grpSp>
          <p:nvGrpSpPr>
            <p:cNvPr id="14342" name="Group 14341"/>
            <p:cNvGrpSpPr/>
            <p:nvPr/>
          </p:nvGrpSpPr>
          <p:grpSpPr>
            <a:xfrm>
              <a:off x="1159427" y="6059491"/>
              <a:ext cx="3432010" cy="576215"/>
              <a:chOff x="1159427" y="6059491"/>
              <a:chExt cx="3432010" cy="576215"/>
            </a:xfrm>
          </p:grpSpPr>
          <p:sp>
            <p:nvSpPr>
              <p:cNvPr id="39" name="Text Box 8"/>
              <p:cNvSpPr txBox="1">
                <a:spLocks noChangeArrowheads="1"/>
              </p:cNvSpPr>
              <p:nvPr/>
            </p:nvSpPr>
            <p:spPr bwMode="auto">
              <a:xfrm>
                <a:off x="2772081" y="6426548"/>
                <a:ext cx="221474" cy="2068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smtClean="0">
                    <a:ln>
                      <a:noFill/>
                    </a:ln>
                    <a:solidFill>
                      <a:srgbClr val="000000"/>
                    </a:solidFill>
                    <a:effectLst/>
                    <a:latin typeface="Calibri" pitchFamily="34" charset="0"/>
                  </a:rPr>
                  <a:t>0</a:t>
                </a:r>
                <a:endParaRPr kumimoji="0" lang="en-US" altLang="en-US" sz="1400" b="1" i="0" u="none" strike="noStrike" cap="none" normalizeH="0" baseline="0" smtClean="0">
                  <a:ln>
                    <a:noFill/>
                  </a:ln>
                  <a:solidFill>
                    <a:schemeClr val="tx1"/>
                  </a:solidFill>
                  <a:effectLst/>
                  <a:latin typeface="Arial" pitchFamily="34" charset="0"/>
                </a:endParaRPr>
              </a:p>
            </p:txBody>
          </p:sp>
          <p:sp>
            <p:nvSpPr>
              <p:cNvPr id="40" name="Text Box 8"/>
              <p:cNvSpPr txBox="1">
                <a:spLocks noChangeArrowheads="1"/>
              </p:cNvSpPr>
              <p:nvPr/>
            </p:nvSpPr>
            <p:spPr bwMode="auto">
              <a:xfrm>
                <a:off x="3074493" y="6426548"/>
                <a:ext cx="360040" cy="2068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lang="en-GB" altLang="en-US" sz="1400" b="1" smtClean="0">
                    <a:solidFill>
                      <a:srgbClr val="000000"/>
                    </a:solidFill>
                    <a:latin typeface="Calibri" pitchFamily="34" charset="0"/>
                  </a:rPr>
                  <a:t>-800</a:t>
                </a:r>
                <a:endParaRPr kumimoji="0" lang="en-US" altLang="en-US" sz="1400" b="1" i="0" u="none" strike="noStrike" cap="none" normalizeH="0" baseline="0" smtClean="0">
                  <a:ln>
                    <a:noFill/>
                  </a:ln>
                  <a:solidFill>
                    <a:schemeClr val="tx1"/>
                  </a:solidFill>
                  <a:effectLst/>
                  <a:latin typeface="Arial" pitchFamily="34" charset="0"/>
                </a:endParaRPr>
              </a:p>
            </p:txBody>
          </p:sp>
          <p:sp>
            <p:nvSpPr>
              <p:cNvPr id="41" name="Text Box 8"/>
              <p:cNvSpPr txBox="1">
                <a:spLocks noChangeArrowheads="1"/>
              </p:cNvSpPr>
              <p:nvPr/>
            </p:nvSpPr>
            <p:spPr bwMode="auto">
              <a:xfrm>
                <a:off x="3591278" y="6417086"/>
                <a:ext cx="389956" cy="2068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smtClean="0">
                    <a:ln>
                      <a:noFill/>
                    </a:ln>
                    <a:solidFill>
                      <a:srgbClr val="000000"/>
                    </a:solidFill>
                    <a:effectLst/>
                    <a:latin typeface="Calibri" pitchFamily="34" charset="0"/>
                  </a:rPr>
                  <a:t>-900</a:t>
                </a:r>
                <a:endParaRPr kumimoji="0" lang="en-US" altLang="en-US" sz="1400" b="1" i="0" u="none" strike="noStrike" cap="none" normalizeH="0" baseline="0" smtClean="0">
                  <a:ln>
                    <a:noFill/>
                  </a:ln>
                  <a:solidFill>
                    <a:schemeClr val="tx1"/>
                  </a:solidFill>
                  <a:effectLst/>
                  <a:latin typeface="Arial" pitchFamily="34" charset="0"/>
                </a:endParaRPr>
              </a:p>
            </p:txBody>
          </p:sp>
          <p:sp>
            <p:nvSpPr>
              <p:cNvPr id="42" name="Text Box 8"/>
              <p:cNvSpPr txBox="1">
                <a:spLocks noChangeArrowheads="1"/>
              </p:cNvSpPr>
              <p:nvPr/>
            </p:nvSpPr>
            <p:spPr bwMode="auto">
              <a:xfrm>
                <a:off x="4084515" y="6428823"/>
                <a:ext cx="506922" cy="2068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lang="en-GB" altLang="en-US" sz="1400" b="1" smtClean="0">
                    <a:solidFill>
                      <a:srgbClr val="000000"/>
                    </a:solidFill>
                    <a:latin typeface="Calibri" pitchFamily="34" charset="0"/>
                  </a:rPr>
                  <a:t>-1000</a:t>
                </a:r>
                <a:endParaRPr kumimoji="0" lang="en-US" altLang="en-US" sz="1400" b="1" i="0" u="none" strike="noStrike" cap="none" normalizeH="0" baseline="0" smtClean="0">
                  <a:ln>
                    <a:noFill/>
                  </a:ln>
                  <a:solidFill>
                    <a:schemeClr val="tx1"/>
                  </a:solidFill>
                  <a:effectLst/>
                  <a:latin typeface="Arial" pitchFamily="34" charset="0"/>
                </a:endParaRPr>
              </a:p>
            </p:txBody>
          </p:sp>
          <p:sp>
            <p:nvSpPr>
              <p:cNvPr id="43" name="Text Box 8"/>
              <p:cNvSpPr txBox="1">
                <a:spLocks noChangeArrowheads="1"/>
              </p:cNvSpPr>
              <p:nvPr/>
            </p:nvSpPr>
            <p:spPr bwMode="auto">
              <a:xfrm>
                <a:off x="2190988" y="6427275"/>
                <a:ext cx="360040" cy="2068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lang="en-GB" altLang="en-US" sz="1400" b="1" smtClean="0">
                    <a:solidFill>
                      <a:srgbClr val="000000"/>
                    </a:solidFill>
                    <a:latin typeface="Calibri" pitchFamily="34" charset="0"/>
                  </a:rPr>
                  <a:t>-800</a:t>
                </a:r>
                <a:endParaRPr kumimoji="0" lang="en-US" altLang="en-US" sz="1400" b="1" i="0" u="none" strike="noStrike" cap="none" normalizeH="0" baseline="0" smtClean="0">
                  <a:ln>
                    <a:noFill/>
                  </a:ln>
                  <a:solidFill>
                    <a:schemeClr val="tx1"/>
                  </a:solidFill>
                  <a:effectLst/>
                  <a:latin typeface="Arial" pitchFamily="34" charset="0"/>
                </a:endParaRPr>
              </a:p>
            </p:txBody>
          </p:sp>
          <p:sp>
            <p:nvSpPr>
              <p:cNvPr id="44" name="Text Box 8"/>
              <p:cNvSpPr txBox="1">
                <a:spLocks noChangeArrowheads="1"/>
              </p:cNvSpPr>
              <p:nvPr/>
            </p:nvSpPr>
            <p:spPr bwMode="auto">
              <a:xfrm>
                <a:off x="1682758" y="6428823"/>
                <a:ext cx="389956" cy="2068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smtClean="0">
                    <a:ln>
                      <a:noFill/>
                    </a:ln>
                    <a:solidFill>
                      <a:srgbClr val="000000"/>
                    </a:solidFill>
                    <a:effectLst/>
                    <a:latin typeface="Calibri" pitchFamily="34" charset="0"/>
                  </a:rPr>
                  <a:t>-900</a:t>
                </a:r>
                <a:endParaRPr kumimoji="0" lang="en-US" altLang="en-US" sz="1400" b="1" i="0" u="none" strike="noStrike" cap="none" normalizeH="0" baseline="0" smtClean="0">
                  <a:ln>
                    <a:noFill/>
                  </a:ln>
                  <a:solidFill>
                    <a:schemeClr val="tx1"/>
                  </a:solidFill>
                  <a:effectLst/>
                  <a:latin typeface="Arial" pitchFamily="34" charset="0"/>
                </a:endParaRPr>
              </a:p>
            </p:txBody>
          </p:sp>
          <p:sp>
            <p:nvSpPr>
              <p:cNvPr id="45" name="Text Box 8"/>
              <p:cNvSpPr txBox="1">
                <a:spLocks noChangeArrowheads="1"/>
              </p:cNvSpPr>
              <p:nvPr/>
            </p:nvSpPr>
            <p:spPr bwMode="auto">
              <a:xfrm>
                <a:off x="1159427" y="6428823"/>
                <a:ext cx="506922" cy="2068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lang="en-GB" altLang="en-US" sz="1400" b="1" smtClean="0">
                    <a:solidFill>
                      <a:srgbClr val="000000"/>
                    </a:solidFill>
                    <a:latin typeface="Calibri" pitchFamily="34" charset="0"/>
                  </a:rPr>
                  <a:t>-1000</a:t>
                </a:r>
                <a:endParaRPr kumimoji="0" lang="en-US" altLang="en-US" sz="1400" b="1" i="0" u="none" strike="noStrike" cap="none" normalizeH="0" baseline="0" smtClean="0">
                  <a:ln>
                    <a:noFill/>
                  </a:ln>
                  <a:solidFill>
                    <a:schemeClr val="tx1"/>
                  </a:solidFill>
                  <a:effectLst/>
                  <a:latin typeface="Arial" pitchFamily="34" charset="0"/>
                </a:endParaRPr>
              </a:p>
            </p:txBody>
          </p:sp>
          <p:sp>
            <p:nvSpPr>
              <p:cNvPr id="14341" name="TextBox 14340"/>
              <p:cNvSpPr txBox="1"/>
              <p:nvPr/>
            </p:nvSpPr>
            <p:spPr>
              <a:xfrm>
                <a:off x="2098070" y="6059491"/>
                <a:ext cx="1688186" cy="338554"/>
              </a:xfrm>
              <a:prstGeom prst="rect">
                <a:avLst/>
              </a:prstGeom>
              <a:noFill/>
            </p:spPr>
            <p:txBody>
              <a:bodyPr wrap="square" rtlCol="0">
                <a:spAutoFit/>
              </a:bodyPr>
              <a:lstStyle/>
              <a:p>
                <a:r>
                  <a:rPr lang="en-GB" sz="1600" smtClean="0">
                    <a:latin typeface="Calibri" panose="020F0502020204030204" pitchFamily="34" charset="0"/>
                    <a:cs typeface="Calibri" panose="020F0502020204030204" pitchFamily="34" charset="0"/>
                  </a:rPr>
                  <a:t>Applied bias [V]</a:t>
                </a:r>
                <a:endParaRPr lang="en-GB" sz="1600">
                  <a:latin typeface="Calibri" panose="020F0502020204030204" pitchFamily="34" charset="0"/>
                  <a:cs typeface="Calibri" panose="020F0502020204030204" pitchFamily="34" charset="0"/>
                </a:endParaRPr>
              </a:p>
            </p:txBody>
          </p:sp>
        </p:grpSp>
      </p:grpSp>
      <p:grpSp>
        <p:nvGrpSpPr>
          <p:cNvPr id="14344" name="Group 14343"/>
          <p:cNvGrpSpPr/>
          <p:nvPr/>
        </p:nvGrpSpPr>
        <p:grpSpPr>
          <a:xfrm>
            <a:off x="0" y="2491155"/>
            <a:ext cx="5724128" cy="1945958"/>
            <a:chOff x="0" y="2491155"/>
            <a:chExt cx="5724128" cy="1945958"/>
          </a:xfrm>
        </p:grpSpPr>
        <p:pic>
          <p:nvPicPr>
            <p:cNvPr id="3075" name="Picture 3" descr="ptl7567"/>
            <p:cNvPicPr>
              <a:picLocks noChangeAspect="1" noChangeArrowheads="1"/>
            </p:cNvPicPr>
            <p:nvPr/>
          </p:nvPicPr>
          <p:blipFill rotWithShape="1">
            <a:blip r:embed="rId6">
              <a:extLst>
                <a:ext uri="{28A0092B-C50C-407E-A947-70E740481C1C}">
                  <a14:useLocalDpi xmlns:a14="http://schemas.microsoft.com/office/drawing/2010/main" val="0"/>
                </a:ext>
              </a:extLst>
            </a:blip>
            <a:srcRect t="3838" b="11502"/>
            <a:stretch/>
          </p:blipFill>
          <p:spPr bwMode="auto">
            <a:xfrm>
              <a:off x="0" y="2491155"/>
              <a:ext cx="5724128" cy="19459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8" name="Text Box 6"/>
            <p:cNvSpPr txBox="1">
              <a:spLocks noChangeArrowheads="1"/>
            </p:cNvSpPr>
            <p:nvPr/>
          </p:nvSpPr>
          <p:spPr bwMode="auto">
            <a:xfrm>
              <a:off x="1956387" y="3633782"/>
              <a:ext cx="624595" cy="4479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smtClean="0">
                  <a:ln>
                    <a:noFill/>
                  </a:ln>
                  <a:effectLst/>
                  <a:latin typeface="Calibri" pitchFamily="34" charset="0"/>
                </a:rPr>
                <a:t>Anode</a:t>
              </a:r>
            </a:p>
            <a:p>
              <a:pPr marL="0" marR="0" lvl="0" indent="0" algn="ctr" defTabSz="914400" rtl="0" eaLnBrk="1" fontAlgn="base" latinLnBrk="0" hangingPunct="1">
                <a:lnSpc>
                  <a:spcPct val="100000"/>
                </a:lnSpc>
                <a:spcBef>
                  <a:spcPct val="0"/>
                </a:spcBef>
                <a:spcAft>
                  <a:spcPct val="0"/>
                </a:spcAft>
                <a:buClrTx/>
                <a:buSzTx/>
                <a:buFontTx/>
                <a:buNone/>
                <a:tabLst/>
              </a:pPr>
              <a:r>
                <a:rPr lang="en-GB" altLang="en-US" sz="1400" b="1" smtClean="0">
                  <a:latin typeface="Calibri" pitchFamily="34" charset="0"/>
                </a:rPr>
                <a:t>0</a:t>
              </a:r>
              <a:endParaRPr kumimoji="0" lang="en-US" altLang="en-US" sz="1400" b="1" i="0" u="none" strike="noStrike" cap="none" normalizeH="0" baseline="0" smtClean="0">
                <a:ln>
                  <a:noFill/>
                </a:ln>
                <a:effectLst/>
                <a:latin typeface="Arial" pitchFamily="34" charset="0"/>
              </a:endParaRPr>
            </a:p>
          </p:txBody>
        </p:sp>
        <p:sp>
          <p:nvSpPr>
            <p:cNvPr id="9" name="Text Box 7"/>
            <p:cNvSpPr txBox="1">
              <a:spLocks noChangeArrowheads="1"/>
            </p:cNvSpPr>
            <p:nvPr/>
          </p:nvSpPr>
          <p:spPr bwMode="auto">
            <a:xfrm>
              <a:off x="2580982" y="3633782"/>
              <a:ext cx="673531" cy="4839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smtClean="0">
                  <a:ln>
                    <a:noFill/>
                  </a:ln>
                  <a:solidFill>
                    <a:srgbClr val="000000"/>
                  </a:solidFill>
                  <a:effectLst/>
                  <a:latin typeface="Calibri" pitchFamily="34" charset="0"/>
                </a:rPr>
                <a:t>Ring </a:t>
              </a:r>
              <a:r>
                <a:rPr kumimoji="0" lang="en-GB" altLang="en-US" sz="1400" b="1" i="0" u="none" strike="noStrike" cap="none" normalizeH="0" baseline="0" smtClean="0">
                  <a:ln>
                    <a:noFill/>
                  </a:ln>
                  <a:solidFill>
                    <a:srgbClr val="000000"/>
                  </a:solidFill>
                  <a:effectLst/>
                  <a:latin typeface="Calibri" pitchFamily="34" charset="0"/>
                </a:rPr>
                <a:t>1</a:t>
              </a:r>
            </a:p>
            <a:p>
              <a:pPr marL="0" marR="0" lvl="0" indent="0" algn="l" defTabSz="914400" rtl="0" eaLnBrk="1" fontAlgn="base" latinLnBrk="0" hangingPunct="1">
                <a:lnSpc>
                  <a:spcPct val="100000"/>
                </a:lnSpc>
                <a:spcBef>
                  <a:spcPct val="0"/>
                </a:spcBef>
                <a:spcAft>
                  <a:spcPct val="0"/>
                </a:spcAft>
                <a:buClrTx/>
                <a:buSzTx/>
                <a:buFontTx/>
                <a:buNone/>
                <a:tabLst/>
              </a:pPr>
              <a:r>
                <a:rPr lang="en-GB" altLang="en-US" sz="1400" b="1" smtClean="0">
                  <a:solidFill>
                    <a:srgbClr val="000000"/>
                  </a:solidFill>
                  <a:latin typeface="Calibri" pitchFamily="34" charset="0"/>
                </a:rPr>
                <a:t>-500</a:t>
              </a:r>
              <a:endParaRPr kumimoji="0" lang="en-US" altLang="en-US" sz="1400" b="1" i="0" u="none" strike="noStrike" cap="none" normalizeH="0" baseline="0" smtClean="0">
                <a:ln>
                  <a:noFill/>
                </a:ln>
                <a:solidFill>
                  <a:schemeClr val="tx1"/>
                </a:solidFill>
                <a:effectLst/>
                <a:latin typeface="Arial" pitchFamily="34" charset="0"/>
              </a:endParaRPr>
            </a:p>
          </p:txBody>
        </p:sp>
        <p:sp>
          <p:nvSpPr>
            <p:cNvPr id="11" name="Text Box 9"/>
            <p:cNvSpPr txBox="1">
              <a:spLocks noChangeArrowheads="1"/>
            </p:cNvSpPr>
            <p:nvPr/>
          </p:nvSpPr>
          <p:spPr bwMode="auto">
            <a:xfrm>
              <a:off x="3212788" y="3633782"/>
              <a:ext cx="673531" cy="4479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smtClean="0">
                  <a:ln>
                    <a:noFill/>
                  </a:ln>
                  <a:effectLst/>
                  <a:latin typeface="Calibri" pitchFamily="34" charset="0"/>
                </a:rPr>
                <a:t>Ring </a:t>
              </a:r>
              <a:r>
                <a:rPr kumimoji="0" lang="en-GB" altLang="en-US" sz="1400" b="1" i="0" u="none" strike="noStrike" cap="none" normalizeH="0" baseline="0" smtClean="0">
                  <a:ln>
                    <a:noFill/>
                  </a:ln>
                  <a:effectLst/>
                  <a:latin typeface="Calibri" pitchFamily="34" charset="0"/>
                </a:rPr>
                <a:t>2</a:t>
              </a:r>
            </a:p>
            <a:p>
              <a:pPr marL="0" marR="0" lvl="0" indent="0" algn="l" defTabSz="914400" rtl="0" eaLnBrk="1" fontAlgn="base" latinLnBrk="0" hangingPunct="1">
                <a:lnSpc>
                  <a:spcPct val="100000"/>
                </a:lnSpc>
                <a:spcBef>
                  <a:spcPct val="0"/>
                </a:spcBef>
                <a:spcAft>
                  <a:spcPct val="0"/>
                </a:spcAft>
                <a:buClrTx/>
                <a:buSzTx/>
                <a:buFontTx/>
                <a:buNone/>
                <a:tabLst/>
              </a:pPr>
              <a:r>
                <a:rPr lang="en-GB" altLang="en-US" sz="1400" b="1" smtClean="0">
                  <a:latin typeface="Calibri" pitchFamily="34" charset="0"/>
                </a:rPr>
                <a:t>-600</a:t>
              </a:r>
              <a:endParaRPr kumimoji="0" lang="en-US" altLang="en-US" sz="1400" b="0" i="0" u="none" strike="noStrike" cap="none" normalizeH="0" baseline="0" smtClean="0">
                <a:ln>
                  <a:noFill/>
                </a:ln>
                <a:effectLst/>
                <a:latin typeface="Arial" pitchFamily="34" charset="0"/>
              </a:endParaRPr>
            </a:p>
          </p:txBody>
        </p:sp>
        <p:sp>
          <p:nvSpPr>
            <p:cNvPr id="14" name="Text Box 12"/>
            <p:cNvSpPr txBox="1">
              <a:spLocks noChangeArrowheads="1"/>
            </p:cNvSpPr>
            <p:nvPr/>
          </p:nvSpPr>
          <p:spPr bwMode="auto">
            <a:xfrm>
              <a:off x="710061" y="2636585"/>
              <a:ext cx="1870920" cy="3020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600" b="0" i="0" u="none" strike="noStrike" cap="none" normalizeH="0" baseline="0" smtClean="0">
                  <a:ln>
                    <a:noFill/>
                  </a:ln>
                  <a:solidFill>
                    <a:srgbClr val="FFFFFF"/>
                  </a:solidFill>
                  <a:effectLst/>
                  <a:latin typeface="Calibri" pitchFamily="34" charset="0"/>
                </a:rPr>
                <a:t>Planar cathode -700V</a:t>
              </a:r>
              <a:endParaRPr kumimoji="0" lang="en-US" altLang="en-US" sz="1600" b="0" i="0" u="none" strike="noStrike" cap="none" normalizeH="0" baseline="0" smtClean="0">
                <a:ln>
                  <a:noFill/>
                </a:ln>
                <a:solidFill>
                  <a:schemeClr val="tx1"/>
                </a:solidFill>
                <a:effectLst/>
                <a:latin typeface="Arial" pitchFamily="34" charset="0"/>
              </a:endParaRPr>
            </a:p>
          </p:txBody>
        </p:sp>
        <p:sp>
          <p:nvSpPr>
            <p:cNvPr id="17" name="Text Box 7"/>
            <p:cNvSpPr txBox="1">
              <a:spLocks noChangeArrowheads="1"/>
            </p:cNvSpPr>
            <p:nvPr/>
          </p:nvSpPr>
          <p:spPr bwMode="auto">
            <a:xfrm>
              <a:off x="1343431" y="3633782"/>
              <a:ext cx="612956" cy="4479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smtClean="0">
                  <a:ln>
                    <a:noFill/>
                  </a:ln>
                  <a:solidFill>
                    <a:srgbClr val="000000"/>
                  </a:solidFill>
                  <a:effectLst/>
                  <a:latin typeface="Calibri" pitchFamily="34" charset="0"/>
                </a:rPr>
                <a:t>Ring </a:t>
              </a:r>
              <a:r>
                <a:rPr kumimoji="0" lang="en-GB" altLang="en-US" sz="1400" b="1" i="0" u="none" strike="noStrike" cap="none" normalizeH="0" baseline="0" smtClean="0">
                  <a:ln>
                    <a:noFill/>
                  </a:ln>
                  <a:solidFill>
                    <a:srgbClr val="000000"/>
                  </a:solidFill>
                  <a:effectLst/>
                  <a:latin typeface="Calibri" pitchFamily="34" charset="0"/>
                </a:rPr>
                <a:t>1</a:t>
              </a:r>
            </a:p>
            <a:p>
              <a:pPr marL="0" marR="0" lvl="0" indent="0" algn="l" defTabSz="914400" rtl="0" eaLnBrk="1" fontAlgn="base" latinLnBrk="0" hangingPunct="1">
                <a:lnSpc>
                  <a:spcPct val="100000"/>
                </a:lnSpc>
                <a:spcBef>
                  <a:spcPct val="0"/>
                </a:spcBef>
                <a:spcAft>
                  <a:spcPct val="0"/>
                </a:spcAft>
                <a:buClrTx/>
                <a:buSzTx/>
                <a:buFontTx/>
                <a:buNone/>
                <a:tabLst/>
              </a:pPr>
              <a:r>
                <a:rPr lang="en-GB" altLang="en-US" sz="1400" b="1" smtClean="0">
                  <a:solidFill>
                    <a:srgbClr val="000000"/>
                  </a:solidFill>
                  <a:latin typeface="Calibri" pitchFamily="34" charset="0"/>
                </a:rPr>
                <a:t>-500</a:t>
              </a:r>
              <a:endParaRPr kumimoji="0" lang="en-US" altLang="en-US" sz="1400" b="1" i="0" u="none" strike="noStrike" cap="none" normalizeH="0" baseline="0" smtClean="0">
                <a:ln>
                  <a:noFill/>
                </a:ln>
                <a:solidFill>
                  <a:schemeClr val="tx1"/>
                </a:solidFill>
                <a:effectLst/>
                <a:latin typeface="Arial" pitchFamily="34" charset="0"/>
              </a:endParaRPr>
            </a:p>
          </p:txBody>
        </p:sp>
        <p:sp>
          <p:nvSpPr>
            <p:cNvPr id="20" name="Text Box 9"/>
            <p:cNvSpPr txBox="1">
              <a:spLocks noChangeArrowheads="1"/>
            </p:cNvSpPr>
            <p:nvPr/>
          </p:nvSpPr>
          <p:spPr bwMode="auto">
            <a:xfrm>
              <a:off x="774711" y="3633782"/>
              <a:ext cx="638177" cy="5089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smtClean="0">
                  <a:ln>
                    <a:noFill/>
                  </a:ln>
                  <a:effectLst/>
                  <a:latin typeface="Calibri" pitchFamily="34" charset="0"/>
                </a:rPr>
                <a:t>Ring </a:t>
              </a:r>
              <a:r>
                <a:rPr kumimoji="0" lang="en-GB" altLang="en-US" sz="1400" b="1" i="0" u="none" strike="noStrike" cap="none" normalizeH="0" baseline="0" smtClean="0">
                  <a:ln>
                    <a:noFill/>
                  </a:ln>
                  <a:effectLst/>
                  <a:latin typeface="Calibri" pitchFamily="34" charset="0"/>
                </a:rPr>
                <a:t>2</a:t>
              </a:r>
            </a:p>
            <a:p>
              <a:pPr marL="0" marR="0" lvl="0" indent="0" algn="l" defTabSz="914400" rtl="0" eaLnBrk="1" fontAlgn="base" latinLnBrk="0" hangingPunct="1">
                <a:lnSpc>
                  <a:spcPct val="100000"/>
                </a:lnSpc>
                <a:spcBef>
                  <a:spcPct val="0"/>
                </a:spcBef>
                <a:spcAft>
                  <a:spcPct val="0"/>
                </a:spcAft>
                <a:buClrTx/>
                <a:buSzTx/>
                <a:buFontTx/>
                <a:buNone/>
                <a:tabLst/>
              </a:pPr>
              <a:r>
                <a:rPr lang="en-GB" altLang="en-US" sz="1400" b="1" smtClean="0">
                  <a:latin typeface="Calibri" pitchFamily="34" charset="0"/>
                </a:rPr>
                <a:t>-600</a:t>
              </a:r>
              <a:endParaRPr kumimoji="0" lang="en-US" altLang="en-US" sz="1400" b="0" i="0" u="none" strike="noStrike" cap="none" normalizeH="0" baseline="0" smtClean="0">
                <a:ln>
                  <a:noFill/>
                </a:ln>
                <a:effectLst/>
                <a:latin typeface="Arial" pitchFamily="34" charset="0"/>
              </a:endParaRPr>
            </a:p>
          </p:txBody>
        </p:sp>
        <p:sp>
          <p:nvSpPr>
            <p:cNvPr id="30" name="TextBox 29"/>
            <p:cNvSpPr txBox="1"/>
            <p:nvPr/>
          </p:nvSpPr>
          <p:spPr>
            <a:xfrm>
              <a:off x="4084515" y="2826494"/>
              <a:ext cx="1363209" cy="1274195"/>
            </a:xfrm>
            <a:prstGeom prst="rect">
              <a:avLst/>
            </a:prstGeom>
            <a:solidFill>
              <a:schemeClr val="bg1"/>
            </a:solidFill>
          </p:spPr>
          <p:txBody>
            <a:bodyPr wrap="square" rtlCol="0">
              <a:spAutoFit/>
            </a:bodyPr>
            <a:lstStyle/>
            <a:p>
              <a:pPr>
                <a:lnSpc>
                  <a:spcPct val="120000"/>
                </a:lnSpc>
              </a:pPr>
              <a:r>
                <a:rPr lang="en-GB" sz="1600" smtClean="0">
                  <a:latin typeface="Calibri" panose="020F0502020204030204" pitchFamily="34" charset="0"/>
                  <a:cs typeface="Calibri" panose="020F0502020204030204" pitchFamily="34" charset="0"/>
                </a:rPr>
                <a:t>0</a:t>
              </a:r>
            </a:p>
            <a:p>
              <a:pPr>
                <a:lnSpc>
                  <a:spcPct val="120000"/>
                </a:lnSpc>
              </a:pPr>
              <a:r>
                <a:rPr lang="en-GB" sz="1600" smtClean="0">
                  <a:latin typeface="Calibri" panose="020F0502020204030204" pitchFamily="34" charset="0"/>
                  <a:cs typeface="Calibri" panose="020F0502020204030204" pitchFamily="34" charset="0"/>
                </a:rPr>
                <a:t>-230</a:t>
              </a:r>
            </a:p>
            <a:p>
              <a:pPr>
                <a:lnSpc>
                  <a:spcPct val="120000"/>
                </a:lnSpc>
              </a:pPr>
              <a:r>
                <a:rPr lang="en-GB" sz="1600" smtClean="0">
                  <a:latin typeface="Calibri" panose="020F0502020204030204" pitchFamily="34" charset="0"/>
                  <a:cs typeface="Calibri" panose="020F0502020204030204" pitchFamily="34" charset="0"/>
                </a:rPr>
                <a:t>-460</a:t>
              </a:r>
            </a:p>
            <a:p>
              <a:pPr>
                <a:lnSpc>
                  <a:spcPct val="120000"/>
                </a:lnSpc>
              </a:pPr>
              <a:r>
                <a:rPr lang="en-GB" sz="1600" smtClean="0">
                  <a:latin typeface="Calibri" panose="020F0502020204030204" pitchFamily="34" charset="0"/>
                  <a:cs typeface="Calibri" panose="020F0502020204030204" pitchFamily="34" charset="0"/>
                </a:rPr>
                <a:t>-700</a:t>
              </a:r>
              <a:endParaRPr lang="en-GB" sz="1600">
                <a:latin typeface="Calibri" panose="020F0502020204030204" pitchFamily="34" charset="0"/>
                <a:cs typeface="Calibri" panose="020F0502020204030204" pitchFamily="34" charset="0"/>
              </a:endParaRPr>
            </a:p>
          </p:txBody>
        </p:sp>
        <p:sp>
          <p:nvSpPr>
            <p:cNvPr id="49" name="TextBox 48"/>
            <p:cNvSpPr txBox="1"/>
            <p:nvPr/>
          </p:nvSpPr>
          <p:spPr>
            <a:xfrm>
              <a:off x="1529538" y="3382932"/>
              <a:ext cx="1688186" cy="338554"/>
            </a:xfrm>
            <a:prstGeom prst="rect">
              <a:avLst/>
            </a:prstGeom>
            <a:noFill/>
          </p:spPr>
          <p:txBody>
            <a:bodyPr wrap="square" rtlCol="0">
              <a:spAutoFit/>
            </a:bodyPr>
            <a:lstStyle/>
            <a:p>
              <a:r>
                <a:rPr lang="en-GB" sz="1600" smtClean="0">
                  <a:latin typeface="Calibri" panose="020F0502020204030204" pitchFamily="34" charset="0"/>
                  <a:cs typeface="Calibri" panose="020F0502020204030204" pitchFamily="34" charset="0"/>
                </a:rPr>
                <a:t>Applied bias [V]</a:t>
              </a:r>
              <a:endParaRPr lang="en-GB" sz="1600">
                <a:latin typeface="Calibri" panose="020F0502020204030204" pitchFamily="34" charset="0"/>
                <a:cs typeface="Calibri" panose="020F0502020204030204" pitchFamily="34" charset="0"/>
              </a:endParaRPr>
            </a:p>
          </p:txBody>
        </p:sp>
      </p:grpSp>
      <p:sp>
        <p:nvSpPr>
          <p:cNvPr id="50" name="Text Box 9"/>
          <p:cNvSpPr txBox="1">
            <a:spLocks noChangeArrowheads="1"/>
          </p:cNvSpPr>
          <p:nvPr/>
        </p:nvSpPr>
        <p:spPr bwMode="auto">
          <a:xfrm>
            <a:off x="3797915" y="4147195"/>
            <a:ext cx="540061" cy="433934"/>
          </a:xfrm>
          <a:prstGeom prst="rect">
            <a:avLst/>
          </a:prstGeom>
          <a:solidFill>
            <a:schemeClr val="bg1"/>
          </a:solidFill>
          <a:ln>
            <a:solidFill>
              <a:schemeClr val="bg2">
                <a:lumMod val="50000"/>
              </a:schemeClr>
            </a:solidFill>
          </a:ln>
          <a:effectLs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1" i="0" u="none" strike="noStrike" cap="none" normalizeH="0" baseline="0" smtClean="0">
                <a:ln>
                  <a:noFill/>
                </a:ln>
                <a:effectLst/>
                <a:latin typeface="Calibri" pitchFamily="34" charset="0"/>
              </a:rPr>
              <a:t>Ring </a:t>
            </a:r>
            <a:r>
              <a:rPr lang="en-GB" altLang="en-US" sz="1400" b="1" smtClean="0">
                <a:latin typeface="Calibri" pitchFamily="34" charset="0"/>
              </a:rPr>
              <a:t>3 </a:t>
            </a:r>
          </a:p>
          <a:p>
            <a:pPr marL="0" marR="0" lvl="0" indent="0" algn="l" defTabSz="914400" rtl="0" eaLnBrk="1" fontAlgn="base" latinLnBrk="0" hangingPunct="1">
              <a:lnSpc>
                <a:spcPct val="100000"/>
              </a:lnSpc>
              <a:spcBef>
                <a:spcPct val="0"/>
              </a:spcBef>
              <a:spcAft>
                <a:spcPct val="0"/>
              </a:spcAft>
              <a:buClrTx/>
              <a:buSzTx/>
              <a:buFontTx/>
              <a:buNone/>
              <a:tabLst/>
            </a:pPr>
            <a:r>
              <a:rPr lang="en-GB" altLang="en-US" sz="1400" b="1" smtClean="0">
                <a:latin typeface="Calibri" pitchFamily="34" charset="0"/>
              </a:rPr>
              <a:t>-700</a:t>
            </a:r>
            <a:endParaRPr kumimoji="0" lang="en-US" altLang="en-US" sz="1400" b="0" i="0" u="none" strike="noStrike" cap="none" normalizeH="0" baseline="0" smtClean="0">
              <a:ln>
                <a:noFill/>
              </a:ln>
              <a:effectLst/>
              <a:latin typeface="Arial" pitchFamily="34" charset="0"/>
            </a:endParaRPr>
          </a:p>
        </p:txBody>
      </p:sp>
      <p:sp>
        <p:nvSpPr>
          <p:cNvPr id="14345" name="TextBox 14344"/>
          <p:cNvSpPr txBox="1"/>
          <p:nvPr/>
        </p:nvSpPr>
        <p:spPr>
          <a:xfrm>
            <a:off x="5580113" y="5301208"/>
            <a:ext cx="3351056" cy="923330"/>
          </a:xfrm>
          <a:prstGeom prst="rect">
            <a:avLst/>
          </a:prstGeom>
          <a:noFill/>
        </p:spPr>
        <p:txBody>
          <a:bodyPr wrap="square" rtlCol="0">
            <a:spAutoFit/>
          </a:bodyPr>
          <a:lstStyle/>
          <a:p>
            <a:r>
              <a:rPr lang="en-GB" smtClean="0"/>
              <a:t>Sections through 3D datasets </a:t>
            </a:r>
          </a:p>
          <a:p>
            <a:r>
              <a:rPr lang="en-GB" smtClean="0"/>
              <a:t>illustrating Potential field</a:t>
            </a:r>
          </a:p>
          <a:p>
            <a:r>
              <a:rPr lang="en-GB"/>
              <a:t>u</a:t>
            </a:r>
            <a:r>
              <a:rPr lang="en-GB" smtClean="0"/>
              <a:t>nder two different bias schemes.</a:t>
            </a:r>
            <a:endParaRPr lang="en-GB"/>
          </a:p>
        </p:txBody>
      </p:sp>
    </p:spTree>
    <p:extLst>
      <p:ext uri="{BB962C8B-B14F-4D97-AF65-F5344CB8AC3E}">
        <p14:creationId xmlns:p14="http://schemas.microsoft.com/office/powerpoint/2010/main" val="4141888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850106"/>
          </a:xfrm>
        </p:spPr>
        <p:txBody>
          <a:bodyPr>
            <a:normAutofit/>
          </a:bodyPr>
          <a:lstStyle/>
          <a:p>
            <a:r>
              <a:rPr lang="en-GB" sz="3200" smtClean="0"/>
              <a:t>Simulation of </a:t>
            </a:r>
            <a:r>
              <a:rPr lang="en-GB" sz="3200" err="1" smtClean="0"/>
              <a:t>Linescans</a:t>
            </a:r>
            <a:r>
              <a:rPr lang="en-GB" sz="3200" smtClean="0"/>
              <a:t>: Methods</a:t>
            </a:r>
            <a:endParaRPr lang="en-GB" sz="320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3642" t="61841" r="31490"/>
          <a:stretch/>
        </p:blipFill>
        <p:spPr>
          <a:xfrm>
            <a:off x="575709" y="1871984"/>
            <a:ext cx="1457808" cy="1369152"/>
          </a:xfrm>
          <a:prstGeom prst="rect">
            <a:avLst/>
          </a:prstGeom>
        </p:spPr>
      </p:pic>
      <p:sp>
        <p:nvSpPr>
          <p:cNvPr id="26" name="TextBox 25"/>
          <p:cNvSpPr txBox="1"/>
          <p:nvPr/>
        </p:nvSpPr>
        <p:spPr>
          <a:xfrm>
            <a:off x="3228955" y="4548488"/>
            <a:ext cx="2927306" cy="2031325"/>
          </a:xfrm>
          <a:prstGeom prst="rect">
            <a:avLst/>
          </a:prstGeom>
          <a:noFill/>
        </p:spPr>
        <p:txBody>
          <a:bodyPr wrap="square" rtlCol="0">
            <a:spAutoFit/>
          </a:bodyPr>
          <a:lstStyle/>
          <a:p>
            <a:pPr algn="r"/>
            <a:r>
              <a:rPr lang="en-GB">
                <a:solidFill>
                  <a:schemeClr val="bg2">
                    <a:lumMod val="50000"/>
                  </a:schemeClr>
                </a:solidFill>
                <a:cs typeface="Calibri" panose="020F0502020204030204" pitchFamily="34" charset="0"/>
              </a:rPr>
              <a:t>Electron charge cloud </a:t>
            </a:r>
            <a:endParaRPr lang="en-GB" smtClean="0">
              <a:solidFill>
                <a:schemeClr val="bg2">
                  <a:lumMod val="50000"/>
                </a:schemeClr>
              </a:solidFill>
              <a:cs typeface="Calibri" panose="020F0502020204030204" pitchFamily="34" charset="0"/>
            </a:endParaRPr>
          </a:p>
          <a:p>
            <a:pPr algn="r"/>
            <a:r>
              <a:rPr lang="en-GB" smtClean="0">
                <a:solidFill>
                  <a:schemeClr val="bg2">
                    <a:lumMod val="50000"/>
                  </a:schemeClr>
                </a:solidFill>
                <a:cs typeface="Calibri" panose="020F0502020204030204" pitchFamily="34" charset="0"/>
              </a:rPr>
              <a:t>after 25 keV interaction </a:t>
            </a:r>
          </a:p>
          <a:p>
            <a:pPr algn="r"/>
            <a:r>
              <a:rPr lang="en-GB" smtClean="0">
                <a:solidFill>
                  <a:schemeClr val="bg2">
                    <a:lumMod val="50000"/>
                  </a:schemeClr>
                </a:solidFill>
                <a:cs typeface="Calibri" panose="020F0502020204030204" pitchFamily="34" charset="0"/>
              </a:rPr>
              <a:t>at 2200μm </a:t>
            </a:r>
            <a:r>
              <a:rPr lang="en-GB">
                <a:solidFill>
                  <a:schemeClr val="bg2">
                    <a:lumMod val="50000"/>
                  </a:schemeClr>
                </a:solidFill>
                <a:cs typeface="Calibri" panose="020F0502020204030204" pitchFamily="34" charset="0"/>
              </a:rPr>
              <a:t>radius.  </a:t>
            </a:r>
          </a:p>
          <a:p>
            <a:pPr algn="r"/>
            <a:endParaRPr lang="en-GB">
              <a:solidFill>
                <a:schemeClr val="bg2">
                  <a:lumMod val="50000"/>
                </a:schemeClr>
              </a:solidFill>
              <a:cs typeface="Calibri" panose="020F0502020204030204" pitchFamily="34" charset="0"/>
            </a:endParaRPr>
          </a:p>
          <a:p>
            <a:pPr algn="r"/>
            <a:r>
              <a:rPr lang="en-GB" smtClean="0">
                <a:solidFill>
                  <a:schemeClr val="bg2">
                    <a:lumMod val="50000"/>
                  </a:schemeClr>
                </a:solidFill>
                <a:cs typeface="Calibri" panose="020F0502020204030204" pitchFamily="34" charset="0"/>
              </a:rPr>
              <a:t>In this example, </a:t>
            </a:r>
          </a:p>
          <a:p>
            <a:pPr algn="r"/>
            <a:r>
              <a:rPr lang="en-GB" smtClean="0">
                <a:solidFill>
                  <a:schemeClr val="bg2">
                    <a:lumMod val="50000"/>
                  </a:schemeClr>
                </a:solidFill>
                <a:cs typeface="Calibri" panose="020F0502020204030204" pitchFamily="34" charset="0"/>
              </a:rPr>
              <a:t>charge </a:t>
            </a:r>
            <a:r>
              <a:rPr lang="en-GB">
                <a:solidFill>
                  <a:schemeClr val="bg2">
                    <a:lumMod val="50000"/>
                  </a:schemeClr>
                </a:solidFill>
                <a:cs typeface="Calibri" panose="020F0502020204030204" pitchFamily="34" charset="0"/>
              </a:rPr>
              <a:t>is shared between the Anode and Ring 1</a:t>
            </a:r>
            <a:endParaRPr lang="en-GB">
              <a:solidFill>
                <a:schemeClr val="bg2">
                  <a:lumMod val="50000"/>
                </a:schemeClr>
              </a:solidFill>
            </a:endParaRPr>
          </a:p>
        </p:txBody>
      </p:sp>
      <p:sp>
        <p:nvSpPr>
          <p:cNvPr id="27" name="TextBox 26"/>
          <p:cNvSpPr txBox="1"/>
          <p:nvPr/>
        </p:nvSpPr>
        <p:spPr>
          <a:xfrm>
            <a:off x="2060544" y="2047870"/>
            <a:ext cx="2880324" cy="923330"/>
          </a:xfrm>
          <a:prstGeom prst="rect">
            <a:avLst/>
          </a:prstGeom>
          <a:noFill/>
        </p:spPr>
        <p:txBody>
          <a:bodyPr wrap="square" rtlCol="0">
            <a:spAutoFit/>
          </a:bodyPr>
          <a:lstStyle/>
          <a:p>
            <a:r>
              <a:rPr lang="en-GB">
                <a:solidFill>
                  <a:schemeClr val="bg2">
                    <a:lumMod val="50000"/>
                  </a:schemeClr>
                </a:solidFill>
              </a:rPr>
              <a:t>S</a:t>
            </a:r>
            <a:r>
              <a:rPr lang="en-GB" smtClean="0">
                <a:solidFill>
                  <a:schemeClr val="bg2">
                    <a:lumMod val="50000"/>
                  </a:schemeClr>
                </a:solidFill>
              </a:rPr>
              <a:t>pherical </a:t>
            </a:r>
            <a:r>
              <a:rPr lang="en-GB">
                <a:solidFill>
                  <a:schemeClr val="bg2">
                    <a:lumMod val="50000"/>
                  </a:schemeClr>
                </a:solidFill>
              </a:rPr>
              <a:t>Gaussian </a:t>
            </a:r>
            <a:r>
              <a:rPr lang="en-GB" smtClean="0">
                <a:solidFill>
                  <a:schemeClr val="bg2">
                    <a:lumMod val="50000"/>
                  </a:schemeClr>
                </a:solidFill>
              </a:rPr>
              <a:t>charge density represents average photoelectron path.</a:t>
            </a:r>
            <a:endParaRPr lang="en-GB">
              <a:solidFill>
                <a:schemeClr val="bg2">
                  <a:lumMod val="50000"/>
                </a:schemeClr>
              </a:solidFill>
            </a:endParaRPr>
          </a:p>
        </p:txBody>
      </p:sp>
      <p:cxnSp>
        <p:nvCxnSpPr>
          <p:cNvPr id="33" name="Straight Arrow Connector 32"/>
          <p:cNvCxnSpPr/>
          <p:nvPr/>
        </p:nvCxnSpPr>
        <p:spPr>
          <a:xfrm flipV="1">
            <a:off x="6073514" y="6037885"/>
            <a:ext cx="780553" cy="343444"/>
          </a:xfrm>
          <a:prstGeom prst="straightConnector1">
            <a:avLst/>
          </a:prstGeom>
          <a:ln w="31750">
            <a:solidFill>
              <a:schemeClr val="bg2">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6073514" y="6037885"/>
            <a:ext cx="363515" cy="343444"/>
          </a:xfrm>
          <a:prstGeom prst="straightConnector1">
            <a:avLst/>
          </a:prstGeom>
          <a:ln w="31750">
            <a:solidFill>
              <a:schemeClr val="bg2">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05" name="Group 104"/>
          <p:cNvGrpSpPr/>
          <p:nvPr/>
        </p:nvGrpSpPr>
        <p:grpSpPr>
          <a:xfrm>
            <a:off x="4722821" y="1069384"/>
            <a:ext cx="4262493" cy="4968501"/>
            <a:chOff x="4722821" y="1069384"/>
            <a:chExt cx="4262493" cy="4968501"/>
          </a:xfrm>
        </p:grpSpPr>
        <p:grpSp>
          <p:nvGrpSpPr>
            <p:cNvPr id="81" name="Group 80"/>
            <p:cNvGrpSpPr/>
            <p:nvPr/>
          </p:nvGrpSpPr>
          <p:grpSpPr>
            <a:xfrm>
              <a:off x="4722821" y="1069384"/>
              <a:ext cx="4262493" cy="4968501"/>
              <a:chOff x="4722821" y="1069384"/>
              <a:chExt cx="4262493" cy="4968501"/>
            </a:xfrm>
          </p:grpSpPr>
          <p:grpSp>
            <p:nvGrpSpPr>
              <p:cNvPr id="6" name="Group 2"/>
              <p:cNvGrpSpPr>
                <a:grpSpLocks/>
              </p:cNvGrpSpPr>
              <p:nvPr/>
            </p:nvGrpSpPr>
            <p:grpSpPr bwMode="auto">
              <a:xfrm>
                <a:off x="4722821" y="1069384"/>
                <a:ext cx="4262493" cy="4968501"/>
                <a:chOff x="109246668" y="105494681"/>
                <a:chExt cx="3944296" cy="4640595"/>
              </a:xfrm>
            </p:grpSpPr>
            <p:grpSp>
              <p:nvGrpSpPr>
                <p:cNvPr id="7" name="Group 3"/>
                <p:cNvGrpSpPr>
                  <a:grpSpLocks/>
                </p:cNvGrpSpPr>
                <p:nvPr/>
              </p:nvGrpSpPr>
              <p:grpSpPr bwMode="auto">
                <a:xfrm>
                  <a:off x="109246668" y="105494681"/>
                  <a:ext cx="3944296" cy="4640595"/>
                  <a:chOff x="108325444" y="105501505"/>
                  <a:chExt cx="3944296" cy="4640595"/>
                </a:xfrm>
              </p:grpSpPr>
              <p:grpSp>
                <p:nvGrpSpPr>
                  <p:cNvPr id="11" name="Group 4"/>
                  <p:cNvGrpSpPr>
                    <a:grpSpLocks/>
                  </p:cNvGrpSpPr>
                  <p:nvPr/>
                </p:nvGrpSpPr>
                <p:grpSpPr bwMode="auto">
                  <a:xfrm>
                    <a:off x="108325444" y="105501505"/>
                    <a:ext cx="3944296" cy="4640595"/>
                    <a:chOff x="108325444" y="105501505"/>
                    <a:chExt cx="3944296" cy="4640595"/>
                  </a:xfrm>
                </p:grpSpPr>
                <p:grpSp>
                  <p:nvGrpSpPr>
                    <p:cNvPr id="19" name="Group 5"/>
                    <p:cNvGrpSpPr>
                      <a:grpSpLocks/>
                    </p:cNvGrpSpPr>
                    <p:nvPr/>
                  </p:nvGrpSpPr>
                  <p:grpSpPr bwMode="auto">
                    <a:xfrm>
                      <a:off x="108325444" y="105501505"/>
                      <a:ext cx="3944296" cy="4640595"/>
                      <a:chOff x="108282312" y="105518758"/>
                      <a:chExt cx="3944296" cy="4640595"/>
                    </a:xfrm>
                  </p:grpSpPr>
                  <p:pic>
                    <p:nvPicPr>
                      <p:cNvPr id="5126" name="Picture 6" descr="drift2100"/>
                      <p:cNvPicPr>
                        <a:picLocks noChangeAspect="1" noChangeArrowheads="1"/>
                      </p:cNvPicPr>
                      <p:nvPr/>
                    </p:nvPicPr>
                    <p:blipFill>
                      <a:blip r:embed="rId4">
                        <a:extLst>
                          <a:ext uri="{28A0092B-C50C-407E-A947-70E740481C1C}">
                            <a14:useLocalDpi xmlns:a14="http://schemas.microsoft.com/office/drawing/2010/main" val="0"/>
                          </a:ext>
                        </a:extLst>
                      </a:blip>
                      <a:srcRect l="47699" t="53014" r="1176" b="26125"/>
                      <a:stretch>
                        <a:fillRect/>
                      </a:stretch>
                    </p:blipFill>
                    <p:spPr bwMode="auto">
                      <a:xfrm>
                        <a:off x="109680947" y="107924059"/>
                        <a:ext cx="2480666" cy="11180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grpSp>
                    <p:nvGrpSpPr>
                      <p:cNvPr id="24" name="Group 7"/>
                      <p:cNvGrpSpPr>
                        <a:grpSpLocks/>
                      </p:cNvGrpSpPr>
                      <p:nvPr/>
                    </p:nvGrpSpPr>
                    <p:grpSpPr bwMode="auto">
                      <a:xfrm>
                        <a:off x="108282312" y="105518758"/>
                        <a:ext cx="3944296" cy="4640595"/>
                        <a:chOff x="108473380" y="106187498"/>
                        <a:chExt cx="3944296" cy="4640595"/>
                      </a:xfrm>
                    </p:grpSpPr>
                    <p:pic>
                      <p:nvPicPr>
                        <p:cNvPr id="5128" name="Picture 8" descr="drift2100"/>
                        <p:cNvPicPr>
                          <a:picLocks noChangeAspect="1" noChangeArrowheads="1"/>
                        </p:cNvPicPr>
                        <p:nvPr/>
                      </p:nvPicPr>
                      <p:blipFill>
                        <a:blip r:embed="rId4">
                          <a:extLst>
                            <a:ext uri="{28A0092B-C50C-407E-A947-70E740481C1C}">
                              <a14:useLocalDpi xmlns:a14="http://schemas.microsoft.com/office/drawing/2010/main" val="0"/>
                            </a:ext>
                          </a:extLst>
                        </a:blip>
                        <a:srcRect l="47699" t="27599" r="1373" b="51895"/>
                        <a:stretch>
                          <a:fillRect/>
                        </a:stretch>
                      </p:blipFill>
                      <p:spPr bwMode="auto">
                        <a:xfrm>
                          <a:off x="109881540" y="107546994"/>
                          <a:ext cx="2471141" cy="10989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5129" name="Picture 9" descr="drift2100"/>
                        <p:cNvPicPr>
                          <a:picLocks noChangeAspect="1" noChangeArrowheads="1"/>
                        </p:cNvPicPr>
                        <p:nvPr/>
                      </p:nvPicPr>
                      <p:blipFill>
                        <a:blip r:embed="rId4">
                          <a:extLst>
                            <a:ext uri="{28A0092B-C50C-407E-A947-70E740481C1C}">
                              <a14:useLocalDpi xmlns:a14="http://schemas.microsoft.com/office/drawing/2010/main" val="0"/>
                            </a:ext>
                          </a:extLst>
                        </a:blip>
                        <a:srcRect r="22723" b="76022"/>
                        <a:stretch>
                          <a:fillRect/>
                        </a:stretch>
                      </p:blipFill>
                      <p:spPr bwMode="auto">
                        <a:xfrm>
                          <a:off x="108473380" y="106187498"/>
                          <a:ext cx="3944296" cy="13516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5130" name="Picture 10" descr="drift2100"/>
                        <p:cNvPicPr>
                          <a:picLocks noChangeAspect="1" noChangeArrowheads="1"/>
                        </p:cNvPicPr>
                        <p:nvPr/>
                      </p:nvPicPr>
                      <p:blipFill>
                        <a:blip r:embed="rId4">
                          <a:extLst>
                            <a:ext uri="{28A0092B-C50C-407E-A947-70E740481C1C}">
                              <a14:useLocalDpi xmlns:a14="http://schemas.microsoft.com/office/drawing/2010/main" val="0"/>
                            </a:ext>
                          </a:extLst>
                        </a:blip>
                        <a:srcRect l="47699" t="79138" r="1373" b="710"/>
                        <a:stretch>
                          <a:fillRect/>
                        </a:stretch>
                      </p:blipFill>
                      <p:spPr bwMode="auto">
                        <a:xfrm>
                          <a:off x="109881540" y="109748167"/>
                          <a:ext cx="2471141" cy="10799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grpSp>
                </p:grpSp>
                <p:sp>
                  <p:nvSpPr>
                    <p:cNvPr id="20" name="Text Box 11"/>
                    <p:cNvSpPr txBox="1">
                      <a:spLocks noChangeArrowheads="1"/>
                    </p:cNvSpPr>
                    <p:nvPr/>
                  </p:nvSpPr>
                  <p:spPr bwMode="auto">
                    <a:xfrm>
                      <a:off x="108865092" y="106070916"/>
                      <a:ext cx="1736240" cy="310552"/>
                    </a:xfrm>
                    <a:prstGeom prst="rect">
                      <a:avLst/>
                    </a:prstGeom>
                    <a:solidFill>
                      <a:srgbClr val="0000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FFFFFF"/>
                          </a:solidFill>
                          <a:effectLst/>
                          <a:latin typeface="Calibri" pitchFamily="34" charset="0"/>
                        </a:rPr>
                        <a:t>50ns after interaction</a:t>
                      </a:r>
                      <a:endParaRPr kumimoji="0" lang="en-US" altLang="en-US" sz="1400" b="0" i="0" u="none" strike="noStrike" cap="none" normalizeH="0" baseline="0" smtClean="0">
                        <a:ln>
                          <a:noFill/>
                        </a:ln>
                        <a:solidFill>
                          <a:schemeClr val="tx1"/>
                        </a:solidFill>
                        <a:effectLst/>
                        <a:latin typeface="Arial" pitchFamily="34" charset="0"/>
                      </a:endParaRPr>
                    </a:p>
                  </p:txBody>
                </p:sp>
                <p:sp>
                  <p:nvSpPr>
                    <p:cNvPr id="21" name="Text Box 12"/>
                    <p:cNvSpPr txBox="1">
                      <a:spLocks noChangeArrowheads="1"/>
                    </p:cNvSpPr>
                    <p:nvPr/>
                  </p:nvSpPr>
                  <p:spPr bwMode="auto">
                    <a:xfrm>
                      <a:off x="109761219" y="107032052"/>
                      <a:ext cx="628159" cy="3105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FFFFFF"/>
                          </a:solidFill>
                          <a:effectLst/>
                          <a:latin typeface="Calibri" pitchFamily="34" charset="0"/>
                        </a:rPr>
                        <a:t>200ns</a:t>
                      </a:r>
                      <a:endParaRPr kumimoji="0" lang="en-US" altLang="en-US" sz="1400" b="0" i="0" u="none" strike="noStrike" cap="none" normalizeH="0" baseline="0" smtClean="0">
                        <a:ln>
                          <a:noFill/>
                        </a:ln>
                        <a:solidFill>
                          <a:schemeClr val="tx1"/>
                        </a:solidFill>
                        <a:effectLst/>
                        <a:latin typeface="Arial" pitchFamily="34" charset="0"/>
                      </a:endParaRPr>
                    </a:p>
                  </p:txBody>
                </p:sp>
                <p:sp>
                  <p:nvSpPr>
                    <p:cNvPr id="22" name="Text Box 13"/>
                    <p:cNvSpPr txBox="1">
                      <a:spLocks noChangeArrowheads="1"/>
                    </p:cNvSpPr>
                    <p:nvPr/>
                  </p:nvSpPr>
                  <p:spPr bwMode="auto">
                    <a:xfrm>
                      <a:off x="109728870" y="108112511"/>
                      <a:ext cx="732114" cy="3105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FFFFFF"/>
                          </a:solidFill>
                          <a:effectLst/>
                          <a:latin typeface="Calibri" pitchFamily="34" charset="0"/>
                        </a:rPr>
                        <a:t>250ns</a:t>
                      </a:r>
                      <a:endParaRPr kumimoji="0" lang="en-US" altLang="en-US" sz="1400" b="0" i="0" u="none" strike="noStrike" cap="none" normalizeH="0" baseline="0" smtClean="0">
                        <a:ln>
                          <a:noFill/>
                        </a:ln>
                        <a:solidFill>
                          <a:schemeClr val="tx1"/>
                        </a:solidFill>
                        <a:effectLst/>
                        <a:latin typeface="Arial" pitchFamily="34" charset="0"/>
                      </a:endParaRPr>
                    </a:p>
                  </p:txBody>
                </p:sp>
                <p:sp>
                  <p:nvSpPr>
                    <p:cNvPr id="23" name="Text Box 14"/>
                    <p:cNvSpPr txBox="1">
                      <a:spLocks noChangeArrowheads="1"/>
                    </p:cNvSpPr>
                    <p:nvPr/>
                  </p:nvSpPr>
                  <p:spPr bwMode="auto">
                    <a:xfrm>
                      <a:off x="109739653" y="109175716"/>
                      <a:ext cx="649724" cy="3105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FFFFFF"/>
                          </a:solidFill>
                          <a:effectLst/>
                          <a:latin typeface="Calibri" pitchFamily="34" charset="0"/>
                        </a:rPr>
                        <a:t>450ns</a:t>
                      </a:r>
                      <a:endParaRPr kumimoji="0" lang="en-US" altLang="en-US" sz="1400" b="0" i="0" u="none" strike="noStrike" cap="none" normalizeH="0" baseline="0" smtClean="0">
                        <a:ln>
                          <a:noFill/>
                        </a:ln>
                        <a:solidFill>
                          <a:schemeClr val="tx1"/>
                        </a:solidFill>
                        <a:effectLst/>
                        <a:latin typeface="Arial" pitchFamily="34" charset="0"/>
                      </a:endParaRPr>
                    </a:p>
                  </p:txBody>
                </p:sp>
              </p:grpSp>
              <p:grpSp>
                <p:nvGrpSpPr>
                  <p:cNvPr id="12" name="Group 15"/>
                  <p:cNvGrpSpPr>
                    <a:grpSpLocks/>
                  </p:cNvGrpSpPr>
                  <p:nvPr/>
                </p:nvGrpSpPr>
                <p:grpSpPr bwMode="auto">
                  <a:xfrm>
                    <a:off x="108985996" y="105558052"/>
                    <a:ext cx="2110982" cy="1049096"/>
                    <a:chOff x="108985996" y="105558052"/>
                    <a:chExt cx="2110982" cy="1049096"/>
                  </a:xfrm>
                </p:grpSpPr>
                <p:sp>
                  <p:nvSpPr>
                    <p:cNvPr id="13" name="Text Box 16"/>
                    <p:cNvSpPr txBox="1">
                      <a:spLocks noChangeArrowheads="1"/>
                    </p:cNvSpPr>
                    <p:nvPr/>
                  </p:nvSpPr>
                  <p:spPr bwMode="auto">
                    <a:xfrm>
                      <a:off x="109011490" y="105558052"/>
                      <a:ext cx="946205" cy="2544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sp>
                  <p:nvSpPr>
                    <p:cNvPr id="14" name="Text Box 17"/>
                    <p:cNvSpPr txBox="1">
                      <a:spLocks noChangeArrowheads="1"/>
                    </p:cNvSpPr>
                    <p:nvPr/>
                  </p:nvSpPr>
                  <p:spPr bwMode="auto">
                    <a:xfrm>
                      <a:off x="109651876" y="106297047"/>
                      <a:ext cx="519620" cy="3101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smtClean="0">
                          <a:ln>
                            <a:noFill/>
                          </a:ln>
                          <a:solidFill>
                            <a:srgbClr val="FFFFFF"/>
                          </a:solidFill>
                          <a:effectLst/>
                          <a:latin typeface="Calibri" pitchFamily="34" charset="0"/>
                        </a:rPr>
                        <a:t>Anode</a:t>
                      </a:r>
                      <a:endParaRPr kumimoji="0" lang="en-US" altLang="en-US" sz="1200" b="0" i="0" u="none" strike="noStrike" cap="none" normalizeH="0" baseline="0" smtClean="0">
                        <a:ln>
                          <a:noFill/>
                        </a:ln>
                        <a:solidFill>
                          <a:schemeClr val="tx1"/>
                        </a:solidFill>
                        <a:effectLst/>
                        <a:latin typeface="Arial" pitchFamily="34" charset="0"/>
                      </a:endParaRPr>
                    </a:p>
                  </p:txBody>
                </p:sp>
                <p:sp>
                  <p:nvSpPr>
                    <p:cNvPr id="15" name="Text Box 18"/>
                    <p:cNvSpPr txBox="1">
                      <a:spLocks noChangeArrowheads="1"/>
                    </p:cNvSpPr>
                    <p:nvPr/>
                  </p:nvSpPr>
                  <p:spPr bwMode="auto">
                    <a:xfrm>
                      <a:off x="110171496" y="106297047"/>
                      <a:ext cx="500932" cy="222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smtClean="0">
                          <a:ln>
                            <a:noFill/>
                          </a:ln>
                          <a:solidFill>
                            <a:srgbClr val="FFFFFF"/>
                          </a:solidFill>
                          <a:effectLst/>
                          <a:latin typeface="Calibri" pitchFamily="34" charset="0"/>
                        </a:rPr>
                        <a:t>Ring 1</a:t>
                      </a:r>
                      <a:endParaRPr kumimoji="0" lang="en-US" altLang="en-US" sz="1200" b="0" i="0" u="none" strike="noStrike" cap="none" normalizeH="0" baseline="0" smtClean="0">
                        <a:ln>
                          <a:noFill/>
                        </a:ln>
                        <a:solidFill>
                          <a:schemeClr val="tx1"/>
                        </a:solidFill>
                        <a:effectLst/>
                        <a:latin typeface="Arial" pitchFamily="34" charset="0"/>
                      </a:endParaRPr>
                    </a:p>
                  </p:txBody>
                </p:sp>
                <p:sp>
                  <p:nvSpPr>
                    <p:cNvPr id="16" name="Text Box 19"/>
                    <p:cNvSpPr txBox="1">
                      <a:spLocks noChangeArrowheads="1"/>
                    </p:cNvSpPr>
                    <p:nvPr/>
                  </p:nvSpPr>
                  <p:spPr bwMode="auto">
                    <a:xfrm>
                      <a:off x="110615262" y="106292396"/>
                      <a:ext cx="481716" cy="159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smtClean="0">
                          <a:ln>
                            <a:noFill/>
                          </a:ln>
                          <a:solidFill>
                            <a:srgbClr val="FFFFFF"/>
                          </a:solidFill>
                          <a:effectLst/>
                          <a:latin typeface="Calibri" pitchFamily="34" charset="0"/>
                        </a:rPr>
                        <a:t>Ring 2</a:t>
                      </a:r>
                      <a:endParaRPr kumimoji="0" lang="en-US" altLang="en-US" sz="1200" b="0" i="0" u="none" strike="noStrike" cap="none" normalizeH="0" baseline="0" smtClean="0">
                        <a:ln>
                          <a:noFill/>
                        </a:ln>
                        <a:solidFill>
                          <a:schemeClr val="tx1"/>
                        </a:solidFill>
                        <a:effectLst/>
                        <a:latin typeface="Arial" pitchFamily="34" charset="0"/>
                      </a:endParaRPr>
                    </a:p>
                  </p:txBody>
                </p:sp>
                <p:sp>
                  <p:nvSpPr>
                    <p:cNvPr id="17" name="Text Box 20"/>
                    <p:cNvSpPr txBox="1">
                      <a:spLocks noChangeArrowheads="1"/>
                    </p:cNvSpPr>
                    <p:nvPr/>
                  </p:nvSpPr>
                  <p:spPr bwMode="auto">
                    <a:xfrm>
                      <a:off x="108985996" y="106312020"/>
                      <a:ext cx="397415" cy="222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sp>
                  <p:nvSpPr>
                    <p:cNvPr id="18" name="Text Box 21"/>
                    <p:cNvSpPr txBox="1">
                      <a:spLocks noChangeArrowheads="1"/>
                    </p:cNvSpPr>
                    <p:nvPr/>
                  </p:nvSpPr>
                  <p:spPr bwMode="auto">
                    <a:xfrm>
                      <a:off x="109396492" y="106321840"/>
                      <a:ext cx="357630" cy="222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grpSp>
            </p:grpSp>
            <p:sp>
              <p:nvSpPr>
                <p:cNvPr id="8" name="Text Box 22"/>
                <p:cNvSpPr txBox="1">
                  <a:spLocks noChangeArrowheads="1"/>
                </p:cNvSpPr>
                <p:nvPr/>
              </p:nvSpPr>
              <p:spPr bwMode="auto">
                <a:xfrm>
                  <a:off x="110636143" y="107694482"/>
                  <a:ext cx="478372" cy="2183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smtClean="0">
                      <a:ln>
                        <a:noFill/>
                      </a:ln>
                      <a:solidFill>
                        <a:srgbClr val="FFFFFF"/>
                      </a:solidFill>
                      <a:effectLst/>
                      <a:latin typeface="Calibri" pitchFamily="34" charset="0"/>
                    </a:rPr>
                    <a:t>Anode</a:t>
                  </a:r>
                  <a:endParaRPr kumimoji="0" lang="en-US" altLang="en-US" sz="1200" b="0" i="0" u="none" strike="noStrike" cap="none" normalizeH="0" baseline="0" smtClean="0">
                    <a:ln>
                      <a:noFill/>
                    </a:ln>
                    <a:solidFill>
                      <a:schemeClr val="tx1"/>
                    </a:solidFill>
                    <a:effectLst/>
                    <a:latin typeface="Arial" pitchFamily="34" charset="0"/>
                  </a:endParaRPr>
                </a:p>
              </p:txBody>
            </p:sp>
            <p:sp>
              <p:nvSpPr>
                <p:cNvPr id="9" name="Text Box 23"/>
                <p:cNvSpPr txBox="1">
                  <a:spLocks noChangeArrowheads="1"/>
                </p:cNvSpPr>
                <p:nvPr/>
              </p:nvSpPr>
              <p:spPr bwMode="auto">
                <a:xfrm>
                  <a:off x="110671400" y="108753890"/>
                  <a:ext cx="547414" cy="2183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smtClean="0">
                      <a:ln>
                        <a:noFill/>
                      </a:ln>
                      <a:solidFill>
                        <a:srgbClr val="FFFFFF"/>
                      </a:solidFill>
                      <a:effectLst/>
                      <a:latin typeface="Calibri" pitchFamily="34" charset="0"/>
                    </a:rPr>
                    <a:t>Anode</a:t>
                  </a:r>
                  <a:endParaRPr kumimoji="0" lang="en-US" altLang="en-US" sz="1200" b="0" i="0" u="none" strike="noStrike" cap="none" normalizeH="0" baseline="0" smtClean="0">
                    <a:ln>
                      <a:noFill/>
                    </a:ln>
                    <a:solidFill>
                      <a:schemeClr val="tx1"/>
                    </a:solidFill>
                    <a:effectLst/>
                    <a:latin typeface="Arial" pitchFamily="34" charset="0"/>
                  </a:endParaRPr>
                </a:p>
              </p:txBody>
            </p:sp>
            <p:sp>
              <p:nvSpPr>
                <p:cNvPr id="10" name="Text Box 24"/>
                <p:cNvSpPr txBox="1">
                  <a:spLocks noChangeArrowheads="1"/>
                </p:cNvSpPr>
                <p:nvPr/>
              </p:nvSpPr>
              <p:spPr bwMode="auto">
                <a:xfrm>
                  <a:off x="110683343" y="109912244"/>
                  <a:ext cx="354841" cy="1296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ndParaRPr>
                </a:p>
              </p:txBody>
            </p:sp>
          </p:grpSp>
          <p:grpSp>
            <p:nvGrpSpPr>
              <p:cNvPr id="87" name="Group 86"/>
              <p:cNvGrpSpPr/>
              <p:nvPr/>
            </p:nvGrpSpPr>
            <p:grpSpPr>
              <a:xfrm>
                <a:off x="6339957" y="3644644"/>
                <a:ext cx="1544411" cy="0"/>
                <a:chOff x="6339957" y="6000066"/>
                <a:chExt cx="1544411" cy="0"/>
              </a:xfrm>
            </p:grpSpPr>
            <p:cxnSp>
              <p:nvCxnSpPr>
                <p:cNvPr id="88" name="Straight Connector 87"/>
                <p:cNvCxnSpPr/>
                <p:nvPr/>
              </p:nvCxnSpPr>
              <p:spPr>
                <a:xfrm>
                  <a:off x="6339957" y="6000066"/>
                  <a:ext cx="2183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6774630" y="6000066"/>
                  <a:ext cx="21645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7226281" y="6000066"/>
                  <a:ext cx="23137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7668344" y="6000066"/>
                  <a:ext cx="21602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2" name="Group 91"/>
              <p:cNvGrpSpPr/>
              <p:nvPr/>
            </p:nvGrpSpPr>
            <p:grpSpPr>
              <a:xfrm>
                <a:off x="6349670" y="4792686"/>
                <a:ext cx="1544411" cy="0"/>
                <a:chOff x="6339957" y="6000066"/>
                <a:chExt cx="1544411" cy="0"/>
              </a:xfrm>
            </p:grpSpPr>
            <p:cxnSp>
              <p:nvCxnSpPr>
                <p:cNvPr id="93" name="Straight Connector 92"/>
                <p:cNvCxnSpPr/>
                <p:nvPr/>
              </p:nvCxnSpPr>
              <p:spPr>
                <a:xfrm>
                  <a:off x="6339957" y="6000066"/>
                  <a:ext cx="2183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6774630" y="6000066"/>
                  <a:ext cx="21645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7226281" y="6000066"/>
                  <a:ext cx="23137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7668344" y="6000066"/>
                  <a:ext cx="21602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0" name="Group 79"/>
              <p:cNvGrpSpPr/>
              <p:nvPr/>
            </p:nvGrpSpPr>
            <p:grpSpPr>
              <a:xfrm>
                <a:off x="5047111" y="2149515"/>
                <a:ext cx="2846970" cy="9993"/>
                <a:chOff x="5047111" y="2149515"/>
                <a:chExt cx="2846970" cy="9993"/>
              </a:xfrm>
            </p:grpSpPr>
            <p:cxnSp>
              <p:nvCxnSpPr>
                <p:cNvPr id="83" name="Straight Connector 82"/>
                <p:cNvCxnSpPr/>
                <p:nvPr/>
              </p:nvCxnSpPr>
              <p:spPr>
                <a:xfrm>
                  <a:off x="6377649" y="2159508"/>
                  <a:ext cx="21820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6814301" y="2156331"/>
                  <a:ext cx="21634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7259111" y="2156331"/>
                  <a:ext cx="2312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7678057" y="2149515"/>
                  <a:ext cx="21602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5047111" y="2159508"/>
                  <a:ext cx="25889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5498523" y="2159508"/>
                  <a:ext cx="2312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5940351" y="2159508"/>
                  <a:ext cx="21591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77" name="Group 76"/>
            <p:cNvGrpSpPr/>
            <p:nvPr/>
          </p:nvGrpSpPr>
          <p:grpSpPr>
            <a:xfrm>
              <a:off x="6339957" y="6000066"/>
              <a:ext cx="1544411" cy="0"/>
              <a:chOff x="6339957" y="6000066"/>
              <a:chExt cx="1544411" cy="0"/>
            </a:xfrm>
          </p:grpSpPr>
          <p:cxnSp>
            <p:nvCxnSpPr>
              <p:cNvPr id="62" name="Straight Connector 61"/>
              <p:cNvCxnSpPr/>
              <p:nvPr/>
            </p:nvCxnSpPr>
            <p:spPr>
              <a:xfrm>
                <a:off x="6339957" y="6000066"/>
                <a:ext cx="2183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6774630" y="6000066"/>
                <a:ext cx="21645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7226281" y="6000066"/>
                <a:ext cx="23137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7668344" y="6000066"/>
                <a:ext cx="21602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28" name="TextBox 27"/>
          <p:cNvSpPr txBox="1"/>
          <p:nvPr/>
        </p:nvSpPr>
        <p:spPr>
          <a:xfrm>
            <a:off x="323528" y="1133350"/>
            <a:ext cx="4399294" cy="646331"/>
          </a:xfrm>
          <a:prstGeom prst="rect">
            <a:avLst/>
          </a:prstGeom>
          <a:solidFill>
            <a:schemeClr val="bg1"/>
          </a:solidFill>
        </p:spPr>
        <p:txBody>
          <a:bodyPr wrap="square" rtlCol="0">
            <a:spAutoFit/>
          </a:bodyPr>
          <a:lstStyle/>
          <a:p>
            <a:pPr marL="342900" indent="-342900">
              <a:buFont typeface="+mj-lt"/>
              <a:buAutoNum type="arabicParenR"/>
            </a:pPr>
            <a:r>
              <a:rPr lang="en-GB"/>
              <a:t>A</a:t>
            </a:r>
            <a:r>
              <a:rPr lang="en-GB" smtClean="0"/>
              <a:t> charge density deposition profile was defined for a 25keV photon.</a:t>
            </a:r>
          </a:p>
        </p:txBody>
      </p:sp>
      <p:sp>
        <p:nvSpPr>
          <p:cNvPr id="103" name="TextBox 102"/>
          <p:cNvSpPr txBox="1"/>
          <p:nvPr/>
        </p:nvSpPr>
        <p:spPr>
          <a:xfrm>
            <a:off x="290391" y="3304386"/>
            <a:ext cx="5439381" cy="646331"/>
          </a:xfrm>
          <a:prstGeom prst="rect">
            <a:avLst/>
          </a:prstGeom>
          <a:noFill/>
        </p:spPr>
        <p:txBody>
          <a:bodyPr wrap="square" rtlCol="0">
            <a:spAutoFit/>
          </a:bodyPr>
          <a:lstStyle/>
          <a:p>
            <a:r>
              <a:rPr lang="en-GB"/>
              <a:t>2)  Photon was deposited at a chosen radius  </a:t>
            </a:r>
            <a:r>
              <a:rPr lang="en-GB"/>
              <a:t>and </a:t>
            </a:r>
            <a:r>
              <a:rPr lang="en-GB" smtClean="0"/>
              <a:t>depth. 80</a:t>
            </a:r>
            <a:r>
              <a:rPr lang="el-GR"/>
              <a:t>μ</a:t>
            </a:r>
            <a:r>
              <a:rPr lang="en-GB" smtClean="0"/>
              <a:t>m was selected as the most probable depth at 25keV.</a:t>
            </a:r>
            <a:endParaRPr lang="en-GB"/>
          </a:p>
        </p:txBody>
      </p:sp>
      <p:sp>
        <p:nvSpPr>
          <p:cNvPr id="104" name="Rectangle 103"/>
          <p:cNvSpPr/>
          <p:nvPr/>
        </p:nvSpPr>
        <p:spPr>
          <a:xfrm>
            <a:off x="323528" y="4380005"/>
            <a:ext cx="3384376" cy="1477328"/>
          </a:xfrm>
          <a:prstGeom prst="rect">
            <a:avLst/>
          </a:prstGeom>
        </p:spPr>
        <p:txBody>
          <a:bodyPr wrap="square">
            <a:spAutoFit/>
          </a:bodyPr>
          <a:lstStyle/>
          <a:p>
            <a:pPr marL="342900" indent="-342900">
              <a:buAutoNum type="arabicParenR" startAt="3"/>
            </a:pPr>
            <a:r>
              <a:rPr lang="en-GB"/>
              <a:t>Electrode current signals</a:t>
            </a:r>
          </a:p>
          <a:p>
            <a:r>
              <a:rPr lang="en-GB"/>
              <a:t>and 3D datasets of fields and charge </a:t>
            </a:r>
            <a:r>
              <a:rPr lang="en-GB"/>
              <a:t>densities </a:t>
            </a:r>
            <a:endParaRPr lang="en-GB" smtClean="0"/>
          </a:p>
          <a:p>
            <a:r>
              <a:rPr lang="en-GB" smtClean="0"/>
              <a:t>were </a:t>
            </a:r>
            <a:r>
              <a:rPr lang="en-GB"/>
              <a:t>recorded during deposition and drift.</a:t>
            </a:r>
            <a:endParaRPr lang="en-GB"/>
          </a:p>
        </p:txBody>
      </p:sp>
      <p:pic>
        <p:nvPicPr>
          <p:cNvPr id="10241"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79033" y="6381329"/>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39653228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72402"/>
          </a:xfrm>
        </p:spPr>
        <p:txBody>
          <a:bodyPr>
            <a:normAutofit/>
          </a:bodyPr>
          <a:lstStyle/>
          <a:p>
            <a:r>
              <a:rPr lang="en-GB" sz="3200">
                <a:solidFill>
                  <a:prstClr val="black"/>
                </a:solidFill>
              </a:rPr>
              <a:t>Simulation of </a:t>
            </a:r>
            <a:r>
              <a:rPr lang="en-GB" sz="3200" err="1">
                <a:solidFill>
                  <a:prstClr val="black"/>
                </a:solidFill>
              </a:rPr>
              <a:t>Linescans</a:t>
            </a:r>
            <a:r>
              <a:rPr lang="en-GB" sz="3200" smtClean="0">
                <a:solidFill>
                  <a:prstClr val="black"/>
                </a:solidFill>
              </a:rPr>
              <a:t>: Analysis</a:t>
            </a:r>
            <a:endParaRPr lang="en-GB" sz="3200"/>
          </a:p>
        </p:txBody>
      </p:sp>
      <p:sp>
        <p:nvSpPr>
          <p:cNvPr id="3" name="Slide Number Placeholder 2"/>
          <p:cNvSpPr>
            <a:spLocks noGrp="1"/>
          </p:cNvSpPr>
          <p:nvPr>
            <p:ph type="sldNum" sz="quarter" idx="12"/>
          </p:nvPr>
        </p:nvSpPr>
        <p:spPr/>
        <p:txBody>
          <a:bodyPr/>
          <a:lstStyle/>
          <a:p>
            <a:fld id="{9AC7211E-8C4E-4496-BD69-EA76111F703B}" type="slidenum">
              <a:rPr lang="en-GB" smtClean="0">
                <a:solidFill>
                  <a:schemeClr val="tx1"/>
                </a:solidFill>
              </a:rPr>
              <a:t>8</a:t>
            </a:fld>
            <a:endParaRPr lang="en-GB">
              <a:solidFill>
                <a:schemeClr val="tx1"/>
              </a:solidFill>
            </a:endParaRPr>
          </a:p>
        </p:txBody>
      </p:sp>
      <p:sp>
        <p:nvSpPr>
          <p:cNvPr id="6150" name="Text Box 38"/>
          <p:cNvSpPr txBox="1">
            <a:spLocks noChangeArrowheads="1"/>
          </p:cNvSpPr>
          <p:nvPr/>
        </p:nvSpPr>
        <p:spPr bwMode="auto">
          <a:xfrm rot="16200000">
            <a:off x="2381281" y="5099904"/>
            <a:ext cx="2041441" cy="239325"/>
          </a:xfrm>
          <a:prstGeom prst="rect">
            <a:avLst/>
          </a:prstGeom>
          <a:solidFill>
            <a:schemeClr val="bg1"/>
          </a:solidFill>
          <a:ln>
            <a:noFill/>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100" i="0" u="none" strike="noStrike" cap="none" normalizeH="0" baseline="0" smtClean="0">
                <a:ln>
                  <a:noFill/>
                </a:ln>
                <a:solidFill>
                  <a:srgbClr val="000000"/>
                </a:solidFill>
                <a:effectLst/>
                <a:latin typeface="Calibri" pitchFamily="34" charset="0"/>
              </a:rPr>
              <a:t>Charge collected </a:t>
            </a:r>
            <a:r>
              <a:rPr kumimoji="0" lang="en-GB" altLang="en-US" sz="1100" i="0" u="none" strike="noStrike" cap="none" normalizeH="0" smtClean="0">
                <a:ln>
                  <a:noFill/>
                </a:ln>
                <a:solidFill>
                  <a:srgbClr val="000000"/>
                </a:solidFill>
                <a:effectLst/>
                <a:latin typeface="Calibri" pitchFamily="34" charset="0"/>
              </a:rPr>
              <a:t> by electrode</a:t>
            </a:r>
            <a:r>
              <a:rPr kumimoji="0" lang="en-GB" altLang="en-US" sz="1100" i="0" u="none" strike="noStrike" cap="none" normalizeH="0" baseline="0" smtClean="0">
                <a:ln>
                  <a:noFill/>
                </a:ln>
                <a:solidFill>
                  <a:srgbClr val="000000"/>
                </a:solidFill>
                <a:effectLst/>
                <a:latin typeface="Calibri" pitchFamily="34" charset="0"/>
              </a:rPr>
              <a:t>[C]</a:t>
            </a:r>
            <a:endParaRPr kumimoji="0" lang="en-US" altLang="en-US" sz="1100" i="0" u="none" strike="noStrike" cap="none" normalizeH="0" baseline="0" smtClean="0">
              <a:ln>
                <a:noFill/>
              </a:ln>
              <a:solidFill>
                <a:schemeClr val="tx1"/>
              </a:solidFill>
              <a:effectLst/>
              <a:latin typeface="Arial" pitchFamily="34" charset="0"/>
            </a:endParaRPr>
          </a:p>
        </p:txBody>
      </p:sp>
      <p:sp>
        <p:nvSpPr>
          <p:cNvPr id="49" name="Text Box 38"/>
          <p:cNvSpPr txBox="1">
            <a:spLocks noChangeArrowheads="1"/>
          </p:cNvSpPr>
          <p:nvPr/>
        </p:nvSpPr>
        <p:spPr bwMode="auto">
          <a:xfrm>
            <a:off x="4046163" y="6579824"/>
            <a:ext cx="3264976" cy="239325"/>
          </a:xfrm>
          <a:prstGeom prst="rect">
            <a:avLst/>
          </a:prstGeom>
          <a:solidFill>
            <a:schemeClr val="bg1"/>
          </a:solidFill>
          <a:ln>
            <a:noFill/>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100" i="0" u="none" strike="noStrike" cap="none" normalizeH="0" baseline="0" smtClean="0">
                <a:ln>
                  <a:noFill/>
                </a:ln>
                <a:solidFill>
                  <a:schemeClr val="tx1"/>
                </a:solidFill>
                <a:effectLst/>
                <a:latin typeface="Calibri" panose="020F0502020204030204" pitchFamily="34" charset="0"/>
                <a:cs typeface="Calibri" panose="020F0502020204030204" pitchFamily="34" charset="0"/>
              </a:rPr>
              <a:t>Radial</a:t>
            </a:r>
            <a:r>
              <a:rPr kumimoji="0" lang="en-US" altLang="en-US" sz="1100" i="0" u="none" strike="noStrike" cap="none" normalizeH="0" smtClean="0">
                <a:ln>
                  <a:noFill/>
                </a:ln>
                <a:solidFill>
                  <a:schemeClr val="tx1"/>
                </a:solidFill>
                <a:effectLst/>
                <a:latin typeface="Calibri" panose="020F0502020204030204" pitchFamily="34" charset="0"/>
                <a:cs typeface="Calibri" panose="020F0502020204030204" pitchFamily="34" charset="0"/>
              </a:rPr>
              <a:t> distance of interaction from anode </a:t>
            </a:r>
            <a:r>
              <a:rPr kumimoji="0" lang="en-US" altLang="en-US" sz="1100" i="0" u="none" strike="noStrike" cap="none" normalizeH="0" err="1" smtClean="0">
                <a:ln>
                  <a:noFill/>
                </a:ln>
                <a:solidFill>
                  <a:schemeClr val="tx1"/>
                </a:solidFill>
                <a:effectLst/>
                <a:latin typeface="Calibri" panose="020F0502020204030204" pitchFamily="34" charset="0"/>
                <a:cs typeface="Calibri" panose="020F0502020204030204" pitchFamily="34" charset="0"/>
              </a:rPr>
              <a:t>centre</a:t>
            </a:r>
            <a:r>
              <a:rPr kumimoji="0" lang="en-US" altLang="en-US" sz="1100" i="0" u="none" strike="noStrike" cap="none" normalizeH="0" smtClean="0">
                <a:ln>
                  <a:noFill/>
                </a:ln>
                <a:solidFill>
                  <a:schemeClr val="tx1"/>
                </a:solidFill>
                <a:effectLst/>
                <a:latin typeface="Calibri" panose="020F0502020204030204" pitchFamily="34" charset="0"/>
                <a:cs typeface="Calibri" panose="020F0502020204030204" pitchFamily="34" charset="0"/>
              </a:rPr>
              <a:t> [um]</a:t>
            </a:r>
            <a:endParaRPr kumimoji="0" lang="en-US" altLang="en-US" sz="1100" i="0" u="none" strike="noStrike" cap="none" normalizeH="0" baseline="0" smtClean="0">
              <a:ln>
                <a:noFill/>
              </a:ln>
              <a:solidFill>
                <a:schemeClr val="tx1"/>
              </a:solidFill>
              <a:effectLst/>
              <a:latin typeface="Calibri" panose="020F0502020204030204" pitchFamily="34" charset="0"/>
              <a:cs typeface="Calibri" panose="020F0502020204030204" pitchFamily="34" charset="0"/>
            </a:endParaRPr>
          </a:p>
        </p:txBody>
      </p:sp>
      <p:sp>
        <p:nvSpPr>
          <p:cNvPr id="91" name="Text Box 19"/>
          <p:cNvSpPr txBox="1">
            <a:spLocks noChangeArrowheads="1"/>
          </p:cNvSpPr>
          <p:nvPr/>
        </p:nvSpPr>
        <p:spPr bwMode="auto">
          <a:xfrm>
            <a:off x="499455" y="6466944"/>
            <a:ext cx="268422" cy="235677"/>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700" b="0" i="0" u="none" strike="noStrike" cap="none" normalizeH="0" baseline="0" smtClean="0">
                <a:ln>
                  <a:noFill/>
                </a:ln>
                <a:solidFill>
                  <a:srgbClr val="000000"/>
                </a:solidFill>
                <a:effectLst/>
                <a:latin typeface="Calibri" pitchFamily="34" charset="0"/>
              </a:rPr>
              <a:t>0</a:t>
            </a:r>
            <a:endParaRPr kumimoji="0" lang="en-US" altLang="en-US" sz="1800" b="0" i="0" u="none" strike="noStrike" cap="none" normalizeH="0" baseline="0" smtClean="0">
              <a:ln>
                <a:noFill/>
              </a:ln>
              <a:solidFill>
                <a:schemeClr val="tx1"/>
              </a:solidFill>
              <a:effectLst/>
              <a:latin typeface="Arial" pitchFamily="34" charset="0"/>
            </a:endParaRPr>
          </a:p>
        </p:txBody>
      </p:sp>
      <p:grpSp>
        <p:nvGrpSpPr>
          <p:cNvPr id="12" name="Group 11"/>
          <p:cNvGrpSpPr/>
          <p:nvPr/>
        </p:nvGrpSpPr>
        <p:grpSpPr>
          <a:xfrm>
            <a:off x="185780" y="3735193"/>
            <a:ext cx="8887544" cy="3050994"/>
            <a:chOff x="185780" y="3735193"/>
            <a:chExt cx="8887544" cy="3050994"/>
          </a:xfrm>
        </p:grpSpPr>
        <p:grpSp>
          <p:nvGrpSpPr>
            <p:cNvPr id="54" name="Group 53"/>
            <p:cNvGrpSpPr/>
            <p:nvPr/>
          </p:nvGrpSpPr>
          <p:grpSpPr>
            <a:xfrm>
              <a:off x="3343583" y="3782287"/>
              <a:ext cx="5729741" cy="3003900"/>
              <a:chOff x="3273322" y="3782287"/>
              <a:chExt cx="5729741" cy="3003900"/>
            </a:xfrm>
          </p:grpSpPr>
          <p:grpSp>
            <p:nvGrpSpPr>
              <p:cNvPr id="46" name="Group 45"/>
              <p:cNvGrpSpPr/>
              <p:nvPr/>
            </p:nvGrpSpPr>
            <p:grpSpPr>
              <a:xfrm>
                <a:off x="3273322" y="3782287"/>
                <a:ext cx="5729741" cy="3003900"/>
                <a:chOff x="3273322" y="3782287"/>
                <a:chExt cx="5729741" cy="3003900"/>
              </a:xfrm>
            </p:grpSpPr>
            <p:grpSp>
              <p:nvGrpSpPr>
                <p:cNvPr id="40" name="Group 9"/>
                <p:cNvGrpSpPr>
                  <a:grpSpLocks/>
                </p:cNvGrpSpPr>
                <p:nvPr/>
              </p:nvGrpSpPr>
              <p:grpSpPr bwMode="auto">
                <a:xfrm>
                  <a:off x="3273322" y="3954790"/>
                  <a:ext cx="4323013" cy="2831397"/>
                  <a:chOff x="106753770" y="105763524"/>
                  <a:chExt cx="6216855" cy="4081376"/>
                </a:xfrm>
              </p:grpSpPr>
              <p:pic>
                <p:nvPicPr>
                  <p:cNvPr id="3082" name="Picture 10" descr="goodpsd10"/>
                  <p:cNvPicPr>
                    <a:picLocks noChangeAspect="1" noChangeArrowheads="1"/>
                  </p:cNvPicPr>
                  <p:nvPr/>
                </p:nvPicPr>
                <p:blipFill>
                  <a:blip r:embed="rId3" cstate="print">
                    <a:extLst>
                      <a:ext uri="{28A0092B-C50C-407E-A947-70E740481C1C}">
                        <a14:useLocalDpi xmlns:a14="http://schemas.microsoft.com/office/drawing/2010/main" val="0"/>
                      </a:ext>
                    </a:extLst>
                  </a:blip>
                  <a:srcRect l="3540" t="18326" r="11029" b="6166"/>
                  <a:stretch>
                    <a:fillRect/>
                  </a:stretch>
                </p:blipFill>
                <p:spPr bwMode="auto">
                  <a:xfrm>
                    <a:off x="106753770" y="105763524"/>
                    <a:ext cx="5975985" cy="40813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grpSp>
                <p:nvGrpSpPr>
                  <p:cNvPr id="41" name="Group 11"/>
                  <p:cNvGrpSpPr>
                    <a:grpSpLocks/>
                  </p:cNvGrpSpPr>
                  <p:nvPr/>
                </p:nvGrpSpPr>
                <p:grpSpPr bwMode="auto">
                  <a:xfrm>
                    <a:off x="107775505" y="108859957"/>
                    <a:ext cx="5195120" cy="407807"/>
                    <a:chOff x="108051730" y="108498007"/>
                    <a:chExt cx="5214170" cy="293507"/>
                  </a:xfrm>
                </p:grpSpPr>
                <p:sp>
                  <p:nvSpPr>
                    <p:cNvPr id="42" name="Text Box 12"/>
                    <p:cNvSpPr txBox="1">
                      <a:spLocks noChangeArrowheads="1"/>
                    </p:cNvSpPr>
                    <p:nvPr/>
                  </p:nvSpPr>
                  <p:spPr bwMode="auto">
                    <a:xfrm>
                      <a:off x="108051730" y="108514715"/>
                      <a:ext cx="567750" cy="276447"/>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smtClean="0">
                          <a:ln>
                            <a:noFill/>
                          </a:ln>
                          <a:solidFill>
                            <a:srgbClr val="000000"/>
                          </a:solidFill>
                          <a:effectLst/>
                          <a:latin typeface="Calibri" pitchFamily="34" charset="0"/>
                        </a:rPr>
                        <a:t>Anode</a:t>
                      </a:r>
                      <a:endParaRPr kumimoji="0" lang="en-US" altLang="en-US" sz="1800" b="0" i="0" u="none" strike="noStrike" cap="none" normalizeH="0" baseline="0" smtClean="0">
                        <a:ln>
                          <a:noFill/>
                        </a:ln>
                        <a:solidFill>
                          <a:schemeClr val="tx1"/>
                        </a:solidFill>
                        <a:effectLst/>
                        <a:latin typeface="Arial" pitchFamily="34" charset="0"/>
                      </a:endParaRPr>
                    </a:p>
                  </p:txBody>
                </p:sp>
                <p:sp>
                  <p:nvSpPr>
                    <p:cNvPr id="43" name="Text Box 13"/>
                    <p:cNvSpPr txBox="1">
                      <a:spLocks noChangeArrowheads="1"/>
                    </p:cNvSpPr>
                    <p:nvPr/>
                  </p:nvSpPr>
                  <p:spPr bwMode="auto">
                    <a:xfrm>
                      <a:off x="109242982" y="108515067"/>
                      <a:ext cx="789231" cy="276447"/>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smtClean="0">
                          <a:ln>
                            <a:noFill/>
                          </a:ln>
                          <a:solidFill>
                            <a:srgbClr val="000000"/>
                          </a:solidFill>
                          <a:effectLst/>
                          <a:latin typeface="Calibri" pitchFamily="34" charset="0"/>
                        </a:rPr>
                        <a:t>Ring 1</a:t>
                      </a:r>
                      <a:endParaRPr kumimoji="0" lang="en-US" altLang="en-US" sz="1200" b="0" i="0" u="none" strike="noStrike" cap="none" normalizeH="0" baseline="0" smtClean="0">
                        <a:ln>
                          <a:noFill/>
                        </a:ln>
                        <a:solidFill>
                          <a:schemeClr val="tx1"/>
                        </a:solidFill>
                        <a:effectLst/>
                        <a:latin typeface="Arial" pitchFamily="34" charset="0"/>
                      </a:endParaRPr>
                    </a:p>
                  </p:txBody>
                </p:sp>
                <p:sp>
                  <p:nvSpPr>
                    <p:cNvPr id="44" name="Text Box 14"/>
                    <p:cNvSpPr txBox="1">
                      <a:spLocks noChangeArrowheads="1"/>
                    </p:cNvSpPr>
                    <p:nvPr/>
                  </p:nvSpPr>
                  <p:spPr bwMode="auto">
                    <a:xfrm>
                      <a:off x="110818862" y="108503982"/>
                      <a:ext cx="810201" cy="285073"/>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smtClean="0">
                          <a:ln>
                            <a:noFill/>
                          </a:ln>
                          <a:solidFill>
                            <a:srgbClr val="000000"/>
                          </a:solidFill>
                          <a:effectLst/>
                          <a:latin typeface="Calibri" pitchFamily="34" charset="0"/>
                        </a:rPr>
                        <a:t>Ring 2</a:t>
                      </a:r>
                      <a:endParaRPr kumimoji="0" lang="en-US" altLang="en-US" sz="1200" b="0" i="0" u="none" strike="noStrike" cap="none" normalizeH="0" baseline="0" smtClean="0">
                        <a:ln>
                          <a:noFill/>
                        </a:ln>
                        <a:solidFill>
                          <a:schemeClr val="tx1"/>
                        </a:solidFill>
                        <a:effectLst/>
                        <a:latin typeface="Arial" pitchFamily="34" charset="0"/>
                      </a:endParaRPr>
                    </a:p>
                  </p:txBody>
                </p:sp>
                <p:sp>
                  <p:nvSpPr>
                    <p:cNvPr id="45" name="Text Box 15"/>
                    <p:cNvSpPr txBox="1">
                      <a:spLocks noChangeArrowheads="1"/>
                    </p:cNvSpPr>
                    <p:nvPr/>
                  </p:nvSpPr>
                  <p:spPr bwMode="auto">
                    <a:xfrm>
                      <a:off x="112411484" y="108498007"/>
                      <a:ext cx="854416" cy="285073"/>
                    </a:xfrm>
                    <a:prstGeom prst="rect">
                      <a:avLst/>
                    </a:prstGeom>
                    <a:solidFill>
                      <a:srgbClr val="D9D9D9"/>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smtClean="0">
                          <a:ln>
                            <a:noFill/>
                          </a:ln>
                          <a:solidFill>
                            <a:srgbClr val="000000"/>
                          </a:solidFill>
                          <a:effectLst/>
                          <a:latin typeface="Calibri" pitchFamily="34" charset="0"/>
                        </a:rPr>
                        <a:t>Ring 3</a:t>
                      </a:r>
                      <a:endParaRPr kumimoji="0" lang="en-US" altLang="en-US" sz="1200" b="0" i="0" u="none" strike="noStrike" cap="none" normalizeH="0" baseline="0" smtClean="0">
                        <a:ln>
                          <a:noFill/>
                        </a:ln>
                        <a:solidFill>
                          <a:schemeClr val="tx1"/>
                        </a:solidFill>
                        <a:effectLst/>
                        <a:latin typeface="Arial" pitchFamily="34" charset="0"/>
                      </a:endParaRPr>
                    </a:p>
                  </p:txBody>
                </p:sp>
              </p:grpSp>
            </p:grpSp>
            <p:sp>
              <p:nvSpPr>
                <p:cNvPr id="6155" name="TextBox 6154"/>
                <p:cNvSpPr txBox="1"/>
                <p:nvPr/>
              </p:nvSpPr>
              <p:spPr>
                <a:xfrm>
                  <a:off x="6372201" y="5750230"/>
                  <a:ext cx="2630862" cy="338554"/>
                </a:xfrm>
                <a:prstGeom prst="rect">
                  <a:avLst/>
                </a:prstGeom>
                <a:noFill/>
              </p:spPr>
              <p:txBody>
                <a:bodyPr wrap="square" rtlCol="0">
                  <a:spAutoFit/>
                </a:bodyPr>
                <a:lstStyle/>
                <a:p>
                  <a:r>
                    <a:rPr lang="en-GB" sz="1600" b="1" smtClean="0">
                      <a:solidFill>
                        <a:srgbClr val="00B050"/>
                      </a:solidFill>
                      <a:latin typeface="Calibri" panose="020F0502020204030204" pitchFamily="34" charset="0"/>
                      <a:cs typeface="Calibri" panose="020F0502020204030204" pitchFamily="34" charset="0"/>
                    </a:rPr>
                    <a:t>Charge collection by Ring 2</a:t>
                  </a:r>
                  <a:endParaRPr lang="en-GB" sz="1600" b="1">
                    <a:solidFill>
                      <a:srgbClr val="00B050"/>
                    </a:solidFill>
                    <a:latin typeface="Calibri" panose="020F0502020204030204" pitchFamily="34" charset="0"/>
                    <a:cs typeface="Calibri" panose="020F0502020204030204" pitchFamily="34" charset="0"/>
                  </a:endParaRPr>
                </a:p>
              </p:txBody>
            </p:sp>
            <p:sp>
              <p:nvSpPr>
                <p:cNvPr id="52" name="TextBox 51"/>
                <p:cNvSpPr txBox="1"/>
                <p:nvPr/>
              </p:nvSpPr>
              <p:spPr>
                <a:xfrm>
                  <a:off x="4074283" y="3782287"/>
                  <a:ext cx="3117754" cy="338554"/>
                </a:xfrm>
                <a:prstGeom prst="rect">
                  <a:avLst/>
                </a:prstGeom>
                <a:noFill/>
              </p:spPr>
              <p:txBody>
                <a:bodyPr wrap="square" rtlCol="0">
                  <a:spAutoFit/>
                </a:bodyPr>
                <a:lstStyle/>
                <a:p>
                  <a:r>
                    <a:rPr lang="en-GB" sz="1600" b="1" smtClean="0">
                      <a:solidFill>
                        <a:srgbClr val="FF0000"/>
                      </a:solidFill>
                      <a:latin typeface="Calibri" panose="020F0502020204030204" pitchFamily="34" charset="0"/>
                      <a:cs typeface="Calibri" panose="020F0502020204030204" pitchFamily="34" charset="0"/>
                    </a:rPr>
                    <a:t>Charge collection by Anode</a:t>
                  </a:r>
                  <a:endParaRPr lang="en-GB" sz="1600" b="1">
                    <a:solidFill>
                      <a:srgbClr val="FF0000"/>
                    </a:solidFill>
                    <a:latin typeface="Calibri" panose="020F0502020204030204" pitchFamily="34" charset="0"/>
                    <a:cs typeface="Calibri" panose="020F0502020204030204" pitchFamily="34" charset="0"/>
                  </a:endParaRPr>
                </a:p>
              </p:txBody>
            </p:sp>
            <p:sp>
              <p:nvSpPr>
                <p:cNvPr id="53" name="TextBox 52"/>
                <p:cNvSpPr txBox="1"/>
                <p:nvPr/>
              </p:nvSpPr>
              <p:spPr>
                <a:xfrm>
                  <a:off x="6181621" y="4714012"/>
                  <a:ext cx="2640598" cy="338554"/>
                </a:xfrm>
                <a:prstGeom prst="rect">
                  <a:avLst/>
                </a:prstGeom>
                <a:noFill/>
              </p:spPr>
              <p:txBody>
                <a:bodyPr wrap="square" rtlCol="0">
                  <a:spAutoFit/>
                </a:bodyPr>
                <a:lstStyle/>
                <a:p>
                  <a:r>
                    <a:rPr lang="en-GB" sz="1600" b="1" smtClean="0">
                      <a:latin typeface="Calibri" panose="020F0502020204030204" pitchFamily="34" charset="0"/>
                      <a:cs typeface="Calibri" panose="020F0502020204030204" pitchFamily="34" charset="0"/>
                    </a:rPr>
                    <a:t>Charge collection by Ring 1</a:t>
                  </a:r>
                  <a:endParaRPr lang="en-GB" sz="1600" b="1">
                    <a:latin typeface="Calibri" panose="020F0502020204030204" pitchFamily="34" charset="0"/>
                    <a:cs typeface="Calibri" panose="020F0502020204030204" pitchFamily="34" charset="0"/>
                  </a:endParaRPr>
                </a:p>
              </p:txBody>
            </p:sp>
          </p:grpSp>
          <p:cxnSp>
            <p:nvCxnSpPr>
              <p:cNvPr id="6158" name="Straight Arrow Connector 6157"/>
              <p:cNvCxnSpPr/>
              <p:nvPr/>
            </p:nvCxnSpPr>
            <p:spPr>
              <a:xfrm>
                <a:off x="6372200" y="3954790"/>
                <a:ext cx="53601" cy="2452452"/>
              </a:xfrm>
              <a:prstGeom prst="straightConnector1">
                <a:avLst/>
              </a:prstGeom>
              <a:ln w="19050">
                <a:solidFill>
                  <a:srgbClr val="0070C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8" name="Group 7"/>
            <p:cNvGrpSpPr/>
            <p:nvPr/>
          </p:nvGrpSpPr>
          <p:grpSpPr>
            <a:xfrm>
              <a:off x="185780" y="3735193"/>
              <a:ext cx="3114374" cy="3050994"/>
              <a:chOff x="185780" y="3735193"/>
              <a:chExt cx="3114374" cy="3050994"/>
            </a:xfrm>
          </p:grpSpPr>
          <p:sp>
            <p:nvSpPr>
              <p:cNvPr id="100" name="Text Box 23"/>
              <p:cNvSpPr txBox="1">
                <a:spLocks noChangeArrowheads="1"/>
              </p:cNvSpPr>
              <p:nvPr/>
            </p:nvSpPr>
            <p:spPr bwMode="auto">
              <a:xfrm>
                <a:off x="524333" y="6586558"/>
                <a:ext cx="2758005" cy="1996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600" b="0" i="0" u="none" strike="noStrike" cap="none" normalizeH="0" baseline="0" smtClean="0">
                    <a:ln>
                      <a:noFill/>
                    </a:ln>
                    <a:solidFill>
                      <a:srgbClr val="000000"/>
                    </a:solidFill>
                    <a:effectLst/>
                    <a:latin typeface="Calibri" pitchFamily="34" charset="0"/>
                  </a:rPr>
                  <a:t>Time since interaction [ns]</a:t>
                </a:r>
                <a:endParaRPr kumimoji="0" lang="en-US" altLang="en-US" sz="1600" b="0" i="0" u="none" strike="noStrike" cap="none" normalizeH="0" baseline="0" smtClean="0">
                  <a:ln>
                    <a:noFill/>
                  </a:ln>
                  <a:solidFill>
                    <a:schemeClr val="tx1"/>
                  </a:solidFill>
                  <a:effectLst/>
                  <a:latin typeface="Arial" pitchFamily="34" charset="0"/>
                </a:endParaRPr>
              </a:p>
            </p:txBody>
          </p:sp>
          <p:grpSp>
            <p:nvGrpSpPr>
              <p:cNvPr id="63" name="Group 62"/>
              <p:cNvGrpSpPr/>
              <p:nvPr/>
            </p:nvGrpSpPr>
            <p:grpSpPr>
              <a:xfrm>
                <a:off x="379726" y="3992273"/>
                <a:ext cx="2920428" cy="2609523"/>
                <a:chOff x="283421" y="3992273"/>
                <a:chExt cx="2920428" cy="2609523"/>
              </a:xfrm>
            </p:grpSpPr>
            <p:pic>
              <p:nvPicPr>
                <p:cNvPr id="3096" name="Picture 24" descr="qpulse7567220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3421" y="3992273"/>
                  <a:ext cx="2920428" cy="24956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93" name="Text Box 21"/>
                <p:cNvSpPr txBox="1">
                  <a:spLocks noChangeArrowheads="1"/>
                </p:cNvSpPr>
                <p:nvPr/>
              </p:nvSpPr>
              <p:spPr bwMode="auto">
                <a:xfrm>
                  <a:off x="2614449" y="6403707"/>
                  <a:ext cx="380611" cy="198089"/>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smtClean="0">
                      <a:ln>
                        <a:noFill/>
                      </a:ln>
                      <a:solidFill>
                        <a:srgbClr val="000000"/>
                      </a:solidFill>
                      <a:effectLst/>
                      <a:latin typeface="Calibri" pitchFamily="34" charset="0"/>
                    </a:rPr>
                    <a:t>600</a:t>
                  </a:r>
                  <a:endParaRPr kumimoji="0" lang="en-US" altLang="en-US" sz="1200" b="0" i="0" u="none" strike="noStrike" cap="none" normalizeH="0" baseline="0" smtClean="0">
                    <a:ln>
                      <a:noFill/>
                    </a:ln>
                    <a:solidFill>
                      <a:schemeClr val="tx1"/>
                    </a:solidFill>
                    <a:effectLst/>
                    <a:latin typeface="Arial" pitchFamily="34" charset="0"/>
                  </a:endParaRPr>
                </a:p>
              </p:txBody>
            </p:sp>
            <p:sp>
              <p:nvSpPr>
                <p:cNvPr id="95" name="Text Box 19"/>
                <p:cNvSpPr txBox="1">
                  <a:spLocks noChangeArrowheads="1"/>
                </p:cNvSpPr>
                <p:nvPr/>
              </p:nvSpPr>
              <p:spPr bwMode="auto">
                <a:xfrm>
                  <a:off x="297599" y="6391038"/>
                  <a:ext cx="432676" cy="210758"/>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smtClean="0">
                      <a:ln>
                        <a:noFill/>
                      </a:ln>
                      <a:solidFill>
                        <a:srgbClr val="000000"/>
                      </a:solidFill>
                      <a:effectLst/>
                      <a:latin typeface="Calibri" pitchFamily="34" charset="0"/>
                    </a:rPr>
                    <a:t>0</a:t>
                  </a:r>
                  <a:endParaRPr kumimoji="0" lang="en-US" altLang="en-US" sz="1200" b="0" i="0" u="none" strike="noStrike" cap="none" normalizeH="0" baseline="0" smtClean="0">
                    <a:ln>
                      <a:noFill/>
                    </a:ln>
                    <a:solidFill>
                      <a:schemeClr val="tx1"/>
                    </a:solidFill>
                    <a:effectLst/>
                    <a:latin typeface="Arial" pitchFamily="34" charset="0"/>
                  </a:endParaRPr>
                </a:p>
              </p:txBody>
            </p:sp>
            <p:sp>
              <p:nvSpPr>
                <p:cNvPr id="96" name="Text Box 20"/>
                <p:cNvSpPr txBox="1">
                  <a:spLocks noChangeArrowheads="1"/>
                </p:cNvSpPr>
                <p:nvPr/>
              </p:nvSpPr>
              <p:spPr bwMode="auto">
                <a:xfrm>
                  <a:off x="1049264" y="6399522"/>
                  <a:ext cx="396712" cy="193744"/>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smtClean="0">
                      <a:ln>
                        <a:noFill/>
                      </a:ln>
                      <a:solidFill>
                        <a:srgbClr val="000000"/>
                      </a:solidFill>
                      <a:effectLst/>
                      <a:latin typeface="Calibri" pitchFamily="34" charset="0"/>
                    </a:rPr>
                    <a:t>200</a:t>
                  </a:r>
                  <a:endParaRPr kumimoji="0" lang="en-US" altLang="en-US" sz="1200" b="0" i="0" u="none" strike="noStrike" cap="none" normalizeH="0" baseline="0" smtClean="0">
                    <a:ln>
                      <a:noFill/>
                    </a:ln>
                    <a:solidFill>
                      <a:schemeClr val="tx1"/>
                    </a:solidFill>
                    <a:effectLst/>
                    <a:latin typeface="Arial" pitchFamily="34" charset="0"/>
                  </a:endParaRPr>
                </a:p>
              </p:txBody>
            </p:sp>
            <p:sp>
              <p:nvSpPr>
                <p:cNvPr id="97" name="Text Box 22"/>
                <p:cNvSpPr txBox="1">
                  <a:spLocks noChangeArrowheads="1"/>
                </p:cNvSpPr>
                <p:nvPr/>
              </p:nvSpPr>
              <p:spPr bwMode="auto">
                <a:xfrm>
                  <a:off x="1780671" y="6399522"/>
                  <a:ext cx="413785" cy="193744"/>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smtClean="0">
                      <a:ln>
                        <a:noFill/>
                      </a:ln>
                      <a:solidFill>
                        <a:srgbClr val="000000"/>
                      </a:solidFill>
                      <a:effectLst/>
                      <a:latin typeface="Calibri" pitchFamily="34" charset="0"/>
                    </a:rPr>
                    <a:t>400</a:t>
                  </a:r>
                  <a:endParaRPr kumimoji="0" lang="en-US" altLang="en-US" sz="1200" b="0" i="0" u="none" strike="noStrike" cap="none" normalizeH="0" baseline="0" smtClean="0">
                    <a:ln>
                      <a:noFill/>
                    </a:ln>
                    <a:solidFill>
                      <a:schemeClr val="tx1"/>
                    </a:solidFill>
                    <a:effectLst/>
                    <a:latin typeface="Arial" pitchFamily="34" charset="0"/>
                  </a:endParaRPr>
                </a:p>
              </p:txBody>
            </p:sp>
          </p:grpSp>
          <p:sp>
            <p:nvSpPr>
              <p:cNvPr id="74" name="TextBox 73"/>
              <p:cNvSpPr txBox="1"/>
              <p:nvPr/>
            </p:nvSpPr>
            <p:spPr>
              <a:xfrm rot="16200000">
                <a:off x="-1070699" y="4991672"/>
                <a:ext cx="2851511" cy="338554"/>
              </a:xfrm>
              <a:prstGeom prst="rect">
                <a:avLst/>
              </a:prstGeom>
              <a:solidFill>
                <a:schemeClr val="bg1"/>
              </a:solidFill>
            </p:spPr>
            <p:txBody>
              <a:bodyPr wrap="square" rtlCol="0">
                <a:spAutoFit/>
              </a:bodyPr>
              <a:lstStyle/>
              <a:p>
                <a:r>
                  <a:rPr lang="en-GB" sz="1600" smtClean="0">
                    <a:latin typeface="Calibri" panose="020F0502020204030204" pitchFamily="34" charset="0"/>
                    <a:cs typeface="Calibri" panose="020F0502020204030204" pitchFamily="34" charset="0"/>
                  </a:rPr>
                  <a:t>Charge induced on electrode [C]</a:t>
                </a:r>
                <a:endParaRPr lang="en-GB" sz="1600">
                  <a:latin typeface="Calibri" panose="020F0502020204030204" pitchFamily="34" charset="0"/>
                  <a:cs typeface="Calibri" panose="020F0502020204030204" pitchFamily="34" charset="0"/>
                </a:endParaRPr>
              </a:p>
            </p:txBody>
          </p:sp>
          <p:pic>
            <p:nvPicPr>
              <p:cNvPr id="2050" name="Picture 2" descr="qpulse75672200"/>
              <p:cNvPicPr>
                <a:picLocks noChangeAspect="1" noChangeArrowheads="1"/>
              </p:cNvPicPr>
              <p:nvPr/>
            </p:nvPicPr>
            <p:blipFill>
              <a:blip r:embed="rId4">
                <a:extLst>
                  <a:ext uri="{28A0092B-C50C-407E-A947-70E740481C1C}">
                    <a14:useLocalDpi xmlns:a14="http://schemas.microsoft.com/office/drawing/2010/main" val="0"/>
                  </a:ext>
                </a:extLst>
              </a:blip>
              <a:srcRect l="5989" r="76581" b="82333"/>
              <a:stretch>
                <a:fillRect/>
              </a:stretch>
            </p:blipFill>
            <p:spPr bwMode="auto">
              <a:xfrm>
                <a:off x="561467" y="3972565"/>
                <a:ext cx="1037951" cy="8993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grpSp>
      </p:grpSp>
      <p:grpSp>
        <p:nvGrpSpPr>
          <p:cNvPr id="4" name="Group 3"/>
          <p:cNvGrpSpPr/>
          <p:nvPr/>
        </p:nvGrpSpPr>
        <p:grpSpPr>
          <a:xfrm>
            <a:off x="34303" y="854097"/>
            <a:ext cx="3192964" cy="3036582"/>
            <a:chOff x="34303" y="854097"/>
            <a:chExt cx="3192964" cy="3036582"/>
          </a:xfrm>
        </p:grpSpPr>
        <p:grpSp>
          <p:nvGrpSpPr>
            <p:cNvPr id="89" name="Group 88"/>
            <p:cNvGrpSpPr/>
            <p:nvPr/>
          </p:nvGrpSpPr>
          <p:grpSpPr>
            <a:xfrm>
              <a:off x="34303" y="854097"/>
              <a:ext cx="3192964" cy="3036582"/>
              <a:chOff x="34303" y="854097"/>
              <a:chExt cx="3192964" cy="3036582"/>
            </a:xfrm>
          </p:grpSpPr>
          <p:sp>
            <p:nvSpPr>
              <p:cNvPr id="62" name="Text Box 23"/>
              <p:cNvSpPr txBox="1">
                <a:spLocks noChangeArrowheads="1"/>
              </p:cNvSpPr>
              <p:nvPr/>
            </p:nvSpPr>
            <p:spPr bwMode="auto">
              <a:xfrm>
                <a:off x="524333" y="3728314"/>
                <a:ext cx="2567032" cy="162365"/>
              </a:xfrm>
              <a:prstGeom prst="rect">
                <a:avLst/>
              </a:prstGeom>
              <a:noFill/>
              <a:ln>
                <a:noFill/>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600" b="0" i="0" u="none" strike="noStrike" cap="none" normalizeH="0" baseline="0" smtClean="0">
                    <a:ln>
                      <a:noFill/>
                    </a:ln>
                    <a:solidFill>
                      <a:srgbClr val="000000"/>
                    </a:solidFill>
                    <a:effectLst/>
                    <a:latin typeface="Calibri" pitchFamily="34" charset="0"/>
                  </a:rPr>
                  <a:t>Time since interaction [ns]</a:t>
                </a:r>
                <a:endParaRPr kumimoji="0" lang="en-US" altLang="en-US" sz="1600" b="0" i="0" u="none" strike="noStrike" cap="none" normalizeH="0" baseline="0" smtClean="0">
                  <a:ln>
                    <a:noFill/>
                  </a:ln>
                  <a:solidFill>
                    <a:schemeClr val="tx1"/>
                  </a:solidFill>
                  <a:effectLst/>
                  <a:latin typeface="Arial" pitchFamily="34" charset="0"/>
                </a:endParaRPr>
              </a:p>
            </p:txBody>
          </p:sp>
          <p:grpSp>
            <p:nvGrpSpPr>
              <p:cNvPr id="85" name="Group 84"/>
              <p:cNvGrpSpPr/>
              <p:nvPr/>
            </p:nvGrpSpPr>
            <p:grpSpPr>
              <a:xfrm>
                <a:off x="34303" y="854097"/>
                <a:ext cx="3192964" cy="2884969"/>
                <a:chOff x="34303" y="854097"/>
                <a:chExt cx="3192964" cy="2884969"/>
              </a:xfrm>
            </p:grpSpPr>
            <p:grpSp>
              <p:nvGrpSpPr>
                <p:cNvPr id="83" name="Group 82"/>
                <p:cNvGrpSpPr/>
                <p:nvPr/>
              </p:nvGrpSpPr>
              <p:grpSpPr>
                <a:xfrm>
                  <a:off x="34303" y="854097"/>
                  <a:ext cx="3192964" cy="2827570"/>
                  <a:chOff x="34303" y="854097"/>
                  <a:chExt cx="3192964" cy="2827570"/>
                </a:xfrm>
              </p:grpSpPr>
              <p:grpSp>
                <p:nvGrpSpPr>
                  <p:cNvPr id="82" name="Group 81"/>
                  <p:cNvGrpSpPr/>
                  <p:nvPr/>
                </p:nvGrpSpPr>
                <p:grpSpPr>
                  <a:xfrm>
                    <a:off x="229067" y="854099"/>
                    <a:ext cx="2998200" cy="2827568"/>
                    <a:chOff x="229067" y="854099"/>
                    <a:chExt cx="2998200" cy="2827568"/>
                  </a:xfrm>
                </p:grpSpPr>
                <p:pic>
                  <p:nvPicPr>
                    <p:cNvPr id="3089" name="Picture 17" descr="7567currents220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3420" y="854099"/>
                      <a:ext cx="2943847" cy="28275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80" name="TextBox 79"/>
                    <p:cNvSpPr txBox="1"/>
                    <p:nvPr/>
                  </p:nvSpPr>
                  <p:spPr>
                    <a:xfrm>
                      <a:off x="229067" y="3037376"/>
                      <a:ext cx="222197" cy="246221"/>
                    </a:xfrm>
                    <a:prstGeom prst="rect">
                      <a:avLst/>
                    </a:prstGeom>
                    <a:solidFill>
                      <a:schemeClr val="bg1"/>
                    </a:solidFill>
                  </p:spPr>
                  <p:txBody>
                    <a:bodyPr wrap="square" rtlCol="0">
                      <a:spAutoFit/>
                    </a:bodyPr>
                    <a:lstStyle/>
                    <a:p>
                      <a:r>
                        <a:rPr lang="en-GB" sz="1000" smtClean="0">
                          <a:latin typeface="Calibri" panose="020F0502020204030204" pitchFamily="34" charset="0"/>
                          <a:cs typeface="Calibri" panose="020F0502020204030204" pitchFamily="34" charset="0"/>
                        </a:rPr>
                        <a:t>0</a:t>
                      </a:r>
                      <a:endParaRPr lang="en-GB" sz="1000">
                        <a:latin typeface="Calibri" panose="020F0502020204030204" pitchFamily="34" charset="0"/>
                        <a:cs typeface="Calibri" panose="020F0502020204030204" pitchFamily="34" charset="0"/>
                      </a:endParaRPr>
                    </a:p>
                  </p:txBody>
                </p:sp>
                <p:sp>
                  <p:nvSpPr>
                    <p:cNvPr id="120" name="TextBox 119"/>
                    <p:cNvSpPr txBox="1"/>
                    <p:nvPr/>
                  </p:nvSpPr>
                  <p:spPr>
                    <a:xfrm>
                      <a:off x="264380" y="1450883"/>
                      <a:ext cx="186885" cy="246221"/>
                    </a:xfrm>
                    <a:prstGeom prst="rect">
                      <a:avLst/>
                    </a:prstGeom>
                    <a:solidFill>
                      <a:schemeClr val="bg1"/>
                    </a:solidFill>
                  </p:spPr>
                  <p:txBody>
                    <a:bodyPr wrap="square" rtlCol="0">
                      <a:spAutoFit/>
                    </a:bodyPr>
                    <a:lstStyle/>
                    <a:p>
                      <a:r>
                        <a:rPr lang="en-GB" sz="1000">
                          <a:latin typeface="Calibri" panose="020F0502020204030204" pitchFamily="34" charset="0"/>
                          <a:cs typeface="Calibri" panose="020F0502020204030204" pitchFamily="34" charset="0"/>
                        </a:rPr>
                        <a:t>2</a:t>
                      </a:r>
                    </a:p>
                  </p:txBody>
                </p:sp>
                <p:sp>
                  <p:nvSpPr>
                    <p:cNvPr id="121" name="TextBox 120"/>
                    <p:cNvSpPr txBox="1"/>
                    <p:nvPr/>
                  </p:nvSpPr>
                  <p:spPr>
                    <a:xfrm>
                      <a:off x="297308" y="2224912"/>
                      <a:ext cx="164836" cy="246221"/>
                    </a:xfrm>
                    <a:prstGeom prst="rect">
                      <a:avLst/>
                    </a:prstGeom>
                    <a:solidFill>
                      <a:schemeClr val="bg1"/>
                    </a:solidFill>
                  </p:spPr>
                  <p:txBody>
                    <a:bodyPr wrap="square" rtlCol="0">
                      <a:spAutoFit/>
                    </a:bodyPr>
                    <a:lstStyle/>
                    <a:p>
                      <a:r>
                        <a:rPr lang="en-GB" sz="1000">
                          <a:latin typeface="Calibri" panose="020F0502020204030204" pitchFamily="34" charset="0"/>
                          <a:cs typeface="Calibri" panose="020F0502020204030204" pitchFamily="34" charset="0"/>
                        </a:rPr>
                        <a:t>1</a:t>
                      </a:r>
                    </a:p>
                  </p:txBody>
                </p:sp>
              </p:grpSp>
              <p:sp>
                <p:nvSpPr>
                  <p:cNvPr id="81" name="TextBox 80"/>
                  <p:cNvSpPr txBox="1"/>
                  <p:nvPr/>
                </p:nvSpPr>
                <p:spPr>
                  <a:xfrm rot="16200000">
                    <a:off x="-1186474" y="2074874"/>
                    <a:ext cx="2780107" cy="338554"/>
                  </a:xfrm>
                  <a:prstGeom prst="rect">
                    <a:avLst/>
                  </a:prstGeom>
                  <a:noFill/>
                </p:spPr>
                <p:txBody>
                  <a:bodyPr wrap="square" rtlCol="0">
                    <a:spAutoFit/>
                  </a:bodyPr>
                  <a:lstStyle/>
                  <a:p>
                    <a:r>
                      <a:rPr lang="en-GB" sz="1600" smtClean="0">
                        <a:latin typeface="Calibri" panose="020F0502020204030204" pitchFamily="34" charset="0"/>
                        <a:cs typeface="Calibri" panose="020F0502020204030204" pitchFamily="34" charset="0"/>
                      </a:rPr>
                      <a:t>Electrode Current [</a:t>
                    </a:r>
                    <a:r>
                      <a:rPr lang="en-GB" sz="1600" err="1" smtClean="0">
                        <a:latin typeface="Calibri" panose="020F0502020204030204" pitchFamily="34" charset="0"/>
                        <a:cs typeface="Calibri" panose="020F0502020204030204" pitchFamily="34" charset="0"/>
                      </a:rPr>
                      <a:t>nA</a:t>
                    </a:r>
                    <a:r>
                      <a:rPr lang="en-GB" sz="1600" smtClean="0">
                        <a:latin typeface="Calibri" panose="020F0502020204030204" pitchFamily="34" charset="0"/>
                        <a:cs typeface="Calibri" panose="020F0502020204030204" pitchFamily="34" charset="0"/>
                      </a:rPr>
                      <a:t>]</a:t>
                    </a:r>
                    <a:endParaRPr lang="en-GB" sz="1600">
                      <a:latin typeface="Calibri" panose="020F0502020204030204" pitchFamily="34" charset="0"/>
                      <a:cs typeface="Calibri" panose="020F0502020204030204" pitchFamily="34" charset="0"/>
                    </a:endParaRPr>
                  </a:p>
                </p:txBody>
              </p:sp>
            </p:grpSp>
            <p:grpSp>
              <p:nvGrpSpPr>
                <p:cNvPr id="84" name="Group 83"/>
                <p:cNvGrpSpPr/>
                <p:nvPr/>
              </p:nvGrpSpPr>
              <p:grpSpPr>
                <a:xfrm>
                  <a:off x="390122" y="3560355"/>
                  <a:ext cx="2624209" cy="178711"/>
                  <a:chOff x="390122" y="3560355"/>
                  <a:chExt cx="2624209" cy="178711"/>
                </a:xfrm>
              </p:grpSpPr>
              <p:sp>
                <p:nvSpPr>
                  <p:cNvPr id="86" name="Text Box 19"/>
                  <p:cNvSpPr txBox="1">
                    <a:spLocks noChangeArrowheads="1"/>
                  </p:cNvSpPr>
                  <p:nvPr/>
                </p:nvSpPr>
                <p:spPr bwMode="auto">
                  <a:xfrm>
                    <a:off x="390122" y="3573504"/>
                    <a:ext cx="268422" cy="165562"/>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smtClean="0">
                        <a:ln>
                          <a:noFill/>
                        </a:ln>
                        <a:solidFill>
                          <a:srgbClr val="000000"/>
                        </a:solidFill>
                        <a:effectLst/>
                        <a:latin typeface="Calibri" pitchFamily="34" charset="0"/>
                      </a:rPr>
                      <a:t>0</a:t>
                    </a:r>
                    <a:endParaRPr kumimoji="0" lang="en-US" altLang="en-US" sz="1200" b="0" i="0" u="none" strike="noStrike" cap="none" normalizeH="0" baseline="0" smtClean="0">
                      <a:ln>
                        <a:noFill/>
                      </a:ln>
                      <a:solidFill>
                        <a:schemeClr val="tx1"/>
                      </a:solidFill>
                      <a:effectLst/>
                      <a:latin typeface="Arial" pitchFamily="34" charset="0"/>
                    </a:endParaRPr>
                  </a:p>
                </p:txBody>
              </p:sp>
              <p:sp>
                <p:nvSpPr>
                  <p:cNvPr id="87" name="Text Box 20"/>
                  <p:cNvSpPr txBox="1">
                    <a:spLocks noChangeArrowheads="1"/>
                  </p:cNvSpPr>
                  <p:nvPr/>
                </p:nvSpPr>
                <p:spPr bwMode="auto">
                  <a:xfrm>
                    <a:off x="1080443" y="3573504"/>
                    <a:ext cx="396712" cy="121403"/>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smtClean="0">
                        <a:ln>
                          <a:noFill/>
                        </a:ln>
                        <a:solidFill>
                          <a:srgbClr val="000000"/>
                        </a:solidFill>
                        <a:effectLst/>
                        <a:latin typeface="Calibri" pitchFamily="34" charset="0"/>
                      </a:rPr>
                      <a:t>200</a:t>
                    </a:r>
                    <a:endParaRPr kumimoji="0" lang="en-US" altLang="en-US" sz="1200" b="0" i="0" u="none" strike="noStrike" cap="none" normalizeH="0" baseline="0" smtClean="0">
                      <a:ln>
                        <a:noFill/>
                      </a:ln>
                      <a:solidFill>
                        <a:schemeClr val="tx1"/>
                      </a:solidFill>
                      <a:effectLst/>
                      <a:latin typeface="Arial" pitchFamily="34" charset="0"/>
                    </a:endParaRPr>
                  </a:p>
                </p:txBody>
              </p:sp>
              <p:sp>
                <p:nvSpPr>
                  <p:cNvPr id="88" name="Text Box 22"/>
                  <p:cNvSpPr txBox="1">
                    <a:spLocks noChangeArrowheads="1"/>
                  </p:cNvSpPr>
                  <p:nvPr/>
                </p:nvSpPr>
                <p:spPr bwMode="auto">
                  <a:xfrm>
                    <a:off x="1839940" y="3565000"/>
                    <a:ext cx="413785" cy="165562"/>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smtClean="0">
                        <a:ln>
                          <a:noFill/>
                        </a:ln>
                        <a:solidFill>
                          <a:srgbClr val="000000"/>
                        </a:solidFill>
                        <a:effectLst/>
                        <a:latin typeface="Calibri" pitchFamily="34" charset="0"/>
                      </a:rPr>
                      <a:t>400</a:t>
                    </a:r>
                    <a:endParaRPr kumimoji="0" lang="en-US" altLang="en-US" sz="1200" b="0" i="0" u="none" strike="noStrike" cap="none" normalizeH="0" baseline="0" smtClean="0">
                      <a:ln>
                        <a:noFill/>
                      </a:ln>
                      <a:solidFill>
                        <a:schemeClr val="tx1"/>
                      </a:solidFill>
                      <a:effectLst/>
                      <a:latin typeface="Arial" pitchFamily="34" charset="0"/>
                    </a:endParaRPr>
                  </a:p>
                </p:txBody>
              </p:sp>
              <p:sp>
                <p:nvSpPr>
                  <p:cNvPr id="60" name="Text Box 21"/>
                  <p:cNvSpPr txBox="1">
                    <a:spLocks noChangeArrowheads="1"/>
                  </p:cNvSpPr>
                  <p:nvPr/>
                </p:nvSpPr>
                <p:spPr bwMode="auto">
                  <a:xfrm>
                    <a:off x="2633720" y="3560355"/>
                    <a:ext cx="380611" cy="169274"/>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smtClean="0">
                        <a:ln>
                          <a:noFill/>
                        </a:ln>
                        <a:solidFill>
                          <a:srgbClr val="000000"/>
                        </a:solidFill>
                        <a:effectLst/>
                        <a:latin typeface="Calibri" pitchFamily="34" charset="0"/>
                      </a:rPr>
                      <a:t>600</a:t>
                    </a:r>
                    <a:endParaRPr kumimoji="0" lang="en-US" altLang="en-US" sz="1200" b="0" i="0" u="none" strike="noStrike" cap="none" normalizeH="0" baseline="0" smtClean="0">
                      <a:ln>
                        <a:noFill/>
                      </a:ln>
                      <a:solidFill>
                        <a:schemeClr val="tx1"/>
                      </a:solidFill>
                      <a:effectLst/>
                      <a:latin typeface="Arial" pitchFamily="34" charset="0"/>
                    </a:endParaRPr>
                  </a:p>
                </p:txBody>
              </p:sp>
            </p:grpSp>
          </p:grpSp>
        </p:grpSp>
        <p:pic>
          <p:nvPicPr>
            <p:cNvPr id="69" name="Picture 2" descr="qpulse75672200"/>
            <p:cNvPicPr>
              <a:picLocks noChangeAspect="1" noChangeArrowheads="1"/>
            </p:cNvPicPr>
            <p:nvPr/>
          </p:nvPicPr>
          <p:blipFill rotWithShape="1">
            <a:blip r:embed="rId4">
              <a:extLst>
                <a:ext uri="{28A0092B-C50C-407E-A947-70E740481C1C}">
                  <a14:useLocalDpi xmlns:a14="http://schemas.microsoft.com/office/drawing/2010/main" val="0"/>
                </a:ext>
              </a:extLst>
            </a:blip>
            <a:srcRect l="5989" t="1371" r="76581" b="82333"/>
            <a:stretch/>
          </p:blipFill>
          <p:spPr bwMode="auto">
            <a:xfrm>
              <a:off x="462144" y="867592"/>
              <a:ext cx="1037951" cy="829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grpSp>
      <p:grpSp>
        <p:nvGrpSpPr>
          <p:cNvPr id="11" name="Group 10"/>
          <p:cNvGrpSpPr/>
          <p:nvPr/>
        </p:nvGrpSpPr>
        <p:grpSpPr>
          <a:xfrm>
            <a:off x="3273322" y="3782288"/>
            <a:ext cx="4570369" cy="3075712"/>
            <a:chOff x="3273322" y="3782288"/>
            <a:chExt cx="4570369" cy="3075712"/>
          </a:xfrm>
        </p:grpSpPr>
        <p:sp>
          <p:nvSpPr>
            <p:cNvPr id="71" name="TextBox 70"/>
            <p:cNvSpPr txBox="1"/>
            <p:nvPr/>
          </p:nvSpPr>
          <p:spPr>
            <a:xfrm rot="16200000">
              <a:off x="2166735" y="4923882"/>
              <a:ext cx="2590965" cy="307777"/>
            </a:xfrm>
            <a:prstGeom prst="rect">
              <a:avLst/>
            </a:prstGeom>
            <a:solidFill>
              <a:schemeClr val="bg1"/>
            </a:solidFill>
          </p:spPr>
          <p:txBody>
            <a:bodyPr wrap="square" rtlCol="0">
              <a:spAutoFit/>
            </a:bodyPr>
            <a:lstStyle/>
            <a:p>
              <a:r>
                <a:rPr lang="en-GB" sz="1400" smtClean="0">
                  <a:latin typeface="Calibri" panose="020F0502020204030204" pitchFamily="34" charset="0"/>
                  <a:cs typeface="Calibri" panose="020F0502020204030204" pitchFamily="34" charset="0"/>
                </a:rPr>
                <a:t>Charge </a:t>
              </a:r>
              <a:r>
                <a:rPr lang="en-GB" sz="1400" smtClean="0">
                  <a:latin typeface="Calibri" panose="020F0502020204030204" pitchFamily="34" charset="0"/>
                  <a:cs typeface="Calibri" panose="020F0502020204030204" pitchFamily="34" charset="0"/>
                </a:rPr>
                <a:t>collected by electrode </a:t>
              </a:r>
              <a:r>
                <a:rPr lang="en-GB" sz="1400" smtClean="0">
                  <a:latin typeface="Calibri" panose="020F0502020204030204" pitchFamily="34" charset="0"/>
                  <a:cs typeface="Calibri" panose="020F0502020204030204" pitchFamily="34" charset="0"/>
                </a:rPr>
                <a:t>[C]</a:t>
              </a:r>
              <a:endParaRPr lang="en-GB" sz="1400">
                <a:latin typeface="Calibri" panose="020F0502020204030204" pitchFamily="34" charset="0"/>
                <a:cs typeface="Calibri" panose="020F0502020204030204" pitchFamily="34" charset="0"/>
              </a:endParaRPr>
            </a:p>
          </p:txBody>
        </p:sp>
        <p:sp>
          <p:nvSpPr>
            <p:cNvPr id="9" name="Rectangle 8"/>
            <p:cNvSpPr/>
            <p:nvPr/>
          </p:nvSpPr>
          <p:spPr>
            <a:xfrm>
              <a:off x="3454206" y="6550223"/>
              <a:ext cx="4389485" cy="307777"/>
            </a:xfrm>
            <a:prstGeom prst="rect">
              <a:avLst/>
            </a:prstGeom>
            <a:solidFill>
              <a:schemeClr val="bg1"/>
            </a:solidFill>
          </p:spPr>
          <p:txBody>
            <a:bodyPr wrap="square">
              <a:spAutoFit/>
            </a:bodyPr>
            <a:lstStyle/>
            <a:p>
              <a:pPr lvl="0" algn="ctr" fontAlgn="base">
                <a:spcBef>
                  <a:spcPct val="0"/>
                </a:spcBef>
                <a:spcAft>
                  <a:spcPct val="0"/>
                </a:spcAft>
              </a:pPr>
              <a:r>
                <a:rPr lang="en-GB" altLang="en-US" sz="1400">
                  <a:solidFill>
                    <a:srgbClr val="000000"/>
                  </a:solidFill>
                  <a:latin typeface="Calibri" pitchFamily="34" charset="0"/>
                </a:rPr>
                <a:t>Radial distance of interaction from anode centre [um]</a:t>
              </a:r>
              <a:endParaRPr lang="en-US" altLang="en-US" sz="1400">
                <a:latin typeface="Arial" pitchFamily="34" charset="0"/>
              </a:endParaRPr>
            </a:p>
          </p:txBody>
        </p:sp>
        <p:cxnSp>
          <p:nvCxnSpPr>
            <p:cNvPr id="58" name="Straight Arrow Connector 57"/>
            <p:cNvCxnSpPr/>
            <p:nvPr/>
          </p:nvCxnSpPr>
          <p:spPr>
            <a:xfrm>
              <a:off x="3273322" y="4085596"/>
              <a:ext cx="3169139" cy="999588"/>
            </a:xfrm>
            <a:prstGeom prst="straightConnector1">
              <a:avLst/>
            </a:prstGeom>
            <a:ln w="19050">
              <a:solidFill>
                <a:schemeClr val="tx1"/>
              </a:solidFill>
              <a:prstDash val="solid"/>
              <a:headEnd type="oval"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p:nvPr/>
          </p:nvCxnSpPr>
          <p:spPr>
            <a:xfrm>
              <a:off x="3300154" y="4503719"/>
              <a:ext cx="3169107" cy="736373"/>
            </a:xfrm>
            <a:prstGeom prst="straightConnector1">
              <a:avLst/>
            </a:prstGeom>
            <a:ln w="19050">
              <a:solidFill>
                <a:srgbClr val="FF0000"/>
              </a:solidFill>
              <a:prstDash val="solid"/>
              <a:headEnd type="oval"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flipV="1">
              <a:off x="3300154" y="5888729"/>
              <a:ext cx="3169107" cy="230613"/>
            </a:xfrm>
            <a:prstGeom prst="straightConnector1">
              <a:avLst/>
            </a:prstGeom>
            <a:ln w="19050">
              <a:solidFill>
                <a:srgbClr val="00B050"/>
              </a:solidFill>
              <a:prstDash val="solid"/>
              <a:headEnd type="oval" w="med" len="med"/>
              <a:tailEnd type="stealth" w="lg" len="lg"/>
            </a:ln>
          </p:spPr>
          <p:style>
            <a:lnRef idx="1">
              <a:schemeClr val="accent1"/>
            </a:lnRef>
            <a:fillRef idx="0">
              <a:schemeClr val="accent1"/>
            </a:fillRef>
            <a:effectRef idx="0">
              <a:schemeClr val="accent1"/>
            </a:effectRef>
            <a:fontRef idx="minor">
              <a:schemeClr val="tx1"/>
            </a:fontRef>
          </p:style>
        </p:cxnSp>
      </p:grpSp>
      <p:sp>
        <p:nvSpPr>
          <p:cNvPr id="13" name="Rectangle 12"/>
          <p:cNvSpPr/>
          <p:nvPr/>
        </p:nvSpPr>
        <p:spPr>
          <a:xfrm>
            <a:off x="4074666" y="1398223"/>
            <a:ext cx="4910421" cy="2246769"/>
          </a:xfrm>
          <a:prstGeom prst="rect">
            <a:avLst/>
          </a:prstGeom>
        </p:spPr>
        <p:txBody>
          <a:bodyPr wrap="square">
            <a:spAutoFit/>
          </a:bodyPr>
          <a:lstStyle/>
          <a:p>
            <a:r>
              <a:rPr lang="en-GB" sz="2000" smtClean="0"/>
              <a:t>Below: Charge </a:t>
            </a:r>
            <a:r>
              <a:rPr lang="en-GB" sz="2000"/>
              <a:t>collection as a function of </a:t>
            </a:r>
            <a:r>
              <a:rPr lang="en-GB" sz="2000" smtClean="0"/>
              <a:t>interaction radius</a:t>
            </a:r>
          </a:p>
          <a:p>
            <a:r>
              <a:rPr lang="en-GB" sz="2000" smtClean="0">
                <a:solidFill>
                  <a:srgbClr val="FF0000"/>
                </a:solidFill>
              </a:rPr>
              <a:t>Detector performance is represented by ANODE charge collection.</a:t>
            </a:r>
          </a:p>
          <a:p>
            <a:pPr marL="342900" indent="-342900">
              <a:buFont typeface="Wingdings" panose="05000000000000000000" pitchFamily="2" charset="2"/>
              <a:buChar char="§"/>
            </a:pPr>
            <a:r>
              <a:rPr lang="en-GB" sz="2000" smtClean="0">
                <a:solidFill>
                  <a:srgbClr val="FF0000"/>
                </a:solidFill>
              </a:rPr>
              <a:t>Magnitude → sensitivity</a:t>
            </a:r>
          </a:p>
          <a:p>
            <a:pPr marL="342900" indent="-342900">
              <a:buFont typeface="Wingdings" panose="05000000000000000000" pitchFamily="2" charset="2"/>
              <a:buChar char="§"/>
            </a:pPr>
            <a:r>
              <a:rPr lang="en-GB" sz="2000">
                <a:solidFill>
                  <a:srgbClr val="FF0000"/>
                </a:solidFill>
              </a:rPr>
              <a:t>P</a:t>
            </a:r>
            <a:r>
              <a:rPr lang="en-GB" sz="2000" smtClean="0">
                <a:solidFill>
                  <a:srgbClr val="FF0000"/>
                </a:solidFill>
              </a:rPr>
              <a:t>rofile of decline with interaction radius → active area and resolution</a:t>
            </a:r>
            <a:endParaRPr lang="en-GB" sz="2000">
              <a:solidFill>
                <a:srgbClr val="FF0000"/>
              </a:solidFill>
            </a:endParaRPr>
          </a:p>
        </p:txBody>
      </p:sp>
      <p:sp>
        <p:nvSpPr>
          <p:cNvPr id="6170" name="TextBox 6169"/>
          <p:cNvSpPr txBox="1"/>
          <p:nvPr/>
        </p:nvSpPr>
        <p:spPr>
          <a:xfrm>
            <a:off x="2327912" y="867592"/>
            <a:ext cx="1718251" cy="923330"/>
          </a:xfrm>
          <a:prstGeom prst="rect">
            <a:avLst/>
          </a:prstGeom>
          <a:noFill/>
        </p:spPr>
        <p:txBody>
          <a:bodyPr wrap="square" rtlCol="0">
            <a:spAutoFit/>
          </a:bodyPr>
          <a:lstStyle/>
          <a:p>
            <a:r>
              <a:rPr lang="en-GB">
                <a:solidFill>
                  <a:schemeClr val="bg2">
                    <a:lumMod val="75000"/>
                  </a:schemeClr>
                </a:solidFill>
              </a:rPr>
              <a:t>Current </a:t>
            </a:r>
            <a:r>
              <a:rPr lang="en-GB" smtClean="0">
                <a:solidFill>
                  <a:schemeClr val="bg2">
                    <a:lumMod val="75000"/>
                  </a:schemeClr>
                </a:solidFill>
              </a:rPr>
              <a:t>signals recorded during simulation</a:t>
            </a:r>
            <a:endParaRPr lang="en-GB">
              <a:solidFill>
                <a:schemeClr val="bg2">
                  <a:lumMod val="75000"/>
                </a:schemeClr>
              </a:solidFill>
            </a:endParaRPr>
          </a:p>
        </p:txBody>
      </p:sp>
      <p:cxnSp>
        <p:nvCxnSpPr>
          <p:cNvPr id="15" name="Straight Arrow Connector 14"/>
          <p:cNvCxnSpPr/>
          <p:nvPr/>
        </p:nvCxnSpPr>
        <p:spPr>
          <a:xfrm>
            <a:off x="1733629" y="3160486"/>
            <a:ext cx="0" cy="1917284"/>
          </a:xfrm>
          <a:prstGeom prst="straightConnector1">
            <a:avLst/>
          </a:prstGeom>
          <a:ln w="38100">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767877" y="2975580"/>
            <a:ext cx="965752" cy="584775"/>
          </a:xfrm>
          <a:prstGeom prst="rect">
            <a:avLst/>
          </a:prstGeom>
          <a:noFill/>
        </p:spPr>
        <p:txBody>
          <a:bodyPr wrap="square" rtlCol="0">
            <a:spAutoFit/>
          </a:bodyPr>
          <a:lstStyle/>
          <a:p>
            <a:r>
              <a:rPr lang="en-GB" sz="1600" smtClean="0">
                <a:solidFill>
                  <a:schemeClr val="bg2">
                    <a:lumMod val="75000"/>
                  </a:schemeClr>
                </a:solidFill>
              </a:rPr>
              <a:t>Integrate over time</a:t>
            </a:r>
            <a:endParaRPr lang="en-GB" sz="1600">
              <a:solidFill>
                <a:schemeClr val="bg2">
                  <a:lumMod val="75000"/>
                </a:schemeClr>
              </a:solidFill>
            </a:endParaRPr>
          </a:p>
        </p:txBody>
      </p:sp>
      <p:sp>
        <p:nvSpPr>
          <p:cNvPr id="94" name="TextBox 93"/>
          <p:cNvSpPr txBox="1"/>
          <p:nvPr/>
        </p:nvSpPr>
        <p:spPr>
          <a:xfrm>
            <a:off x="826580" y="4831782"/>
            <a:ext cx="965752" cy="646331"/>
          </a:xfrm>
          <a:prstGeom prst="rect">
            <a:avLst/>
          </a:prstGeom>
          <a:noFill/>
        </p:spPr>
        <p:txBody>
          <a:bodyPr wrap="square" rtlCol="0">
            <a:spAutoFit/>
          </a:bodyPr>
          <a:lstStyle/>
          <a:p>
            <a:r>
              <a:rPr lang="en-GB" smtClean="0">
                <a:solidFill>
                  <a:schemeClr val="bg2">
                    <a:lumMod val="75000"/>
                  </a:schemeClr>
                </a:solidFill>
              </a:rPr>
              <a:t>Charge signals</a:t>
            </a:r>
            <a:endParaRPr lang="en-GB">
              <a:solidFill>
                <a:schemeClr val="bg2">
                  <a:lumMod val="75000"/>
                </a:schemeClr>
              </a:solidFill>
            </a:endParaRPr>
          </a:p>
        </p:txBody>
      </p:sp>
    </p:spTree>
    <p:extLst>
      <p:ext uri="{BB962C8B-B14F-4D97-AF65-F5344CB8AC3E}">
        <p14:creationId xmlns:p14="http://schemas.microsoft.com/office/powerpoint/2010/main" val="37176540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4419" y="150205"/>
            <a:ext cx="8229600" cy="778098"/>
          </a:xfrm>
        </p:spPr>
        <p:txBody>
          <a:bodyPr>
            <a:normAutofit/>
          </a:bodyPr>
          <a:lstStyle/>
          <a:p>
            <a:r>
              <a:rPr lang="en-GB" sz="3200" smtClean="0">
                <a:latin typeface="Times New Roman" panose="02020603050405020304" pitchFamily="18" charset="0"/>
                <a:cs typeface="Times New Roman" panose="02020603050405020304" pitchFamily="18" charset="0"/>
              </a:rPr>
              <a:t>Experimental vs. Simulated results</a:t>
            </a:r>
            <a:endParaRPr lang="en-GB" sz="320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9AC7211E-8C4E-4496-BD69-EA76111F703B}" type="slidenum">
              <a:rPr lang="en-GB" smtClean="0"/>
              <a:t>9</a:t>
            </a:fld>
            <a:endParaRPr lang="en-GB"/>
          </a:p>
        </p:txBody>
      </p:sp>
      <p:grpSp>
        <p:nvGrpSpPr>
          <p:cNvPr id="13" name="Group 12"/>
          <p:cNvGrpSpPr/>
          <p:nvPr/>
        </p:nvGrpSpPr>
        <p:grpSpPr>
          <a:xfrm>
            <a:off x="194604" y="2204864"/>
            <a:ext cx="5889563" cy="4414699"/>
            <a:chOff x="598944" y="1163252"/>
            <a:chExt cx="5464464" cy="3911936"/>
          </a:xfrm>
        </p:grpSpPr>
        <p:grpSp>
          <p:nvGrpSpPr>
            <p:cNvPr id="11" name="Group 10"/>
            <p:cNvGrpSpPr/>
            <p:nvPr/>
          </p:nvGrpSpPr>
          <p:grpSpPr>
            <a:xfrm>
              <a:off x="598944" y="1163252"/>
              <a:ext cx="5464464" cy="3911936"/>
              <a:chOff x="598944" y="1163252"/>
              <a:chExt cx="5464464" cy="3911936"/>
            </a:xfrm>
          </p:grpSpPr>
          <p:grpSp>
            <p:nvGrpSpPr>
              <p:cNvPr id="10" name="Group 9"/>
              <p:cNvGrpSpPr/>
              <p:nvPr/>
            </p:nvGrpSpPr>
            <p:grpSpPr>
              <a:xfrm>
                <a:off x="598944" y="1163252"/>
                <a:ext cx="5464464" cy="3911936"/>
                <a:chOff x="598944" y="1163252"/>
                <a:chExt cx="5464464" cy="3911936"/>
              </a:xfrm>
            </p:grpSpPr>
            <p:grpSp>
              <p:nvGrpSpPr>
                <p:cNvPr id="9" name="Group 8"/>
                <p:cNvGrpSpPr/>
                <p:nvPr/>
              </p:nvGrpSpPr>
              <p:grpSpPr>
                <a:xfrm>
                  <a:off x="877119" y="1163252"/>
                  <a:ext cx="5186289" cy="3546409"/>
                  <a:chOff x="877119" y="1163252"/>
                  <a:chExt cx="5186289" cy="3546409"/>
                </a:xfrm>
              </p:grpSpPr>
              <p:pic>
                <p:nvPicPr>
                  <p:cNvPr id="1028" name="Picture 4" descr="withdia2concpsd11"/>
                  <p:cNvPicPr>
                    <a:picLocks noChangeAspect="1" noChangeArrowheads="1"/>
                  </p:cNvPicPr>
                  <p:nvPr/>
                </p:nvPicPr>
                <p:blipFill>
                  <a:blip r:embed="rId3" cstate="print">
                    <a:extLst>
                      <a:ext uri="{28A0092B-C50C-407E-A947-70E740481C1C}">
                        <a14:useLocalDpi xmlns:a14="http://schemas.microsoft.com/office/drawing/2010/main" val="0"/>
                      </a:ext>
                    </a:extLst>
                  </a:blip>
                  <a:srcRect l="7436" t="11082" r="4282" b="10789"/>
                  <a:stretch>
                    <a:fillRect/>
                  </a:stretch>
                </p:blipFill>
                <p:spPr bwMode="auto">
                  <a:xfrm>
                    <a:off x="877119" y="1163252"/>
                    <a:ext cx="5186289" cy="3546409"/>
                  </a:xfrm>
                  <a:prstGeom prst="rect">
                    <a:avLst/>
                  </a:prstGeom>
                  <a:noFill/>
                  <a:ln w="9525"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pic>
              <p:grpSp>
                <p:nvGrpSpPr>
                  <p:cNvPr id="22" name="Group 5"/>
                  <p:cNvGrpSpPr>
                    <a:grpSpLocks/>
                  </p:cNvGrpSpPr>
                  <p:nvPr/>
                </p:nvGrpSpPr>
                <p:grpSpPr bwMode="auto">
                  <a:xfrm>
                    <a:off x="1486610" y="4121139"/>
                    <a:ext cx="3301410" cy="313878"/>
                    <a:chOff x="108109307" y="113783159"/>
                    <a:chExt cx="3488174" cy="399505"/>
                  </a:xfrm>
                </p:grpSpPr>
                <p:sp>
                  <p:nvSpPr>
                    <p:cNvPr id="23" name="Text Box 6"/>
                    <p:cNvSpPr txBox="1">
                      <a:spLocks noChangeArrowheads="1"/>
                    </p:cNvSpPr>
                    <p:nvPr/>
                  </p:nvSpPr>
                  <p:spPr bwMode="auto">
                    <a:xfrm>
                      <a:off x="108109307" y="113798072"/>
                      <a:ext cx="422103" cy="384103"/>
                    </a:xfrm>
                    <a:prstGeom prst="rect">
                      <a:avLst/>
                    </a:prstGeom>
                    <a:solidFill>
                      <a:srgbClr val="D9D9D9"/>
                    </a:solidFill>
                    <a:ln w="9525" algn="in">
                      <a:noFill/>
                      <a:miter lim="800000"/>
                      <a:headEnd/>
                      <a:tailEnd/>
                    </a:ln>
                    <a:effectLst/>
                    <a:extLs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100" b="0" i="0" u="none" strike="noStrike" cap="none" normalizeH="0" baseline="0" smtClean="0">
                          <a:ln>
                            <a:noFill/>
                          </a:ln>
                          <a:solidFill>
                            <a:srgbClr val="000000"/>
                          </a:solidFill>
                          <a:effectLst/>
                          <a:latin typeface="Calibri" pitchFamily="34" charset="0"/>
                        </a:rPr>
                        <a:t>Anode</a:t>
                      </a:r>
                      <a:endParaRPr kumimoji="0" lang="en-US" altLang="en-US" sz="1100" b="0" i="0" u="none" strike="noStrike" cap="none" normalizeH="0" baseline="0" smtClean="0">
                        <a:ln>
                          <a:noFill/>
                        </a:ln>
                        <a:solidFill>
                          <a:schemeClr val="tx1"/>
                        </a:solidFill>
                        <a:effectLst/>
                        <a:latin typeface="Arial" pitchFamily="34" charset="0"/>
                      </a:endParaRPr>
                    </a:p>
                  </p:txBody>
                </p:sp>
                <p:sp>
                  <p:nvSpPr>
                    <p:cNvPr id="24" name="Text Box 7"/>
                    <p:cNvSpPr txBox="1">
                      <a:spLocks noChangeArrowheads="1"/>
                    </p:cNvSpPr>
                    <p:nvPr/>
                  </p:nvSpPr>
                  <p:spPr bwMode="auto">
                    <a:xfrm>
                      <a:off x="109296207" y="113798561"/>
                      <a:ext cx="786346" cy="384103"/>
                    </a:xfrm>
                    <a:prstGeom prst="rect">
                      <a:avLst/>
                    </a:prstGeom>
                    <a:solidFill>
                      <a:srgbClr val="D9D9D9"/>
                    </a:solidFill>
                    <a:ln w="9525" algn="in">
                      <a:noFill/>
                      <a:miter lim="800000"/>
                      <a:headEnd/>
                      <a:tailEnd/>
                    </a:ln>
                    <a:effectLst/>
                    <a:extLs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000000"/>
                          </a:solidFill>
                          <a:effectLst/>
                          <a:latin typeface="Calibri" pitchFamily="34" charset="0"/>
                        </a:rPr>
                        <a:t>Ring 1</a:t>
                      </a:r>
                      <a:endParaRPr kumimoji="0" lang="en-US" altLang="en-US" sz="1400" b="0" i="0" u="none" strike="noStrike" cap="none" normalizeH="0" baseline="0" smtClean="0">
                        <a:ln>
                          <a:noFill/>
                        </a:ln>
                        <a:solidFill>
                          <a:schemeClr val="tx1"/>
                        </a:solidFill>
                        <a:effectLst/>
                        <a:latin typeface="Arial" pitchFamily="34" charset="0"/>
                      </a:endParaRPr>
                    </a:p>
                  </p:txBody>
                </p:sp>
                <p:sp>
                  <p:nvSpPr>
                    <p:cNvPr id="25" name="Text Box 8"/>
                    <p:cNvSpPr txBox="1">
                      <a:spLocks noChangeArrowheads="1"/>
                    </p:cNvSpPr>
                    <p:nvPr/>
                  </p:nvSpPr>
                  <p:spPr bwMode="auto">
                    <a:xfrm>
                      <a:off x="110836672" y="113783159"/>
                      <a:ext cx="760809" cy="396088"/>
                    </a:xfrm>
                    <a:prstGeom prst="rect">
                      <a:avLst/>
                    </a:prstGeom>
                    <a:solidFill>
                      <a:srgbClr val="D9D9D9"/>
                    </a:solidFill>
                    <a:ln w="9525" algn="in">
                      <a:noFill/>
                      <a:miter lim="800000"/>
                      <a:headEnd/>
                      <a:tailEnd/>
                    </a:ln>
                    <a:effectLst/>
                    <a:extLs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0" i="0" u="none" strike="noStrike" cap="none" normalizeH="0" baseline="0" smtClean="0">
                          <a:ln>
                            <a:noFill/>
                          </a:ln>
                          <a:solidFill>
                            <a:srgbClr val="000000"/>
                          </a:solidFill>
                          <a:effectLst/>
                          <a:latin typeface="Calibri" pitchFamily="34" charset="0"/>
                        </a:rPr>
                        <a:t>Ring 2</a:t>
                      </a:r>
                      <a:endParaRPr kumimoji="0" lang="en-US" altLang="en-US" sz="1400" b="0" i="0" u="none" strike="noStrike" cap="none" normalizeH="0" baseline="0" smtClean="0">
                        <a:ln>
                          <a:noFill/>
                        </a:ln>
                        <a:solidFill>
                          <a:schemeClr val="tx1"/>
                        </a:solidFill>
                        <a:effectLst/>
                        <a:latin typeface="Arial" pitchFamily="34" charset="0"/>
                      </a:endParaRPr>
                    </a:p>
                  </p:txBody>
                </p:sp>
              </p:grpSp>
            </p:grpSp>
            <p:sp>
              <p:nvSpPr>
                <p:cNvPr id="7" name="Text Box 2"/>
                <p:cNvSpPr txBox="1">
                  <a:spLocks noChangeArrowheads="1"/>
                </p:cNvSpPr>
                <p:nvPr/>
              </p:nvSpPr>
              <p:spPr bwMode="auto">
                <a:xfrm>
                  <a:off x="894309" y="4709661"/>
                  <a:ext cx="4685803" cy="365527"/>
                </a:xfrm>
                <a:prstGeom prst="rect">
                  <a:avLst/>
                </a:prstGeom>
                <a:noFill/>
                <a:ln w="9525"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600" b="0" i="0" u="none" strike="noStrike" cap="none" normalizeH="0" baseline="0" smtClean="0">
                      <a:ln>
                        <a:noFill/>
                      </a:ln>
                      <a:solidFill>
                        <a:srgbClr val="000000"/>
                      </a:solidFill>
                      <a:effectLst/>
                      <a:latin typeface="Calibri" pitchFamily="34" charset="0"/>
                    </a:rPr>
                    <a:t>Radial distance of interaction from anode centre [um]</a:t>
                  </a:r>
                  <a:endParaRPr kumimoji="0" lang="en-US" altLang="en-US" sz="1600" b="0" i="0" u="none" strike="noStrike" cap="none" normalizeH="0" baseline="0" smtClean="0">
                    <a:ln>
                      <a:noFill/>
                    </a:ln>
                    <a:solidFill>
                      <a:schemeClr val="tx1"/>
                    </a:solidFill>
                    <a:effectLst/>
                    <a:latin typeface="Arial" pitchFamily="34" charset="0"/>
                  </a:endParaRPr>
                </a:p>
              </p:txBody>
            </p:sp>
            <p:sp>
              <p:nvSpPr>
                <p:cNvPr id="8" name="Text Box 3"/>
                <p:cNvSpPr txBox="1">
                  <a:spLocks noChangeArrowheads="1"/>
                </p:cNvSpPr>
                <p:nvPr/>
              </p:nvSpPr>
              <p:spPr bwMode="auto">
                <a:xfrm rot="16200000">
                  <a:off x="-929758" y="2691956"/>
                  <a:ext cx="3391688" cy="334284"/>
                </a:xfrm>
                <a:prstGeom prst="rect">
                  <a:avLst/>
                </a:prstGeom>
                <a:noFill/>
                <a:ln w="9525"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rgbClr val="000000"/>
                      </a:solidFill>
                      <a:effectLst/>
                      <a:latin typeface="Calibri" pitchFamily="34" charset="0"/>
                    </a:rPr>
                    <a:t>Charge collected in</a:t>
                  </a:r>
                  <a:r>
                    <a:rPr kumimoji="0" lang="en-GB" altLang="en-US" b="0" i="0" u="none" strike="noStrike" cap="none" normalizeH="0" smtClean="0">
                      <a:ln>
                        <a:noFill/>
                      </a:ln>
                      <a:solidFill>
                        <a:srgbClr val="000000"/>
                      </a:solidFill>
                      <a:effectLst/>
                      <a:latin typeface="Calibri" pitchFamily="34" charset="0"/>
                    </a:rPr>
                    <a:t> simulation</a:t>
                  </a:r>
                  <a:r>
                    <a:rPr kumimoji="0" lang="en-GB" altLang="en-US" b="0" i="0" u="none" strike="noStrike" cap="none" normalizeH="0" baseline="0" smtClean="0">
                      <a:ln>
                        <a:noFill/>
                      </a:ln>
                      <a:solidFill>
                        <a:srgbClr val="000000"/>
                      </a:solidFill>
                      <a:effectLst/>
                      <a:latin typeface="Calibri" pitchFamily="34" charset="0"/>
                    </a:rPr>
                    <a:t>[C]</a:t>
                  </a:r>
                  <a:endParaRPr kumimoji="0" lang="en-US" altLang="en-US" b="0" i="0" u="none" strike="noStrike" cap="none" normalizeH="0" baseline="0" smtClean="0">
                    <a:ln>
                      <a:noFill/>
                    </a:ln>
                    <a:solidFill>
                      <a:schemeClr val="tx1"/>
                    </a:solidFill>
                    <a:effectLst/>
                    <a:latin typeface="Arial" pitchFamily="34" charset="0"/>
                  </a:endParaRPr>
                </a:p>
              </p:txBody>
            </p:sp>
          </p:grpSp>
          <p:grpSp>
            <p:nvGrpSpPr>
              <p:cNvPr id="6" name="Group 5"/>
              <p:cNvGrpSpPr/>
              <p:nvPr/>
            </p:nvGrpSpPr>
            <p:grpSpPr>
              <a:xfrm>
                <a:off x="1649769" y="2472076"/>
                <a:ext cx="2039783" cy="1044754"/>
                <a:chOff x="1181226" y="2142430"/>
                <a:chExt cx="2039783" cy="1044754"/>
              </a:xfrm>
            </p:grpSpPr>
            <p:sp>
              <p:nvSpPr>
                <p:cNvPr id="21" name="Text Box 9"/>
                <p:cNvSpPr txBox="1">
                  <a:spLocks noChangeArrowheads="1"/>
                </p:cNvSpPr>
                <p:nvPr/>
              </p:nvSpPr>
              <p:spPr bwMode="auto">
                <a:xfrm>
                  <a:off x="1648080" y="2142430"/>
                  <a:ext cx="1572929" cy="1044754"/>
                </a:xfrm>
                <a:prstGeom prst="rect">
                  <a:avLst/>
                </a:prstGeom>
                <a:noFill/>
                <a:ln w="9525"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b="0" i="0" u="none" strike="noStrike" cap="none" normalizeH="0" baseline="0" smtClean="0">
                      <a:ln>
                        <a:noFill/>
                      </a:ln>
                      <a:solidFill>
                        <a:srgbClr val="FF0000"/>
                      </a:solidFill>
                      <a:effectLst/>
                      <a:latin typeface="Calibri" pitchFamily="34" charset="0"/>
                    </a:rPr>
                    <a:t>Donor Concentration: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b="0" i="1" u="none" strike="noStrike" cap="none" normalizeH="0" baseline="0" smtClean="0">
                      <a:ln>
                        <a:noFill/>
                      </a:ln>
                      <a:solidFill>
                        <a:srgbClr val="FF0000"/>
                      </a:solidFill>
                      <a:effectLst/>
                      <a:latin typeface="Calibri" pitchFamily="34" charset="0"/>
                    </a:rPr>
                    <a:t>N</a:t>
                  </a:r>
                  <a:r>
                    <a:rPr kumimoji="0" lang="en-GB" altLang="en-US" b="0" i="1" u="none" strike="noStrike" cap="none" normalizeH="0" baseline="-25000" smtClean="0">
                      <a:ln>
                        <a:noFill/>
                      </a:ln>
                      <a:solidFill>
                        <a:srgbClr val="FF0000"/>
                      </a:solidFill>
                      <a:effectLst/>
                      <a:latin typeface="Calibri" pitchFamily="34" charset="0"/>
                    </a:rPr>
                    <a:t>0</a:t>
                  </a:r>
                  <a:r>
                    <a:rPr kumimoji="0" lang="en-GB" altLang="en-US" b="0" i="1" u="none" strike="noStrike" cap="none" normalizeH="0" baseline="0" smtClean="0">
                      <a:ln>
                        <a:noFill/>
                      </a:ln>
                      <a:solidFill>
                        <a:srgbClr val="FF0000"/>
                      </a:solidFill>
                      <a:effectLst/>
                      <a:latin typeface="Calibri" pitchFamily="34" charset="0"/>
                    </a:rPr>
                    <a:t> </a:t>
                  </a:r>
                  <a:r>
                    <a:rPr kumimoji="0" lang="en-GB" altLang="en-US" b="0" i="0" u="none" strike="noStrike" cap="none" normalizeH="0" baseline="0" smtClean="0">
                      <a:ln>
                        <a:noFill/>
                      </a:ln>
                      <a:solidFill>
                        <a:srgbClr val="FF0000"/>
                      </a:solidFill>
                      <a:effectLst/>
                      <a:latin typeface="Calibri" pitchFamily="34" charset="0"/>
                    </a:rPr>
                    <a:t>= 10</a:t>
                  </a:r>
                  <a:r>
                    <a:rPr kumimoji="0" lang="en-GB" altLang="en-US" b="0" i="0" u="none" strike="noStrike" cap="none" normalizeH="0" baseline="30000" smtClean="0">
                      <a:ln>
                        <a:noFill/>
                      </a:ln>
                      <a:solidFill>
                        <a:srgbClr val="FF0000"/>
                      </a:solidFill>
                      <a:effectLst/>
                      <a:latin typeface="Calibri" pitchFamily="34" charset="0"/>
                    </a:rPr>
                    <a:t>9</a:t>
                  </a:r>
                  <a:r>
                    <a:rPr kumimoji="0" lang="en-GB" altLang="en-US" b="0" i="0" u="none" strike="noStrike" cap="none" normalizeH="0" baseline="0" smtClean="0">
                      <a:ln>
                        <a:noFill/>
                      </a:ln>
                      <a:solidFill>
                        <a:srgbClr val="FF0000"/>
                      </a:solidFill>
                      <a:effectLst/>
                      <a:latin typeface="Calibri" pitchFamily="34" charset="0"/>
                    </a:rPr>
                    <a:t> cm</a:t>
                  </a:r>
                  <a:r>
                    <a:rPr kumimoji="0" lang="en-GB" altLang="en-US" b="0" i="0" u="none" strike="noStrike" cap="none" normalizeH="0" baseline="30000" smtClean="0">
                      <a:ln>
                        <a:noFill/>
                      </a:ln>
                      <a:solidFill>
                        <a:srgbClr val="FF0000"/>
                      </a:solidFill>
                      <a:effectLst/>
                      <a:latin typeface="Calibri" pitchFamily="34" charset="0"/>
                    </a:rPr>
                    <a:t>-3</a:t>
                  </a:r>
                </a:p>
                <a:p>
                  <a:pPr fontAlgn="base">
                    <a:spcBef>
                      <a:spcPct val="0"/>
                    </a:spcBef>
                    <a:spcAft>
                      <a:spcPct val="0"/>
                    </a:spcAft>
                  </a:pPr>
                  <a:r>
                    <a:rPr lang="en-GB" altLang="en-US" i="1">
                      <a:solidFill>
                        <a:srgbClr val="FF0000"/>
                      </a:solidFill>
                      <a:latin typeface="Calibri" pitchFamily="34" charset="0"/>
                    </a:rPr>
                    <a:t>N</a:t>
                  </a:r>
                  <a:r>
                    <a:rPr lang="en-GB" altLang="en-US" i="1" baseline="-25000">
                      <a:solidFill>
                        <a:srgbClr val="FF0000"/>
                      </a:solidFill>
                      <a:latin typeface="Calibri" pitchFamily="34" charset="0"/>
                    </a:rPr>
                    <a:t>0</a:t>
                  </a:r>
                  <a:r>
                    <a:rPr lang="en-GB" altLang="en-US" i="1">
                      <a:solidFill>
                        <a:srgbClr val="FF0000"/>
                      </a:solidFill>
                      <a:latin typeface="Calibri" pitchFamily="34" charset="0"/>
                    </a:rPr>
                    <a:t>  = </a:t>
                  </a:r>
                  <a:r>
                    <a:rPr lang="en-GB" altLang="en-US">
                      <a:solidFill>
                        <a:srgbClr val="FF0000"/>
                      </a:solidFill>
                      <a:latin typeface="Calibri" pitchFamily="34" charset="0"/>
                    </a:rPr>
                    <a:t>5 x 10</a:t>
                  </a:r>
                  <a:r>
                    <a:rPr lang="en-GB" altLang="en-US" baseline="30000">
                      <a:solidFill>
                        <a:srgbClr val="FF0000"/>
                      </a:solidFill>
                      <a:latin typeface="Calibri" pitchFamily="34" charset="0"/>
                    </a:rPr>
                    <a:t>7</a:t>
                  </a:r>
                  <a:r>
                    <a:rPr lang="en-GB" altLang="en-US">
                      <a:solidFill>
                        <a:srgbClr val="FF0000"/>
                      </a:solidFill>
                      <a:latin typeface="Calibri" pitchFamily="34" charset="0"/>
                    </a:rPr>
                    <a:t> cm</a:t>
                  </a:r>
                  <a:r>
                    <a:rPr lang="en-GB" altLang="en-US" baseline="30000">
                      <a:solidFill>
                        <a:srgbClr val="FF0000"/>
                      </a:solidFill>
                      <a:latin typeface="Calibri" pitchFamily="34" charset="0"/>
                    </a:rPr>
                    <a:t>-3</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200" b="0" i="0" u="none" strike="noStrike" cap="none" normalizeH="0" baseline="0" smtClean="0">
                    <a:ln>
                      <a:noFill/>
                    </a:ln>
                    <a:solidFill>
                      <a:schemeClr val="tx1"/>
                    </a:solidFill>
                    <a:effectLst/>
                    <a:latin typeface="Arial" pitchFamily="34" charset="0"/>
                  </a:endParaRPr>
                </a:p>
              </p:txBody>
            </p:sp>
            <p:pic>
              <p:nvPicPr>
                <p:cNvPr id="4106" name="Picture 10" descr="withdia2concpsd10"/>
                <p:cNvPicPr>
                  <a:picLocks noChangeAspect="1" noChangeArrowheads="1"/>
                </p:cNvPicPr>
                <p:nvPr/>
              </p:nvPicPr>
              <p:blipFill>
                <a:blip r:embed="rId4" cstate="print">
                  <a:extLst>
                    <a:ext uri="{28A0092B-C50C-407E-A947-70E740481C1C}">
                      <a14:useLocalDpi xmlns:a14="http://schemas.microsoft.com/office/drawing/2010/main" val="0"/>
                    </a:ext>
                  </a:extLst>
                </a:blip>
                <a:srcRect l="30501" t="25903" r="64406" b="68723"/>
                <a:stretch>
                  <a:fillRect/>
                </a:stretch>
              </p:blipFill>
              <p:spPr bwMode="auto">
                <a:xfrm>
                  <a:off x="1181226" y="2606811"/>
                  <a:ext cx="414138" cy="334307"/>
                </a:xfrm>
                <a:prstGeom prst="rect">
                  <a:avLst/>
                </a:prstGeom>
                <a:noFill/>
                <a:ln w="9525"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4107" name="Picture 11" descr="withdia2concpsd10"/>
                <p:cNvPicPr>
                  <a:picLocks noChangeAspect="1" noChangeArrowheads="1"/>
                </p:cNvPicPr>
                <p:nvPr/>
              </p:nvPicPr>
              <p:blipFill>
                <a:blip r:embed="rId4" cstate="print">
                  <a:extLst>
                    <a:ext uri="{28A0092B-C50C-407E-A947-70E740481C1C}">
                      <a14:useLocalDpi xmlns:a14="http://schemas.microsoft.com/office/drawing/2010/main" val="0"/>
                    </a:ext>
                  </a:extLst>
                </a:blip>
                <a:srcRect l="34041" t="20441" r="58142" b="74538"/>
                <a:stretch>
                  <a:fillRect/>
                </a:stretch>
              </p:blipFill>
              <p:spPr bwMode="auto">
                <a:xfrm>
                  <a:off x="1181226" y="2941118"/>
                  <a:ext cx="433822" cy="213211"/>
                </a:xfrm>
                <a:prstGeom prst="rect">
                  <a:avLst/>
                </a:prstGeom>
                <a:noFill/>
                <a:ln w="9525"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pic>
          </p:grpSp>
        </p:grpSp>
        <p:sp>
          <p:nvSpPr>
            <p:cNvPr id="12" name="TextBox 11"/>
            <p:cNvSpPr txBox="1"/>
            <p:nvPr/>
          </p:nvSpPr>
          <p:spPr>
            <a:xfrm>
              <a:off x="2609960" y="1163252"/>
              <a:ext cx="2322080" cy="327271"/>
            </a:xfrm>
            <a:prstGeom prst="rect">
              <a:avLst/>
            </a:prstGeom>
            <a:noFill/>
            <a:ln>
              <a:noFill/>
              <a:tailEnd w="lg" len="med"/>
            </a:ln>
          </p:spPr>
          <p:txBody>
            <a:bodyPr wrap="square" rtlCol="0">
              <a:spAutoFit/>
            </a:bodyPr>
            <a:lstStyle/>
            <a:p>
              <a:r>
                <a:rPr lang="en-GB" smtClean="0">
                  <a:solidFill>
                    <a:srgbClr val="FF00FF"/>
                  </a:solidFill>
                  <a:latin typeface="Calibri" panose="020F0502020204030204" pitchFamily="34" charset="0"/>
                  <a:cs typeface="Calibri" panose="020F0502020204030204" pitchFamily="34" charset="0"/>
                </a:rPr>
                <a:t>Experimental data</a:t>
              </a:r>
              <a:endParaRPr lang="en-GB">
                <a:solidFill>
                  <a:srgbClr val="FF00FF"/>
                </a:solidFill>
                <a:latin typeface="Calibri" panose="020F0502020204030204" pitchFamily="34" charset="0"/>
                <a:cs typeface="Calibri" panose="020F0502020204030204" pitchFamily="34" charset="0"/>
              </a:endParaRPr>
            </a:p>
          </p:txBody>
        </p:sp>
      </p:grpSp>
      <p:sp>
        <p:nvSpPr>
          <p:cNvPr id="14" name="Rectangle 13"/>
          <p:cNvSpPr/>
          <p:nvPr/>
        </p:nvSpPr>
        <p:spPr>
          <a:xfrm>
            <a:off x="194603" y="980728"/>
            <a:ext cx="8762935" cy="1015663"/>
          </a:xfrm>
          <a:prstGeom prst="rect">
            <a:avLst/>
          </a:prstGeom>
        </p:spPr>
        <p:txBody>
          <a:bodyPr wrap="square">
            <a:spAutoFit/>
          </a:bodyPr>
          <a:lstStyle/>
          <a:p>
            <a:pPr algn="ctr"/>
            <a:r>
              <a:rPr lang="en-GB" sz="2000"/>
              <a:t>C</a:t>
            </a:r>
            <a:r>
              <a:rPr lang="en-GB" sz="2000" smtClean="0"/>
              <a:t>urrent </a:t>
            </a:r>
            <a:r>
              <a:rPr lang="en-GB" sz="2000"/>
              <a:t>model has </a:t>
            </a:r>
            <a:r>
              <a:rPr lang="en-GB" sz="2000" smtClean="0"/>
              <a:t>a smaller </a:t>
            </a:r>
            <a:r>
              <a:rPr lang="en-GB" sz="2000"/>
              <a:t>active radius than the real </a:t>
            </a:r>
            <a:r>
              <a:rPr lang="en-GB" sz="2000" smtClean="0"/>
              <a:t>device.</a:t>
            </a:r>
          </a:p>
          <a:p>
            <a:pPr algn="ctr"/>
            <a:r>
              <a:rPr lang="en-GB" sz="2000" smtClean="0">
                <a:solidFill>
                  <a:srgbClr val="F60000"/>
                </a:solidFill>
              </a:rPr>
              <a:t>Model anode charge collection declines gradually at moderate radius.</a:t>
            </a:r>
          </a:p>
          <a:p>
            <a:pPr algn="ctr"/>
            <a:r>
              <a:rPr lang="en-GB" sz="2000" smtClean="0">
                <a:solidFill>
                  <a:srgbClr val="FF00FF"/>
                </a:solidFill>
              </a:rPr>
              <a:t>The real device maintains a flat response until beyond Ring 2, then declines steeply.</a:t>
            </a:r>
          </a:p>
        </p:txBody>
      </p:sp>
      <p:sp>
        <p:nvSpPr>
          <p:cNvPr id="26" name="TextBox 25"/>
          <p:cNvSpPr txBox="1"/>
          <p:nvPr/>
        </p:nvSpPr>
        <p:spPr>
          <a:xfrm>
            <a:off x="6444208" y="5010294"/>
            <a:ext cx="1745840" cy="1477328"/>
          </a:xfrm>
          <a:prstGeom prst="rect">
            <a:avLst/>
          </a:prstGeom>
          <a:noFill/>
        </p:spPr>
        <p:txBody>
          <a:bodyPr wrap="square" rtlCol="0">
            <a:spAutoFit/>
          </a:bodyPr>
          <a:lstStyle/>
          <a:p>
            <a:r>
              <a:rPr lang="en-GB" smtClean="0">
                <a:latin typeface="Calibri" panose="020F0502020204030204" pitchFamily="34" charset="0"/>
                <a:cs typeface="Calibri" panose="020F0502020204030204" pitchFamily="34" charset="0"/>
              </a:rPr>
              <a:t>Anode=0V</a:t>
            </a:r>
            <a:endParaRPr lang="en-GB">
              <a:latin typeface="Calibri" panose="020F0502020204030204" pitchFamily="34" charset="0"/>
              <a:cs typeface="Calibri" panose="020F0502020204030204" pitchFamily="34" charset="0"/>
            </a:endParaRPr>
          </a:p>
          <a:p>
            <a:r>
              <a:rPr lang="en-GB">
                <a:latin typeface="Calibri" panose="020F0502020204030204" pitchFamily="34" charset="0"/>
                <a:cs typeface="Calibri" panose="020F0502020204030204" pitchFamily="34" charset="0"/>
              </a:rPr>
              <a:t>R</a:t>
            </a:r>
            <a:r>
              <a:rPr lang="en-GB" smtClean="0">
                <a:latin typeface="Calibri" panose="020F0502020204030204" pitchFamily="34" charset="0"/>
                <a:cs typeface="Calibri" panose="020F0502020204030204" pitchFamily="34" charset="0"/>
              </a:rPr>
              <a:t>ing </a:t>
            </a:r>
            <a:r>
              <a:rPr lang="en-GB">
                <a:latin typeface="Calibri" panose="020F0502020204030204" pitchFamily="34" charset="0"/>
                <a:cs typeface="Calibri" panose="020F0502020204030204" pitchFamily="34" charset="0"/>
              </a:rPr>
              <a:t>1= -</a:t>
            </a:r>
            <a:r>
              <a:rPr lang="en-GB" smtClean="0">
                <a:latin typeface="Calibri" panose="020F0502020204030204" pitchFamily="34" charset="0"/>
                <a:cs typeface="Calibri" panose="020F0502020204030204" pitchFamily="34" charset="0"/>
              </a:rPr>
              <a:t>500V </a:t>
            </a:r>
          </a:p>
          <a:p>
            <a:r>
              <a:rPr lang="en-GB">
                <a:latin typeface="Calibri" panose="020F0502020204030204" pitchFamily="34" charset="0"/>
                <a:cs typeface="Calibri" panose="020F0502020204030204" pitchFamily="34" charset="0"/>
              </a:rPr>
              <a:t>R</a:t>
            </a:r>
            <a:r>
              <a:rPr lang="en-GB" smtClean="0">
                <a:latin typeface="Calibri" panose="020F0502020204030204" pitchFamily="34" charset="0"/>
                <a:cs typeface="Calibri" panose="020F0502020204030204" pitchFamily="34" charset="0"/>
              </a:rPr>
              <a:t>ing </a:t>
            </a:r>
            <a:r>
              <a:rPr lang="en-GB">
                <a:latin typeface="Calibri" panose="020F0502020204030204" pitchFamily="34" charset="0"/>
                <a:cs typeface="Calibri" panose="020F0502020204030204" pitchFamily="34" charset="0"/>
              </a:rPr>
              <a:t>2= -</a:t>
            </a:r>
            <a:r>
              <a:rPr lang="en-GB" smtClean="0">
                <a:latin typeface="Calibri" panose="020F0502020204030204" pitchFamily="34" charset="0"/>
                <a:cs typeface="Calibri" panose="020F0502020204030204" pitchFamily="34" charset="0"/>
              </a:rPr>
              <a:t>600V</a:t>
            </a:r>
          </a:p>
          <a:p>
            <a:r>
              <a:rPr lang="en-GB">
                <a:latin typeface="Calibri" panose="020F0502020204030204" pitchFamily="34" charset="0"/>
                <a:cs typeface="Calibri" panose="020F0502020204030204" pitchFamily="34" charset="0"/>
              </a:rPr>
              <a:t>R</a:t>
            </a:r>
            <a:r>
              <a:rPr lang="en-GB" smtClean="0">
                <a:latin typeface="Calibri" panose="020F0502020204030204" pitchFamily="34" charset="0"/>
                <a:cs typeface="Calibri" panose="020F0502020204030204" pitchFamily="34" charset="0"/>
              </a:rPr>
              <a:t>ing </a:t>
            </a:r>
            <a:r>
              <a:rPr lang="en-GB">
                <a:latin typeface="Calibri" panose="020F0502020204030204" pitchFamily="34" charset="0"/>
                <a:cs typeface="Calibri" panose="020F0502020204030204" pitchFamily="34" charset="0"/>
              </a:rPr>
              <a:t>3= -</a:t>
            </a:r>
            <a:r>
              <a:rPr lang="en-GB" smtClean="0">
                <a:latin typeface="Calibri" panose="020F0502020204030204" pitchFamily="34" charset="0"/>
                <a:cs typeface="Calibri" panose="020F0502020204030204" pitchFamily="34" charset="0"/>
              </a:rPr>
              <a:t>700V</a:t>
            </a:r>
          </a:p>
          <a:p>
            <a:r>
              <a:rPr lang="en-GB" smtClean="0">
                <a:latin typeface="Calibri" panose="020F0502020204030204" pitchFamily="34" charset="0"/>
                <a:cs typeface="Calibri" panose="020F0502020204030204" pitchFamily="34" charset="0"/>
              </a:rPr>
              <a:t>Cathode</a:t>
            </a:r>
            <a:r>
              <a:rPr lang="en-GB">
                <a:latin typeface="Calibri" panose="020F0502020204030204" pitchFamily="34" charset="0"/>
                <a:cs typeface="Calibri" panose="020F0502020204030204" pitchFamily="34" charset="0"/>
              </a:rPr>
              <a:t>=-</a:t>
            </a:r>
            <a:r>
              <a:rPr lang="en-GB" smtClean="0">
                <a:latin typeface="Calibri" panose="020F0502020204030204" pitchFamily="34" charset="0"/>
                <a:cs typeface="Calibri" panose="020F0502020204030204" pitchFamily="34" charset="0"/>
              </a:rPr>
              <a:t>700V</a:t>
            </a:r>
            <a:endParaRPr lang="en-GB">
              <a:latin typeface="Calibri" panose="020F0502020204030204" pitchFamily="34" charset="0"/>
              <a:cs typeface="Calibri" panose="020F0502020204030204" pitchFamily="34" charset="0"/>
            </a:endParaRPr>
          </a:p>
        </p:txBody>
      </p:sp>
      <p:sp>
        <p:nvSpPr>
          <p:cNvPr id="15" name="TextBox 14"/>
          <p:cNvSpPr txBox="1"/>
          <p:nvPr/>
        </p:nvSpPr>
        <p:spPr>
          <a:xfrm>
            <a:off x="6084167" y="2820265"/>
            <a:ext cx="2873371" cy="1908215"/>
          </a:xfrm>
          <a:prstGeom prst="rect">
            <a:avLst/>
          </a:prstGeom>
          <a:noFill/>
        </p:spPr>
        <p:txBody>
          <a:bodyPr wrap="square" rtlCol="0">
            <a:spAutoFit/>
          </a:bodyPr>
          <a:lstStyle/>
          <a:p>
            <a:r>
              <a:rPr lang="en-GB" sz="2000"/>
              <a:t>Reducing trap concentration improves </a:t>
            </a:r>
            <a:r>
              <a:rPr lang="en-GB" sz="2000" smtClean="0"/>
              <a:t>charge collection </a:t>
            </a:r>
          </a:p>
          <a:p>
            <a:r>
              <a:rPr lang="en-GB" sz="2000" smtClean="0"/>
              <a:t>but </a:t>
            </a:r>
            <a:r>
              <a:rPr lang="en-GB" sz="2000"/>
              <a:t>does not </a:t>
            </a:r>
            <a:r>
              <a:rPr lang="en-GB" sz="2000" smtClean="0"/>
              <a:t>alter the response profile.</a:t>
            </a:r>
            <a:endParaRPr lang="en-GB" sz="2000"/>
          </a:p>
          <a:p>
            <a:endParaRPr lang="en-GB"/>
          </a:p>
        </p:txBody>
      </p:sp>
      <p:cxnSp>
        <p:nvCxnSpPr>
          <p:cNvPr id="17" name="Straight Arrow Connector 16"/>
          <p:cNvCxnSpPr/>
          <p:nvPr/>
        </p:nvCxnSpPr>
        <p:spPr>
          <a:xfrm flipH="1" flipV="1">
            <a:off x="3779912" y="3189284"/>
            <a:ext cx="2310351" cy="391173"/>
          </a:xfrm>
          <a:prstGeom prst="straightConnector1">
            <a:avLst/>
          </a:prstGeom>
          <a:ln w="28575">
            <a:solidFill>
              <a:schemeClr val="tx1"/>
            </a:solidFill>
            <a:tailEnd type="arrow" w="lg"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flipV="1">
            <a:off x="3779913" y="3576167"/>
            <a:ext cx="2310350" cy="4290"/>
          </a:xfrm>
          <a:prstGeom prst="straightConnector1">
            <a:avLst/>
          </a:prstGeom>
          <a:ln w="28575">
            <a:solidFill>
              <a:schemeClr val="tx1"/>
            </a:solidFill>
            <a:tailEnd type="arrow" w="lg" len="med"/>
          </a:ln>
        </p:spPr>
        <p:style>
          <a:lnRef idx="1">
            <a:schemeClr val="accent1"/>
          </a:lnRef>
          <a:fillRef idx="0">
            <a:schemeClr val="accent1"/>
          </a:fillRef>
          <a:effectRef idx="0">
            <a:schemeClr val="accent1"/>
          </a:effectRef>
          <a:fontRef idx="minor">
            <a:schemeClr val="tx1"/>
          </a:fontRef>
        </p:style>
      </p:cxnSp>
      <p:cxnSp>
        <p:nvCxnSpPr>
          <p:cNvPr id="4096" name="Straight Arrow Connector 4095"/>
          <p:cNvCxnSpPr>
            <a:stCxn id="14" idx="2"/>
          </p:cNvCxnSpPr>
          <p:nvPr/>
        </p:nvCxnSpPr>
        <p:spPr>
          <a:xfrm flipH="1">
            <a:off x="4576070" y="1996391"/>
            <a:ext cx="1" cy="577805"/>
          </a:xfrm>
          <a:prstGeom prst="straightConnector1">
            <a:avLst/>
          </a:prstGeom>
          <a:ln w="34925">
            <a:solidFill>
              <a:srgbClr val="FF00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12" name="TextBox 4111"/>
          <p:cNvSpPr txBox="1"/>
          <p:nvPr/>
        </p:nvSpPr>
        <p:spPr>
          <a:xfrm>
            <a:off x="1234651" y="3121271"/>
            <a:ext cx="1809744" cy="369332"/>
          </a:xfrm>
          <a:prstGeom prst="rect">
            <a:avLst/>
          </a:prstGeom>
          <a:noFill/>
        </p:spPr>
        <p:txBody>
          <a:bodyPr wrap="square" rtlCol="0">
            <a:spAutoFit/>
          </a:bodyPr>
          <a:lstStyle/>
          <a:p>
            <a:r>
              <a:rPr lang="en-GB" smtClean="0">
                <a:solidFill>
                  <a:srgbClr val="FF0000"/>
                </a:solidFill>
                <a:latin typeface="Calibri" panose="020F0502020204030204" pitchFamily="34" charset="0"/>
                <a:cs typeface="Calibri" panose="020F0502020204030204" pitchFamily="34" charset="0"/>
              </a:rPr>
              <a:t>Simulation data</a:t>
            </a:r>
            <a:endParaRPr lang="en-GB">
              <a:solidFill>
                <a:srgbClr val="FF0000"/>
              </a:solidFill>
              <a:latin typeface="Calibri" panose="020F0502020204030204" pitchFamily="34" charset="0"/>
              <a:cs typeface="Calibri" panose="020F0502020204030204" pitchFamily="34" charset="0"/>
            </a:endParaRPr>
          </a:p>
        </p:txBody>
      </p:sp>
      <p:cxnSp>
        <p:nvCxnSpPr>
          <p:cNvPr id="51" name="Straight Arrow Connector 50"/>
          <p:cNvCxnSpPr/>
          <p:nvPr/>
        </p:nvCxnSpPr>
        <p:spPr>
          <a:xfrm flipH="1">
            <a:off x="3779913" y="1617515"/>
            <a:ext cx="541603" cy="1503756"/>
          </a:xfrm>
          <a:prstGeom prst="straightConnector1">
            <a:avLst/>
          </a:prstGeom>
          <a:ln w="34925">
            <a:solidFill>
              <a:srgbClr val="F6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7621199"/>
      </p:ext>
    </p:extLst>
  </p:cSld>
  <p:clrMapOvr>
    <a:masterClrMapping/>
  </p:clrMapOvr>
</p:sld>
</file>

<file path=ppt/theme/theme1.xml><?xml version="1.0" encoding="utf-8"?>
<a:theme xmlns:a="http://schemas.openxmlformats.org/drawingml/2006/main" name="Office Theme">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Custom 1">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39378</TotalTime>
  <Words>3629</Words>
  <Application>Microsoft Office PowerPoint</Application>
  <PresentationFormat>On-screen Show (4:3)</PresentationFormat>
  <Paragraphs>524</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Improving the Design of  CZT Ring-Drift Detectors  with Sentaurus TCAD    V. Boothman, A. Alruhaili, A. Lohstroh, P. Sellin, V. Perumal, K. Sawhney*, and S. Kachanov* Dept. of Physics, University of Surrey, Guildford, GU2 7XH   *Diamond Light Source Ltd., Harwell Science and Innovation Campus, Didcot, Oxfordshire OX11 0DE  </vt:lpstr>
      <vt:lpstr>Contents</vt:lpstr>
      <vt:lpstr>What is a Ring-Drift Detector?</vt:lpstr>
      <vt:lpstr>Prototype 3-Ring CZT device</vt:lpstr>
      <vt:lpstr>Microbeam Linescans of 3-Ring Prototype</vt:lpstr>
      <vt:lpstr>Modelling Ring-Drift Devices</vt:lpstr>
      <vt:lpstr>Simulation of Linescans: Methods</vt:lpstr>
      <vt:lpstr>Simulation of Linescans: Analysis</vt:lpstr>
      <vt:lpstr>Experimental vs. Simulated results</vt:lpstr>
      <vt:lpstr>Simulation of varying Ring Geometry</vt:lpstr>
      <vt:lpstr>Simulation of varying interaction depth</vt:lpstr>
      <vt:lpstr>Simulation of varying Electric Field conditions I.</vt:lpstr>
      <vt:lpstr>Simulation of varying Electric Field conditions II.</vt:lpstr>
      <vt:lpstr>Conclusions</vt:lpstr>
      <vt:lpstr>PowerPoint Presentation</vt:lpstr>
      <vt:lpstr>PowerPoint Presentation</vt:lpstr>
      <vt:lpstr>Modelling CZT Material with Sentaurus TCAD</vt:lpstr>
      <vt:lpstr>PowerPoint Presentation</vt:lpstr>
      <vt:lpstr>PowerPoint Presentation</vt:lpstr>
    </vt:vector>
  </TitlesOfParts>
  <Company>University of Surrey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Victoria Boothman</dc:creator>
  <cp:lastModifiedBy>Victoria Boothman</cp:lastModifiedBy>
  <cp:revision>187</cp:revision>
  <cp:lastPrinted>2014-09-06T14:13:56Z</cp:lastPrinted>
  <dcterms:created xsi:type="dcterms:W3CDTF">2014-07-27T10:40:08Z</dcterms:created>
  <dcterms:modified xsi:type="dcterms:W3CDTF">2014-09-06T14:15:30Z</dcterms:modified>
</cp:coreProperties>
</file>