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6" r:id="rId3"/>
    <p:sldId id="277" r:id="rId4"/>
    <p:sldId id="278" r:id="rId5"/>
    <p:sldId id="279" r:id="rId6"/>
    <p:sldId id="280" r:id="rId7"/>
    <p:sldId id="281" r:id="rId8"/>
    <p:sldId id="266" r:id="rId9"/>
    <p:sldId id="273" r:id="rId10"/>
    <p:sldId id="260" r:id="rId11"/>
    <p:sldId id="262" r:id="rId12"/>
    <p:sldId id="263" r:id="rId13"/>
    <p:sldId id="264" r:id="rId14"/>
    <p:sldId id="265" r:id="rId15"/>
    <p:sldId id="275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3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2D7AE8-73EF-492C-9A5F-C3B2CF19231F}" type="datetimeFigureOut">
              <a:rPr lang="en-US"/>
              <a:pPr>
                <a:defRPr/>
              </a:pPr>
              <a:t>9/11/2014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3A9CA3-E257-43DB-BCC6-722D55D0A92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9895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1DED3C-4EAB-4451-97AE-9B102E4B22CA}" type="datetimeFigureOut">
              <a:rPr lang="en-US"/>
              <a:pPr>
                <a:defRPr/>
              </a:pPr>
              <a:t>9/11/2014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8F9FC8-5468-4A33-8EFB-4487FE91C54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77519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791FBD-10DF-43D4-8641-D4FDE5A7E832}" type="datetimeFigureOut">
              <a:rPr lang="en-US"/>
              <a:pPr>
                <a:defRPr/>
              </a:pPr>
              <a:t>9/11/2014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140C30-784B-4A83-A804-54E7BC7678B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681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0C6B0-C7E3-448E-920B-A286766D6D61}" type="datetimeFigureOut">
              <a:rPr lang="en-US"/>
              <a:pPr>
                <a:defRPr/>
              </a:pPr>
              <a:t>9/11/2014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063259-FCC2-4EA1-A217-318C96F7FD6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1511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DC6602-A9CE-413C-99EA-CCB400B3AE3D}" type="datetimeFigureOut">
              <a:rPr lang="en-US"/>
              <a:pPr>
                <a:defRPr/>
              </a:pPr>
              <a:t>9/11/2014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DB9E1E-14CE-45ED-8CDA-86D36822FAB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92543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DDA356-8900-457D-A1FC-EB296E6826A9}" type="datetimeFigureOut">
              <a:rPr lang="en-US"/>
              <a:pPr>
                <a:defRPr/>
              </a:pPr>
              <a:t>9/11/2014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B250EB-952F-4715-A22B-40B4B724F07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56821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50B966-E5BD-4B66-8227-C17639E7386A}" type="datetimeFigureOut">
              <a:rPr lang="en-US"/>
              <a:pPr>
                <a:defRPr/>
              </a:pPr>
              <a:t>9/11/2014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BE6A1-7143-4834-84DC-C9D02125798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93800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05F83-1C7B-43BA-9586-886A7D96BC84}" type="datetimeFigureOut">
              <a:rPr lang="en-US"/>
              <a:pPr>
                <a:defRPr/>
              </a:pPr>
              <a:t>9/11/2014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43AB9A-D69F-4AA3-AB31-CDD8D45FC13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10858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EC722A-E300-4787-90D2-79323324646E}" type="datetimeFigureOut">
              <a:rPr lang="en-US"/>
              <a:pPr>
                <a:defRPr/>
              </a:pPr>
              <a:t>9/11/2014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9578F9-C464-44A5-8FA8-4C29CC3CD71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61473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88FA74-1ABC-46B8-A9A4-67B8CC9719B8}" type="datetimeFigureOut">
              <a:rPr lang="en-US"/>
              <a:pPr>
                <a:defRPr/>
              </a:pPr>
              <a:t>9/11/2014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5736AD-E2CA-4F0C-9927-4024827D2EC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5330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B7561E-5BC5-4271-8123-8812E484CBA6}" type="datetimeFigureOut">
              <a:rPr lang="en-US"/>
              <a:pPr>
                <a:defRPr/>
              </a:pPr>
              <a:t>9/11/2014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08A9AD-E680-4406-9443-D9E101E19CA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98830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3353762-49CA-49ED-90AA-0A7BC304AEA9}" type="datetimeFigureOut">
              <a:rPr lang="en-US"/>
              <a:pPr>
                <a:defRPr/>
              </a:pPr>
              <a:t>9/11/2014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7872EF5-5888-441A-B07E-00911C0959E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1031" name="Picture 7" descr="Royal Surrey County Hospital FT colA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75" y="6254750"/>
            <a:ext cx="4248150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 descr="UniS_small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38" b="22453"/>
          <a:stretch>
            <a:fillRect/>
          </a:stretch>
        </p:blipFill>
        <p:spPr bwMode="auto">
          <a:xfrm>
            <a:off x="88900" y="6270625"/>
            <a:ext cx="1323975" cy="44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 descr="RSCH_Nuc_Med_Logo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7988" y="6169025"/>
            <a:ext cx="1081087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\\rsch-onstor-01\Users\JScuffham\CSO Fellowship\Photos\IMG_0290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072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0" y="1530350"/>
            <a:ext cx="9144000" cy="1470025"/>
          </a:xfrm>
        </p:spPr>
        <p:txBody>
          <a:bodyPr/>
          <a:lstStyle/>
          <a:p>
            <a:pPr eaLnBrk="1" hangingPunct="1">
              <a:defRPr/>
            </a:pPr>
            <a:r>
              <a:rPr lang="en-GB" sz="4800" b="1" dirty="0" smtClean="0"/>
              <a:t>Imaging of Ra-223 with a small-pixel </a:t>
            </a:r>
            <a:r>
              <a:rPr lang="en-GB" sz="4800" b="1" dirty="0" err="1" smtClean="0"/>
              <a:t>CdTe</a:t>
            </a:r>
            <a:r>
              <a:rPr lang="en-GB" sz="4800" b="1" dirty="0" smtClean="0"/>
              <a:t> detector: </a:t>
            </a:r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sz="3600" b="1" dirty="0" smtClean="0"/>
              <a:t>potential for improved image quantification for radionuclide </a:t>
            </a:r>
            <a:r>
              <a:rPr lang="en-GB" sz="3600" b="1" dirty="0" err="1" smtClean="0"/>
              <a:t>dosimetry</a:t>
            </a:r>
            <a:endParaRPr lang="en-GB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52" name="Subtitle 2"/>
          <p:cNvSpPr>
            <a:spLocks noGrp="1"/>
          </p:cNvSpPr>
          <p:nvPr>
            <p:ph type="subTitle" idx="1"/>
          </p:nvPr>
        </p:nvSpPr>
        <p:spPr>
          <a:xfrm>
            <a:off x="0" y="3716338"/>
            <a:ext cx="9144000" cy="1500187"/>
          </a:xfrm>
        </p:spPr>
        <p:txBody>
          <a:bodyPr/>
          <a:lstStyle/>
          <a:p>
            <a:r>
              <a:rPr lang="en-GB" sz="2800" b="1" smtClean="0">
                <a:solidFill>
                  <a:schemeClr val="tx1"/>
                </a:solidFill>
              </a:rPr>
              <a:t>James Scuffham</a:t>
            </a:r>
            <a:r>
              <a:rPr lang="en-GB" baseline="30000" smtClean="0">
                <a:solidFill>
                  <a:schemeClr val="tx1"/>
                </a:solidFill>
              </a:rPr>
              <a:t>1,2</a:t>
            </a:r>
            <a:r>
              <a:rPr lang="en-GB" smtClean="0">
                <a:solidFill>
                  <a:schemeClr val="tx1"/>
                </a:solidFill>
              </a:rPr>
              <a:t/>
            </a:r>
            <a:br>
              <a:rPr lang="en-GB" smtClean="0">
                <a:solidFill>
                  <a:schemeClr val="tx1"/>
                </a:solidFill>
              </a:rPr>
            </a:br>
            <a:r>
              <a:rPr lang="en-GB" sz="1800" smtClean="0">
                <a:solidFill>
                  <a:schemeClr val="tx1"/>
                </a:solidFill>
              </a:rPr>
              <a:t>Silvia Pani</a:t>
            </a:r>
            <a:r>
              <a:rPr lang="en-GB" sz="1800" baseline="30000" smtClean="0">
                <a:solidFill>
                  <a:schemeClr val="tx1"/>
                </a:solidFill>
              </a:rPr>
              <a:t>2</a:t>
            </a:r>
            <a:r>
              <a:rPr lang="en-GB" sz="1800" smtClean="0">
                <a:solidFill>
                  <a:schemeClr val="tx1"/>
                </a:solidFill>
              </a:rPr>
              <a:t>, Paul Seller</a:t>
            </a:r>
            <a:r>
              <a:rPr lang="en-GB" sz="1800" baseline="30000" smtClean="0">
                <a:solidFill>
                  <a:schemeClr val="tx1"/>
                </a:solidFill>
              </a:rPr>
              <a:t>3</a:t>
            </a:r>
            <a:r>
              <a:rPr lang="en-GB" sz="1800" smtClean="0">
                <a:solidFill>
                  <a:schemeClr val="tx1"/>
                </a:solidFill>
              </a:rPr>
              <a:t>, Paul J Sellin</a:t>
            </a:r>
            <a:r>
              <a:rPr lang="en-GB" sz="1800" baseline="30000" smtClean="0">
                <a:solidFill>
                  <a:schemeClr val="tx1"/>
                </a:solidFill>
              </a:rPr>
              <a:t>2</a:t>
            </a:r>
            <a:r>
              <a:rPr lang="en-GB" sz="1800" smtClean="0">
                <a:solidFill>
                  <a:schemeClr val="tx1"/>
                </a:solidFill>
              </a:rPr>
              <a:t>, Matthew C Veale</a:t>
            </a:r>
            <a:r>
              <a:rPr lang="en-GB" sz="1800" baseline="30000" smtClean="0">
                <a:solidFill>
                  <a:schemeClr val="tx1"/>
                </a:solidFill>
              </a:rPr>
              <a:t>3</a:t>
            </a:r>
            <a:r>
              <a:rPr lang="en-GB" sz="1800" smtClean="0">
                <a:solidFill>
                  <a:schemeClr val="tx1"/>
                </a:solidFill>
              </a:rPr>
              <a:t>, Matthew D Wilson</a:t>
            </a:r>
            <a:r>
              <a:rPr lang="en-GB" sz="1800" baseline="30000" smtClean="0">
                <a:solidFill>
                  <a:schemeClr val="tx1"/>
                </a:solidFill>
              </a:rPr>
              <a:t>3</a:t>
            </a:r>
            <a:r>
              <a:rPr lang="en-GB" sz="1800" smtClean="0">
                <a:solidFill>
                  <a:schemeClr val="tx1"/>
                </a:solidFill>
              </a:rPr>
              <a:t>, Robert J Cernik</a:t>
            </a:r>
            <a:r>
              <a:rPr lang="en-GB" sz="1800" baseline="30000" smtClean="0">
                <a:solidFill>
                  <a:schemeClr val="tx1"/>
                </a:solidFill>
              </a:rPr>
              <a:t>4</a:t>
            </a:r>
          </a:p>
          <a:p>
            <a:pPr algn="l"/>
            <a:endParaRPr lang="en-GB" sz="1600" smtClean="0">
              <a:solidFill>
                <a:schemeClr val="tx1"/>
              </a:solidFill>
            </a:endParaRPr>
          </a:p>
          <a:p>
            <a:pPr algn="l"/>
            <a:r>
              <a:rPr lang="en-GB" sz="1600" smtClean="0">
                <a:solidFill>
                  <a:schemeClr val="tx1"/>
                </a:solidFill>
              </a:rPr>
              <a:t>1. Department of Nuclear Medicine, Royal Surrey County Hospital, Guildford, UK. </a:t>
            </a:r>
          </a:p>
          <a:p>
            <a:pPr algn="l"/>
            <a:r>
              <a:rPr lang="en-GB" sz="1600" smtClean="0">
                <a:solidFill>
                  <a:schemeClr val="tx1"/>
                </a:solidFill>
              </a:rPr>
              <a:t>2. Department of Physics, University of Surrey, Guildford, UK</a:t>
            </a:r>
          </a:p>
          <a:p>
            <a:pPr algn="l"/>
            <a:r>
              <a:rPr lang="en-GB" sz="1600" smtClean="0">
                <a:solidFill>
                  <a:schemeClr val="tx1"/>
                </a:solidFill>
              </a:rPr>
              <a:t>3. STFC Rutherford Appleton Laboratory, Didcot, UK</a:t>
            </a:r>
          </a:p>
          <a:p>
            <a:pPr algn="l"/>
            <a:r>
              <a:rPr lang="en-GB" sz="1600" smtClean="0">
                <a:solidFill>
                  <a:schemeClr val="tx1"/>
                </a:solidFill>
              </a:rPr>
              <a:t>4. School of Materials, University of Manchester, UK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\\rsch-onstor-01\Users\JScuffham\Dropbox\labelled_spectru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99" t="3468" r="7481" b="6340"/>
          <a:stretch>
            <a:fillRect/>
          </a:stretch>
        </p:blipFill>
        <p:spPr bwMode="auto">
          <a:xfrm>
            <a:off x="285750" y="71438"/>
            <a:ext cx="8501063" cy="614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TextBox 4"/>
          <p:cNvSpPr txBox="1">
            <a:spLocks noChangeArrowheads="1"/>
          </p:cNvSpPr>
          <p:nvPr/>
        </p:nvSpPr>
        <p:spPr bwMode="auto">
          <a:xfrm>
            <a:off x="2071688" y="3571875"/>
            <a:ext cx="785812" cy="7080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000">
                <a:latin typeface="Calibri" pitchFamily="34" charset="0"/>
              </a:rPr>
              <a:t>Rn K</a:t>
            </a:r>
            <a:r>
              <a:rPr lang="en-GB" sz="1000" baseline="-25000">
                <a:latin typeface="Symbol" pitchFamily="18" charset="2"/>
              </a:rPr>
              <a:t>a</a:t>
            </a:r>
            <a:r>
              <a:rPr lang="en-GB" sz="1000" baseline="-25000">
                <a:latin typeface="Calibri" pitchFamily="34" charset="0"/>
              </a:rPr>
              <a:t>2</a:t>
            </a:r>
            <a:r>
              <a:rPr lang="en-GB" sz="1000">
                <a:latin typeface="Calibri" pitchFamily="34" charset="0"/>
              </a:rPr>
              <a:t>  – Cd K</a:t>
            </a:r>
            <a:r>
              <a:rPr lang="en-GB" sz="1000" baseline="-25000">
                <a:latin typeface="Symbol" pitchFamily="18" charset="2"/>
              </a:rPr>
              <a:t>a</a:t>
            </a:r>
            <a:r>
              <a:rPr lang="en-GB" sz="1000">
                <a:latin typeface="Calibri" pitchFamily="34" charset="0"/>
              </a:rPr>
              <a:t> Escape 57.9keV</a:t>
            </a:r>
          </a:p>
        </p:txBody>
      </p:sp>
      <p:sp>
        <p:nvSpPr>
          <p:cNvPr id="11268" name="TextBox 5"/>
          <p:cNvSpPr txBox="1">
            <a:spLocks noChangeArrowheads="1"/>
          </p:cNvSpPr>
          <p:nvPr/>
        </p:nvSpPr>
        <p:spPr bwMode="auto">
          <a:xfrm>
            <a:off x="2714625" y="3149600"/>
            <a:ext cx="785813" cy="7080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000">
                <a:latin typeface="Calibri" pitchFamily="34" charset="0"/>
              </a:rPr>
              <a:t>Rn K</a:t>
            </a:r>
            <a:r>
              <a:rPr lang="en-GB" sz="1000" baseline="-25000">
                <a:latin typeface="Symbol" pitchFamily="18" charset="2"/>
              </a:rPr>
              <a:t>a</a:t>
            </a:r>
            <a:r>
              <a:rPr lang="en-GB" sz="1000" baseline="-25000">
                <a:latin typeface="Calibri" pitchFamily="34" charset="0"/>
              </a:rPr>
              <a:t>1</a:t>
            </a:r>
            <a:r>
              <a:rPr lang="en-GB" sz="1000">
                <a:latin typeface="Calibri" pitchFamily="34" charset="0"/>
              </a:rPr>
              <a:t>  – Cd K</a:t>
            </a:r>
            <a:r>
              <a:rPr lang="en-GB" sz="1000" baseline="-25000">
                <a:latin typeface="Symbol" pitchFamily="18" charset="2"/>
              </a:rPr>
              <a:t>a</a:t>
            </a:r>
            <a:r>
              <a:rPr lang="en-GB" sz="1000">
                <a:latin typeface="Calibri" pitchFamily="34" charset="0"/>
              </a:rPr>
              <a:t> Escape 60.6keV</a:t>
            </a:r>
          </a:p>
        </p:txBody>
      </p:sp>
      <p:sp>
        <p:nvSpPr>
          <p:cNvPr id="11269" name="TextBox 6"/>
          <p:cNvSpPr txBox="1">
            <a:spLocks noChangeArrowheads="1"/>
          </p:cNvSpPr>
          <p:nvPr/>
        </p:nvSpPr>
        <p:spPr bwMode="auto">
          <a:xfrm>
            <a:off x="3395663" y="3119438"/>
            <a:ext cx="604837" cy="4000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000">
                <a:latin typeface="Calibri" pitchFamily="34" charset="0"/>
              </a:rPr>
              <a:t>Rn K</a:t>
            </a:r>
            <a:r>
              <a:rPr lang="en-GB" sz="1000" baseline="-25000">
                <a:latin typeface="Symbol" pitchFamily="18" charset="2"/>
              </a:rPr>
              <a:t>a</a:t>
            </a:r>
            <a:r>
              <a:rPr lang="en-GB" sz="1000" baseline="-25000">
                <a:latin typeface="Calibri" pitchFamily="34" charset="0"/>
              </a:rPr>
              <a:t>2</a:t>
            </a:r>
            <a:r>
              <a:rPr lang="en-GB" sz="1000">
                <a:latin typeface="Calibri" pitchFamily="34" charset="0"/>
              </a:rPr>
              <a:t> 81.1keV</a:t>
            </a:r>
          </a:p>
        </p:txBody>
      </p:sp>
      <p:sp>
        <p:nvSpPr>
          <p:cNvPr id="11270" name="TextBox 7"/>
          <p:cNvSpPr txBox="1">
            <a:spLocks noChangeArrowheads="1"/>
          </p:cNvSpPr>
          <p:nvPr/>
        </p:nvSpPr>
        <p:spPr bwMode="auto">
          <a:xfrm>
            <a:off x="3895725" y="2386013"/>
            <a:ext cx="604838" cy="4000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000">
                <a:latin typeface="Calibri" pitchFamily="34" charset="0"/>
              </a:rPr>
              <a:t>Rn K</a:t>
            </a:r>
            <a:r>
              <a:rPr lang="en-GB" sz="1000" baseline="-25000">
                <a:latin typeface="Symbol" pitchFamily="18" charset="2"/>
              </a:rPr>
              <a:t>a1</a:t>
            </a:r>
            <a:r>
              <a:rPr lang="en-GB" sz="1000">
                <a:latin typeface="Calibri" pitchFamily="34" charset="0"/>
              </a:rPr>
              <a:t> 83.8keV</a:t>
            </a:r>
          </a:p>
        </p:txBody>
      </p:sp>
      <p:sp>
        <p:nvSpPr>
          <p:cNvPr id="11271" name="TextBox 8"/>
          <p:cNvSpPr txBox="1">
            <a:spLocks noChangeArrowheads="1"/>
          </p:cNvSpPr>
          <p:nvPr/>
        </p:nvSpPr>
        <p:spPr bwMode="auto">
          <a:xfrm>
            <a:off x="4429125" y="4572000"/>
            <a:ext cx="604838" cy="4000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000">
                <a:latin typeface="Calibri" pitchFamily="34" charset="0"/>
              </a:rPr>
              <a:t>Rn K</a:t>
            </a:r>
            <a:r>
              <a:rPr lang="en-GB" sz="1000" baseline="-25000">
                <a:latin typeface="Symbol" pitchFamily="18" charset="2"/>
              </a:rPr>
              <a:t>b1</a:t>
            </a:r>
            <a:r>
              <a:rPr lang="en-GB" sz="1000">
                <a:latin typeface="Calibri" pitchFamily="34" charset="0"/>
              </a:rPr>
              <a:t> 94.9keV</a:t>
            </a:r>
          </a:p>
        </p:txBody>
      </p:sp>
      <p:sp>
        <p:nvSpPr>
          <p:cNvPr id="11272" name="TextBox 9"/>
          <p:cNvSpPr txBox="1">
            <a:spLocks noChangeArrowheads="1"/>
          </p:cNvSpPr>
          <p:nvPr/>
        </p:nvSpPr>
        <p:spPr bwMode="auto">
          <a:xfrm>
            <a:off x="4581525" y="5172075"/>
            <a:ext cx="604838" cy="4000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000">
                <a:latin typeface="Calibri" pitchFamily="34" charset="0"/>
              </a:rPr>
              <a:t>Rn K</a:t>
            </a:r>
            <a:r>
              <a:rPr lang="en-GB" sz="1000" baseline="-25000">
                <a:latin typeface="Symbol" pitchFamily="18" charset="2"/>
              </a:rPr>
              <a:t>b2</a:t>
            </a:r>
            <a:r>
              <a:rPr lang="en-GB" sz="1000">
                <a:latin typeface="Calibri" pitchFamily="34" charset="0"/>
              </a:rPr>
              <a:t> 97.9keV</a:t>
            </a:r>
          </a:p>
        </p:txBody>
      </p:sp>
      <p:sp>
        <p:nvSpPr>
          <p:cNvPr id="11273" name="TextBox 10"/>
          <p:cNvSpPr txBox="1">
            <a:spLocks noChangeArrowheads="1"/>
          </p:cNvSpPr>
          <p:nvPr/>
        </p:nvSpPr>
        <p:spPr bwMode="auto">
          <a:xfrm>
            <a:off x="5357813" y="5357813"/>
            <a:ext cx="714375" cy="4000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000">
                <a:latin typeface="Calibri" pitchFamily="34" charset="0"/>
              </a:rPr>
              <a:t>Ra-223 </a:t>
            </a:r>
            <a:r>
              <a:rPr lang="en-GB" sz="1000">
                <a:latin typeface="Symbol" pitchFamily="18" charset="2"/>
              </a:rPr>
              <a:t>g</a:t>
            </a:r>
            <a:r>
              <a:rPr lang="en-GB" sz="1000">
                <a:latin typeface="Calibri" pitchFamily="34" charset="0"/>
              </a:rPr>
              <a:t> 122.3keV</a:t>
            </a:r>
          </a:p>
        </p:txBody>
      </p:sp>
      <p:sp>
        <p:nvSpPr>
          <p:cNvPr id="11274" name="TextBox 11"/>
          <p:cNvSpPr txBox="1">
            <a:spLocks noChangeArrowheads="1"/>
          </p:cNvSpPr>
          <p:nvPr/>
        </p:nvSpPr>
        <p:spPr bwMode="auto">
          <a:xfrm>
            <a:off x="6000750" y="5243513"/>
            <a:ext cx="690563" cy="4000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000">
                <a:latin typeface="Calibri" pitchFamily="34" charset="0"/>
              </a:rPr>
              <a:t>Ra-223 </a:t>
            </a:r>
            <a:r>
              <a:rPr lang="en-GB" sz="1000">
                <a:latin typeface="Symbol" pitchFamily="18" charset="2"/>
              </a:rPr>
              <a:t>g</a:t>
            </a:r>
            <a:r>
              <a:rPr lang="en-GB" sz="1000">
                <a:latin typeface="Calibri" pitchFamily="34" charset="0"/>
              </a:rPr>
              <a:t> 144.3keV</a:t>
            </a:r>
          </a:p>
        </p:txBody>
      </p:sp>
      <p:sp>
        <p:nvSpPr>
          <p:cNvPr id="11275" name="TextBox 12"/>
          <p:cNvSpPr txBox="1">
            <a:spLocks noChangeArrowheads="1"/>
          </p:cNvSpPr>
          <p:nvPr/>
        </p:nvSpPr>
        <p:spPr bwMode="auto">
          <a:xfrm>
            <a:off x="6715125" y="5214938"/>
            <a:ext cx="714375" cy="4000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000">
                <a:latin typeface="Calibri" pitchFamily="34" charset="0"/>
              </a:rPr>
              <a:t>Ra-223 </a:t>
            </a:r>
            <a:r>
              <a:rPr lang="en-GB" sz="1000">
                <a:latin typeface="Symbol" pitchFamily="18" charset="2"/>
              </a:rPr>
              <a:t>g</a:t>
            </a:r>
            <a:r>
              <a:rPr lang="en-GB" sz="1000">
                <a:latin typeface="Calibri" pitchFamily="34" charset="0"/>
              </a:rPr>
              <a:t> 154.2keV</a:t>
            </a:r>
          </a:p>
        </p:txBody>
      </p:sp>
      <p:sp>
        <p:nvSpPr>
          <p:cNvPr id="11276" name="TextBox 13"/>
          <p:cNvSpPr txBox="1">
            <a:spLocks noChangeArrowheads="1"/>
          </p:cNvSpPr>
          <p:nvPr/>
        </p:nvSpPr>
        <p:spPr bwMode="auto">
          <a:xfrm>
            <a:off x="1252538" y="2243138"/>
            <a:ext cx="604837" cy="4000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000">
                <a:latin typeface="Calibri" pitchFamily="34" charset="0"/>
              </a:rPr>
              <a:t>Rn L</a:t>
            </a:r>
            <a:r>
              <a:rPr lang="en-GB" sz="1000" baseline="-25000">
                <a:latin typeface="Symbol" pitchFamily="18" charset="2"/>
              </a:rPr>
              <a:t>b</a:t>
            </a:r>
            <a:r>
              <a:rPr lang="en-GB" sz="1000" baseline="-25000">
                <a:latin typeface="Calibri" pitchFamily="34" charset="0"/>
              </a:rPr>
              <a:t>1</a:t>
            </a:r>
            <a:r>
              <a:rPr lang="en-GB" sz="1000">
                <a:latin typeface="Calibri" pitchFamily="34" charset="0"/>
              </a:rPr>
              <a:t> 14.3keV</a:t>
            </a:r>
          </a:p>
        </p:txBody>
      </p:sp>
      <p:sp>
        <p:nvSpPr>
          <p:cNvPr id="11277" name="TextBox 14"/>
          <p:cNvSpPr txBox="1">
            <a:spLocks noChangeArrowheads="1"/>
          </p:cNvSpPr>
          <p:nvPr/>
        </p:nvSpPr>
        <p:spPr bwMode="auto">
          <a:xfrm>
            <a:off x="1466850" y="3000375"/>
            <a:ext cx="604838" cy="4000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000">
                <a:latin typeface="Calibri" pitchFamily="34" charset="0"/>
              </a:rPr>
              <a:t>Rn L</a:t>
            </a:r>
            <a:r>
              <a:rPr lang="en-GB" sz="1000">
                <a:latin typeface="Symbol" pitchFamily="18" charset="2"/>
              </a:rPr>
              <a:t>g</a:t>
            </a:r>
            <a:r>
              <a:rPr lang="en-GB" sz="1000">
                <a:latin typeface="Calibri" pitchFamily="34" charset="0"/>
              </a:rPr>
              <a:t> 16.8keV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 rot="5400000">
            <a:off x="428625" y="4357688"/>
            <a:ext cx="2143125" cy="142875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5400000">
            <a:off x="49213" y="3897313"/>
            <a:ext cx="2705100" cy="196850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80" name="Rectangle 15"/>
          <p:cNvSpPr>
            <a:spLocks noChangeArrowheads="1"/>
          </p:cNvSpPr>
          <p:nvPr/>
        </p:nvSpPr>
        <p:spPr bwMode="auto">
          <a:xfrm>
            <a:off x="4500563" y="500063"/>
            <a:ext cx="3929062" cy="91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GB">
                <a:latin typeface="Calibri" pitchFamily="34" charset="0"/>
              </a:rPr>
              <a:t> Glass vial containing ~6MBq Ra-223</a:t>
            </a:r>
          </a:p>
          <a:p>
            <a:pPr>
              <a:buFont typeface="Arial" charset="0"/>
              <a:buChar char="•"/>
            </a:pPr>
            <a:r>
              <a:rPr lang="en-GB">
                <a:latin typeface="Calibri" pitchFamily="34" charset="0"/>
              </a:rPr>
              <a:t> 3mm lead pinhole collimator</a:t>
            </a:r>
          </a:p>
          <a:p>
            <a:pPr>
              <a:buFont typeface="Arial" charset="0"/>
              <a:buChar char="•"/>
            </a:pPr>
            <a:r>
              <a:rPr lang="en-GB">
                <a:latin typeface="Calibri" pitchFamily="34" charset="0"/>
              </a:rPr>
              <a:t> Spectrum collected over 15 hours</a:t>
            </a:r>
          </a:p>
        </p:txBody>
      </p:sp>
      <p:sp>
        <p:nvSpPr>
          <p:cNvPr id="11281" name="Title 1"/>
          <p:cNvSpPr>
            <a:spLocks noGrp="1"/>
          </p:cNvSpPr>
          <p:nvPr>
            <p:ph type="title"/>
          </p:nvPr>
        </p:nvSpPr>
        <p:spPr>
          <a:xfrm>
            <a:off x="785813" y="357188"/>
            <a:ext cx="3929062" cy="1285875"/>
          </a:xfrm>
        </p:spPr>
        <p:txBody>
          <a:bodyPr/>
          <a:lstStyle/>
          <a:p>
            <a:pPr eaLnBrk="1" hangingPunct="1"/>
            <a:r>
              <a:rPr lang="en-GB" sz="3600" b="1" smtClean="0"/>
              <a:t>HEXITEC Ra-223 Spectrum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457200" y="71438"/>
            <a:ext cx="8229600" cy="1143000"/>
          </a:xfrm>
        </p:spPr>
        <p:txBody>
          <a:bodyPr/>
          <a:lstStyle/>
          <a:p>
            <a:pPr eaLnBrk="1" hangingPunct="1"/>
            <a:r>
              <a:rPr lang="en-GB" b="1" smtClean="0"/>
              <a:t>HEXITEC Imaging with Ra-223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214313" y="1143000"/>
            <a:ext cx="5114925" cy="5072063"/>
          </a:xfrm>
        </p:spPr>
        <p:txBody>
          <a:bodyPr/>
          <a:lstStyle/>
          <a:p>
            <a:pPr eaLnBrk="1" hangingPunct="1"/>
            <a:r>
              <a:rPr lang="en-GB" sz="2200" smtClean="0"/>
              <a:t>“Body phantom” containing 6 spheres </a:t>
            </a:r>
            <a:br>
              <a:rPr lang="en-GB" sz="2200" smtClean="0"/>
            </a:br>
            <a:r>
              <a:rPr lang="en-GB" sz="2200" smtClean="0"/>
              <a:t>(10, 13, 17, 22, 28, 37mm)</a:t>
            </a:r>
          </a:p>
          <a:p>
            <a:pPr eaLnBrk="1" hangingPunct="1"/>
            <a:r>
              <a:rPr lang="en-GB" sz="2200" smtClean="0"/>
              <a:t>Spheres: 434kBq/ml</a:t>
            </a:r>
            <a:br>
              <a:rPr lang="en-GB" sz="2200" smtClean="0"/>
            </a:br>
            <a:r>
              <a:rPr lang="en-GB" sz="2200" smtClean="0"/>
              <a:t>Cylinder: 2.4kBq/ml</a:t>
            </a:r>
            <a:br>
              <a:rPr lang="en-GB" sz="2200" smtClean="0"/>
            </a:br>
            <a:r>
              <a:rPr lang="en-GB" sz="2200" smtClean="0"/>
              <a:t>Cold background</a:t>
            </a:r>
          </a:p>
          <a:p>
            <a:pPr eaLnBrk="1" hangingPunct="1"/>
            <a:r>
              <a:rPr lang="en-GB" sz="2200" smtClean="0"/>
              <a:t>3mm lead pinhole collimator at 28cm from spheres</a:t>
            </a:r>
          </a:p>
          <a:p>
            <a:pPr eaLnBrk="1" hangingPunct="1"/>
            <a:r>
              <a:rPr lang="en-GB" sz="2200" smtClean="0"/>
              <a:t>Planar acquisition, “tiled” with 4 stops</a:t>
            </a:r>
          </a:p>
          <a:p>
            <a:pPr eaLnBrk="1" hangingPunct="1"/>
            <a:r>
              <a:rPr lang="en-GB" sz="2200" smtClean="0"/>
              <a:t>50mins “live time” per stop</a:t>
            </a:r>
          </a:p>
          <a:p>
            <a:pPr eaLnBrk="1" hangingPunct="1"/>
            <a:r>
              <a:rPr lang="en-GB" sz="2200" smtClean="0"/>
              <a:t>Bias refresh (60s on, 4s off, 6s settle)</a:t>
            </a:r>
          </a:p>
          <a:p>
            <a:pPr eaLnBrk="1" hangingPunct="1"/>
            <a:r>
              <a:rPr lang="en-GB" sz="2200" smtClean="0"/>
              <a:t>Energy calibration applied, form images with 85±5keV energy window</a:t>
            </a:r>
          </a:p>
          <a:p>
            <a:pPr eaLnBrk="1" hangingPunct="1"/>
            <a:r>
              <a:rPr lang="en-GB" sz="2200" smtClean="0"/>
              <a:t>Stitch 4 tiles together</a:t>
            </a:r>
          </a:p>
        </p:txBody>
      </p:sp>
      <p:pic>
        <p:nvPicPr>
          <p:cNvPr id="12292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63" t="41251" r="60156" b="25000"/>
          <a:stretch>
            <a:fillRect/>
          </a:stretch>
        </p:blipFill>
        <p:spPr bwMode="auto">
          <a:xfrm>
            <a:off x="5286375" y="1714500"/>
            <a:ext cx="3786188" cy="3097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457200" y="71438"/>
            <a:ext cx="8229600" cy="928687"/>
          </a:xfrm>
        </p:spPr>
        <p:txBody>
          <a:bodyPr/>
          <a:lstStyle/>
          <a:p>
            <a:pPr eaLnBrk="1" hangingPunct="1"/>
            <a:r>
              <a:rPr lang="en-GB" b="1" smtClean="0"/>
              <a:t>Imaging Results</a:t>
            </a:r>
          </a:p>
        </p:txBody>
      </p:sp>
      <p:sp>
        <p:nvSpPr>
          <p:cNvPr id="12292" name="Content Placeholder 2"/>
          <p:cNvSpPr>
            <a:spLocks noGrp="1"/>
          </p:cNvSpPr>
          <p:nvPr>
            <p:ph idx="1"/>
          </p:nvPr>
        </p:nvSpPr>
        <p:spPr>
          <a:xfrm>
            <a:off x="214313" y="1143000"/>
            <a:ext cx="3500437" cy="4857750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 smtClean="0"/>
              <a:t>4 (5?) spheres</a:t>
            </a:r>
            <a:br>
              <a:rPr lang="en-GB" dirty="0" smtClean="0"/>
            </a:br>
            <a:r>
              <a:rPr lang="en-GB" dirty="0" smtClean="0"/>
              <a:t>visible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 smtClean="0"/>
              <a:t>Low counts;</a:t>
            </a:r>
            <a:br>
              <a:rPr lang="en-GB" dirty="0" smtClean="0"/>
            </a:br>
            <a:r>
              <a:rPr lang="en-GB" dirty="0" smtClean="0"/>
              <a:t>noisy image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 smtClean="0"/>
              <a:t>Detector edge effects due to “stitching”.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 smtClean="0"/>
              <a:t>Efficiency limited by pinhole collimation and distance from phantom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dirty="0" smtClean="0"/>
          </a:p>
        </p:txBody>
      </p:sp>
      <p:pic>
        <p:nvPicPr>
          <p:cNvPr id="13316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11" t="8849" r="36185" b="19051"/>
          <a:stretch>
            <a:fillRect/>
          </a:stretch>
        </p:blipFill>
        <p:spPr bwMode="auto">
          <a:xfrm>
            <a:off x="3563938" y="908050"/>
            <a:ext cx="5111750" cy="511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457200" y="142875"/>
            <a:ext cx="8229600" cy="1143000"/>
          </a:xfrm>
        </p:spPr>
        <p:txBody>
          <a:bodyPr/>
          <a:lstStyle/>
          <a:p>
            <a:pPr eaLnBrk="1" hangingPunct="1"/>
            <a:r>
              <a:rPr lang="en-GB" b="1" smtClean="0"/>
              <a:t>Comparison with gamma camera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0" y="1357313"/>
            <a:ext cx="4357688" cy="4857750"/>
          </a:xfrm>
        </p:spPr>
        <p:txBody>
          <a:bodyPr rtlCol="0">
            <a:normAutofit fontScale="925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 smtClean="0"/>
              <a:t>GE </a:t>
            </a:r>
            <a:r>
              <a:rPr lang="en-GB" dirty="0" err="1" smtClean="0"/>
              <a:t>Infinia</a:t>
            </a:r>
            <a:r>
              <a:rPr lang="en-GB" dirty="0" smtClean="0"/>
              <a:t> SPECT/CT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 smtClean="0"/>
              <a:t>“Medium Energy” parallel-hole collimators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 smtClean="0"/>
              <a:t>50mins, 89.5±13.4%keV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/>
              <a:t>5</a:t>
            </a:r>
            <a:r>
              <a:rPr lang="en-GB" dirty="0" smtClean="0"/>
              <a:t> (6?) spheres</a:t>
            </a:r>
            <a:br>
              <a:rPr lang="en-GB" dirty="0" smtClean="0"/>
            </a:br>
            <a:r>
              <a:rPr lang="en-GB" dirty="0" smtClean="0"/>
              <a:t>visible?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 smtClean="0"/>
              <a:t>Better statistics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 smtClean="0"/>
              <a:t>Central compartment visible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dirty="0" smtClean="0"/>
          </a:p>
        </p:txBody>
      </p:sp>
      <p:pic>
        <p:nvPicPr>
          <p:cNvPr id="14340" name="Picture 3" descr="\\rsch-onstor-01\Users\JScuffham\CSO Fellowship\Experiment Data\Ra-223\Ra223_phantom_GEInfin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14" t="25276" r="41766" b="24220"/>
          <a:stretch>
            <a:fillRect/>
          </a:stretch>
        </p:blipFill>
        <p:spPr bwMode="auto">
          <a:xfrm>
            <a:off x="500063" y="1357313"/>
            <a:ext cx="3714750" cy="478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457200" y="71438"/>
            <a:ext cx="8229600" cy="857250"/>
          </a:xfrm>
        </p:spPr>
        <p:txBody>
          <a:bodyPr/>
          <a:lstStyle/>
          <a:p>
            <a:pPr eaLnBrk="1" hangingPunct="1"/>
            <a:r>
              <a:rPr lang="en-GB" b="1" smtClean="0"/>
              <a:t>HEXITEC Ra-223 conclusions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357188" y="1428750"/>
            <a:ext cx="8229600" cy="3954463"/>
          </a:xfrm>
        </p:spPr>
        <p:txBody>
          <a:bodyPr/>
          <a:lstStyle/>
          <a:p>
            <a:pPr eaLnBrk="1" hangingPunct="1"/>
            <a:r>
              <a:rPr lang="en-GB" smtClean="0"/>
              <a:t>Spectroscopy is excellent</a:t>
            </a:r>
            <a:br>
              <a:rPr lang="en-GB" smtClean="0"/>
            </a:br>
            <a:r>
              <a:rPr lang="en-GB" smtClean="0">
                <a:sym typeface="Wingdings" pitchFamily="2" charset="2"/>
              </a:rPr>
              <a:t> potential for improved quantitative imaging due to improved scatter rejection</a:t>
            </a:r>
            <a:endParaRPr lang="en-GB" smtClean="0"/>
          </a:p>
          <a:p>
            <a:pPr eaLnBrk="1" hangingPunct="1"/>
            <a:r>
              <a:rPr lang="en-GB" smtClean="0"/>
              <a:t>Sensitivity with lead pinhole collimators too poor for clinical imaging</a:t>
            </a:r>
          </a:p>
          <a:p>
            <a:pPr eaLnBrk="1" hangingPunct="1"/>
            <a:r>
              <a:rPr lang="en-GB" smtClean="0"/>
              <a:t>Need higher sensitivity collimators</a:t>
            </a:r>
          </a:p>
          <a:p>
            <a:pPr eaLnBrk="1" hangingPunct="1"/>
            <a:r>
              <a:rPr lang="en-GB" smtClean="0"/>
              <a:t>Larger area detector would also be needed for clinical imaging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25"/>
          </a:xfrm>
        </p:spPr>
        <p:txBody>
          <a:bodyPr/>
          <a:lstStyle/>
          <a:p>
            <a:pPr eaLnBrk="1" hangingPunct="1"/>
            <a:r>
              <a:rPr lang="en-GB" b="1" smtClean="0"/>
              <a:t>Ongoing work – RAL and Surrey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285750" y="879475"/>
            <a:ext cx="8229600" cy="5286375"/>
          </a:xfrm>
        </p:spPr>
        <p:txBody>
          <a:bodyPr/>
          <a:lstStyle/>
          <a:p>
            <a:pPr eaLnBrk="1" hangingPunct="1"/>
            <a:r>
              <a:rPr lang="en-GB" sz="2800" smtClean="0"/>
              <a:t>Simulation work to optimise parallel-hole collimator design for increased sensitivity for both Tc-99m and Ra-223 </a:t>
            </a:r>
            <a:endParaRPr lang="en-GB" sz="2000" smtClean="0"/>
          </a:p>
          <a:p>
            <a:pPr eaLnBrk="1" hangingPunct="1"/>
            <a:r>
              <a:rPr lang="en-GB" sz="2800" smtClean="0"/>
              <a:t>Planning to test</a:t>
            </a:r>
            <a:br>
              <a:rPr lang="en-GB" sz="2800" smtClean="0"/>
            </a:br>
            <a:r>
              <a:rPr lang="en-GB" sz="2800" smtClean="0"/>
              <a:t>thicker CZT detector</a:t>
            </a:r>
            <a:br>
              <a:rPr lang="en-GB" sz="2800" smtClean="0"/>
            </a:br>
            <a:r>
              <a:rPr lang="en-GB" sz="2800" smtClean="0"/>
              <a:t>material shortly</a:t>
            </a:r>
          </a:p>
          <a:p>
            <a:pPr eaLnBrk="1" hangingPunct="1"/>
            <a:r>
              <a:rPr lang="en-GB" sz="2800" smtClean="0"/>
              <a:t>Large-area detectors</a:t>
            </a:r>
            <a:br>
              <a:rPr lang="en-GB" sz="2800" smtClean="0"/>
            </a:br>
            <a:r>
              <a:rPr lang="en-GB" sz="2800" smtClean="0"/>
              <a:t>under</a:t>
            </a:r>
            <a:br>
              <a:rPr lang="en-GB" sz="2800" smtClean="0"/>
            </a:br>
            <a:r>
              <a:rPr lang="en-GB" sz="2800" smtClean="0"/>
              <a:t>development</a:t>
            </a:r>
            <a:br>
              <a:rPr lang="en-GB" sz="2800" smtClean="0"/>
            </a:br>
            <a:r>
              <a:rPr lang="en-GB" sz="2800" smtClean="0"/>
              <a:t>(Seller et al, this </a:t>
            </a:r>
            <a:br>
              <a:rPr lang="en-GB" sz="2800" smtClean="0"/>
            </a:br>
            <a:r>
              <a:rPr lang="en-GB" sz="2800" smtClean="0"/>
              <a:t>morning at PSD)</a:t>
            </a:r>
          </a:p>
          <a:p>
            <a:pPr eaLnBrk="1" hangingPunct="1"/>
            <a:endParaRPr lang="en-GB" smtClean="0"/>
          </a:p>
          <a:p>
            <a:pPr eaLnBrk="1" hangingPunct="1"/>
            <a:endParaRPr lang="en-GB" smtClean="0"/>
          </a:p>
        </p:txBody>
      </p:sp>
      <p:pic>
        <p:nvPicPr>
          <p:cNvPr id="1638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1916113"/>
            <a:ext cx="4537075" cy="3760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57200" y="115888"/>
            <a:ext cx="8229600" cy="865187"/>
          </a:xfrm>
        </p:spPr>
        <p:txBody>
          <a:bodyPr/>
          <a:lstStyle/>
          <a:p>
            <a:r>
              <a:rPr lang="en-GB" b="1" smtClean="0"/>
              <a:t>Prostate Cancer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179388" y="1052513"/>
            <a:ext cx="6769100" cy="5400675"/>
          </a:xfrm>
        </p:spPr>
        <p:txBody>
          <a:bodyPr/>
          <a:lstStyle/>
          <a:p>
            <a:r>
              <a:rPr lang="en-GB" sz="2800" smtClean="0"/>
              <a:t>Most prevalant cancer in men </a:t>
            </a:r>
            <a:br>
              <a:rPr lang="en-GB" sz="2800" smtClean="0"/>
            </a:br>
            <a:r>
              <a:rPr lang="en-GB" sz="2800" smtClean="0"/>
              <a:t>(&gt;40,000 diagnoses per year; 13% of all cancers; 25% of new cases in men)</a:t>
            </a:r>
            <a:r>
              <a:rPr lang="en-GB" sz="2800" baseline="30000" smtClean="0"/>
              <a:t>i</a:t>
            </a:r>
          </a:p>
          <a:p>
            <a:r>
              <a:rPr lang="en-GB" sz="2800" smtClean="0"/>
              <a:t>Highest incidence in the 75-79 age group</a:t>
            </a:r>
            <a:r>
              <a:rPr lang="en-GB" sz="2800" baseline="30000" smtClean="0"/>
              <a:t>i</a:t>
            </a:r>
          </a:p>
          <a:p>
            <a:r>
              <a:rPr lang="en-GB" sz="2800" smtClean="0"/>
              <a:t>81.4% survive more the 5 years</a:t>
            </a:r>
            <a:r>
              <a:rPr lang="en-GB" sz="2800" baseline="30000" smtClean="0"/>
              <a:t>i</a:t>
            </a:r>
          </a:p>
          <a:p>
            <a:r>
              <a:rPr lang="en-GB" sz="2800" smtClean="0"/>
              <a:t>Commonly spreads to the bones in advanced disease </a:t>
            </a:r>
            <a:br>
              <a:rPr lang="en-GB" sz="2800" smtClean="0"/>
            </a:br>
            <a:r>
              <a:rPr lang="en-GB" sz="2000" smtClean="0"/>
              <a:t>(~90% of patients with castration-resistant, prostate cancer (CRPC) have bone metastases)</a:t>
            </a:r>
            <a:r>
              <a:rPr lang="en-GB" sz="2000" baseline="30000" smtClean="0"/>
              <a:t>ii</a:t>
            </a:r>
          </a:p>
          <a:p>
            <a:pPr>
              <a:buFont typeface="Arial" charset="0"/>
              <a:buNone/>
            </a:pPr>
            <a:endParaRPr lang="en-GB" sz="1400" smtClean="0"/>
          </a:p>
          <a:p>
            <a:pPr>
              <a:buFont typeface="Arial" charset="0"/>
              <a:buNone/>
            </a:pPr>
            <a:endParaRPr lang="en-GB" sz="1400" smtClean="0"/>
          </a:p>
          <a:p>
            <a:pPr>
              <a:buFont typeface="Arial" charset="0"/>
              <a:buNone/>
            </a:pPr>
            <a:endParaRPr lang="en-GB" sz="1400" smtClean="0"/>
          </a:p>
          <a:p>
            <a:pPr>
              <a:buFont typeface="Arial" charset="0"/>
              <a:buNone/>
            </a:pPr>
            <a:r>
              <a:rPr lang="en-GB" sz="1400" smtClean="0"/>
              <a:t>i – ONS Cancer Statistics Registrations, June 2013</a:t>
            </a:r>
          </a:p>
          <a:p>
            <a:pPr>
              <a:buFont typeface="Arial" charset="0"/>
              <a:buNone/>
            </a:pPr>
            <a:r>
              <a:rPr lang="en-GB" sz="1400" smtClean="0"/>
              <a:t>ii - </a:t>
            </a:r>
            <a:r>
              <a:rPr lang="en-US" sz="1400" smtClean="0"/>
              <a:t>Scher H, et al. N Engl J Med. 2012;367:1187-1197, supplemental appendix.</a:t>
            </a:r>
            <a:endParaRPr lang="en-GB" sz="1400" smtClean="0"/>
          </a:p>
        </p:txBody>
      </p:sp>
      <p:pic>
        <p:nvPicPr>
          <p:cNvPr id="3076" name="Picture 8" descr="Prostate cancer uk 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34" t="28708"/>
          <a:stretch>
            <a:fillRect/>
          </a:stretch>
        </p:blipFill>
        <p:spPr bwMode="auto">
          <a:xfrm>
            <a:off x="7092950" y="4221163"/>
            <a:ext cx="1736725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10" descr="Prostate cancer uk 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2766"/>
          <a:stretch>
            <a:fillRect/>
          </a:stretch>
        </p:blipFill>
        <p:spPr bwMode="auto">
          <a:xfrm>
            <a:off x="7308850" y="1700213"/>
            <a:ext cx="1296988" cy="250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457200" y="-26988"/>
            <a:ext cx="8229600" cy="935038"/>
          </a:xfrm>
        </p:spPr>
        <p:txBody>
          <a:bodyPr/>
          <a:lstStyle/>
          <a:p>
            <a:r>
              <a:rPr lang="en-GB" b="1" smtClean="0"/>
              <a:t>Bone metastases</a:t>
            </a:r>
          </a:p>
        </p:txBody>
      </p:sp>
      <p:pic>
        <p:nvPicPr>
          <p:cNvPr id="4099" name="Content Placeholder 3" descr="BONE - CA PROSTATE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82" r="63831"/>
          <a:stretch>
            <a:fillRect/>
          </a:stretch>
        </p:blipFill>
        <p:spPr>
          <a:xfrm>
            <a:off x="250825" y="908050"/>
            <a:ext cx="1493838" cy="5332413"/>
          </a:xfrm>
        </p:spPr>
      </p:pic>
      <p:pic>
        <p:nvPicPr>
          <p:cNvPr id="4100" name="Content Placeholder 3" descr="BONE - CA PROSTAT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951" r="15204"/>
          <a:stretch>
            <a:fillRect/>
          </a:stretch>
        </p:blipFill>
        <p:spPr bwMode="auto">
          <a:xfrm>
            <a:off x="1763713" y="908050"/>
            <a:ext cx="1512887" cy="533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1" name="Content Placeholder 2"/>
          <p:cNvSpPr txBox="1">
            <a:spLocks/>
          </p:cNvSpPr>
          <p:nvPr/>
        </p:nvSpPr>
        <p:spPr bwMode="auto">
          <a:xfrm>
            <a:off x="3419475" y="1268413"/>
            <a:ext cx="5267325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20000"/>
              </a:spcBef>
              <a:buFont typeface="Arial" charset="0"/>
              <a:buChar char="•"/>
            </a:pPr>
            <a:r>
              <a:rPr lang="en-GB" sz="3200">
                <a:latin typeface="Calibri" pitchFamily="34" charset="0"/>
              </a:rPr>
              <a:t>Metastases are common in the ribs, spine, pelvis and hips</a:t>
            </a:r>
          </a:p>
          <a:p>
            <a:pPr>
              <a:spcBef>
                <a:spcPct val="20000"/>
              </a:spcBef>
              <a:buFont typeface="Arial" charset="0"/>
              <a:buChar char="•"/>
            </a:pPr>
            <a:r>
              <a:rPr lang="en-GB" sz="3200">
                <a:latin typeface="Calibri" pitchFamily="34" charset="0"/>
              </a:rPr>
              <a:t>Can cause debilitating pain and severely impact quality of life</a:t>
            </a:r>
          </a:p>
          <a:p>
            <a:pPr>
              <a:spcBef>
                <a:spcPct val="20000"/>
              </a:spcBef>
              <a:buFont typeface="Arial" charset="0"/>
              <a:buChar char="•"/>
            </a:pPr>
            <a:r>
              <a:rPr lang="en-GB" sz="3200">
                <a:latin typeface="Calibri" pitchFamily="34" charset="0"/>
              </a:rPr>
              <a:t>Treatments are palliative</a:t>
            </a:r>
            <a:endParaRPr lang="en-GB" sz="240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57200" y="115888"/>
            <a:ext cx="8229600" cy="865187"/>
          </a:xfrm>
        </p:spPr>
        <p:txBody>
          <a:bodyPr/>
          <a:lstStyle/>
          <a:p>
            <a:r>
              <a:rPr lang="en-GB" b="1" smtClean="0"/>
              <a:t>Xofigo </a:t>
            </a:r>
            <a:r>
              <a:rPr lang="en-GB" sz="3600" b="1" baseline="30000" smtClean="0"/>
              <a:t>R</a:t>
            </a:r>
            <a:endParaRPr lang="en-GB" b="1" baseline="30000" smtClean="0"/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468313" y="908050"/>
            <a:ext cx="8229600" cy="4525963"/>
          </a:xfrm>
        </p:spPr>
        <p:txBody>
          <a:bodyPr/>
          <a:lstStyle/>
          <a:p>
            <a:r>
              <a:rPr lang="en-GB" smtClean="0"/>
              <a:t>New radiopharmaceutical (</a:t>
            </a:r>
            <a:r>
              <a:rPr lang="en-GB" baseline="30000" smtClean="0"/>
              <a:t>223</a:t>
            </a:r>
            <a:r>
              <a:rPr lang="en-GB" smtClean="0"/>
              <a:t>RaCl</a:t>
            </a:r>
            <a:r>
              <a:rPr lang="en-GB" baseline="-25000" smtClean="0"/>
              <a:t>2</a:t>
            </a:r>
            <a:r>
              <a:rPr lang="en-GB" smtClean="0"/>
              <a:t>) by Bayer</a:t>
            </a:r>
          </a:p>
          <a:p>
            <a:r>
              <a:rPr lang="en-GB" smtClean="0"/>
              <a:t>Bone-seeking alpha-emitter</a:t>
            </a:r>
          </a:p>
          <a:p>
            <a:r>
              <a:rPr lang="en-GB" smtClean="0"/>
              <a:t>Licensed in the UK in Feb 2014 after promising clinical trial results:</a:t>
            </a:r>
          </a:p>
          <a:p>
            <a:pPr lvl="1"/>
            <a:endParaRPr lang="en-GB" smtClean="0"/>
          </a:p>
          <a:p>
            <a:endParaRPr lang="en-GB" smtClean="0"/>
          </a:p>
        </p:txBody>
      </p:sp>
      <p:grpSp>
        <p:nvGrpSpPr>
          <p:cNvPr id="5124" name="Group 71"/>
          <p:cNvGrpSpPr>
            <a:grpSpLocks/>
          </p:cNvGrpSpPr>
          <p:nvPr/>
        </p:nvGrpSpPr>
        <p:grpSpPr bwMode="auto">
          <a:xfrm>
            <a:off x="250825" y="3213100"/>
            <a:ext cx="6049963" cy="3000375"/>
            <a:chOff x="1286436" y="2500791"/>
            <a:chExt cx="6553821" cy="3250759"/>
          </a:xfrm>
        </p:grpSpPr>
        <p:sp>
          <p:nvSpPr>
            <p:cNvPr id="20" name="Rectangle 35018"/>
            <p:cNvSpPr/>
            <p:nvPr/>
          </p:nvSpPr>
          <p:spPr bwMode="auto">
            <a:xfrm>
              <a:off x="2142852" y="2614310"/>
              <a:ext cx="5614859" cy="2450970"/>
            </a:xfrm>
            <a:prstGeom prst="rect">
              <a:avLst/>
            </a:prstGeom>
            <a:solidFill>
              <a:schemeClr val="accent5">
                <a:alpha val="2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>
                <a:latin typeface="+mj-lt"/>
              </a:endParaRPr>
            </a:p>
          </p:txBody>
        </p:sp>
        <p:grpSp>
          <p:nvGrpSpPr>
            <p:cNvPr id="5128" name="Group 21"/>
            <p:cNvGrpSpPr>
              <a:grpSpLocks/>
            </p:cNvGrpSpPr>
            <p:nvPr/>
          </p:nvGrpSpPr>
          <p:grpSpPr bwMode="auto">
            <a:xfrm>
              <a:off x="1286436" y="2500791"/>
              <a:ext cx="771903" cy="2679694"/>
              <a:chOff x="1223003" y="3009842"/>
              <a:chExt cx="771903" cy="2679694"/>
            </a:xfrm>
          </p:grpSpPr>
          <p:sp>
            <p:nvSpPr>
              <p:cNvPr id="34892" name="TextBox 37"/>
              <p:cNvSpPr txBox="1">
                <a:spLocks noChangeArrowheads="1"/>
              </p:cNvSpPr>
              <p:nvPr/>
            </p:nvSpPr>
            <p:spPr bwMode="auto">
              <a:xfrm>
                <a:off x="1692485" y="4968898"/>
                <a:ext cx="202926" cy="230477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none" lIns="0" tIns="0" rIns="0" bIns="0" anchor="ctr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1400" dirty="0">
                    <a:latin typeface="+mj-lt"/>
                  </a:rPr>
                  <a:t>20</a:t>
                </a:r>
              </a:p>
            </p:txBody>
          </p:sp>
          <p:sp>
            <p:nvSpPr>
              <p:cNvPr id="34893" name="TextBox 38"/>
              <p:cNvSpPr txBox="1">
                <a:spLocks noChangeArrowheads="1"/>
              </p:cNvSpPr>
              <p:nvPr/>
            </p:nvSpPr>
            <p:spPr bwMode="auto">
              <a:xfrm>
                <a:off x="1788789" y="5459091"/>
                <a:ext cx="101462" cy="230477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none" lIns="0" tIns="0" rIns="0" bIns="0" anchor="ctr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1400" dirty="0">
                    <a:latin typeface="+mj-lt"/>
                  </a:rPr>
                  <a:t>0</a:t>
                </a:r>
              </a:p>
            </p:txBody>
          </p:sp>
          <p:sp>
            <p:nvSpPr>
              <p:cNvPr id="34894" name="TextBox 39"/>
              <p:cNvSpPr txBox="1">
                <a:spLocks noChangeArrowheads="1"/>
              </p:cNvSpPr>
              <p:nvPr/>
            </p:nvSpPr>
            <p:spPr bwMode="auto">
              <a:xfrm>
                <a:off x="1692485" y="4478704"/>
                <a:ext cx="202926" cy="230477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none" lIns="0" tIns="0" rIns="0" bIns="0" anchor="ctr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1400" dirty="0">
                    <a:latin typeface="+mj-lt"/>
                  </a:rPr>
                  <a:t>40</a:t>
                </a:r>
              </a:p>
            </p:txBody>
          </p:sp>
          <p:sp>
            <p:nvSpPr>
              <p:cNvPr id="34895" name="TextBox 40"/>
              <p:cNvSpPr txBox="1">
                <a:spLocks noChangeArrowheads="1"/>
              </p:cNvSpPr>
              <p:nvPr/>
            </p:nvSpPr>
            <p:spPr bwMode="auto">
              <a:xfrm>
                <a:off x="1692485" y="3990230"/>
                <a:ext cx="202926" cy="230477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none" lIns="0" tIns="0" rIns="0" bIns="0" anchor="ctr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1400" dirty="0">
                    <a:latin typeface="+mj-lt"/>
                  </a:rPr>
                  <a:t>60</a:t>
                </a:r>
              </a:p>
            </p:txBody>
          </p:sp>
          <p:sp>
            <p:nvSpPr>
              <p:cNvPr id="34896" name="TextBox 41"/>
              <p:cNvSpPr txBox="1">
                <a:spLocks noChangeArrowheads="1"/>
              </p:cNvSpPr>
              <p:nvPr/>
            </p:nvSpPr>
            <p:spPr bwMode="auto">
              <a:xfrm>
                <a:off x="1692485" y="3500036"/>
                <a:ext cx="202926" cy="230477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none" lIns="0" tIns="0" rIns="0" bIns="0" anchor="ctr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1400" dirty="0">
                    <a:latin typeface="+mj-lt"/>
                  </a:rPr>
                  <a:t>80</a:t>
                </a:r>
              </a:p>
            </p:txBody>
          </p:sp>
          <p:sp>
            <p:nvSpPr>
              <p:cNvPr id="34897" name="TextBox 42"/>
              <p:cNvSpPr txBox="1">
                <a:spLocks noChangeArrowheads="1"/>
              </p:cNvSpPr>
              <p:nvPr/>
            </p:nvSpPr>
            <p:spPr bwMode="auto">
              <a:xfrm>
                <a:off x="1596181" y="3009842"/>
                <a:ext cx="304388" cy="230477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none" lIns="0" tIns="0" rIns="0" bIns="0" anchor="ctr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1400" dirty="0">
                    <a:latin typeface="+mj-lt"/>
                  </a:rPr>
                  <a:t>100</a:t>
                </a:r>
              </a:p>
            </p:txBody>
          </p:sp>
          <p:cxnSp>
            <p:nvCxnSpPr>
              <p:cNvPr id="5169" name="Straight Connector 43"/>
              <p:cNvCxnSpPr>
                <a:cxnSpLocks noChangeShapeType="1"/>
              </p:cNvCxnSpPr>
              <p:nvPr/>
            </p:nvCxnSpPr>
            <p:spPr bwMode="auto">
              <a:xfrm>
                <a:off x="1994906" y="3124422"/>
                <a:ext cx="0" cy="2448308"/>
              </a:xfrm>
              <a:prstGeom prst="line">
                <a:avLst/>
              </a:prstGeom>
              <a:noFill/>
              <a:ln w="12700" cap="sq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5170" name="Straight Connector 44"/>
              <p:cNvCxnSpPr>
                <a:cxnSpLocks noChangeShapeType="1"/>
              </p:cNvCxnSpPr>
              <p:nvPr/>
            </p:nvCxnSpPr>
            <p:spPr bwMode="auto">
              <a:xfrm>
                <a:off x="1940042" y="5572730"/>
                <a:ext cx="54864" cy="0"/>
              </a:xfrm>
              <a:prstGeom prst="line">
                <a:avLst/>
              </a:prstGeom>
              <a:noFill/>
              <a:ln w="12700" cap="sq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5171" name="Straight Connector 45"/>
              <p:cNvCxnSpPr>
                <a:cxnSpLocks noChangeShapeType="1"/>
              </p:cNvCxnSpPr>
              <p:nvPr/>
            </p:nvCxnSpPr>
            <p:spPr bwMode="auto">
              <a:xfrm>
                <a:off x="1940042" y="5083473"/>
                <a:ext cx="54864" cy="0"/>
              </a:xfrm>
              <a:prstGeom prst="line">
                <a:avLst/>
              </a:prstGeom>
              <a:noFill/>
              <a:ln w="12700" cap="sq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5172" name="Straight Connector 46"/>
              <p:cNvCxnSpPr>
                <a:cxnSpLocks noChangeShapeType="1"/>
              </p:cNvCxnSpPr>
              <p:nvPr/>
            </p:nvCxnSpPr>
            <p:spPr bwMode="auto">
              <a:xfrm>
                <a:off x="1940042" y="4593710"/>
                <a:ext cx="54864" cy="0"/>
              </a:xfrm>
              <a:prstGeom prst="line">
                <a:avLst/>
              </a:prstGeom>
              <a:noFill/>
              <a:ln w="12700" cap="sq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5173" name="Straight Connector 47"/>
              <p:cNvCxnSpPr>
                <a:cxnSpLocks noChangeShapeType="1"/>
              </p:cNvCxnSpPr>
              <p:nvPr/>
            </p:nvCxnSpPr>
            <p:spPr bwMode="auto">
              <a:xfrm>
                <a:off x="1940042" y="4103948"/>
                <a:ext cx="54864" cy="0"/>
              </a:xfrm>
              <a:prstGeom prst="line">
                <a:avLst/>
              </a:prstGeom>
              <a:noFill/>
              <a:ln w="12700" cap="sq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5174" name="Straight Connector 48"/>
              <p:cNvCxnSpPr>
                <a:cxnSpLocks noChangeShapeType="1"/>
              </p:cNvCxnSpPr>
              <p:nvPr/>
            </p:nvCxnSpPr>
            <p:spPr bwMode="auto">
              <a:xfrm>
                <a:off x="1940042" y="3614185"/>
                <a:ext cx="54864" cy="0"/>
              </a:xfrm>
              <a:prstGeom prst="line">
                <a:avLst/>
              </a:prstGeom>
              <a:noFill/>
              <a:ln w="12700" cap="sq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5175" name="Straight Connector 49"/>
              <p:cNvCxnSpPr>
                <a:cxnSpLocks noChangeShapeType="1"/>
              </p:cNvCxnSpPr>
              <p:nvPr/>
            </p:nvCxnSpPr>
            <p:spPr bwMode="auto">
              <a:xfrm>
                <a:off x="1940042" y="3124422"/>
                <a:ext cx="54864" cy="0"/>
              </a:xfrm>
              <a:prstGeom prst="line">
                <a:avLst/>
              </a:prstGeom>
              <a:noFill/>
              <a:ln w="12700" cap="sq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34905" name="TextBox 50"/>
              <p:cNvSpPr txBox="1">
                <a:spLocks noChangeArrowheads="1"/>
              </p:cNvSpPr>
              <p:nvPr/>
            </p:nvSpPr>
            <p:spPr bwMode="auto">
              <a:xfrm rot="16200000">
                <a:off x="913389" y="4234485"/>
                <a:ext cx="849669" cy="230441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none" lIns="0" tIns="0" rIns="0" bIns="0" anchor="b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1400" dirty="0" smtClean="0">
                    <a:latin typeface="+mj-lt"/>
                  </a:rPr>
                  <a:t>Survival </a:t>
                </a:r>
                <a:r>
                  <a:rPr lang="en-US" sz="1400" dirty="0">
                    <a:latin typeface="+mj-lt"/>
                  </a:rPr>
                  <a:t>%</a:t>
                </a:r>
              </a:p>
            </p:txBody>
          </p:sp>
        </p:grpSp>
        <p:grpSp>
          <p:nvGrpSpPr>
            <p:cNvPr id="5129" name="Group 60"/>
            <p:cNvGrpSpPr>
              <a:grpSpLocks/>
            </p:cNvGrpSpPr>
            <p:nvPr/>
          </p:nvGrpSpPr>
          <p:grpSpPr bwMode="auto">
            <a:xfrm>
              <a:off x="2048009" y="5152693"/>
              <a:ext cx="5792248" cy="598857"/>
              <a:chOff x="2048009" y="5152693"/>
              <a:chExt cx="5792248" cy="598857"/>
            </a:xfrm>
          </p:grpSpPr>
          <p:sp>
            <p:nvSpPr>
              <p:cNvPr id="34862" name="TextBox 23"/>
              <p:cNvSpPr txBox="1">
                <a:spLocks noChangeArrowheads="1"/>
              </p:cNvSpPr>
              <p:nvPr/>
            </p:nvSpPr>
            <p:spPr bwMode="auto">
              <a:xfrm>
                <a:off x="3726707" y="5521073"/>
                <a:ext cx="2431672" cy="230477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1400" dirty="0">
                    <a:latin typeface="+mj-lt"/>
                  </a:rPr>
                  <a:t>Months Since </a:t>
                </a:r>
                <a:r>
                  <a:rPr lang="en-US" sz="1400" dirty="0" err="1" smtClean="0">
                    <a:latin typeface="+mj-lt"/>
                  </a:rPr>
                  <a:t>Randomisation</a:t>
                </a:r>
                <a:endParaRPr lang="en-US" sz="1400" dirty="0">
                  <a:latin typeface="+mj-lt"/>
                </a:endParaRPr>
              </a:p>
            </p:txBody>
          </p:sp>
          <p:sp>
            <p:nvSpPr>
              <p:cNvPr id="34863" name="TextBox 24"/>
              <p:cNvSpPr txBox="1">
                <a:spLocks noChangeArrowheads="1"/>
              </p:cNvSpPr>
              <p:nvPr/>
            </p:nvSpPr>
            <p:spPr bwMode="auto">
              <a:xfrm>
                <a:off x="2048269" y="5230397"/>
                <a:ext cx="182289" cy="214997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none" lIns="0" tIns="0" rIns="0" bIns="0"/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1400" dirty="0">
                    <a:latin typeface="+mj-lt"/>
                  </a:rPr>
                  <a:t>0</a:t>
                </a:r>
              </a:p>
            </p:txBody>
          </p:sp>
          <p:sp>
            <p:nvSpPr>
              <p:cNvPr id="34864" name="TextBox 25"/>
              <p:cNvSpPr txBox="1">
                <a:spLocks noChangeArrowheads="1"/>
              </p:cNvSpPr>
              <p:nvPr/>
            </p:nvSpPr>
            <p:spPr bwMode="auto">
              <a:xfrm>
                <a:off x="3343211" y="5230397"/>
                <a:ext cx="182289" cy="214997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none" lIns="0" tIns="0" rIns="0" bIns="0"/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1400" dirty="0">
                    <a:latin typeface="+mj-lt"/>
                  </a:rPr>
                  <a:t>9</a:t>
                </a:r>
              </a:p>
            </p:txBody>
          </p:sp>
          <p:sp>
            <p:nvSpPr>
              <p:cNvPr id="34865" name="TextBox 26"/>
              <p:cNvSpPr txBox="1">
                <a:spLocks noChangeArrowheads="1"/>
              </p:cNvSpPr>
              <p:nvPr/>
            </p:nvSpPr>
            <p:spPr bwMode="auto">
              <a:xfrm>
                <a:off x="4204787" y="5230397"/>
                <a:ext cx="184009" cy="214997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none" lIns="0" tIns="0" rIns="0" bIns="0"/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1400" dirty="0">
                    <a:latin typeface="+mj-lt"/>
                  </a:rPr>
                  <a:t>15</a:t>
                </a:r>
              </a:p>
            </p:txBody>
          </p:sp>
          <p:sp>
            <p:nvSpPr>
              <p:cNvPr id="34866" name="TextBox 27"/>
              <p:cNvSpPr txBox="1">
                <a:spLocks noChangeArrowheads="1"/>
              </p:cNvSpPr>
              <p:nvPr/>
            </p:nvSpPr>
            <p:spPr bwMode="auto">
              <a:xfrm>
                <a:off x="5499729" y="5230397"/>
                <a:ext cx="184010" cy="214997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none" lIns="0" tIns="0" rIns="0" bIns="0"/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1400" dirty="0">
                    <a:latin typeface="+mj-lt"/>
                  </a:rPr>
                  <a:t>24</a:t>
                </a:r>
              </a:p>
            </p:txBody>
          </p:sp>
          <p:sp>
            <p:nvSpPr>
              <p:cNvPr id="34867" name="TextBox 28"/>
              <p:cNvSpPr txBox="1">
                <a:spLocks noChangeArrowheads="1"/>
              </p:cNvSpPr>
              <p:nvPr/>
            </p:nvSpPr>
            <p:spPr bwMode="auto">
              <a:xfrm>
                <a:off x="6363024" y="5230397"/>
                <a:ext cx="182289" cy="214997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none" lIns="0" tIns="0" rIns="0" bIns="0"/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1400" dirty="0">
                    <a:latin typeface="+mj-lt"/>
                  </a:rPr>
                  <a:t>30</a:t>
                </a:r>
              </a:p>
            </p:txBody>
          </p:sp>
          <p:sp>
            <p:nvSpPr>
              <p:cNvPr id="34868" name="TextBox 29"/>
              <p:cNvSpPr txBox="1">
                <a:spLocks noChangeArrowheads="1"/>
              </p:cNvSpPr>
              <p:nvPr/>
            </p:nvSpPr>
            <p:spPr bwMode="auto">
              <a:xfrm>
                <a:off x="7657968" y="5230397"/>
                <a:ext cx="182289" cy="214997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none" lIns="0" tIns="0" rIns="0" bIns="0"/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1400" dirty="0">
                    <a:latin typeface="+mj-lt"/>
                  </a:rPr>
                  <a:t>39</a:t>
                </a:r>
              </a:p>
            </p:txBody>
          </p:sp>
          <p:cxnSp>
            <p:nvCxnSpPr>
              <p:cNvPr id="5140" name="Straight Connector 30"/>
              <p:cNvCxnSpPr>
                <a:cxnSpLocks noChangeShapeType="1"/>
              </p:cNvCxnSpPr>
              <p:nvPr/>
            </p:nvCxnSpPr>
            <p:spPr bwMode="auto">
              <a:xfrm rot="-5400000">
                <a:off x="4941669" y="2346740"/>
                <a:ext cx="0" cy="5611907"/>
              </a:xfrm>
              <a:prstGeom prst="line">
                <a:avLst/>
              </a:prstGeom>
              <a:noFill/>
              <a:ln w="12700" cap="sq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5141" name="Straight Connector 31"/>
              <p:cNvCxnSpPr>
                <a:cxnSpLocks noChangeShapeType="1"/>
              </p:cNvCxnSpPr>
              <p:nvPr/>
            </p:nvCxnSpPr>
            <p:spPr bwMode="auto">
              <a:xfrm rot="-5400000">
                <a:off x="7720191" y="5180126"/>
                <a:ext cx="54864" cy="0"/>
              </a:xfrm>
              <a:prstGeom prst="line">
                <a:avLst/>
              </a:prstGeom>
              <a:noFill/>
              <a:ln w="12700" cap="sq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5142" name="Straight Connector 32"/>
              <p:cNvCxnSpPr>
                <a:cxnSpLocks noChangeShapeType="1"/>
              </p:cNvCxnSpPr>
              <p:nvPr/>
            </p:nvCxnSpPr>
            <p:spPr bwMode="auto">
              <a:xfrm rot="-5400000">
                <a:off x="6425133" y="5180126"/>
                <a:ext cx="54864" cy="0"/>
              </a:xfrm>
              <a:prstGeom prst="line">
                <a:avLst/>
              </a:prstGeom>
              <a:noFill/>
              <a:ln w="12700" cap="sq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5143" name="Straight Connector 33"/>
              <p:cNvCxnSpPr>
                <a:cxnSpLocks noChangeShapeType="1"/>
              </p:cNvCxnSpPr>
              <p:nvPr/>
            </p:nvCxnSpPr>
            <p:spPr bwMode="auto">
              <a:xfrm rot="-5400000">
                <a:off x="5561763" y="5180126"/>
                <a:ext cx="54864" cy="0"/>
              </a:xfrm>
              <a:prstGeom prst="line">
                <a:avLst/>
              </a:prstGeom>
              <a:noFill/>
              <a:ln w="12700" cap="sq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5144" name="Straight Connector 34"/>
              <p:cNvCxnSpPr>
                <a:cxnSpLocks noChangeShapeType="1"/>
              </p:cNvCxnSpPr>
              <p:nvPr/>
            </p:nvCxnSpPr>
            <p:spPr bwMode="auto">
              <a:xfrm rot="-5400000">
                <a:off x="4266708" y="5180126"/>
                <a:ext cx="54864" cy="0"/>
              </a:xfrm>
              <a:prstGeom prst="line">
                <a:avLst/>
              </a:prstGeom>
              <a:noFill/>
              <a:ln w="12700" cap="sq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5145" name="Straight Connector 35"/>
              <p:cNvCxnSpPr>
                <a:cxnSpLocks noChangeShapeType="1"/>
              </p:cNvCxnSpPr>
              <p:nvPr/>
            </p:nvCxnSpPr>
            <p:spPr bwMode="auto">
              <a:xfrm rot="-5400000">
                <a:off x="3403338" y="5180126"/>
                <a:ext cx="54864" cy="0"/>
              </a:xfrm>
              <a:prstGeom prst="line">
                <a:avLst/>
              </a:prstGeom>
              <a:noFill/>
              <a:ln w="12700" cap="sq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5146" name="Straight Connector 36"/>
              <p:cNvCxnSpPr>
                <a:cxnSpLocks noChangeShapeType="1"/>
              </p:cNvCxnSpPr>
              <p:nvPr/>
            </p:nvCxnSpPr>
            <p:spPr bwMode="auto">
              <a:xfrm rot="-5400000">
                <a:off x="2108283" y="5180125"/>
                <a:ext cx="54864" cy="0"/>
              </a:xfrm>
              <a:prstGeom prst="line">
                <a:avLst/>
              </a:prstGeom>
              <a:noFill/>
              <a:ln w="12700" cap="sq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34876" name="TextBox 54"/>
              <p:cNvSpPr txBox="1">
                <a:spLocks noChangeArrowheads="1"/>
              </p:cNvSpPr>
              <p:nvPr/>
            </p:nvSpPr>
            <p:spPr bwMode="auto">
              <a:xfrm>
                <a:off x="7226319" y="5230397"/>
                <a:ext cx="182289" cy="214997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none" lIns="0" tIns="0" rIns="0" bIns="0"/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1400" dirty="0">
                    <a:latin typeface="+mj-lt"/>
                  </a:rPr>
                  <a:t>36</a:t>
                </a:r>
              </a:p>
            </p:txBody>
          </p:sp>
          <p:cxnSp>
            <p:nvCxnSpPr>
              <p:cNvPr id="5148" name="Straight Connector 55"/>
              <p:cNvCxnSpPr>
                <a:cxnSpLocks noChangeShapeType="1"/>
              </p:cNvCxnSpPr>
              <p:nvPr/>
            </p:nvCxnSpPr>
            <p:spPr bwMode="auto">
              <a:xfrm rot="-5400000">
                <a:off x="7288503" y="5180126"/>
                <a:ext cx="54864" cy="0"/>
              </a:xfrm>
              <a:prstGeom prst="line">
                <a:avLst/>
              </a:prstGeom>
              <a:noFill/>
              <a:ln w="12700" cap="sq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34878" name="TextBox 56"/>
              <p:cNvSpPr txBox="1">
                <a:spLocks noChangeArrowheads="1"/>
              </p:cNvSpPr>
              <p:nvPr/>
            </p:nvSpPr>
            <p:spPr bwMode="auto">
              <a:xfrm>
                <a:off x="6794672" y="5230397"/>
                <a:ext cx="182289" cy="214997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none" lIns="0" tIns="0" rIns="0" bIns="0"/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1400" dirty="0">
                    <a:latin typeface="+mj-lt"/>
                  </a:rPr>
                  <a:t>33</a:t>
                </a:r>
              </a:p>
            </p:txBody>
          </p:sp>
          <p:cxnSp>
            <p:nvCxnSpPr>
              <p:cNvPr id="5150" name="Straight Connector 57"/>
              <p:cNvCxnSpPr>
                <a:cxnSpLocks noChangeShapeType="1"/>
              </p:cNvCxnSpPr>
              <p:nvPr/>
            </p:nvCxnSpPr>
            <p:spPr bwMode="auto">
              <a:xfrm rot="-5400000">
                <a:off x="6856818" y="5180126"/>
                <a:ext cx="54864" cy="0"/>
              </a:xfrm>
              <a:prstGeom prst="line">
                <a:avLst/>
              </a:prstGeom>
              <a:noFill/>
              <a:ln w="12700" cap="sq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34880" name="TextBox 58"/>
              <p:cNvSpPr txBox="1">
                <a:spLocks noChangeArrowheads="1"/>
              </p:cNvSpPr>
              <p:nvPr/>
            </p:nvSpPr>
            <p:spPr bwMode="auto">
              <a:xfrm>
                <a:off x="5931377" y="5230397"/>
                <a:ext cx="182289" cy="214997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none" lIns="0" tIns="0" rIns="0" bIns="0"/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1400" dirty="0">
                    <a:latin typeface="+mj-lt"/>
                  </a:rPr>
                  <a:t>27</a:t>
                </a:r>
              </a:p>
            </p:txBody>
          </p:sp>
          <p:cxnSp>
            <p:nvCxnSpPr>
              <p:cNvPr id="5152" name="Straight Connector 59"/>
              <p:cNvCxnSpPr>
                <a:cxnSpLocks noChangeShapeType="1"/>
              </p:cNvCxnSpPr>
              <p:nvPr/>
            </p:nvCxnSpPr>
            <p:spPr bwMode="auto">
              <a:xfrm rot="-5400000">
                <a:off x="5993448" y="5180126"/>
                <a:ext cx="54864" cy="0"/>
              </a:xfrm>
              <a:prstGeom prst="line">
                <a:avLst/>
              </a:prstGeom>
              <a:noFill/>
              <a:ln w="12700" cap="sq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34882" name="TextBox 61"/>
              <p:cNvSpPr txBox="1">
                <a:spLocks noChangeArrowheads="1"/>
              </p:cNvSpPr>
              <p:nvPr/>
            </p:nvSpPr>
            <p:spPr bwMode="auto">
              <a:xfrm>
                <a:off x="5068082" y="5230397"/>
                <a:ext cx="184009" cy="214997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none" lIns="0" tIns="0" rIns="0" bIns="0"/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1400" dirty="0">
                    <a:latin typeface="+mj-lt"/>
                  </a:rPr>
                  <a:t>21</a:t>
                </a:r>
              </a:p>
            </p:txBody>
          </p:sp>
          <p:cxnSp>
            <p:nvCxnSpPr>
              <p:cNvPr id="5154" name="Straight Connector 62"/>
              <p:cNvCxnSpPr>
                <a:cxnSpLocks noChangeShapeType="1"/>
              </p:cNvCxnSpPr>
              <p:nvPr/>
            </p:nvCxnSpPr>
            <p:spPr bwMode="auto">
              <a:xfrm rot="-5400000">
                <a:off x="5130078" y="5180126"/>
                <a:ext cx="54864" cy="0"/>
              </a:xfrm>
              <a:prstGeom prst="line">
                <a:avLst/>
              </a:prstGeom>
              <a:noFill/>
              <a:ln w="12700" cap="sq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34884" name="TextBox 63"/>
              <p:cNvSpPr txBox="1">
                <a:spLocks noChangeArrowheads="1"/>
              </p:cNvSpPr>
              <p:nvPr/>
            </p:nvSpPr>
            <p:spPr bwMode="auto">
              <a:xfrm>
                <a:off x="4636434" y="5230397"/>
                <a:ext cx="184010" cy="214997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none" lIns="0" tIns="0" rIns="0" bIns="0"/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1400" dirty="0">
                    <a:latin typeface="+mj-lt"/>
                  </a:rPr>
                  <a:t>18</a:t>
                </a:r>
              </a:p>
            </p:txBody>
          </p:sp>
          <p:cxnSp>
            <p:nvCxnSpPr>
              <p:cNvPr id="5156" name="Straight Connector 64"/>
              <p:cNvCxnSpPr>
                <a:cxnSpLocks noChangeShapeType="1"/>
              </p:cNvCxnSpPr>
              <p:nvPr/>
            </p:nvCxnSpPr>
            <p:spPr bwMode="auto">
              <a:xfrm rot="-5400000">
                <a:off x="4698393" y="5180126"/>
                <a:ext cx="54864" cy="0"/>
              </a:xfrm>
              <a:prstGeom prst="line">
                <a:avLst/>
              </a:prstGeom>
              <a:noFill/>
              <a:ln w="12700" cap="sq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34886" name="TextBox 65"/>
              <p:cNvSpPr txBox="1">
                <a:spLocks noChangeArrowheads="1"/>
              </p:cNvSpPr>
              <p:nvPr/>
            </p:nvSpPr>
            <p:spPr bwMode="auto">
              <a:xfrm>
                <a:off x="3774859" y="5230397"/>
                <a:ext cx="182289" cy="214997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none" lIns="0" tIns="0" rIns="0" bIns="0"/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1400" dirty="0">
                    <a:latin typeface="+mj-lt"/>
                  </a:rPr>
                  <a:t>12</a:t>
                </a:r>
              </a:p>
            </p:txBody>
          </p:sp>
          <p:cxnSp>
            <p:nvCxnSpPr>
              <p:cNvPr id="5158" name="Straight Connector 66"/>
              <p:cNvCxnSpPr>
                <a:cxnSpLocks noChangeShapeType="1"/>
              </p:cNvCxnSpPr>
              <p:nvPr/>
            </p:nvCxnSpPr>
            <p:spPr bwMode="auto">
              <a:xfrm rot="-5400000">
                <a:off x="3835023" y="5180126"/>
                <a:ext cx="54864" cy="0"/>
              </a:xfrm>
              <a:prstGeom prst="line">
                <a:avLst/>
              </a:prstGeom>
              <a:noFill/>
              <a:ln w="12700" cap="sq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34888" name="TextBox 67"/>
              <p:cNvSpPr txBox="1">
                <a:spLocks noChangeArrowheads="1"/>
              </p:cNvSpPr>
              <p:nvPr/>
            </p:nvSpPr>
            <p:spPr bwMode="auto">
              <a:xfrm>
                <a:off x="2911564" y="5230397"/>
                <a:ext cx="182289" cy="214997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none" lIns="0" tIns="0" rIns="0" bIns="0"/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1400" dirty="0">
                    <a:latin typeface="+mj-lt"/>
                  </a:rPr>
                  <a:t>6</a:t>
                </a:r>
              </a:p>
            </p:txBody>
          </p:sp>
          <p:cxnSp>
            <p:nvCxnSpPr>
              <p:cNvPr id="5160" name="Straight Connector 68"/>
              <p:cNvCxnSpPr>
                <a:cxnSpLocks noChangeShapeType="1"/>
              </p:cNvCxnSpPr>
              <p:nvPr/>
            </p:nvCxnSpPr>
            <p:spPr bwMode="auto">
              <a:xfrm rot="-5400000">
                <a:off x="2971653" y="5180126"/>
                <a:ext cx="54864" cy="0"/>
              </a:xfrm>
              <a:prstGeom prst="line">
                <a:avLst/>
              </a:prstGeom>
              <a:noFill/>
              <a:ln w="12700" cap="sq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34890" name="TextBox 69"/>
              <p:cNvSpPr txBox="1">
                <a:spLocks noChangeArrowheads="1"/>
              </p:cNvSpPr>
              <p:nvPr/>
            </p:nvSpPr>
            <p:spPr bwMode="auto">
              <a:xfrm>
                <a:off x="2479916" y="5230397"/>
                <a:ext cx="182289" cy="214997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none" lIns="0" tIns="0" rIns="0" bIns="0"/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1400" dirty="0">
                    <a:latin typeface="+mj-lt"/>
                  </a:rPr>
                  <a:t>3</a:t>
                </a:r>
              </a:p>
            </p:txBody>
          </p:sp>
          <p:cxnSp>
            <p:nvCxnSpPr>
              <p:cNvPr id="5162" name="Straight Connector 70"/>
              <p:cNvCxnSpPr>
                <a:cxnSpLocks noChangeShapeType="1"/>
              </p:cNvCxnSpPr>
              <p:nvPr/>
            </p:nvCxnSpPr>
            <p:spPr bwMode="auto">
              <a:xfrm rot="-5400000">
                <a:off x="2539968" y="5180126"/>
                <a:ext cx="54864" cy="0"/>
              </a:xfrm>
              <a:prstGeom prst="line">
                <a:avLst/>
              </a:prstGeom>
              <a:noFill/>
              <a:ln w="12700" cap="sq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5130" name="Group 51"/>
            <p:cNvGrpSpPr>
              <a:grpSpLocks/>
            </p:cNvGrpSpPr>
            <p:nvPr/>
          </p:nvGrpSpPr>
          <p:grpSpPr bwMode="auto">
            <a:xfrm>
              <a:off x="2173187" y="2662120"/>
              <a:ext cx="5303520" cy="2345066"/>
              <a:chOff x="2120722" y="3437750"/>
              <a:chExt cx="5170186" cy="2345066"/>
            </a:xfrm>
          </p:grpSpPr>
          <p:sp>
            <p:nvSpPr>
              <p:cNvPr id="8" name="Freeform 35022"/>
              <p:cNvSpPr/>
              <p:nvPr/>
            </p:nvSpPr>
            <p:spPr>
              <a:xfrm>
                <a:off x="2121326" y="3438099"/>
                <a:ext cx="5170255" cy="2067414"/>
              </a:xfrm>
              <a:custGeom>
                <a:avLst/>
                <a:gdLst>
                  <a:gd name="connsiteX0" fmla="*/ 6978650 w 6978650"/>
                  <a:gd name="connsiteY0" fmla="*/ 3333750 h 3340100"/>
                  <a:gd name="connsiteX1" fmla="*/ 5524500 w 6978650"/>
                  <a:gd name="connsiteY1" fmla="*/ 3340100 h 3340100"/>
                  <a:gd name="connsiteX2" fmla="*/ 5518150 w 6978650"/>
                  <a:gd name="connsiteY2" fmla="*/ 3251200 h 3340100"/>
                  <a:gd name="connsiteX3" fmla="*/ 4660900 w 6978650"/>
                  <a:gd name="connsiteY3" fmla="*/ 3263900 h 3340100"/>
                  <a:gd name="connsiteX4" fmla="*/ 4660900 w 6978650"/>
                  <a:gd name="connsiteY4" fmla="*/ 3130550 h 3340100"/>
                  <a:gd name="connsiteX5" fmla="*/ 4476750 w 6978650"/>
                  <a:gd name="connsiteY5" fmla="*/ 3130550 h 3340100"/>
                  <a:gd name="connsiteX6" fmla="*/ 4476750 w 6978650"/>
                  <a:gd name="connsiteY6" fmla="*/ 2984500 h 3340100"/>
                  <a:gd name="connsiteX7" fmla="*/ 4133850 w 6978650"/>
                  <a:gd name="connsiteY7" fmla="*/ 2984500 h 3340100"/>
                  <a:gd name="connsiteX8" fmla="*/ 4051300 w 6978650"/>
                  <a:gd name="connsiteY8" fmla="*/ 2914650 h 3340100"/>
                  <a:gd name="connsiteX9" fmla="*/ 3803650 w 6978650"/>
                  <a:gd name="connsiteY9" fmla="*/ 2914650 h 3340100"/>
                  <a:gd name="connsiteX10" fmla="*/ 3803650 w 6978650"/>
                  <a:gd name="connsiteY10" fmla="*/ 2882900 h 3340100"/>
                  <a:gd name="connsiteX11" fmla="*/ 3676650 w 6978650"/>
                  <a:gd name="connsiteY11" fmla="*/ 2882900 h 3340100"/>
                  <a:gd name="connsiteX12" fmla="*/ 3676650 w 6978650"/>
                  <a:gd name="connsiteY12" fmla="*/ 2838450 h 3340100"/>
                  <a:gd name="connsiteX13" fmla="*/ 3613150 w 6978650"/>
                  <a:gd name="connsiteY13" fmla="*/ 2838450 h 3340100"/>
                  <a:gd name="connsiteX14" fmla="*/ 3568700 w 6978650"/>
                  <a:gd name="connsiteY14" fmla="*/ 2755900 h 3340100"/>
                  <a:gd name="connsiteX15" fmla="*/ 3486150 w 6978650"/>
                  <a:gd name="connsiteY15" fmla="*/ 2749550 h 3340100"/>
                  <a:gd name="connsiteX16" fmla="*/ 3397250 w 6978650"/>
                  <a:gd name="connsiteY16" fmla="*/ 2705100 h 3340100"/>
                  <a:gd name="connsiteX17" fmla="*/ 3359150 w 6978650"/>
                  <a:gd name="connsiteY17" fmla="*/ 2679700 h 3340100"/>
                  <a:gd name="connsiteX18" fmla="*/ 3251200 w 6978650"/>
                  <a:gd name="connsiteY18" fmla="*/ 2686050 h 3340100"/>
                  <a:gd name="connsiteX19" fmla="*/ 3244850 w 6978650"/>
                  <a:gd name="connsiteY19" fmla="*/ 2609850 h 3340100"/>
                  <a:gd name="connsiteX20" fmla="*/ 3143250 w 6978650"/>
                  <a:gd name="connsiteY20" fmla="*/ 2609850 h 3340100"/>
                  <a:gd name="connsiteX21" fmla="*/ 3105150 w 6978650"/>
                  <a:gd name="connsiteY21" fmla="*/ 2578100 h 3340100"/>
                  <a:gd name="connsiteX22" fmla="*/ 3086100 w 6978650"/>
                  <a:gd name="connsiteY22" fmla="*/ 2571750 h 3340100"/>
                  <a:gd name="connsiteX23" fmla="*/ 2971800 w 6978650"/>
                  <a:gd name="connsiteY23" fmla="*/ 2413000 h 3340100"/>
                  <a:gd name="connsiteX24" fmla="*/ 2851150 w 6978650"/>
                  <a:gd name="connsiteY24" fmla="*/ 2413000 h 3340100"/>
                  <a:gd name="connsiteX25" fmla="*/ 2781300 w 6978650"/>
                  <a:gd name="connsiteY25" fmla="*/ 2368550 h 3340100"/>
                  <a:gd name="connsiteX26" fmla="*/ 2698750 w 6978650"/>
                  <a:gd name="connsiteY26" fmla="*/ 2368550 h 3340100"/>
                  <a:gd name="connsiteX27" fmla="*/ 2673350 w 6978650"/>
                  <a:gd name="connsiteY27" fmla="*/ 2349500 h 3340100"/>
                  <a:gd name="connsiteX28" fmla="*/ 2590800 w 6978650"/>
                  <a:gd name="connsiteY28" fmla="*/ 2298700 h 3340100"/>
                  <a:gd name="connsiteX29" fmla="*/ 2533650 w 6978650"/>
                  <a:gd name="connsiteY29" fmla="*/ 2254250 h 3340100"/>
                  <a:gd name="connsiteX30" fmla="*/ 2520950 w 6978650"/>
                  <a:gd name="connsiteY30" fmla="*/ 2216150 h 3340100"/>
                  <a:gd name="connsiteX31" fmla="*/ 2438400 w 6978650"/>
                  <a:gd name="connsiteY31" fmla="*/ 2216150 h 3340100"/>
                  <a:gd name="connsiteX32" fmla="*/ 2438400 w 6978650"/>
                  <a:gd name="connsiteY32" fmla="*/ 2114550 h 3340100"/>
                  <a:gd name="connsiteX33" fmla="*/ 2349500 w 6978650"/>
                  <a:gd name="connsiteY33" fmla="*/ 2057400 h 3340100"/>
                  <a:gd name="connsiteX34" fmla="*/ 2317750 w 6978650"/>
                  <a:gd name="connsiteY34" fmla="*/ 2038350 h 3340100"/>
                  <a:gd name="connsiteX35" fmla="*/ 2292350 w 6978650"/>
                  <a:gd name="connsiteY35" fmla="*/ 2038350 h 3340100"/>
                  <a:gd name="connsiteX36" fmla="*/ 2241550 w 6978650"/>
                  <a:gd name="connsiteY36" fmla="*/ 1987550 h 3340100"/>
                  <a:gd name="connsiteX37" fmla="*/ 2133600 w 6978650"/>
                  <a:gd name="connsiteY37" fmla="*/ 1879600 h 3340100"/>
                  <a:gd name="connsiteX38" fmla="*/ 2032000 w 6978650"/>
                  <a:gd name="connsiteY38" fmla="*/ 1784350 h 3340100"/>
                  <a:gd name="connsiteX39" fmla="*/ 2012950 w 6978650"/>
                  <a:gd name="connsiteY39" fmla="*/ 1739900 h 3340100"/>
                  <a:gd name="connsiteX40" fmla="*/ 1968500 w 6978650"/>
                  <a:gd name="connsiteY40" fmla="*/ 1682750 h 3340100"/>
                  <a:gd name="connsiteX41" fmla="*/ 1930400 w 6978650"/>
                  <a:gd name="connsiteY41" fmla="*/ 1682750 h 3340100"/>
                  <a:gd name="connsiteX42" fmla="*/ 1905000 w 6978650"/>
                  <a:gd name="connsiteY42" fmla="*/ 1638300 h 3340100"/>
                  <a:gd name="connsiteX43" fmla="*/ 1841500 w 6978650"/>
                  <a:gd name="connsiteY43" fmla="*/ 1638300 h 3340100"/>
                  <a:gd name="connsiteX44" fmla="*/ 1809750 w 6978650"/>
                  <a:gd name="connsiteY44" fmla="*/ 1562100 h 3340100"/>
                  <a:gd name="connsiteX45" fmla="*/ 1752600 w 6978650"/>
                  <a:gd name="connsiteY45" fmla="*/ 1562100 h 3340100"/>
                  <a:gd name="connsiteX46" fmla="*/ 1720850 w 6978650"/>
                  <a:gd name="connsiteY46" fmla="*/ 1498600 h 3340100"/>
                  <a:gd name="connsiteX47" fmla="*/ 1670050 w 6978650"/>
                  <a:gd name="connsiteY47" fmla="*/ 1485900 h 3340100"/>
                  <a:gd name="connsiteX48" fmla="*/ 1651000 w 6978650"/>
                  <a:gd name="connsiteY48" fmla="*/ 1428750 h 3340100"/>
                  <a:gd name="connsiteX49" fmla="*/ 1536700 w 6978650"/>
                  <a:gd name="connsiteY49" fmla="*/ 1339850 h 3340100"/>
                  <a:gd name="connsiteX50" fmla="*/ 1377950 w 6978650"/>
                  <a:gd name="connsiteY50" fmla="*/ 1200150 h 3340100"/>
                  <a:gd name="connsiteX51" fmla="*/ 1308100 w 6978650"/>
                  <a:gd name="connsiteY51" fmla="*/ 1104900 h 3340100"/>
                  <a:gd name="connsiteX52" fmla="*/ 1187450 w 6978650"/>
                  <a:gd name="connsiteY52" fmla="*/ 939800 h 3340100"/>
                  <a:gd name="connsiteX53" fmla="*/ 1098550 w 6978650"/>
                  <a:gd name="connsiteY53" fmla="*/ 889000 h 3340100"/>
                  <a:gd name="connsiteX54" fmla="*/ 1092200 w 6978650"/>
                  <a:gd name="connsiteY54" fmla="*/ 806450 h 3340100"/>
                  <a:gd name="connsiteX55" fmla="*/ 1009650 w 6978650"/>
                  <a:gd name="connsiteY55" fmla="*/ 806450 h 3340100"/>
                  <a:gd name="connsiteX56" fmla="*/ 939800 w 6978650"/>
                  <a:gd name="connsiteY56" fmla="*/ 730250 h 3340100"/>
                  <a:gd name="connsiteX57" fmla="*/ 749300 w 6978650"/>
                  <a:gd name="connsiteY57" fmla="*/ 438150 h 3340100"/>
                  <a:gd name="connsiteX58" fmla="*/ 692150 w 6978650"/>
                  <a:gd name="connsiteY58" fmla="*/ 355600 h 3340100"/>
                  <a:gd name="connsiteX59" fmla="*/ 558800 w 6978650"/>
                  <a:gd name="connsiteY59" fmla="*/ 228600 h 3340100"/>
                  <a:gd name="connsiteX60" fmla="*/ 457200 w 6978650"/>
                  <a:gd name="connsiteY60" fmla="*/ 146050 h 3340100"/>
                  <a:gd name="connsiteX61" fmla="*/ 311150 w 6978650"/>
                  <a:gd name="connsiteY61" fmla="*/ 95250 h 3340100"/>
                  <a:gd name="connsiteX62" fmla="*/ 222250 w 6978650"/>
                  <a:gd name="connsiteY62" fmla="*/ 38100 h 3340100"/>
                  <a:gd name="connsiteX63" fmla="*/ 114300 w 6978650"/>
                  <a:gd name="connsiteY63" fmla="*/ 0 h 3340100"/>
                  <a:gd name="connsiteX64" fmla="*/ 0 w 6978650"/>
                  <a:gd name="connsiteY64" fmla="*/ 0 h 3340100"/>
                  <a:gd name="connsiteX65" fmla="*/ 0 w 6978650"/>
                  <a:gd name="connsiteY65" fmla="*/ 0 h 3340100"/>
                  <a:gd name="connsiteX66" fmla="*/ 0 w 6978650"/>
                  <a:gd name="connsiteY66" fmla="*/ 0 h 3340100"/>
                  <a:gd name="connsiteX67" fmla="*/ 0 w 6978650"/>
                  <a:gd name="connsiteY67" fmla="*/ 0 h 3340100"/>
                  <a:gd name="connsiteX0" fmla="*/ 6978650 w 6978650"/>
                  <a:gd name="connsiteY0" fmla="*/ 3333750 h 3340100"/>
                  <a:gd name="connsiteX1" fmla="*/ 5524500 w 6978650"/>
                  <a:gd name="connsiteY1" fmla="*/ 3340100 h 3340100"/>
                  <a:gd name="connsiteX2" fmla="*/ 5518150 w 6978650"/>
                  <a:gd name="connsiteY2" fmla="*/ 3251200 h 3340100"/>
                  <a:gd name="connsiteX3" fmla="*/ 4660900 w 6978650"/>
                  <a:gd name="connsiteY3" fmla="*/ 3263900 h 3340100"/>
                  <a:gd name="connsiteX4" fmla="*/ 4660900 w 6978650"/>
                  <a:gd name="connsiteY4" fmla="*/ 3130550 h 3340100"/>
                  <a:gd name="connsiteX5" fmla="*/ 4476750 w 6978650"/>
                  <a:gd name="connsiteY5" fmla="*/ 3130550 h 3340100"/>
                  <a:gd name="connsiteX6" fmla="*/ 4476750 w 6978650"/>
                  <a:gd name="connsiteY6" fmla="*/ 2984500 h 3340100"/>
                  <a:gd name="connsiteX7" fmla="*/ 4133850 w 6978650"/>
                  <a:gd name="connsiteY7" fmla="*/ 2984500 h 3340100"/>
                  <a:gd name="connsiteX8" fmla="*/ 4051300 w 6978650"/>
                  <a:gd name="connsiteY8" fmla="*/ 2914650 h 3340100"/>
                  <a:gd name="connsiteX9" fmla="*/ 3803650 w 6978650"/>
                  <a:gd name="connsiteY9" fmla="*/ 2914650 h 3340100"/>
                  <a:gd name="connsiteX10" fmla="*/ 3803650 w 6978650"/>
                  <a:gd name="connsiteY10" fmla="*/ 2882900 h 3340100"/>
                  <a:gd name="connsiteX11" fmla="*/ 3676650 w 6978650"/>
                  <a:gd name="connsiteY11" fmla="*/ 2882900 h 3340100"/>
                  <a:gd name="connsiteX12" fmla="*/ 3676650 w 6978650"/>
                  <a:gd name="connsiteY12" fmla="*/ 2838450 h 3340100"/>
                  <a:gd name="connsiteX13" fmla="*/ 3613150 w 6978650"/>
                  <a:gd name="connsiteY13" fmla="*/ 2838450 h 3340100"/>
                  <a:gd name="connsiteX14" fmla="*/ 3568700 w 6978650"/>
                  <a:gd name="connsiteY14" fmla="*/ 2755900 h 3340100"/>
                  <a:gd name="connsiteX15" fmla="*/ 3486150 w 6978650"/>
                  <a:gd name="connsiteY15" fmla="*/ 2749550 h 3340100"/>
                  <a:gd name="connsiteX16" fmla="*/ 3397250 w 6978650"/>
                  <a:gd name="connsiteY16" fmla="*/ 2705100 h 3340100"/>
                  <a:gd name="connsiteX17" fmla="*/ 3359150 w 6978650"/>
                  <a:gd name="connsiteY17" fmla="*/ 2679700 h 3340100"/>
                  <a:gd name="connsiteX18" fmla="*/ 3251200 w 6978650"/>
                  <a:gd name="connsiteY18" fmla="*/ 2686050 h 3340100"/>
                  <a:gd name="connsiteX19" fmla="*/ 3244850 w 6978650"/>
                  <a:gd name="connsiteY19" fmla="*/ 2609850 h 3340100"/>
                  <a:gd name="connsiteX20" fmla="*/ 3143250 w 6978650"/>
                  <a:gd name="connsiteY20" fmla="*/ 2609850 h 3340100"/>
                  <a:gd name="connsiteX21" fmla="*/ 3105150 w 6978650"/>
                  <a:gd name="connsiteY21" fmla="*/ 2578100 h 3340100"/>
                  <a:gd name="connsiteX22" fmla="*/ 3086100 w 6978650"/>
                  <a:gd name="connsiteY22" fmla="*/ 2571750 h 3340100"/>
                  <a:gd name="connsiteX23" fmla="*/ 2971800 w 6978650"/>
                  <a:gd name="connsiteY23" fmla="*/ 2413000 h 3340100"/>
                  <a:gd name="connsiteX24" fmla="*/ 2851150 w 6978650"/>
                  <a:gd name="connsiteY24" fmla="*/ 2413000 h 3340100"/>
                  <a:gd name="connsiteX25" fmla="*/ 2781300 w 6978650"/>
                  <a:gd name="connsiteY25" fmla="*/ 2368550 h 3340100"/>
                  <a:gd name="connsiteX26" fmla="*/ 2698750 w 6978650"/>
                  <a:gd name="connsiteY26" fmla="*/ 2368550 h 3340100"/>
                  <a:gd name="connsiteX27" fmla="*/ 2673350 w 6978650"/>
                  <a:gd name="connsiteY27" fmla="*/ 2349500 h 3340100"/>
                  <a:gd name="connsiteX28" fmla="*/ 2590800 w 6978650"/>
                  <a:gd name="connsiteY28" fmla="*/ 2298700 h 3340100"/>
                  <a:gd name="connsiteX29" fmla="*/ 2533650 w 6978650"/>
                  <a:gd name="connsiteY29" fmla="*/ 2254250 h 3340100"/>
                  <a:gd name="connsiteX30" fmla="*/ 2520950 w 6978650"/>
                  <a:gd name="connsiteY30" fmla="*/ 2216150 h 3340100"/>
                  <a:gd name="connsiteX31" fmla="*/ 2438400 w 6978650"/>
                  <a:gd name="connsiteY31" fmla="*/ 2216150 h 3340100"/>
                  <a:gd name="connsiteX32" fmla="*/ 2438400 w 6978650"/>
                  <a:gd name="connsiteY32" fmla="*/ 2114550 h 3340100"/>
                  <a:gd name="connsiteX33" fmla="*/ 2349500 w 6978650"/>
                  <a:gd name="connsiteY33" fmla="*/ 2057400 h 3340100"/>
                  <a:gd name="connsiteX34" fmla="*/ 2317750 w 6978650"/>
                  <a:gd name="connsiteY34" fmla="*/ 2038350 h 3340100"/>
                  <a:gd name="connsiteX35" fmla="*/ 2292350 w 6978650"/>
                  <a:gd name="connsiteY35" fmla="*/ 2038350 h 3340100"/>
                  <a:gd name="connsiteX36" fmla="*/ 2241550 w 6978650"/>
                  <a:gd name="connsiteY36" fmla="*/ 1987550 h 3340100"/>
                  <a:gd name="connsiteX37" fmla="*/ 2133600 w 6978650"/>
                  <a:gd name="connsiteY37" fmla="*/ 1879600 h 3340100"/>
                  <a:gd name="connsiteX38" fmla="*/ 2032000 w 6978650"/>
                  <a:gd name="connsiteY38" fmla="*/ 1784350 h 3340100"/>
                  <a:gd name="connsiteX39" fmla="*/ 2012950 w 6978650"/>
                  <a:gd name="connsiteY39" fmla="*/ 1739900 h 3340100"/>
                  <a:gd name="connsiteX40" fmla="*/ 1968500 w 6978650"/>
                  <a:gd name="connsiteY40" fmla="*/ 1682750 h 3340100"/>
                  <a:gd name="connsiteX41" fmla="*/ 1930400 w 6978650"/>
                  <a:gd name="connsiteY41" fmla="*/ 1682750 h 3340100"/>
                  <a:gd name="connsiteX42" fmla="*/ 1905000 w 6978650"/>
                  <a:gd name="connsiteY42" fmla="*/ 1638300 h 3340100"/>
                  <a:gd name="connsiteX43" fmla="*/ 1841500 w 6978650"/>
                  <a:gd name="connsiteY43" fmla="*/ 1638300 h 3340100"/>
                  <a:gd name="connsiteX44" fmla="*/ 1809750 w 6978650"/>
                  <a:gd name="connsiteY44" fmla="*/ 1562100 h 3340100"/>
                  <a:gd name="connsiteX45" fmla="*/ 1752600 w 6978650"/>
                  <a:gd name="connsiteY45" fmla="*/ 1562100 h 3340100"/>
                  <a:gd name="connsiteX46" fmla="*/ 1720850 w 6978650"/>
                  <a:gd name="connsiteY46" fmla="*/ 1498600 h 3340100"/>
                  <a:gd name="connsiteX47" fmla="*/ 1670050 w 6978650"/>
                  <a:gd name="connsiteY47" fmla="*/ 1485900 h 3340100"/>
                  <a:gd name="connsiteX48" fmla="*/ 1651000 w 6978650"/>
                  <a:gd name="connsiteY48" fmla="*/ 1428750 h 3340100"/>
                  <a:gd name="connsiteX49" fmla="*/ 1536700 w 6978650"/>
                  <a:gd name="connsiteY49" fmla="*/ 1339850 h 3340100"/>
                  <a:gd name="connsiteX50" fmla="*/ 1377950 w 6978650"/>
                  <a:gd name="connsiteY50" fmla="*/ 1200150 h 3340100"/>
                  <a:gd name="connsiteX51" fmla="*/ 1308100 w 6978650"/>
                  <a:gd name="connsiteY51" fmla="*/ 1104900 h 3340100"/>
                  <a:gd name="connsiteX52" fmla="*/ 1187450 w 6978650"/>
                  <a:gd name="connsiteY52" fmla="*/ 939800 h 3340100"/>
                  <a:gd name="connsiteX53" fmla="*/ 1098550 w 6978650"/>
                  <a:gd name="connsiteY53" fmla="*/ 889000 h 3340100"/>
                  <a:gd name="connsiteX54" fmla="*/ 1092200 w 6978650"/>
                  <a:gd name="connsiteY54" fmla="*/ 806450 h 3340100"/>
                  <a:gd name="connsiteX55" fmla="*/ 1009650 w 6978650"/>
                  <a:gd name="connsiteY55" fmla="*/ 806450 h 3340100"/>
                  <a:gd name="connsiteX56" fmla="*/ 939800 w 6978650"/>
                  <a:gd name="connsiteY56" fmla="*/ 730250 h 3340100"/>
                  <a:gd name="connsiteX57" fmla="*/ 749300 w 6978650"/>
                  <a:gd name="connsiteY57" fmla="*/ 438150 h 3340100"/>
                  <a:gd name="connsiteX58" fmla="*/ 692150 w 6978650"/>
                  <a:gd name="connsiteY58" fmla="*/ 355600 h 3340100"/>
                  <a:gd name="connsiteX59" fmla="*/ 558800 w 6978650"/>
                  <a:gd name="connsiteY59" fmla="*/ 228600 h 3340100"/>
                  <a:gd name="connsiteX60" fmla="*/ 457200 w 6978650"/>
                  <a:gd name="connsiteY60" fmla="*/ 146050 h 3340100"/>
                  <a:gd name="connsiteX61" fmla="*/ 311150 w 6978650"/>
                  <a:gd name="connsiteY61" fmla="*/ 95250 h 3340100"/>
                  <a:gd name="connsiteX62" fmla="*/ 222250 w 6978650"/>
                  <a:gd name="connsiteY62" fmla="*/ 38100 h 3340100"/>
                  <a:gd name="connsiteX63" fmla="*/ 114300 w 6978650"/>
                  <a:gd name="connsiteY63" fmla="*/ 0 h 3340100"/>
                  <a:gd name="connsiteX64" fmla="*/ 0 w 6978650"/>
                  <a:gd name="connsiteY64" fmla="*/ 0 h 3340100"/>
                  <a:gd name="connsiteX65" fmla="*/ 0 w 6978650"/>
                  <a:gd name="connsiteY65" fmla="*/ 0 h 3340100"/>
                  <a:gd name="connsiteX66" fmla="*/ 0 w 6978650"/>
                  <a:gd name="connsiteY66" fmla="*/ 0 h 3340100"/>
                  <a:gd name="connsiteX0" fmla="*/ 6978650 w 6978650"/>
                  <a:gd name="connsiteY0" fmla="*/ 3333750 h 3340100"/>
                  <a:gd name="connsiteX1" fmla="*/ 5524500 w 6978650"/>
                  <a:gd name="connsiteY1" fmla="*/ 3340100 h 3340100"/>
                  <a:gd name="connsiteX2" fmla="*/ 5518150 w 6978650"/>
                  <a:gd name="connsiteY2" fmla="*/ 3251200 h 3340100"/>
                  <a:gd name="connsiteX3" fmla="*/ 4660900 w 6978650"/>
                  <a:gd name="connsiteY3" fmla="*/ 3263900 h 3340100"/>
                  <a:gd name="connsiteX4" fmla="*/ 4660900 w 6978650"/>
                  <a:gd name="connsiteY4" fmla="*/ 3130550 h 3340100"/>
                  <a:gd name="connsiteX5" fmla="*/ 4476750 w 6978650"/>
                  <a:gd name="connsiteY5" fmla="*/ 3130550 h 3340100"/>
                  <a:gd name="connsiteX6" fmla="*/ 4476750 w 6978650"/>
                  <a:gd name="connsiteY6" fmla="*/ 2984500 h 3340100"/>
                  <a:gd name="connsiteX7" fmla="*/ 4133850 w 6978650"/>
                  <a:gd name="connsiteY7" fmla="*/ 2984500 h 3340100"/>
                  <a:gd name="connsiteX8" fmla="*/ 4051300 w 6978650"/>
                  <a:gd name="connsiteY8" fmla="*/ 2914650 h 3340100"/>
                  <a:gd name="connsiteX9" fmla="*/ 3803650 w 6978650"/>
                  <a:gd name="connsiteY9" fmla="*/ 2914650 h 3340100"/>
                  <a:gd name="connsiteX10" fmla="*/ 3803650 w 6978650"/>
                  <a:gd name="connsiteY10" fmla="*/ 2882900 h 3340100"/>
                  <a:gd name="connsiteX11" fmla="*/ 3676650 w 6978650"/>
                  <a:gd name="connsiteY11" fmla="*/ 2882900 h 3340100"/>
                  <a:gd name="connsiteX12" fmla="*/ 3676650 w 6978650"/>
                  <a:gd name="connsiteY12" fmla="*/ 2838450 h 3340100"/>
                  <a:gd name="connsiteX13" fmla="*/ 3613150 w 6978650"/>
                  <a:gd name="connsiteY13" fmla="*/ 2838450 h 3340100"/>
                  <a:gd name="connsiteX14" fmla="*/ 3568700 w 6978650"/>
                  <a:gd name="connsiteY14" fmla="*/ 2755900 h 3340100"/>
                  <a:gd name="connsiteX15" fmla="*/ 3486150 w 6978650"/>
                  <a:gd name="connsiteY15" fmla="*/ 2749550 h 3340100"/>
                  <a:gd name="connsiteX16" fmla="*/ 3397250 w 6978650"/>
                  <a:gd name="connsiteY16" fmla="*/ 2705100 h 3340100"/>
                  <a:gd name="connsiteX17" fmla="*/ 3359150 w 6978650"/>
                  <a:gd name="connsiteY17" fmla="*/ 2679700 h 3340100"/>
                  <a:gd name="connsiteX18" fmla="*/ 3251200 w 6978650"/>
                  <a:gd name="connsiteY18" fmla="*/ 2686050 h 3340100"/>
                  <a:gd name="connsiteX19" fmla="*/ 3244850 w 6978650"/>
                  <a:gd name="connsiteY19" fmla="*/ 2609850 h 3340100"/>
                  <a:gd name="connsiteX20" fmla="*/ 3143250 w 6978650"/>
                  <a:gd name="connsiteY20" fmla="*/ 2609850 h 3340100"/>
                  <a:gd name="connsiteX21" fmla="*/ 3105150 w 6978650"/>
                  <a:gd name="connsiteY21" fmla="*/ 2578100 h 3340100"/>
                  <a:gd name="connsiteX22" fmla="*/ 3086100 w 6978650"/>
                  <a:gd name="connsiteY22" fmla="*/ 2571750 h 3340100"/>
                  <a:gd name="connsiteX23" fmla="*/ 2971800 w 6978650"/>
                  <a:gd name="connsiteY23" fmla="*/ 2413000 h 3340100"/>
                  <a:gd name="connsiteX24" fmla="*/ 2851150 w 6978650"/>
                  <a:gd name="connsiteY24" fmla="*/ 2413000 h 3340100"/>
                  <a:gd name="connsiteX25" fmla="*/ 2781300 w 6978650"/>
                  <a:gd name="connsiteY25" fmla="*/ 2368550 h 3340100"/>
                  <a:gd name="connsiteX26" fmla="*/ 2698750 w 6978650"/>
                  <a:gd name="connsiteY26" fmla="*/ 2368550 h 3340100"/>
                  <a:gd name="connsiteX27" fmla="*/ 2673350 w 6978650"/>
                  <a:gd name="connsiteY27" fmla="*/ 2349500 h 3340100"/>
                  <a:gd name="connsiteX28" fmla="*/ 2590800 w 6978650"/>
                  <a:gd name="connsiteY28" fmla="*/ 2298700 h 3340100"/>
                  <a:gd name="connsiteX29" fmla="*/ 2533650 w 6978650"/>
                  <a:gd name="connsiteY29" fmla="*/ 2254250 h 3340100"/>
                  <a:gd name="connsiteX30" fmla="*/ 2520950 w 6978650"/>
                  <a:gd name="connsiteY30" fmla="*/ 2216150 h 3340100"/>
                  <a:gd name="connsiteX31" fmla="*/ 2438400 w 6978650"/>
                  <a:gd name="connsiteY31" fmla="*/ 2216150 h 3340100"/>
                  <a:gd name="connsiteX32" fmla="*/ 2438400 w 6978650"/>
                  <a:gd name="connsiteY32" fmla="*/ 2114550 h 3340100"/>
                  <a:gd name="connsiteX33" fmla="*/ 2349500 w 6978650"/>
                  <a:gd name="connsiteY33" fmla="*/ 2057400 h 3340100"/>
                  <a:gd name="connsiteX34" fmla="*/ 2317750 w 6978650"/>
                  <a:gd name="connsiteY34" fmla="*/ 2038350 h 3340100"/>
                  <a:gd name="connsiteX35" fmla="*/ 2292350 w 6978650"/>
                  <a:gd name="connsiteY35" fmla="*/ 2038350 h 3340100"/>
                  <a:gd name="connsiteX36" fmla="*/ 2241550 w 6978650"/>
                  <a:gd name="connsiteY36" fmla="*/ 1987550 h 3340100"/>
                  <a:gd name="connsiteX37" fmla="*/ 2133600 w 6978650"/>
                  <a:gd name="connsiteY37" fmla="*/ 1879600 h 3340100"/>
                  <a:gd name="connsiteX38" fmla="*/ 2032000 w 6978650"/>
                  <a:gd name="connsiteY38" fmla="*/ 1784350 h 3340100"/>
                  <a:gd name="connsiteX39" fmla="*/ 2012950 w 6978650"/>
                  <a:gd name="connsiteY39" fmla="*/ 1739900 h 3340100"/>
                  <a:gd name="connsiteX40" fmla="*/ 1968500 w 6978650"/>
                  <a:gd name="connsiteY40" fmla="*/ 1682750 h 3340100"/>
                  <a:gd name="connsiteX41" fmla="*/ 1930400 w 6978650"/>
                  <a:gd name="connsiteY41" fmla="*/ 1682750 h 3340100"/>
                  <a:gd name="connsiteX42" fmla="*/ 1905000 w 6978650"/>
                  <a:gd name="connsiteY42" fmla="*/ 1638300 h 3340100"/>
                  <a:gd name="connsiteX43" fmla="*/ 1841500 w 6978650"/>
                  <a:gd name="connsiteY43" fmla="*/ 1638300 h 3340100"/>
                  <a:gd name="connsiteX44" fmla="*/ 1809750 w 6978650"/>
                  <a:gd name="connsiteY44" fmla="*/ 1562100 h 3340100"/>
                  <a:gd name="connsiteX45" fmla="*/ 1752600 w 6978650"/>
                  <a:gd name="connsiteY45" fmla="*/ 1562100 h 3340100"/>
                  <a:gd name="connsiteX46" fmla="*/ 1720850 w 6978650"/>
                  <a:gd name="connsiteY46" fmla="*/ 1498600 h 3340100"/>
                  <a:gd name="connsiteX47" fmla="*/ 1670050 w 6978650"/>
                  <a:gd name="connsiteY47" fmla="*/ 1485900 h 3340100"/>
                  <a:gd name="connsiteX48" fmla="*/ 1651000 w 6978650"/>
                  <a:gd name="connsiteY48" fmla="*/ 1428750 h 3340100"/>
                  <a:gd name="connsiteX49" fmla="*/ 1536700 w 6978650"/>
                  <a:gd name="connsiteY49" fmla="*/ 1339850 h 3340100"/>
                  <a:gd name="connsiteX50" fmla="*/ 1377950 w 6978650"/>
                  <a:gd name="connsiteY50" fmla="*/ 1200150 h 3340100"/>
                  <a:gd name="connsiteX51" fmla="*/ 1308100 w 6978650"/>
                  <a:gd name="connsiteY51" fmla="*/ 1104900 h 3340100"/>
                  <a:gd name="connsiteX52" fmla="*/ 1187450 w 6978650"/>
                  <a:gd name="connsiteY52" fmla="*/ 939800 h 3340100"/>
                  <a:gd name="connsiteX53" fmla="*/ 1098550 w 6978650"/>
                  <a:gd name="connsiteY53" fmla="*/ 889000 h 3340100"/>
                  <a:gd name="connsiteX54" fmla="*/ 1092200 w 6978650"/>
                  <a:gd name="connsiteY54" fmla="*/ 806450 h 3340100"/>
                  <a:gd name="connsiteX55" fmla="*/ 1009650 w 6978650"/>
                  <a:gd name="connsiteY55" fmla="*/ 806450 h 3340100"/>
                  <a:gd name="connsiteX56" fmla="*/ 939800 w 6978650"/>
                  <a:gd name="connsiteY56" fmla="*/ 730250 h 3340100"/>
                  <a:gd name="connsiteX57" fmla="*/ 749300 w 6978650"/>
                  <a:gd name="connsiteY57" fmla="*/ 438150 h 3340100"/>
                  <a:gd name="connsiteX58" fmla="*/ 692150 w 6978650"/>
                  <a:gd name="connsiteY58" fmla="*/ 355600 h 3340100"/>
                  <a:gd name="connsiteX59" fmla="*/ 558800 w 6978650"/>
                  <a:gd name="connsiteY59" fmla="*/ 228600 h 3340100"/>
                  <a:gd name="connsiteX60" fmla="*/ 457200 w 6978650"/>
                  <a:gd name="connsiteY60" fmla="*/ 146050 h 3340100"/>
                  <a:gd name="connsiteX61" fmla="*/ 311150 w 6978650"/>
                  <a:gd name="connsiteY61" fmla="*/ 95250 h 3340100"/>
                  <a:gd name="connsiteX62" fmla="*/ 222250 w 6978650"/>
                  <a:gd name="connsiteY62" fmla="*/ 38100 h 3340100"/>
                  <a:gd name="connsiteX63" fmla="*/ 114300 w 6978650"/>
                  <a:gd name="connsiteY63" fmla="*/ 0 h 3340100"/>
                  <a:gd name="connsiteX64" fmla="*/ 0 w 6978650"/>
                  <a:gd name="connsiteY64" fmla="*/ 0 h 3340100"/>
                  <a:gd name="connsiteX65" fmla="*/ 0 w 6978650"/>
                  <a:gd name="connsiteY65" fmla="*/ 0 h 3340100"/>
                  <a:gd name="connsiteX0" fmla="*/ 6978650 w 6978650"/>
                  <a:gd name="connsiteY0" fmla="*/ 3333750 h 3340100"/>
                  <a:gd name="connsiteX1" fmla="*/ 5524500 w 6978650"/>
                  <a:gd name="connsiteY1" fmla="*/ 3340100 h 3340100"/>
                  <a:gd name="connsiteX2" fmla="*/ 5518150 w 6978650"/>
                  <a:gd name="connsiteY2" fmla="*/ 3251200 h 3340100"/>
                  <a:gd name="connsiteX3" fmla="*/ 4660900 w 6978650"/>
                  <a:gd name="connsiteY3" fmla="*/ 3263900 h 3340100"/>
                  <a:gd name="connsiteX4" fmla="*/ 4660900 w 6978650"/>
                  <a:gd name="connsiteY4" fmla="*/ 3130550 h 3340100"/>
                  <a:gd name="connsiteX5" fmla="*/ 4476750 w 6978650"/>
                  <a:gd name="connsiteY5" fmla="*/ 3130550 h 3340100"/>
                  <a:gd name="connsiteX6" fmla="*/ 4476750 w 6978650"/>
                  <a:gd name="connsiteY6" fmla="*/ 2984500 h 3340100"/>
                  <a:gd name="connsiteX7" fmla="*/ 4133850 w 6978650"/>
                  <a:gd name="connsiteY7" fmla="*/ 2984500 h 3340100"/>
                  <a:gd name="connsiteX8" fmla="*/ 4051300 w 6978650"/>
                  <a:gd name="connsiteY8" fmla="*/ 2914650 h 3340100"/>
                  <a:gd name="connsiteX9" fmla="*/ 3803650 w 6978650"/>
                  <a:gd name="connsiteY9" fmla="*/ 2914650 h 3340100"/>
                  <a:gd name="connsiteX10" fmla="*/ 3803650 w 6978650"/>
                  <a:gd name="connsiteY10" fmla="*/ 2882900 h 3340100"/>
                  <a:gd name="connsiteX11" fmla="*/ 3676650 w 6978650"/>
                  <a:gd name="connsiteY11" fmla="*/ 2882900 h 3340100"/>
                  <a:gd name="connsiteX12" fmla="*/ 3676650 w 6978650"/>
                  <a:gd name="connsiteY12" fmla="*/ 2838450 h 3340100"/>
                  <a:gd name="connsiteX13" fmla="*/ 3613150 w 6978650"/>
                  <a:gd name="connsiteY13" fmla="*/ 2838450 h 3340100"/>
                  <a:gd name="connsiteX14" fmla="*/ 3568700 w 6978650"/>
                  <a:gd name="connsiteY14" fmla="*/ 2755900 h 3340100"/>
                  <a:gd name="connsiteX15" fmla="*/ 3486150 w 6978650"/>
                  <a:gd name="connsiteY15" fmla="*/ 2749550 h 3340100"/>
                  <a:gd name="connsiteX16" fmla="*/ 3397250 w 6978650"/>
                  <a:gd name="connsiteY16" fmla="*/ 2705100 h 3340100"/>
                  <a:gd name="connsiteX17" fmla="*/ 3359150 w 6978650"/>
                  <a:gd name="connsiteY17" fmla="*/ 2679700 h 3340100"/>
                  <a:gd name="connsiteX18" fmla="*/ 3251200 w 6978650"/>
                  <a:gd name="connsiteY18" fmla="*/ 2686050 h 3340100"/>
                  <a:gd name="connsiteX19" fmla="*/ 3244850 w 6978650"/>
                  <a:gd name="connsiteY19" fmla="*/ 2609850 h 3340100"/>
                  <a:gd name="connsiteX20" fmla="*/ 3143250 w 6978650"/>
                  <a:gd name="connsiteY20" fmla="*/ 2609850 h 3340100"/>
                  <a:gd name="connsiteX21" fmla="*/ 3105150 w 6978650"/>
                  <a:gd name="connsiteY21" fmla="*/ 2578100 h 3340100"/>
                  <a:gd name="connsiteX22" fmla="*/ 3086100 w 6978650"/>
                  <a:gd name="connsiteY22" fmla="*/ 2571750 h 3340100"/>
                  <a:gd name="connsiteX23" fmla="*/ 2971800 w 6978650"/>
                  <a:gd name="connsiteY23" fmla="*/ 2413000 h 3340100"/>
                  <a:gd name="connsiteX24" fmla="*/ 2851150 w 6978650"/>
                  <a:gd name="connsiteY24" fmla="*/ 2413000 h 3340100"/>
                  <a:gd name="connsiteX25" fmla="*/ 2781300 w 6978650"/>
                  <a:gd name="connsiteY25" fmla="*/ 2368550 h 3340100"/>
                  <a:gd name="connsiteX26" fmla="*/ 2698750 w 6978650"/>
                  <a:gd name="connsiteY26" fmla="*/ 2368550 h 3340100"/>
                  <a:gd name="connsiteX27" fmla="*/ 2673350 w 6978650"/>
                  <a:gd name="connsiteY27" fmla="*/ 2349500 h 3340100"/>
                  <a:gd name="connsiteX28" fmla="*/ 2590800 w 6978650"/>
                  <a:gd name="connsiteY28" fmla="*/ 2298700 h 3340100"/>
                  <a:gd name="connsiteX29" fmla="*/ 2533650 w 6978650"/>
                  <a:gd name="connsiteY29" fmla="*/ 2254250 h 3340100"/>
                  <a:gd name="connsiteX30" fmla="*/ 2520950 w 6978650"/>
                  <a:gd name="connsiteY30" fmla="*/ 2216150 h 3340100"/>
                  <a:gd name="connsiteX31" fmla="*/ 2438400 w 6978650"/>
                  <a:gd name="connsiteY31" fmla="*/ 2216150 h 3340100"/>
                  <a:gd name="connsiteX32" fmla="*/ 2438400 w 6978650"/>
                  <a:gd name="connsiteY32" fmla="*/ 2114550 h 3340100"/>
                  <a:gd name="connsiteX33" fmla="*/ 2349500 w 6978650"/>
                  <a:gd name="connsiteY33" fmla="*/ 2057400 h 3340100"/>
                  <a:gd name="connsiteX34" fmla="*/ 2317750 w 6978650"/>
                  <a:gd name="connsiteY34" fmla="*/ 2038350 h 3340100"/>
                  <a:gd name="connsiteX35" fmla="*/ 2292350 w 6978650"/>
                  <a:gd name="connsiteY35" fmla="*/ 2038350 h 3340100"/>
                  <a:gd name="connsiteX36" fmla="*/ 2241550 w 6978650"/>
                  <a:gd name="connsiteY36" fmla="*/ 1987550 h 3340100"/>
                  <a:gd name="connsiteX37" fmla="*/ 2133600 w 6978650"/>
                  <a:gd name="connsiteY37" fmla="*/ 1879600 h 3340100"/>
                  <a:gd name="connsiteX38" fmla="*/ 2032000 w 6978650"/>
                  <a:gd name="connsiteY38" fmla="*/ 1784350 h 3340100"/>
                  <a:gd name="connsiteX39" fmla="*/ 2012950 w 6978650"/>
                  <a:gd name="connsiteY39" fmla="*/ 1739900 h 3340100"/>
                  <a:gd name="connsiteX40" fmla="*/ 1968500 w 6978650"/>
                  <a:gd name="connsiteY40" fmla="*/ 1682750 h 3340100"/>
                  <a:gd name="connsiteX41" fmla="*/ 1930400 w 6978650"/>
                  <a:gd name="connsiteY41" fmla="*/ 1682750 h 3340100"/>
                  <a:gd name="connsiteX42" fmla="*/ 1905000 w 6978650"/>
                  <a:gd name="connsiteY42" fmla="*/ 1638300 h 3340100"/>
                  <a:gd name="connsiteX43" fmla="*/ 1841500 w 6978650"/>
                  <a:gd name="connsiteY43" fmla="*/ 1638300 h 3340100"/>
                  <a:gd name="connsiteX44" fmla="*/ 1809750 w 6978650"/>
                  <a:gd name="connsiteY44" fmla="*/ 1562100 h 3340100"/>
                  <a:gd name="connsiteX45" fmla="*/ 1752600 w 6978650"/>
                  <a:gd name="connsiteY45" fmla="*/ 1562100 h 3340100"/>
                  <a:gd name="connsiteX46" fmla="*/ 1720850 w 6978650"/>
                  <a:gd name="connsiteY46" fmla="*/ 1498600 h 3340100"/>
                  <a:gd name="connsiteX47" fmla="*/ 1670050 w 6978650"/>
                  <a:gd name="connsiteY47" fmla="*/ 1485900 h 3340100"/>
                  <a:gd name="connsiteX48" fmla="*/ 1651000 w 6978650"/>
                  <a:gd name="connsiteY48" fmla="*/ 1428750 h 3340100"/>
                  <a:gd name="connsiteX49" fmla="*/ 1536700 w 6978650"/>
                  <a:gd name="connsiteY49" fmla="*/ 1339850 h 3340100"/>
                  <a:gd name="connsiteX50" fmla="*/ 1377950 w 6978650"/>
                  <a:gd name="connsiteY50" fmla="*/ 1200150 h 3340100"/>
                  <a:gd name="connsiteX51" fmla="*/ 1308100 w 6978650"/>
                  <a:gd name="connsiteY51" fmla="*/ 1104900 h 3340100"/>
                  <a:gd name="connsiteX52" fmla="*/ 1187450 w 6978650"/>
                  <a:gd name="connsiteY52" fmla="*/ 939800 h 3340100"/>
                  <a:gd name="connsiteX53" fmla="*/ 1098550 w 6978650"/>
                  <a:gd name="connsiteY53" fmla="*/ 889000 h 3340100"/>
                  <a:gd name="connsiteX54" fmla="*/ 1092200 w 6978650"/>
                  <a:gd name="connsiteY54" fmla="*/ 806450 h 3340100"/>
                  <a:gd name="connsiteX55" fmla="*/ 1009650 w 6978650"/>
                  <a:gd name="connsiteY55" fmla="*/ 806450 h 3340100"/>
                  <a:gd name="connsiteX56" fmla="*/ 939800 w 6978650"/>
                  <a:gd name="connsiteY56" fmla="*/ 730250 h 3340100"/>
                  <a:gd name="connsiteX57" fmla="*/ 749300 w 6978650"/>
                  <a:gd name="connsiteY57" fmla="*/ 438150 h 3340100"/>
                  <a:gd name="connsiteX58" fmla="*/ 692150 w 6978650"/>
                  <a:gd name="connsiteY58" fmla="*/ 355600 h 3340100"/>
                  <a:gd name="connsiteX59" fmla="*/ 558800 w 6978650"/>
                  <a:gd name="connsiteY59" fmla="*/ 228600 h 3340100"/>
                  <a:gd name="connsiteX60" fmla="*/ 457200 w 6978650"/>
                  <a:gd name="connsiteY60" fmla="*/ 146050 h 3340100"/>
                  <a:gd name="connsiteX61" fmla="*/ 311150 w 6978650"/>
                  <a:gd name="connsiteY61" fmla="*/ 95250 h 3340100"/>
                  <a:gd name="connsiteX62" fmla="*/ 222250 w 6978650"/>
                  <a:gd name="connsiteY62" fmla="*/ 38100 h 3340100"/>
                  <a:gd name="connsiteX63" fmla="*/ 114300 w 6978650"/>
                  <a:gd name="connsiteY63" fmla="*/ 0 h 3340100"/>
                  <a:gd name="connsiteX64" fmla="*/ 0 w 6978650"/>
                  <a:gd name="connsiteY64" fmla="*/ 0 h 3340100"/>
                  <a:gd name="connsiteX0" fmla="*/ 6864350 w 6864350"/>
                  <a:gd name="connsiteY0" fmla="*/ 3333750 h 3340100"/>
                  <a:gd name="connsiteX1" fmla="*/ 5410200 w 6864350"/>
                  <a:gd name="connsiteY1" fmla="*/ 3340100 h 3340100"/>
                  <a:gd name="connsiteX2" fmla="*/ 5403850 w 6864350"/>
                  <a:gd name="connsiteY2" fmla="*/ 3251200 h 3340100"/>
                  <a:gd name="connsiteX3" fmla="*/ 4546600 w 6864350"/>
                  <a:gd name="connsiteY3" fmla="*/ 3263900 h 3340100"/>
                  <a:gd name="connsiteX4" fmla="*/ 4546600 w 6864350"/>
                  <a:gd name="connsiteY4" fmla="*/ 3130550 h 3340100"/>
                  <a:gd name="connsiteX5" fmla="*/ 4362450 w 6864350"/>
                  <a:gd name="connsiteY5" fmla="*/ 3130550 h 3340100"/>
                  <a:gd name="connsiteX6" fmla="*/ 4362450 w 6864350"/>
                  <a:gd name="connsiteY6" fmla="*/ 2984500 h 3340100"/>
                  <a:gd name="connsiteX7" fmla="*/ 4019550 w 6864350"/>
                  <a:gd name="connsiteY7" fmla="*/ 2984500 h 3340100"/>
                  <a:gd name="connsiteX8" fmla="*/ 3937000 w 6864350"/>
                  <a:gd name="connsiteY8" fmla="*/ 2914650 h 3340100"/>
                  <a:gd name="connsiteX9" fmla="*/ 3689350 w 6864350"/>
                  <a:gd name="connsiteY9" fmla="*/ 2914650 h 3340100"/>
                  <a:gd name="connsiteX10" fmla="*/ 3689350 w 6864350"/>
                  <a:gd name="connsiteY10" fmla="*/ 2882900 h 3340100"/>
                  <a:gd name="connsiteX11" fmla="*/ 3562350 w 6864350"/>
                  <a:gd name="connsiteY11" fmla="*/ 2882900 h 3340100"/>
                  <a:gd name="connsiteX12" fmla="*/ 3562350 w 6864350"/>
                  <a:gd name="connsiteY12" fmla="*/ 2838450 h 3340100"/>
                  <a:gd name="connsiteX13" fmla="*/ 3498850 w 6864350"/>
                  <a:gd name="connsiteY13" fmla="*/ 2838450 h 3340100"/>
                  <a:gd name="connsiteX14" fmla="*/ 3454400 w 6864350"/>
                  <a:gd name="connsiteY14" fmla="*/ 2755900 h 3340100"/>
                  <a:gd name="connsiteX15" fmla="*/ 3371850 w 6864350"/>
                  <a:gd name="connsiteY15" fmla="*/ 2749550 h 3340100"/>
                  <a:gd name="connsiteX16" fmla="*/ 3282950 w 6864350"/>
                  <a:gd name="connsiteY16" fmla="*/ 2705100 h 3340100"/>
                  <a:gd name="connsiteX17" fmla="*/ 3244850 w 6864350"/>
                  <a:gd name="connsiteY17" fmla="*/ 2679700 h 3340100"/>
                  <a:gd name="connsiteX18" fmla="*/ 3136900 w 6864350"/>
                  <a:gd name="connsiteY18" fmla="*/ 2686050 h 3340100"/>
                  <a:gd name="connsiteX19" fmla="*/ 3130550 w 6864350"/>
                  <a:gd name="connsiteY19" fmla="*/ 2609850 h 3340100"/>
                  <a:gd name="connsiteX20" fmla="*/ 3028950 w 6864350"/>
                  <a:gd name="connsiteY20" fmla="*/ 2609850 h 3340100"/>
                  <a:gd name="connsiteX21" fmla="*/ 2990850 w 6864350"/>
                  <a:gd name="connsiteY21" fmla="*/ 2578100 h 3340100"/>
                  <a:gd name="connsiteX22" fmla="*/ 2971800 w 6864350"/>
                  <a:gd name="connsiteY22" fmla="*/ 2571750 h 3340100"/>
                  <a:gd name="connsiteX23" fmla="*/ 2857500 w 6864350"/>
                  <a:gd name="connsiteY23" fmla="*/ 2413000 h 3340100"/>
                  <a:gd name="connsiteX24" fmla="*/ 2736850 w 6864350"/>
                  <a:gd name="connsiteY24" fmla="*/ 2413000 h 3340100"/>
                  <a:gd name="connsiteX25" fmla="*/ 2667000 w 6864350"/>
                  <a:gd name="connsiteY25" fmla="*/ 2368550 h 3340100"/>
                  <a:gd name="connsiteX26" fmla="*/ 2584450 w 6864350"/>
                  <a:gd name="connsiteY26" fmla="*/ 2368550 h 3340100"/>
                  <a:gd name="connsiteX27" fmla="*/ 2559050 w 6864350"/>
                  <a:gd name="connsiteY27" fmla="*/ 2349500 h 3340100"/>
                  <a:gd name="connsiteX28" fmla="*/ 2476500 w 6864350"/>
                  <a:gd name="connsiteY28" fmla="*/ 2298700 h 3340100"/>
                  <a:gd name="connsiteX29" fmla="*/ 2419350 w 6864350"/>
                  <a:gd name="connsiteY29" fmla="*/ 2254250 h 3340100"/>
                  <a:gd name="connsiteX30" fmla="*/ 2406650 w 6864350"/>
                  <a:gd name="connsiteY30" fmla="*/ 2216150 h 3340100"/>
                  <a:gd name="connsiteX31" fmla="*/ 2324100 w 6864350"/>
                  <a:gd name="connsiteY31" fmla="*/ 2216150 h 3340100"/>
                  <a:gd name="connsiteX32" fmla="*/ 2324100 w 6864350"/>
                  <a:gd name="connsiteY32" fmla="*/ 2114550 h 3340100"/>
                  <a:gd name="connsiteX33" fmla="*/ 2235200 w 6864350"/>
                  <a:gd name="connsiteY33" fmla="*/ 2057400 h 3340100"/>
                  <a:gd name="connsiteX34" fmla="*/ 2203450 w 6864350"/>
                  <a:gd name="connsiteY34" fmla="*/ 2038350 h 3340100"/>
                  <a:gd name="connsiteX35" fmla="*/ 2178050 w 6864350"/>
                  <a:gd name="connsiteY35" fmla="*/ 2038350 h 3340100"/>
                  <a:gd name="connsiteX36" fmla="*/ 2127250 w 6864350"/>
                  <a:gd name="connsiteY36" fmla="*/ 1987550 h 3340100"/>
                  <a:gd name="connsiteX37" fmla="*/ 2019300 w 6864350"/>
                  <a:gd name="connsiteY37" fmla="*/ 1879600 h 3340100"/>
                  <a:gd name="connsiteX38" fmla="*/ 1917700 w 6864350"/>
                  <a:gd name="connsiteY38" fmla="*/ 1784350 h 3340100"/>
                  <a:gd name="connsiteX39" fmla="*/ 1898650 w 6864350"/>
                  <a:gd name="connsiteY39" fmla="*/ 1739900 h 3340100"/>
                  <a:gd name="connsiteX40" fmla="*/ 1854200 w 6864350"/>
                  <a:gd name="connsiteY40" fmla="*/ 1682750 h 3340100"/>
                  <a:gd name="connsiteX41" fmla="*/ 1816100 w 6864350"/>
                  <a:gd name="connsiteY41" fmla="*/ 1682750 h 3340100"/>
                  <a:gd name="connsiteX42" fmla="*/ 1790700 w 6864350"/>
                  <a:gd name="connsiteY42" fmla="*/ 1638300 h 3340100"/>
                  <a:gd name="connsiteX43" fmla="*/ 1727200 w 6864350"/>
                  <a:gd name="connsiteY43" fmla="*/ 1638300 h 3340100"/>
                  <a:gd name="connsiteX44" fmla="*/ 1695450 w 6864350"/>
                  <a:gd name="connsiteY44" fmla="*/ 1562100 h 3340100"/>
                  <a:gd name="connsiteX45" fmla="*/ 1638300 w 6864350"/>
                  <a:gd name="connsiteY45" fmla="*/ 1562100 h 3340100"/>
                  <a:gd name="connsiteX46" fmla="*/ 1606550 w 6864350"/>
                  <a:gd name="connsiteY46" fmla="*/ 1498600 h 3340100"/>
                  <a:gd name="connsiteX47" fmla="*/ 1555750 w 6864350"/>
                  <a:gd name="connsiteY47" fmla="*/ 1485900 h 3340100"/>
                  <a:gd name="connsiteX48" fmla="*/ 1536700 w 6864350"/>
                  <a:gd name="connsiteY48" fmla="*/ 1428750 h 3340100"/>
                  <a:gd name="connsiteX49" fmla="*/ 1422400 w 6864350"/>
                  <a:gd name="connsiteY49" fmla="*/ 1339850 h 3340100"/>
                  <a:gd name="connsiteX50" fmla="*/ 1263650 w 6864350"/>
                  <a:gd name="connsiteY50" fmla="*/ 1200150 h 3340100"/>
                  <a:gd name="connsiteX51" fmla="*/ 1193800 w 6864350"/>
                  <a:gd name="connsiteY51" fmla="*/ 1104900 h 3340100"/>
                  <a:gd name="connsiteX52" fmla="*/ 1073150 w 6864350"/>
                  <a:gd name="connsiteY52" fmla="*/ 939800 h 3340100"/>
                  <a:gd name="connsiteX53" fmla="*/ 984250 w 6864350"/>
                  <a:gd name="connsiteY53" fmla="*/ 889000 h 3340100"/>
                  <a:gd name="connsiteX54" fmla="*/ 977900 w 6864350"/>
                  <a:gd name="connsiteY54" fmla="*/ 806450 h 3340100"/>
                  <a:gd name="connsiteX55" fmla="*/ 895350 w 6864350"/>
                  <a:gd name="connsiteY55" fmla="*/ 806450 h 3340100"/>
                  <a:gd name="connsiteX56" fmla="*/ 825500 w 6864350"/>
                  <a:gd name="connsiteY56" fmla="*/ 730250 h 3340100"/>
                  <a:gd name="connsiteX57" fmla="*/ 635000 w 6864350"/>
                  <a:gd name="connsiteY57" fmla="*/ 438150 h 3340100"/>
                  <a:gd name="connsiteX58" fmla="*/ 577850 w 6864350"/>
                  <a:gd name="connsiteY58" fmla="*/ 355600 h 3340100"/>
                  <a:gd name="connsiteX59" fmla="*/ 444500 w 6864350"/>
                  <a:gd name="connsiteY59" fmla="*/ 228600 h 3340100"/>
                  <a:gd name="connsiteX60" fmla="*/ 342900 w 6864350"/>
                  <a:gd name="connsiteY60" fmla="*/ 146050 h 3340100"/>
                  <a:gd name="connsiteX61" fmla="*/ 196850 w 6864350"/>
                  <a:gd name="connsiteY61" fmla="*/ 95250 h 3340100"/>
                  <a:gd name="connsiteX62" fmla="*/ 107950 w 6864350"/>
                  <a:gd name="connsiteY62" fmla="*/ 38100 h 3340100"/>
                  <a:gd name="connsiteX63" fmla="*/ 0 w 6864350"/>
                  <a:gd name="connsiteY63" fmla="*/ 0 h 3340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6864350" h="3340100">
                    <a:moveTo>
                      <a:pt x="6864350" y="3333750"/>
                    </a:moveTo>
                    <a:lnTo>
                      <a:pt x="5410200" y="3340100"/>
                    </a:lnTo>
                    <a:lnTo>
                      <a:pt x="5403850" y="3251200"/>
                    </a:lnTo>
                    <a:lnTo>
                      <a:pt x="4546600" y="3263900"/>
                    </a:lnTo>
                    <a:lnTo>
                      <a:pt x="4546600" y="3130550"/>
                    </a:lnTo>
                    <a:lnTo>
                      <a:pt x="4362450" y="3130550"/>
                    </a:lnTo>
                    <a:lnTo>
                      <a:pt x="4362450" y="2984500"/>
                    </a:lnTo>
                    <a:lnTo>
                      <a:pt x="4019550" y="2984500"/>
                    </a:lnTo>
                    <a:lnTo>
                      <a:pt x="3937000" y="2914650"/>
                    </a:lnTo>
                    <a:lnTo>
                      <a:pt x="3689350" y="2914650"/>
                    </a:lnTo>
                    <a:lnTo>
                      <a:pt x="3689350" y="2882900"/>
                    </a:lnTo>
                    <a:lnTo>
                      <a:pt x="3562350" y="2882900"/>
                    </a:lnTo>
                    <a:lnTo>
                      <a:pt x="3562350" y="2838450"/>
                    </a:lnTo>
                    <a:lnTo>
                      <a:pt x="3498850" y="2838450"/>
                    </a:lnTo>
                    <a:lnTo>
                      <a:pt x="3454400" y="2755900"/>
                    </a:lnTo>
                    <a:lnTo>
                      <a:pt x="3371850" y="2749550"/>
                    </a:lnTo>
                    <a:lnTo>
                      <a:pt x="3282950" y="2705100"/>
                    </a:lnTo>
                    <a:lnTo>
                      <a:pt x="3244850" y="2679700"/>
                    </a:lnTo>
                    <a:lnTo>
                      <a:pt x="3136900" y="2686050"/>
                    </a:lnTo>
                    <a:lnTo>
                      <a:pt x="3130550" y="2609850"/>
                    </a:lnTo>
                    <a:lnTo>
                      <a:pt x="3028950" y="2609850"/>
                    </a:lnTo>
                    <a:lnTo>
                      <a:pt x="2990850" y="2578100"/>
                    </a:lnTo>
                    <a:lnTo>
                      <a:pt x="2971800" y="2571750"/>
                    </a:lnTo>
                    <a:lnTo>
                      <a:pt x="2857500" y="2413000"/>
                    </a:lnTo>
                    <a:lnTo>
                      <a:pt x="2736850" y="2413000"/>
                    </a:lnTo>
                    <a:lnTo>
                      <a:pt x="2667000" y="2368550"/>
                    </a:lnTo>
                    <a:lnTo>
                      <a:pt x="2584450" y="2368550"/>
                    </a:lnTo>
                    <a:lnTo>
                      <a:pt x="2559050" y="2349500"/>
                    </a:lnTo>
                    <a:lnTo>
                      <a:pt x="2476500" y="2298700"/>
                    </a:lnTo>
                    <a:lnTo>
                      <a:pt x="2419350" y="2254250"/>
                    </a:lnTo>
                    <a:lnTo>
                      <a:pt x="2406650" y="2216150"/>
                    </a:lnTo>
                    <a:lnTo>
                      <a:pt x="2324100" y="2216150"/>
                    </a:lnTo>
                    <a:lnTo>
                      <a:pt x="2324100" y="2114550"/>
                    </a:lnTo>
                    <a:lnTo>
                      <a:pt x="2235200" y="2057400"/>
                    </a:lnTo>
                    <a:lnTo>
                      <a:pt x="2203450" y="2038350"/>
                    </a:lnTo>
                    <a:lnTo>
                      <a:pt x="2178050" y="2038350"/>
                    </a:lnTo>
                    <a:lnTo>
                      <a:pt x="2127250" y="1987550"/>
                    </a:lnTo>
                    <a:lnTo>
                      <a:pt x="2019300" y="1879600"/>
                    </a:lnTo>
                    <a:lnTo>
                      <a:pt x="1917700" y="1784350"/>
                    </a:lnTo>
                    <a:lnTo>
                      <a:pt x="1898650" y="1739900"/>
                    </a:lnTo>
                    <a:lnTo>
                      <a:pt x="1854200" y="1682750"/>
                    </a:lnTo>
                    <a:lnTo>
                      <a:pt x="1816100" y="1682750"/>
                    </a:lnTo>
                    <a:lnTo>
                      <a:pt x="1790700" y="1638300"/>
                    </a:lnTo>
                    <a:lnTo>
                      <a:pt x="1727200" y="1638300"/>
                    </a:lnTo>
                    <a:lnTo>
                      <a:pt x="1695450" y="1562100"/>
                    </a:lnTo>
                    <a:lnTo>
                      <a:pt x="1638300" y="1562100"/>
                    </a:lnTo>
                    <a:lnTo>
                      <a:pt x="1606550" y="1498600"/>
                    </a:lnTo>
                    <a:lnTo>
                      <a:pt x="1555750" y="1485900"/>
                    </a:lnTo>
                    <a:lnTo>
                      <a:pt x="1536700" y="1428750"/>
                    </a:lnTo>
                    <a:lnTo>
                      <a:pt x="1422400" y="1339850"/>
                    </a:lnTo>
                    <a:lnTo>
                      <a:pt x="1263650" y="1200150"/>
                    </a:lnTo>
                    <a:lnTo>
                      <a:pt x="1193800" y="1104900"/>
                    </a:lnTo>
                    <a:lnTo>
                      <a:pt x="1073150" y="939800"/>
                    </a:lnTo>
                    <a:lnTo>
                      <a:pt x="984250" y="889000"/>
                    </a:lnTo>
                    <a:lnTo>
                      <a:pt x="977900" y="806450"/>
                    </a:lnTo>
                    <a:lnTo>
                      <a:pt x="895350" y="806450"/>
                    </a:lnTo>
                    <a:lnTo>
                      <a:pt x="825500" y="730250"/>
                    </a:lnTo>
                    <a:lnTo>
                      <a:pt x="635000" y="438150"/>
                    </a:lnTo>
                    <a:lnTo>
                      <a:pt x="577850" y="355600"/>
                    </a:lnTo>
                    <a:lnTo>
                      <a:pt x="444500" y="228600"/>
                    </a:lnTo>
                    <a:lnTo>
                      <a:pt x="342900" y="146050"/>
                    </a:lnTo>
                    <a:lnTo>
                      <a:pt x="196850" y="95250"/>
                    </a:lnTo>
                    <a:lnTo>
                      <a:pt x="107950" y="38100"/>
                    </a:lnTo>
                    <a:lnTo>
                      <a:pt x="0" y="0"/>
                    </a:lnTo>
                  </a:path>
                </a:pathLst>
              </a:custGeom>
              <a:noFill/>
              <a:ln w="38100" cap="rnd" cmpd="sng" algn="ctr">
                <a:solidFill>
                  <a:schemeClr val="tx1">
                    <a:lumMod val="6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dirty="0">
                  <a:latin typeface="+mj-lt"/>
                </a:endParaRPr>
              </a:p>
            </p:txBody>
          </p:sp>
          <p:sp>
            <p:nvSpPr>
              <p:cNvPr id="7" name="Freeform 35023"/>
              <p:cNvSpPr/>
              <p:nvPr/>
            </p:nvSpPr>
            <p:spPr>
              <a:xfrm>
                <a:off x="2121326" y="3438099"/>
                <a:ext cx="4736048" cy="2344331"/>
              </a:xfrm>
              <a:custGeom>
                <a:avLst/>
                <a:gdLst>
                  <a:gd name="connsiteX0" fmla="*/ 6197600 w 6203950"/>
                  <a:gd name="connsiteY0" fmla="*/ 3822700 h 3822700"/>
                  <a:gd name="connsiteX1" fmla="*/ 6203950 w 6203950"/>
                  <a:gd name="connsiteY1" fmla="*/ 3549650 h 3822700"/>
                  <a:gd name="connsiteX2" fmla="*/ 5969000 w 6203950"/>
                  <a:gd name="connsiteY2" fmla="*/ 3549650 h 3822700"/>
                  <a:gd name="connsiteX3" fmla="*/ 5969000 w 6203950"/>
                  <a:gd name="connsiteY3" fmla="*/ 3270250 h 3822700"/>
                  <a:gd name="connsiteX4" fmla="*/ 5518150 w 6203950"/>
                  <a:gd name="connsiteY4" fmla="*/ 3270250 h 3822700"/>
                  <a:gd name="connsiteX5" fmla="*/ 5518150 w 6203950"/>
                  <a:gd name="connsiteY5" fmla="*/ 3200400 h 3822700"/>
                  <a:gd name="connsiteX6" fmla="*/ 5327650 w 6203950"/>
                  <a:gd name="connsiteY6" fmla="*/ 3206750 h 3822700"/>
                  <a:gd name="connsiteX7" fmla="*/ 5327650 w 6203950"/>
                  <a:gd name="connsiteY7" fmla="*/ 3124200 h 3822700"/>
                  <a:gd name="connsiteX8" fmla="*/ 5149850 w 6203950"/>
                  <a:gd name="connsiteY8" fmla="*/ 3124200 h 3822700"/>
                  <a:gd name="connsiteX9" fmla="*/ 5149850 w 6203950"/>
                  <a:gd name="connsiteY9" fmla="*/ 3048000 h 3822700"/>
                  <a:gd name="connsiteX10" fmla="*/ 5010150 w 6203950"/>
                  <a:gd name="connsiteY10" fmla="*/ 3048000 h 3822700"/>
                  <a:gd name="connsiteX11" fmla="*/ 5010150 w 6203950"/>
                  <a:gd name="connsiteY11" fmla="*/ 3022600 h 3822700"/>
                  <a:gd name="connsiteX12" fmla="*/ 4991100 w 6203950"/>
                  <a:gd name="connsiteY12" fmla="*/ 3022600 h 3822700"/>
                  <a:gd name="connsiteX13" fmla="*/ 4984750 w 6203950"/>
                  <a:gd name="connsiteY13" fmla="*/ 2933700 h 3822700"/>
                  <a:gd name="connsiteX14" fmla="*/ 4908550 w 6203950"/>
                  <a:gd name="connsiteY14" fmla="*/ 2940050 h 3822700"/>
                  <a:gd name="connsiteX15" fmla="*/ 4908550 w 6203950"/>
                  <a:gd name="connsiteY15" fmla="*/ 2901950 h 3822700"/>
                  <a:gd name="connsiteX16" fmla="*/ 4889500 w 6203950"/>
                  <a:gd name="connsiteY16" fmla="*/ 2901950 h 3822700"/>
                  <a:gd name="connsiteX17" fmla="*/ 4889500 w 6203950"/>
                  <a:gd name="connsiteY17" fmla="*/ 2857500 h 3822700"/>
                  <a:gd name="connsiteX18" fmla="*/ 4699000 w 6203950"/>
                  <a:gd name="connsiteY18" fmla="*/ 2857500 h 3822700"/>
                  <a:gd name="connsiteX19" fmla="*/ 4699000 w 6203950"/>
                  <a:gd name="connsiteY19" fmla="*/ 2819400 h 3822700"/>
                  <a:gd name="connsiteX20" fmla="*/ 4508500 w 6203950"/>
                  <a:gd name="connsiteY20" fmla="*/ 2819400 h 3822700"/>
                  <a:gd name="connsiteX21" fmla="*/ 4483100 w 6203950"/>
                  <a:gd name="connsiteY21" fmla="*/ 2787650 h 3822700"/>
                  <a:gd name="connsiteX22" fmla="*/ 4419600 w 6203950"/>
                  <a:gd name="connsiteY22" fmla="*/ 2787650 h 3822700"/>
                  <a:gd name="connsiteX23" fmla="*/ 4394200 w 6203950"/>
                  <a:gd name="connsiteY23" fmla="*/ 2749550 h 3822700"/>
                  <a:gd name="connsiteX24" fmla="*/ 4394200 w 6203950"/>
                  <a:gd name="connsiteY24" fmla="*/ 2667000 h 3822700"/>
                  <a:gd name="connsiteX25" fmla="*/ 4330700 w 6203950"/>
                  <a:gd name="connsiteY25" fmla="*/ 2667000 h 3822700"/>
                  <a:gd name="connsiteX26" fmla="*/ 4330700 w 6203950"/>
                  <a:gd name="connsiteY26" fmla="*/ 2641600 h 3822700"/>
                  <a:gd name="connsiteX27" fmla="*/ 4203700 w 6203950"/>
                  <a:gd name="connsiteY27" fmla="*/ 2641600 h 3822700"/>
                  <a:gd name="connsiteX28" fmla="*/ 4197350 w 6203950"/>
                  <a:gd name="connsiteY28" fmla="*/ 2584450 h 3822700"/>
                  <a:gd name="connsiteX29" fmla="*/ 4140200 w 6203950"/>
                  <a:gd name="connsiteY29" fmla="*/ 2597150 h 3822700"/>
                  <a:gd name="connsiteX30" fmla="*/ 4140200 w 6203950"/>
                  <a:gd name="connsiteY30" fmla="*/ 2552700 h 3822700"/>
                  <a:gd name="connsiteX31" fmla="*/ 3892550 w 6203950"/>
                  <a:gd name="connsiteY31" fmla="*/ 2552700 h 3822700"/>
                  <a:gd name="connsiteX32" fmla="*/ 3892550 w 6203950"/>
                  <a:gd name="connsiteY32" fmla="*/ 2508250 h 3822700"/>
                  <a:gd name="connsiteX33" fmla="*/ 3708400 w 6203950"/>
                  <a:gd name="connsiteY33" fmla="*/ 2514600 h 3822700"/>
                  <a:gd name="connsiteX34" fmla="*/ 3708400 w 6203950"/>
                  <a:gd name="connsiteY34" fmla="*/ 2476500 h 3822700"/>
                  <a:gd name="connsiteX35" fmla="*/ 3467100 w 6203950"/>
                  <a:gd name="connsiteY35" fmla="*/ 2476500 h 3822700"/>
                  <a:gd name="connsiteX36" fmla="*/ 3467100 w 6203950"/>
                  <a:gd name="connsiteY36" fmla="*/ 2432050 h 3822700"/>
                  <a:gd name="connsiteX37" fmla="*/ 3467100 w 6203950"/>
                  <a:gd name="connsiteY37" fmla="*/ 2432050 h 3822700"/>
                  <a:gd name="connsiteX38" fmla="*/ 3435350 w 6203950"/>
                  <a:gd name="connsiteY38" fmla="*/ 2393950 h 3822700"/>
                  <a:gd name="connsiteX39" fmla="*/ 3308350 w 6203950"/>
                  <a:gd name="connsiteY39" fmla="*/ 2400300 h 3822700"/>
                  <a:gd name="connsiteX40" fmla="*/ 3308350 w 6203950"/>
                  <a:gd name="connsiteY40" fmla="*/ 2355850 h 3822700"/>
                  <a:gd name="connsiteX41" fmla="*/ 3181350 w 6203950"/>
                  <a:gd name="connsiteY41" fmla="*/ 2355850 h 3822700"/>
                  <a:gd name="connsiteX42" fmla="*/ 3181350 w 6203950"/>
                  <a:gd name="connsiteY42" fmla="*/ 2317750 h 3822700"/>
                  <a:gd name="connsiteX43" fmla="*/ 3117850 w 6203950"/>
                  <a:gd name="connsiteY43" fmla="*/ 2279650 h 3822700"/>
                  <a:gd name="connsiteX44" fmla="*/ 3054350 w 6203950"/>
                  <a:gd name="connsiteY44" fmla="*/ 2235200 h 3822700"/>
                  <a:gd name="connsiteX45" fmla="*/ 2997200 w 6203950"/>
                  <a:gd name="connsiteY45" fmla="*/ 2178050 h 3822700"/>
                  <a:gd name="connsiteX46" fmla="*/ 2933700 w 6203950"/>
                  <a:gd name="connsiteY46" fmla="*/ 2165350 h 3822700"/>
                  <a:gd name="connsiteX47" fmla="*/ 2889250 w 6203950"/>
                  <a:gd name="connsiteY47" fmla="*/ 2120900 h 3822700"/>
                  <a:gd name="connsiteX48" fmla="*/ 2857500 w 6203950"/>
                  <a:gd name="connsiteY48" fmla="*/ 2120900 h 3822700"/>
                  <a:gd name="connsiteX49" fmla="*/ 2787650 w 6203950"/>
                  <a:gd name="connsiteY49" fmla="*/ 2063750 h 3822700"/>
                  <a:gd name="connsiteX50" fmla="*/ 2679700 w 6203950"/>
                  <a:gd name="connsiteY50" fmla="*/ 1949450 h 3822700"/>
                  <a:gd name="connsiteX51" fmla="*/ 2673350 w 6203950"/>
                  <a:gd name="connsiteY51" fmla="*/ 1936750 h 3822700"/>
                  <a:gd name="connsiteX52" fmla="*/ 2635250 w 6203950"/>
                  <a:gd name="connsiteY52" fmla="*/ 1936750 h 3822700"/>
                  <a:gd name="connsiteX53" fmla="*/ 2552700 w 6203950"/>
                  <a:gd name="connsiteY53" fmla="*/ 1873250 h 3822700"/>
                  <a:gd name="connsiteX54" fmla="*/ 2501900 w 6203950"/>
                  <a:gd name="connsiteY54" fmla="*/ 1809750 h 3822700"/>
                  <a:gd name="connsiteX55" fmla="*/ 2470150 w 6203950"/>
                  <a:gd name="connsiteY55" fmla="*/ 1816100 h 3822700"/>
                  <a:gd name="connsiteX56" fmla="*/ 2374900 w 6203950"/>
                  <a:gd name="connsiteY56" fmla="*/ 1682750 h 3822700"/>
                  <a:gd name="connsiteX57" fmla="*/ 2355850 w 6203950"/>
                  <a:gd name="connsiteY57" fmla="*/ 1663700 h 3822700"/>
                  <a:gd name="connsiteX58" fmla="*/ 2298700 w 6203950"/>
                  <a:gd name="connsiteY58" fmla="*/ 1663700 h 3822700"/>
                  <a:gd name="connsiteX59" fmla="*/ 2260600 w 6203950"/>
                  <a:gd name="connsiteY59" fmla="*/ 1625600 h 3822700"/>
                  <a:gd name="connsiteX60" fmla="*/ 2197100 w 6203950"/>
                  <a:gd name="connsiteY60" fmla="*/ 1625600 h 3822700"/>
                  <a:gd name="connsiteX61" fmla="*/ 2159000 w 6203950"/>
                  <a:gd name="connsiteY61" fmla="*/ 1581150 h 3822700"/>
                  <a:gd name="connsiteX62" fmla="*/ 2070100 w 6203950"/>
                  <a:gd name="connsiteY62" fmla="*/ 1549400 h 3822700"/>
                  <a:gd name="connsiteX63" fmla="*/ 2000250 w 6203950"/>
                  <a:gd name="connsiteY63" fmla="*/ 1473200 h 3822700"/>
                  <a:gd name="connsiteX64" fmla="*/ 1917700 w 6203950"/>
                  <a:gd name="connsiteY64" fmla="*/ 1358900 h 3822700"/>
                  <a:gd name="connsiteX65" fmla="*/ 1765300 w 6203950"/>
                  <a:gd name="connsiteY65" fmla="*/ 1365250 h 3822700"/>
                  <a:gd name="connsiteX66" fmla="*/ 1765300 w 6203950"/>
                  <a:gd name="connsiteY66" fmla="*/ 1308100 h 3822700"/>
                  <a:gd name="connsiteX67" fmla="*/ 1733550 w 6203950"/>
                  <a:gd name="connsiteY67" fmla="*/ 1308100 h 3822700"/>
                  <a:gd name="connsiteX68" fmla="*/ 1670050 w 6203950"/>
                  <a:gd name="connsiteY68" fmla="*/ 1270000 h 3822700"/>
                  <a:gd name="connsiteX69" fmla="*/ 1619250 w 6203950"/>
                  <a:gd name="connsiteY69" fmla="*/ 1250950 h 3822700"/>
                  <a:gd name="connsiteX70" fmla="*/ 1517650 w 6203950"/>
                  <a:gd name="connsiteY70" fmla="*/ 1149350 h 3822700"/>
                  <a:gd name="connsiteX71" fmla="*/ 1454150 w 6203950"/>
                  <a:gd name="connsiteY71" fmla="*/ 1054100 h 3822700"/>
                  <a:gd name="connsiteX72" fmla="*/ 1403350 w 6203950"/>
                  <a:gd name="connsiteY72" fmla="*/ 1066800 h 3822700"/>
                  <a:gd name="connsiteX73" fmla="*/ 1308100 w 6203950"/>
                  <a:gd name="connsiteY73" fmla="*/ 965200 h 3822700"/>
                  <a:gd name="connsiteX74" fmla="*/ 1193800 w 6203950"/>
                  <a:gd name="connsiteY74" fmla="*/ 800100 h 3822700"/>
                  <a:gd name="connsiteX75" fmla="*/ 1149350 w 6203950"/>
                  <a:gd name="connsiteY75" fmla="*/ 800100 h 3822700"/>
                  <a:gd name="connsiteX76" fmla="*/ 1136650 w 6203950"/>
                  <a:gd name="connsiteY76" fmla="*/ 717550 h 3822700"/>
                  <a:gd name="connsiteX77" fmla="*/ 1047750 w 6203950"/>
                  <a:gd name="connsiteY77" fmla="*/ 717550 h 3822700"/>
                  <a:gd name="connsiteX78" fmla="*/ 920750 w 6203950"/>
                  <a:gd name="connsiteY78" fmla="*/ 577850 h 3822700"/>
                  <a:gd name="connsiteX79" fmla="*/ 850900 w 6203950"/>
                  <a:gd name="connsiteY79" fmla="*/ 527050 h 3822700"/>
                  <a:gd name="connsiteX80" fmla="*/ 844550 w 6203950"/>
                  <a:gd name="connsiteY80" fmla="*/ 482600 h 3822700"/>
                  <a:gd name="connsiteX81" fmla="*/ 819150 w 6203950"/>
                  <a:gd name="connsiteY81" fmla="*/ 482600 h 3822700"/>
                  <a:gd name="connsiteX82" fmla="*/ 819150 w 6203950"/>
                  <a:gd name="connsiteY82" fmla="*/ 444500 h 3822700"/>
                  <a:gd name="connsiteX83" fmla="*/ 762000 w 6203950"/>
                  <a:gd name="connsiteY83" fmla="*/ 444500 h 3822700"/>
                  <a:gd name="connsiteX84" fmla="*/ 755650 w 6203950"/>
                  <a:gd name="connsiteY84" fmla="*/ 406400 h 3822700"/>
                  <a:gd name="connsiteX85" fmla="*/ 698500 w 6203950"/>
                  <a:gd name="connsiteY85" fmla="*/ 400050 h 3822700"/>
                  <a:gd name="connsiteX86" fmla="*/ 698500 w 6203950"/>
                  <a:gd name="connsiteY86" fmla="*/ 374650 h 3822700"/>
                  <a:gd name="connsiteX87" fmla="*/ 641350 w 6203950"/>
                  <a:gd name="connsiteY87" fmla="*/ 374650 h 3822700"/>
                  <a:gd name="connsiteX88" fmla="*/ 628650 w 6203950"/>
                  <a:gd name="connsiteY88" fmla="*/ 342900 h 3822700"/>
                  <a:gd name="connsiteX89" fmla="*/ 609600 w 6203950"/>
                  <a:gd name="connsiteY89" fmla="*/ 342900 h 3822700"/>
                  <a:gd name="connsiteX90" fmla="*/ 584200 w 6203950"/>
                  <a:gd name="connsiteY90" fmla="*/ 304800 h 3822700"/>
                  <a:gd name="connsiteX91" fmla="*/ 533400 w 6203950"/>
                  <a:gd name="connsiteY91" fmla="*/ 292100 h 3822700"/>
                  <a:gd name="connsiteX92" fmla="*/ 539750 w 6203950"/>
                  <a:gd name="connsiteY92" fmla="*/ 254000 h 3822700"/>
                  <a:gd name="connsiteX93" fmla="*/ 495300 w 6203950"/>
                  <a:gd name="connsiteY93" fmla="*/ 254000 h 3822700"/>
                  <a:gd name="connsiteX94" fmla="*/ 495300 w 6203950"/>
                  <a:gd name="connsiteY94" fmla="*/ 222250 h 3822700"/>
                  <a:gd name="connsiteX95" fmla="*/ 431800 w 6203950"/>
                  <a:gd name="connsiteY95" fmla="*/ 222250 h 3822700"/>
                  <a:gd name="connsiteX96" fmla="*/ 400050 w 6203950"/>
                  <a:gd name="connsiteY96" fmla="*/ 209550 h 3822700"/>
                  <a:gd name="connsiteX97" fmla="*/ 387350 w 6203950"/>
                  <a:gd name="connsiteY97" fmla="*/ 184150 h 3822700"/>
                  <a:gd name="connsiteX98" fmla="*/ 342900 w 6203950"/>
                  <a:gd name="connsiteY98" fmla="*/ 184150 h 3822700"/>
                  <a:gd name="connsiteX99" fmla="*/ 323850 w 6203950"/>
                  <a:gd name="connsiteY99" fmla="*/ 152400 h 3822700"/>
                  <a:gd name="connsiteX100" fmla="*/ 279400 w 6203950"/>
                  <a:gd name="connsiteY100" fmla="*/ 152400 h 3822700"/>
                  <a:gd name="connsiteX101" fmla="*/ 190500 w 6203950"/>
                  <a:gd name="connsiteY101" fmla="*/ 82550 h 3822700"/>
                  <a:gd name="connsiteX102" fmla="*/ 57150 w 6203950"/>
                  <a:gd name="connsiteY102" fmla="*/ 38100 h 3822700"/>
                  <a:gd name="connsiteX103" fmla="*/ 0 w 6203950"/>
                  <a:gd name="connsiteY103" fmla="*/ 0 h 3822700"/>
                  <a:gd name="connsiteX0" fmla="*/ 6324600 w 6330950"/>
                  <a:gd name="connsiteY0" fmla="*/ 3841750 h 3841750"/>
                  <a:gd name="connsiteX1" fmla="*/ 6330950 w 6330950"/>
                  <a:gd name="connsiteY1" fmla="*/ 3568700 h 3841750"/>
                  <a:gd name="connsiteX2" fmla="*/ 6096000 w 6330950"/>
                  <a:gd name="connsiteY2" fmla="*/ 3568700 h 3841750"/>
                  <a:gd name="connsiteX3" fmla="*/ 6096000 w 6330950"/>
                  <a:gd name="connsiteY3" fmla="*/ 3289300 h 3841750"/>
                  <a:gd name="connsiteX4" fmla="*/ 5645150 w 6330950"/>
                  <a:gd name="connsiteY4" fmla="*/ 3289300 h 3841750"/>
                  <a:gd name="connsiteX5" fmla="*/ 5645150 w 6330950"/>
                  <a:gd name="connsiteY5" fmla="*/ 3219450 h 3841750"/>
                  <a:gd name="connsiteX6" fmla="*/ 5454650 w 6330950"/>
                  <a:gd name="connsiteY6" fmla="*/ 3225800 h 3841750"/>
                  <a:gd name="connsiteX7" fmla="*/ 5454650 w 6330950"/>
                  <a:gd name="connsiteY7" fmla="*/ 3143250 h 3841750"/>
                  <a:gd name="connsiteX8" fmla="*/ 5276850 w 6330950"/>
                  <a:gd name="connsiteY8" fmla="*/ 3143250 h 3841750"/>
                  <a:gd name="connsiteX9" fmla="*/ 5276850 w 6330950"/>
                  <a:gd name="connsiteY9" fmla="*/ 3067050 h 3841750"/>
                  <a:gd name="connsiteX10" fmla="*/ 5137150 w 6330950"/>
                  <a:gd name="connsiteY10" fmla="*/ 3067050 h 3841750"/>
                  <a:gd name="connsiteX11" fmla="*/ 5137150 w 6330950"/>
                  <a:gd name="connsiteY11" fmla="*/ 3041650 h 3841750"/>
                  <a:gd name="connsiteX12" fmla="*/ 5118100 w 6330950"/>
                  <a:gd name="connsiteY12" fmla="*/ 3041650 h 3841750"/>
                  <a:gd name="connsiteX13" fmla="*/ 5111750 w 6330950"/>
                  <a:gd name="connsiteY13" fmla="*/ 2952750 h 3841750"/>
                  <a:gd name="connsiteX14" fmla="*/ 5035550 w 6330950"/>
                  <a:gd name="connsiteY14" fmla="*/ 2959100 h 3841750"/>
                  <a:gd name="connsiteX15" fmla="*/ 5035550 w 6330950"/>
                  <a:gd name="connsiteY15" fmla="*/ 2921000 h 3841750"/>
                  <a:gd name="connsiteX16" fmla="*/ 5016500 w 6330950"/>
                  <a:gd name="connsiteY16" fmla="*/ 2921000 h 3841750"/>
                  <a:gd name="connsiteX17" fmla="*/ 5016500 w 6330950"/>
                  <a:gd name="connsiteY17" fmla="*/ 2876550 h 3841750"/>
                  <a:gd name="connsiteX18" fmla="*/ 4826000 w 6330950"/>
                  <a:gd name="connsiteY18" fmla="*/ 2876550 h 3841750"/>
                  <a:gd name="connsiteX19" fmla="*/ 4826000 w 6330950"/>
                  <a:gd name="connsiteY19" fmla="*/ 2838450 h 3841750"/>
                  <a:gd name="connsiteX20" fmla="*/ 4635500 w 6330950"/>
                  <a:gd name="connsiteY20" fmla="*/ 2838450 h 3841750"/>
                  <a:gd name="connsiteX21" fmla="*/ 4610100 w 6330950"/>
                  <a:gd name="connsiteY21" fmla="*/ 2806700 h 3841750"/>
                  <a:gd name="connsiteX22" fmla="*/ 4546600 w 6330950"/>
                  <a:gd name="connsiteY22" fmla="*/ 2806700 h 3841750"/>
                  <a:gd name="connsiteX23" fmla="*/ 4521200 w 6330950"/>
                  <a:gd name="connsiteY23" fmla="*/ 2768600 h 3841750"/>
                  <a:gd name="connsiteX24" fmla="*/ 4521200 w 6330950"/>
                  <a:gd name="connsiteY24" fmla="*/ 2686050 h 3841750"/>
                  <a:gd name="connsiteX25" fmla="*/ 4457700 w 6330950"/>
                  <a:gd name="connsiteY25" fmla="*/ 2686050 h 3841750"/>
                  <a:gd name="connsiteX26" fmla="*/ 4457700 w 6330950"/>
                  <a:gd name="connsiteY26" fmla="*/ 2660650 h 3841750"/>
                  <a:gd name="connsiteX27" fmla="*/ 4330700 w 6330950"/>
                  <a:gd name="connsiteY27" fmla="*/ 2660650 h 3841750"/>
                  <a:gd name="connsiteX28" fmla="*/ 4324350 w 6330950"/>
                  <a:gd name="connsiteY28" fmla="*/ 2603500 h 3841750"/>
                  <a:gd name="connsiteX29" fmla="*/ 4267200 w 6330950"/>
                  <a:gd name="connsiteY29" fmla="*/ 2616200 h 3841750"/>
                  <a:gd name="connsiteX30" fmla="*/ 4267200 w 6330950"/>
                  <a:gd name="connsiteY30" fmla="*/ 2571750 h 3841750"/>
                  <a:gd name="connsiteX31" fmla="*/ 4019550 w 6330950"/>
                  <a:gd name="connsiteY31" fmla="*/ 2571750 h 3841750"/>
                  <a:gd name="connsiteX32" fmla="*/ 4019550 w 6330950"/>
                  <a:gd name="connsiteY32" fmla="*/ 2527300 h 3841750"/>
                  <a:gd name="connsiteX33" fmla="*/ 3835400 w 6330950"/>
                  <a:gd name="connsiteY33" fmla="*/ 2533650 h 3841750"/>
                  <a:gd name="connsiteX34" fmla="*/ 3835400 w 6330950"/>
                  <a:gd name="connsiteY34" fmla="*/ 2495550 h 3841750"/>
                  <a:gd name="connsiteX35" fmla="*/ 3594100 w 6330950"/>
                  <a:gd name="connsiteY35" fmla="*/ 2495550 h 3841750"/>
                  <a:gd name="connsiteX36" fmla="*/ 3594100 w 6330950"/>
                  <a:gd name="connsiteY36" fmla="*/ 2451100 h 3841750"/>
                  <a:gd name="connsiteX37" fmla="*/ 3594100 w 6330950"/>
                  <a:gd name="connsiteY37" fmla="*/ 2451100 h 3841750"/>
                  <a:gd name="connsiteX38" fmla="*/ 3562350 w 6330950"/>
                  <a:gd name="connsiteY38" fmla="*/ 2413000 h 3841750"/>
                  <a:gd name="connsiteX39" fmla="*/ 3435350 w 6330950"/>
                  <a:gd name="connsiteY39" fmla="*/ 2419350 h 3841750"/>
                  <a:gd name="connsiteX40" fmla="*/ 3435350 w 6330950"/>
                  <a:gd name="connsiteY40" fmla="*/ 2374900 h 3841750"/>
                  <a:gd name="connsiteX41" fmla="*/ 3308350 w 6330950"/>
                  <a:gd name="connsiteY41" fmla="*/ 2374900 h 3841750"/>
                  <a:gd name="connsiteX42" fmla="*/ 3308350 w 6330950"/>
                  <a:gd name="connsiteY42" fmla="*/ 2336800 h 3841750"/>
                  <a:gd name="connsiteX43" fmla="*/ 3244850 w 6330950"/>
                  <a:gd name="connsiteY43" fmla="*/ 2298700 h 3841750"/>
                  <a:gd name="connsiteX44" fmla="*/ 3181350 w 6330950"/>
                  <a:gd name="connsiteY44" fmla="*/ 2254250 h 3841750"/>
                  <a:gd name="connsiteX45" fmla="*/ 3124200 w 6330950"/>
                  <a:gd name="connsiteY45" fmla="*/ 2197100 h 3841750"/>
                  <a:gd name="connsiteX46" fmla="*/ 3060700 w 6330950"/>
                  <a:gd name="connsiteY46" fmla="*/ 2184400 h 3841750"/>
                  <a:gd name="connsiteX47" fmla="*/ 3016250 w 6330950"/>
                  <a:gd name="connsiteY47" fmla="*/ 2139950 h 3841750"/>
                  <a:gd name="connsiteX48" fmla="*/ 2984500 w 6330950"/>
                  <a:gd name="connsiteY48" fmla="*/ 2139950 h 3841750"/>
                  <a:gd name="connsiteX49" fmla="*/ 2914650 w 6330950"/>
                  <a:gd name="connsiteY49" fmla="*/ 2082800 h 3841750"/>
                  <a:gd name="connsiteX50" fmla="*/ 2806700 w 6330950"/>
                  <a:gd name="connsiteY50" fmla="*/ 1968500 h 3841750"/>
                  <a:gd name="connsiteX51" fmla="*/ 2800350 w 6330950"/>
                  <a:gd name="connsiteY51" fmla="*/ 1955800 h 3841750"/>
                  <a:gd name="connsiteX52" fmla="*/ 2762250 w 6330950"/>
                  <a:gd name="connsiteY52" fmla="*/ 1955800 h 3841750"/>
                  <a:gd name="connsiteX53" fmla="*/ 2679700 w 6330950"/>
                  <a:gd name="connsiteY53" fmla="*/ 1892300 h 3841750"/>
                  <a:gd name="connsiteX54" fmla="*/ 2628900 w 6330950"/>
                  <a:gd name="connsiteY54" fmla="*/ 1828800 h 3841750"/>
                  <a:gd name="connsiteX55" fmla="*/ 2597150 w 6330950"/>
                  <a:gd name="connsiteY55" fmla="*/ 1835150 h 3841750"/>
                  <a:gd name="connsiteX56" fmla="*/ 2501900 w 6330950"/>
                  <a:gd name="connsiteY56" fmla="*/ 1701800 h 3841750"/>
                  <a:gd name="connsiteX57" fmla="*/ 2482850 w 6330950"/>
                  <a:gd name="connsiteY57" fmla="*/ 1682750 h 3841750"/>
                  <a:gd name="connsiteX58" fmla="*/ 2425700 w 6330950"/>
                  <a:gd name="connsiteY58" fmla="*/ 1682750 h 3841750"/>
                  <a:gd name="connsiteX59" fmla="*/ 2387600 w 6330950"/>
                  <a:gd name="connsiteY59" fmla="*/ 1644650 h 3841750"/>
                  <a:gd name="connsiteX60" fmla="*/ 2324100 w 6330950"/>
                  <a:gd name="connsiteY60" fmla="*/ 1644650 h 3841750"/>
                  <a:gd name="connsiteX61" fmla="*/ 2286000 w 6330950"/>
                  <a:gd name="connsiteY61" fmla="*/ 1600200 h 3841750"/>
                  <a:gd name="connsiteX62" fmla="*/ 2197100 w 6330950"/>
                  <a:gd name="connsiteY62" fmla="*/ 1568450 h 3841750"/>
                  <a:gd name="connsiteX63" fmla="*/ 2127250 w 6330950"/>
                  <a:gd name="connsiteY63" fmla="*/ 1492250 h 3841750"/>
                  <a:gd name="connsiteX64" fmla="*/ 2044700 w 6330950"/>
                  <a:gd name="connsiteY64" fmla="*/ 1377950 h 3841750"/>
                  <a:gd name="connsiteX65" fmla="*/ 1892300 w 6330950"/>
                  <a:gd name="connsiteY65" fmla="*/ 1384300 h 3841750"/>
                  <a:gd name="connsiteX66" fmla="*/ 1892300 w 6330950"/>
                  <a:gd name="connsiteY66" fmla="*/ 1327150 h 3841750"/>
                  <a:gd name="connsiteX67" fmla="*/ 1860550 w 6330950"/>
                  <a:gd name="connsiteY67" fmla="*/ 1327150 h 3841750"/>
                  <a:gd name="connsiteX68" fmla="*/ 1797050 w 6330950"/>
                  <a:gd name="connsiteY68" fmla="*/ 1289050 h 3841750"/>
                  <a:gd name="connsiteX69" fmla="*/ 1746250 w 6330950"/>
                  <a:gd name="connsiteY69" fmla="*/ 1270000 h 3841750"/>
                  <a:gd name="connsiteX70" fmla="*/ 1644650 w 6330950"/>
                  <a:gd name="connsiteY70" fmla="*/ 1168400 h 3841750"/>
                  <a:gd name="connsiteX71" fmla="*/ 1581150 w 6330950"/>
                  <a:gd name="connsiteY71" fmla="*/ 1073150 h 3841750"/>
                  <a:gd name="connsiteX72" fmla="*/ 1530350 w 6330950"/>
                  <a:gd name="connsiteY72" fmla="*/ 1085850 h 3841750"/>
                  <a:gd name="connsiteX73" fmla="*/ 1435100 w 6330950"/>
                  <a:gd name="connsiteY73" fmla="*/ 984250 h 3841750"/>
                  <a:gd name="connsiteX74" fmla="*/ 1320800 w 6330950"/>
                  <a:gd name="connsiteY74" fmla="*/ 819150 h 3841750"/>
                  <a:gd name="connsiteX75" fmla="*/ 1276350 w 6330950"/>
                  <a:gd name="connsiteY75" fmla="*/ 819150 h 3841750"/>
                  <a:gd name="connsiteX76" fmla="*/ 1263650 w 6330950"/>
                  <a:gd name="connsiteY76" fmla="*/ 736600 h 3841750"/>
                  <a:gd name="connsiteX77" fmla="*/ 1174750 w 6330950"/>
                  <a:gd name="connsiteY77" fmla="*/ 736600 h 3841750"/>
                  <a:gd name="connsiteX78" fmla="*/ 1047750 w 6330950"/>
                  <a:gd name="connsiteY78" fmla="*/ 596900 h 3841750"/>
                  <a:gd name="connsiteX79" fmla="*/ 977900 w 6330950"/>
                  <a:gd name="connsiteY79" fmla="*/ 546100 h 3841750"/>
                  <a:gd name="connsiteX80" fmla="*/ 971550 w 6330950"/>
                  <a:gd name="connsiteY80" fmla="*/ 501650 h 3841750"/>
                  <a:gd name="connsiteX81" fmla="*/ 946150 w 6330950"/>
                  <a:gd name="connsiteY81" fmla="*/ 501650 h 3841750"/>
                  <a:gd name="connsiteX82" fmla="*/ 946150 w 6330950"/>
                  <a:gd name="connsiteY82" fmla="*/ 463550 h 3841750"/>
                  <a:gd name="connsiteX83" fmla="*/ 889000 w 6330950"/>
                  <a:gd name="connsiteY83" fmla="*/ 463550 h 3841750"/>
                  <a:gd name="connsiteX84" fmla="*/ 882650 w 6330950"/>
                  <a:gd name="connsiteY84" fmla="*/ 425450 h 3841750"/>
                  <a:gd name="connsiteX85" fmla="*/ 825500 w 6330950"/>
                  <a:gd name="connsiteY85" fmla="*/ 419100 h 3841750"/>
                  <a:gd name="connsiteX86" fmla="*/ 825500 w 6330950"/>
                  <a:gd name="connsiteY86" fmla="*/ 393700 h 3841750"/>
                  <a:gd name="connsiteX87" fmla="*/ 768350 w 6330950"/>
                  <a:gd name="connsiteY87" fmla="*/ 393700 h 3841750"/>
                  <a:gd name="connsiteX88" fmla="*/ 755650 w 6330950"/>
                  <a:gd name="connsiteY88" fmla="*/ 361950 h 3841750"/>
                  <a:gd name="connsiteX89" fmla="*/ 736600 w 6330950"/>
                  <a:gd name="connsiteY89" fmla="*/ 361950 h 3841750"/>
                  <a:gd name="connsiteX90" fmla="*/ 711200 w 6330950"/>
                  <a:gd name="connsiteY90" fmla="*/ 323850 h 3841750"/>
                  <a:gd name="connsiteX91" fmla="*/ 660400 w 6330950"/>
                  <a:gd name="connsiteY91" fmla="*/ 311150 h 3841750"/>
                  <a:gd name="connsiteX92" fmla="*/ 666750 w 6330950"/>
                  <a:gd name="connsiteY92" fmla="*/ 273050 h 3841750"/>
                  <a:gd name="connsiteX93" fmla="*/ 622300 w 6330950"/>
                  <a:gd name="connsiteY93" fmla="*/ 273050 h 3841750"/>
                  <a:gd name="connsiteX94" fmla="*/ 622300 w 6330950"/>
                  <a:gd name="connsiteY94" fmla="*/ 241300 h 3841750"/>
                  <a:gd name="connsiteX95" fmla="*/ 558800 w 6330950"/>
                  <a:gd name="connsiteY95" fmla="*/ 241300 h 3841750"/>
                  <a:gd name="connsiteX96" fmla="*/ 527050 w 6330950"/>
                  <a:gd name="connsiteY96" fmla="*/ 228600 h 3841750"/>
                  <a:gd name="connsiteX97" fmla="*/ 514350 w 6330950"/>
                  <a:gd name="connsiteY97" fmla="*/ 203200 h 3841750"/>
                  <a:gd name="connsiteX98" fmla="*/ 469900 w 6330950"/>
                  <a:gd name="connsiteY98" fmla="*/ 203200 h 3841750"/>
                  <a:gd name="connsiteX99" fmla="*/ 450850 w 6330950"/>
                  <a:gd name="connsiteY99" fmla="*/ 171450 h 3841750"/>
                  <a:gd name="connsiteX100" fmla="*/ 406400 w 6330950"/>
                  <a:gd name="connsiteY100" fmla="*/ 171450 h 3841750"/>
                  <a:gd name="connsiteX101" fmla="*/ 317500 w 6330950"/>
                  <a:gd name="connsiteY101" fmla="*/ 101600 h 3841750"/>
                  <a:gd name="connsiteX102" fmla="*/ 184150 w 6330950"/>
                  <a:gd name="connsiteY102" fmla="*/ 57150 h 3841750"/>
                  <a:gd name="connsiteX103" fmla="*/ 0 w 6330950"/>
                  <a:gd name="connsiteY103" fmla="*/ 0 h 3841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</a:cxnLst>
                <a:rect l="l" t="t" r="r" b="b"/>
                <a:pathLst>
                  <a:path w="6330950" h="3841750">
                    <a:moveTo>
                      <a:pt x="6324600" y="3841750"/>
                    </a:moveTo>
                    <a:lnTo>
                      <a:pt x="6330950" y="3568700"/>
                    </a:lnTo>
                    <a:lnTo>
                      <a:pt x="6096000" y="3568700"/>
                    </a:lnTo>
                    <a:lnTo>
                      <a:pt x="6096000" y="3289300"/>
                    </a:lnTo>
                    <a:lnTo>
                      <a:pt x="5645150" y="3289300"/>
                    </a:lnTo>
                    <a:lnTo>
                      <a:pt x="5645150" y="3219450"/>
                    </a:lnTo>
                    <a:lnTo>
                      <a:pt x="5454650" y="3225800"/>
                    </a:lnTo>
                    <a:lnTo>
                      <a:pt x="5454650" y="3143250"/>
                    </a:lnTo>
                    <a:lnTo>
                      <a:pt x="5276850" y="3143250"/>
                    </a:lnTo>
                    <a:lnTo>
                      <a:pt x="5276850" y="3067050"/>
                    </a:lnTo>
                    <a:lnTo>
                      <a:pt x="5137150" y="3067050"/>
                    </a:lnTo>
                    <a:lnTo>
                      <a:pt x="5137150" y="3041650"/>
                    </a:lnTo>
                    <a:lnTo>
                      <a:pt x="5118100" y="3041650"/>
                    </a:lnTo>
                    <a:lnTo>
                      <a:pt x="5111750" y="2952750"/>
                    </a:lnTo>
                    <a:lnTo>
                      <a:pt x="5035550" y="2959100"/>
                    </a:lnTo>
                    <a:lnTo>
                      <a:pt x="5035550" y="2921000"/>
                    </a:lnTo>
                    <a:lnTo>
                      <a:pt x="5016500" y="2921000"/>
                    </a:lnTo>
                    <a:lnTo>
                      <a:pt x="5016500" y="2876550"/>
                    </a:lnTo>
                    <a:lnTo>
                      <a:pt x="4826000" y="2876550"/>
                    </a:lnTo>
                    <a:lnTo>
                      <a:pt x="4826000" y="2838450"/>
                    </a:lnTo>
                    <a:lnTo>
                      <a:pt x="4635500" y="2838450"/>
                    </a:lnTo>
                    <a:lnTo>
                      <a:pt x="4610100" y="2806700"/>
                    </a:lnTo>
                    <a:lnTo>
                      <a:pt x="4546600" y="2806700"/>
                    </a:lnTo>
                    <a:lnTo>
                      <a:pt x="4521200" y="2768600"/>
                    </a:lnTo>
                    <a:lnTo>
                      <a:pt x="4521200" y="2686050"/>
                    </a:lnTo>
                    <a:lnTo>
                      <a:pt x="4457700" y="2686050"/>
                    </a:lnTo>
                    <a:lnTo>
                      <a:pt x="4457700" y="2660650"/>
                    </a:lnTo>
                    <a:lnTo>
                      <a:pt x="4330700" y="2660650"/>
                    </a:lnTo>
                    <a:lnTo>
                      <a:pt x="4324350" y="2603500"/>
                    </a:lnTo>
                    <a:lnTo>
                      <a:pt x="4267200" y="2616200"/>
                    </a:lnTo>
                    <a:lnTo>
                      <a:pt x="4267200" y="2571750"/>
                    </a:lnTo>
                    <a:lnTo>
                      <a:pt x="4019550" y="2571750"/>
                    </a:lnTo>
                    <a:lnTo>
                      <a:pt x="4019550" y="2527300"/>
                    </a:lnTo>
                    <a:lnTo>
                      <a:pt x="3835400" y="2533650"/>
                    </a:lnTo>
                    <a:lnTo>
                      <a:pt x="3835400" y="2495550"/>
                    </a:lnTo>
                    <a:lnTo>
                      <a:pt x="3594100" y="2495550"/>
                    </a:lnTo>
                    <a:lnTo>
                      <a:pt x="3594100" y="2451100"/>
                    </a:lnTo>
                    <a:lnTo>
                      <a:pt x="3594100" y="2451100"/>
                    </a:lnTo>
                    <a:lnTo>
                      <a:pt x="3562350" y="2413000"/>
                    </a:lnTo>
                    <a:lnTo>
                      <a:pt x="3435350" y="2419350"/>
                    </a:lnTo>
                    <a:lnTo>
                      <a:pt x="3435350" y="2374900"/>
                    </a:lnTo>
                    <a:lnTo>
                      <a:pt x="3308350" y="2374900"/>
                    </a:lnTo>
                    <a:lnTo>
                      <a:pt x="3308350" y="2336800"/>
                    </a:lnTo>
                    <a:lnTo>
                      <a:pt x="3244850" y="2298700"/>
                    </a:lnTo>
                    <a:lnTo>
                      <a:pt x="3181350" y="2254250"/>
                    </a:lnTo>
                    <a:lnTo>
                      <a:pt x="3124200" y="2197100"/>
                    </a:lnTo>
                    <a:lnTo>
                      <a:pt x="3060700" y="2184400"/>
                    </a:lnTo>
                    <a:lnTo>
                      <a:pt x="3016250" y="2139950"/>
                    </a:lnTo>
                    <a:lnTo>
                      <a:pt x="2984500" y="2139950"/>
                    </a:lnTo>
                    <a:lnTo>
                      <a:pt x="2914650" y="2082800"/>
                    </a:lnTo>
                    <a:lnTo>
                      <a:pt x="2806700" y="1968500"/>
                    </a:lnTo>
                    <a:lnTo>
                      <a:pt x="2800350" y="1955800"/>
                    </a:lnTo>
                    <a:lnTo>
                      <a:pt x="2762250" y="1955800"/>
                    </a:lnTo>
                    <a:lnTo>
                      <a:pt x="2679700" y="1892300"/>
                    </a:lnTo>
                    <a:lnTo>
                      <a:pt x="2628900" y="1828800"/>
                    </a:lnTo>
                    <a:lnTo>
                      <a:pt x="2597150" y="1835150"/>
                    </a:lnTo>
                    <a:lnTo>
                      <a:pt x="2501900" y="1701800"/>
                    </a:lnTo>
                    <a:lnTo>
                      <a:pt x="2482850" y="1682750"/>
                    </a:lnTo>
                    <a:lnTo>
                      <a:pt x="2425700" y="1682750"/>
                    </a:lnTo>
                    <a:lnTo>
                      <a:pt x="2387600" y="1644650"/>
                    </a:lnTo>
                    <a:lnTo>
                      <a:pt x="2324100" y="1644650"/>
                    </a:lnTo>
                    <a:lnTo>
                      <a:pt x="2286000" y="1600200"/>
                    </a:lnTo>
                    <a:lnTo>
                      <a:pt x="2197100" y="1568450"/>
                    </a:lnTo>
                    <a:lnTo>
                      <a:pt x="2127250" y="1492250"/>
                    </a:lnTo>
                    <a:lnTo>
                      <a:pt x="2044700" y="1377950"/>
                    </a:lnTo>
                    <a:lnTo>
                      <a:pt x="1892300" y="1384300"/>
                    </a:lnTo>
                    <a:lnTo>
                      <a:pt x="1892300" y="1327150"/>
                    </a:lnTo>
                    <a:lnTo>
                      <a:pt x="1860550" y="1327150"/>
                    </a:lnTo>
                    <a:lnTo>
                      <a:pt x="1797050" y="1289050"/>
                    </a:lnTo>
                    <a:lnTo>
                      <a:pt x="1746250" y="1270000"/>
                    </a:lnTo>
                    <a:lnTo>
                      <a:pt x="1644650" y="1168400"/>
                    </a:lnTo>
                    <a:lnTo>
                      <a:pt x="1581150" y="1073150"/>
                    </a:lnTo>
                    <a:lnTo>
                      <a:pt x="1530350" y="1085850"/>
                    </a:lnTo>
                    <a:lnTo>
                      <a:pt x="1435100" y="984250"/>
                    </a:lnTo>
                    <a:lnTo>
                      <a:pt x="1320800" y="819150"/>
                    </a:lnTo>
                    <a:lnTo>
                      <a:pt x="1276350" y="819150"/>
                    </a:lnTo>
                    <a:lnTo>
                      <a:pt x="1263650" y="736600"/>
                    </a:lnTo>
                    <a:lnTo>
                      <a:pt x="1174750" y="736600"/>
                    </a:lnTo>
                    <a:lnTo>
                      <a:pt x="1047750" y="596900"/>
                    </a:lnTo>
                    <a:lnTo>
                      <a:pt x="977900" y="546100"/>
                    </a:lnTo>
                    <a:lnTo>
                      <a:pt x="971550" y="501650"/>
                    </a:lnTo>
                    <a:lnTo>
                      <a:pt x="946150" y="501650"/>
                    </a:lnTo>
                    <a:lnTo>
                      <a:pt x="946150" y="463550"/>
                    </a:lnTo>
                    <a:lnTo>
                      <a:pt x="889000" y="463550"/>
                    </a:lnTo>
                    <a:lnTo>
                      <a:pt x="882650" y="425450"/>
                    </a:lnTo>
                    <a:lnTo>
                      <a:pt x="825500" y="419100"/>
                    </a:lnTo>
                    <a:lnTo>
                      <a:pt x="825500" y="393700"/>
                    </a:lnTo>
                    <a:lnTo>
                      <a:pt x="768350" y="393700"/>
                    </a:lnTo>
                    <a:lnTo>
                      <a:pt x="755650" y="361950"/>
                    </a:lnTo>
                    <a:lnTo>
                      <a:pt x="736600" y="361950"/>
                    </a:lnTo>
                    <a:lnTo>
                      <a:pt x="711200" y="323850"/>
                    </a:lnTo>
                    <a:lnTo>
                      <a:pt x="660400" y="311150"/>
                    </a:lnTo>
                    <a:lnTo>
                      <a:pt x="666750" y="273050"/>
                    </a:lnTo>
                    <a:lnTo>
                      <a:pt x="622300" y="273050"/>
                    </a:lnTo>
                    <a:lnTo>
                      <a:pt x="622300" y="241300"/>
                    </a:lnTo>
                    <a:lnTo>
                      <a:pt x="558800" y="241300"/>
                    </a:lnTo>
                    <a:lnTo>
                      <a:pt x="527050" y="228600"/>
                    </a:lnTo>
                    <a:lnTo>
                      <a:pt x="514350" y="203200"/>
                    </a:lnTo>
                    <a:lnTo>
                      <a:pt x="469900" y="203200"/>
                    </a:lnTo>
                    <a:lnTo>
                      <a:pt x="450850" y="171450"/>
                    </a:lnTo>
                    <a:lnTo>
                      <a:pt x="406400" y="171450"/>
                    </a:lnTo>
                    <a:lnTo>
                      <a:pt x="317500" y="101600"/>
                    </a:lnTo>
                    <a:lnTo>
                      <a:pt x="184150" y="57150"/>
                    </a:lnTo>
                    <a:lnTo>
                      <a:pt x="0" y="0"/>
                    </a:lnTo>
                  </a:path>
                </a:pathLst>
              </a:custGeom>
              <a:noFill/>
              <a:ln w="38100" cap="rnd" cmpd="sng" algn="ctr">
                <a:solidFill>
                  <a:schemeClr val="accent4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dirty="0">
                  <a:latin typeface="+mj-lt"/>
                </a:endParaRPr>
              </a:p>
            </p:txBody>
          </p:sp>
        </p:grpSp>
      </p:grpSp>
      <p:sp>
        <p:nvSpPr>
          <p:cNvPr id="5125" name="Text Box 86"/>
          <p:cNvSpPr txBox="1">
            <a:spLocks noChangeArrowheads="1"/>
          </p:cNvSpPr>
          <p:nvPr/>
        </p:nvSpPr>
        <p:spPr bwMode="auto">
          <a:xfrm>
            <a:off x="6516688" y="2997200"/>
            <a:ext cx="2447925" cy="311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/>
              <a:t> </a:t>
            </a:r>
            <a:r>
              <a:rPr lang="en-GB" b="1"/>
              <a:t>Increased median overall survival of 3.6 months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/>
              <a:t> Increased time to serious skeletal event (5.8 months)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/>
              <a:t> Increased time to Alkaline Phosphatase progression (3.6 months)</a:t>
            </a:r>
            <a:endParaRPr lang="en-US"/>
          </a:p>
        </p:txBody>
      </p:sp>
      <p:sp>
        <p:nvSpPr>
          <p:cNvPr id="2" name="Oval 1"/>
          <p:cNvSpPr/>
          <p:nvPr/>
        </p:nvSpPr>
        <p:spPr>
          <a:xfrm>
            <a:off x="5229225" y="366713"/>
            <a:ext cx="284163" cy="28416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/>
          </p:cNvSpPr>
          <p:nvPr>
            <p:ph type="title"/>
          </p:nvPr>
        </p:nvSpPr>
        <p:spPr>
          <a:xfrm>
            <a:off x="457200" y="115888"/>
            <a:ext cx="8229600" cy="782637"/>
          </a:xfrm>
        </p:spPr>
        <p:txBody>
          <a:bodyPr/>
          <a:lstStyle/>
          <a:p>
            <a:r>
              <a:rPr lang="en-GB" b="1" smtClean="0"/>
              <a:t>The Alpha Advantage</a:t>
            </a:r>
            <a:endParaRPr lang="en-US" b="1" smtClean="0"/>
          </a:p>
        </p:txBody>
      </p:sp>
      <p:grpSp>
        <p:nvGrpSpPr>
          <p:cNvPr id="6147" name="Group 20"/>
          <p:cNvGrpSpPr>
            <a:grpSpLocks/>
          </p:cNvGrpSpPr>
          <p:nvPr/>
        </p:nvGrpSpPr>
        <p:grpSpPr bwMode="auto">
          <a:xfrm>
            <a:off x="-180975" y="836613"/>
            <a:ext cx="9183688" cy="5365750"/>
            <a:chOff x="-114" y="594"/>
            <a:chExt cx="5785" cy="3380"/>
          </a:xfrm>
        </p:grpSpPr>
        <p:pic>
          <p:nvPicPr>
            <p:cNvPr id="6148" name="Picture 11" descr="NewBetaTumorAMENDED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14" y="605"/>
              <a:ext cx="3115" cy="27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49" name="Picture 10" descr="NewBetaTumorAMENDED2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83" y="594"/>
              <a:ext cx="3058" cy="26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09" name="Text Box 942"/>
            <p:cNvSpPr txBox="1">
              <a:spLocks noChangeArrowheads="1"/>
            </p:cNvSpPr>
            <p:nvPr/>
          </p:nvSpPr>
          <p:spPr bwMode="auto">
            <a:xfrm>
              <a:off x="1202" y="618"/>
              <a:ext cx="872" cy="212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defRPr/>
              </a:pPr>
              <a:r>
                <a:rPr lang="nb-NO" sz="1600">
                  <a:latin typeface="+mj-lt"/>
                  <a:ea typeface="MS PGothic"/>
                  <a:cs typeface="Arial" pitchFamily="34" charset="0"/>
                </a:rPr>
                <a:t>Marrow</a:t>
              </a:r>
              <a:endParaRPr lang="en-US" sz="1600" dirty="0">
                <a:latin typeface="+mj-lt"/>
                <a:ea typeface="MS PGothic"/>
                <a:cs typeface="Arial" pitchFamily="34" charset="0"/>
              </a:endParaRPr>
            </a:p>
          </p:txBody>
        </p:sp>
        <p:sp>
          <p:nvSpPr>
            <p:cNvPr id="21510" name="Text Box 977"/>
            <p:cNvSpPr txBox="1">
              <a:spLocks noChangeArrowheads="1"/>
            </p:cNvSpPr>
            <p:nvPr/>
          </p:nvSpPr>
          <p:spPr bwMode="auto">
            <a:xfrm>
              <a:off x="1156" y="2840"/>
              <a:ext cx="397" cy="212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defRPr/>
              </a:pPr>
              <a:r>
                <a:rPr lang="nb-NO" sz="1600">
                  <a:latin typeface="+mj-lt"/>
                  <a:ea typeface="MS PGothic"/>
                  <a:cs typeface="Arial" pitchFamily="34" charset="0"/>
                </a:rPr>
                <a:t>Bone</a:t>
              </a:r>
              <a:endParaRPr lang="en-US" sz="1600" dirty="0">
                <a:latin typeface="+mj-lt"/>
                <a:ea typeface="MS PGothic"/>
                <a:cs typeface="Arial" pitchFamily="34" charset="0"/>
              </a:endParaRPr>
            </a:p>
          </p:txBody>
        </p:sp>
        <p:sp>
          <p:nvSpPr>
            <p:cNvPr id="6152" name="Text Box 940"/>
            <p:cNvSpPr txBox="1">
              <a:spLocks noChangeArrowheads="1"/>
            </p:cNvSpPr>
            <p:nvPr/>
          </p:nvSpPr>
          <p:spPr bwMode="auto">
            <a:xfrm>
              <a:off x="641" y="3146"/>
              <a:ext cx="2084" cy="8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nb-NO" sz="1600">
                  <a:latin typeface="Trebuchet MS" pitchFamily="34" charset="0"/>
                  <a:ea typeface="ＭＳ Ｐゴシック" pitchFamily="34" charset="-128"/>
                  <a:cs typeface="Arial" charset="0"/>
                </a:rPr>
                <a:t>Range of </a:t>
              </a:r>
              <a:r>
                <a:rPr lang="el-GR" sz="1600">
                  <a:latin typeface="Trebuchet MS" pitchFamily="34" charset="0"/>
                  <a:ea typeface="ＭＳ Ｐゴシック" pitchFamily="34" charset="-128"/>
                  <a:cs typeface="Arial" charset="0"/>
                </a:rPr>
                <a:t>α</a:t>
              </a:r>
              <a:r>
                <a:rPr lang="nb-NO" sz="1600">
                  <a:latin typeface="Trebuchet MS" pitchFamily="34" charset="0"/>
                  <a:ea typeface="ＭＳ Ｐゴシック" pitchFamily="34" charset="-128"/>
                  <a:cs typeface="Arial" charset="0"/>
                </a:rPr>
                <a:t>-particle:</a:t>
              </a:r>
              <a:br>
                <a:rPr lang="nb-NO" sz="1600">
                  <a:latin typeface="Trebuchet MS" pitchFamily="34" charset="0"/>
                  <a:ea typeface="ＭＳ Ｐゴシック" pitchFamily="34" charset="-128"/>
                  <a:cs typeface="Arial" charset="0"/>
                </a:rPr>
              </a:br>
              <a:r>
                <a:rPr lang="nb-NO" sz="1600">
                  <a:latin typeface="Trebuchet MS" pitchFamily="34" charset="0"/>
                  <a:ea typeface="ＭＳ Ｐゴシック" pitchFamily="34" charset="-128"/>
                  <a:cs typeface="Arial" charset="0"/>
                </a:rPr>
                <a:t>(short range – 2 to 10 cell diameters).  High LET, increased chance of double-strand DNA breaks</a:t>
              </a:r>
              <a:endParaRPr lang="en-US" sz="1600">
                <a:latin typeface="Trebuchet MS" pitchFamily="34" charset="0"/>
                <a:ea typeface="ＭＳ Ｐゴシック" pitchFamily="34" charset="-128"/>
                <a:cs typeface="Arial" charset="0"/>
              </a:endParaRPr>
            </a:p>
          </p:txBody>
        </p:sp>
        <p:sp>
          <p:nvSpPr>
            <p:cNvPr id="6153" name="Text Box 988"/>
            <p:cNvSpPr txBox="1">
              <a:spLocks noChangeArrowheads="1"/>
            </p:cNvSpPr>
            <p:nvPr/>
          </p:nvSpPr>
          <p:spPr bwMode="auto">
            <a:xfrm>
              <a:off x="2315" y="2406"/>
              <a:ext cx="671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nb-NO" sz="1600">
                  <a:latin typeface="Symbol" pitchFamily="18" charset="2"/>
                  <a:ea typeface="ＭＳ Ｐゴシック" pitchFamily="34" charset="-128"/>
                  <a:cs typeface="Arial" charset="0"/>
                </a:rPr>
                <a:t>a</a:t>
              </a:r>
              <a:r>
                <a:rPr lang="nb-NO" sz="1600">
                  <a:latin typeface="Trebuchet MS" pitchFamily="34" charset="0"/>
                  <a:ea typeface="ＭＳ Ｐゴシック" pitchFamily="34" charset="-128"/>
                  <a:cs typeface="Arial" charset="0"/>
                </a:rPr>
                <a:t> emitter</a:t>
              </a:r>
              <a:endParaRPr lang="en-US" sz="1600">
                <a:latin typeface="Trebuchet MS" pitchFamily="34" charset="0"/>
                <a:ea typeface="ＭＳ Ｐゴシック" pitchFamily="34" charset="-128"/>
                <a:cs typeface="Arial" charset="0"/>
              </a:endParaRPr>
            </a:p>
          </p:txBody>
        </p:sp>
        <p:cxnSp>
          <p:nvCxnSpPr>
            <p:cNvPr id="6" name="Straight Arrow Connector 5"/>
            <p:cNvCxnSpPr/>
            <p:nvPr/>
          </p:nvCxnSpPr>
          <p:spPr>
            <a:xfrm flipH="1" flipV="1">
              <a:off x="1527" y="2064"/>
              <a:ext cx="831" cy="461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6155" name="Text Box 941"/>
            <p:cNvSpPr txBox="1">
              <a:spLocks noChangeArrowheads="1"/>
            </p:cNvSpPr>
            <p:nvPr/>
          </p:nvSpPr>
          <p:spPr bwMode="auto">
            <a:xfrm>
              <a:off x="3053" y="3146"/>
              <a:ext cx="2588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nb-NO" sz="1600">
                  <a:latin typeface="Trebuchet MS" pitchFamily="34" charset="0"/>
                  <a:ea typeface="ＭＳ Ｐゴシック" pitchFamily="34" charset="-128"/>
                  <a:cs typeface="Arial" charset="0"/>
                </a:rPr>
                <a:t>Range of </a:t>
              </a:r>
              <a:r>
                <a:rPr lang="el-GR" sz="1600">
                  <a:latin typeface="Trebuchet MS" pitchFamily="34" charset="0"/>
                  <a:ea typeface="ＭＳ Ｐゴシック" pitchFamily="34" charset="-128"/>
                  <a:cs typeface="Arial" charset="0"/>
                </a:rPr>
                <a:t>β</a:t>
              </a:r>
              <a:r>
                <a:rPr lang="nb-NO" sz="1600">
                  <a:latin typeface="Trebuchet MS" pitchFamily="34" charset="0"/>
                  <a:ea typeface="ＭＳ Ｐゴシック" pitchFamily="34" charset="-128"/>
                  <a:cs typeface="Arial" charset="0"/>
                </a:rPr>
                <a:t>-particle:</a:t>
              </a:r>
              <a:br>
                <a:rPr lang="nb-NO" sz="1600">
                  <a:latin typeface="Trebuchet MS" pitchFamily="34" charset="0"/>
                  <a:ea typeface="ＭＳ Ｐゴシック" pitchFamily="34" charset="-128"/>
                  <a:cs typeface="Arial" charset="0"/>
                </a:rPr>
              </a:br>
              <a:r>
                <a:rPr lang="nb-NO" sz="1600">
                  <a:latin typeface="Trebuchet MS" pitchFamily="34" charset="0"/>
                  <a:ea typeface="ＭＳ Ｐゴシック" pitchFamily="34" charset="-128"/>
                  <a:cs typeface="Arial" charset="0"/>
                </a:rPr>
                <a:t>(long range – 10 to 1000 cell diameters)</a:t>
              </a:r>
              <a:endParaRPr lang="en-US" sz="1600">
                <a:latin typeface="Trebuchet MS" pitchFamily="34" charset="0"/>
                <a:ea typeface="ＭＳ Ｐゴシック" pitchFamily="34" charset="-128"/>
                <a:cs typeface="Arial" charset="0"/>
              </a:endParaRPr>
            </a:p>
          </p:txBody>
        </p:sp>
        <p:sp>
          <p:nvSpPr>
            <p:cNvPr id="21514" name="Text Box 977"/>
            <p:cNvSpPr txBox="1">
              <a:spLocks noChangeArrowheads="1"/>
            </p:cNvSpPr>
            <p:nvPr/>
          </p:nvSpPr>
          <p:spPr bwMode="auto">
            <a:xfrm>
              <a:off x="3878" y="2840"/>
              <a:ext cx="397" cy="212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defRPr/>
              </a:pPr>
              <a:r>
                <a:rPr lang="nb-NO" sz="1600">
                  <a:latin typeface="+mj-lt"/>
                  <a:ea typeface="MS PGothic"/>
                  <a:cs typeface="Arial" pitchFamily="34" charset="0"/>
                </a:rPr>
                <a:t>Bone</a:t>
              </a:r>
              <a:endParaRPr lang="en-US" sz="1600" dirty="0">
                <a:latin typeface="+mj-lt"/>
                <a:ea typeface="MS PGothic"/>
                <a:cs typeface="Arial" pitchFamily="34" charset="0"/>
              </a:endParaRPr>
            </a:p>
          </p:txBody>
        </p:sp>
        <p:sp>
          <p:nvSpPr>
            <p:cNvPr id="21518" name="Text Box 988"/>
            <p:cNvSpPr txBox="1">
              <a:spLocks noChangeArrowheads="1"/>
            </p:cNvSpPr>
            <p:nvPr/>
          </p:nvSpPr>
          <p:spPr bwMode="auto">
            <a:xfrm>
              <a:off x="4999" y="2349"/>
              <a:ext cx="672" cy="212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defRPr/>
              </a:pPr>
              <a:r>
                <a:rPr lang="el-GR" sz="1600" dirty="0">
                  <a:latin typeface="+mj-lt"/>
                  <a:ea typeface="MS PGothic"/>
                  <a:cs typeface="Arial" pitchFamily="34" charset="0"/>
                </a:rPr>
                <a:t>β-</a:t>
              </a:r>
              <a:r>
                <a:rPr lang="nb-NO" sz="1600" dirty="0">
                  <a:latin typeface="+mj-lt"/>
                  <a:ea typeface="MS PGothic"/>
                  <a:cs typeface="Arial" pitchFamily="34" charset="0"/>
                </a:rPr>
                <a:t>emitter</a:t>
              </a:r>
              <a:endParaRPr lang="en-US" sz="1600" dirty="0">
                <a:latin typeface="+mj-lt"/>
                <a:ea typeface="MS PGothic"/>
                <a:cs typeface="Arial" pitchFamily="34" charset="0"/>
              </a:endParaRPr>
            </a:p>
          </p:txBody>
        </p:sp>
        <p:cxnSp>
          <p:nvCxnSpPr>
            <p:cNvPr id="29" name="Straight Arrow Connector 28"/>
            <p:cNvCxnSpPr>
              <a:stCxn id="21518" idx="1"/>
            </p:cNvCxnSpPr>
            <p:nvPr/>
          </p:nvCxnSpPr>
          <p:spPr>
            <a:xfrm flipH="1" flipV="1">
              <a:off x="4206" y="2073"/>
              <a:ext cx="793" cy="38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1516" name="Text Box 942"/>
            <p:cNvSpPr txBox="1">
              <a:spLocks noChangeArrowheads="1"/>
            </p:cNvSpPr>
            <p:nvPr/>
          </p:nvSpPr>
          <p:spPr bwMode="auto">
            <a:xfrm>
              <a:off x="3878" y="618"/>
              <a:ext cx="873" cy="213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defRPr/>
              </a:pPr>
              <a:r>
                <a:rPr lang="nb-NO" sz="1600" dirty="0">
                  <a:latin typeface="+mj-lt"/>
                  <a:ea typeface="MS PGothic"/>
                  <a:cs typeface="Arial" pitchFamily="34" charset="0"/>
                </a:rPr>
                <a:t>Marrow</a:t>
              </a:r>
              <a:endParaRPr lang="en-US" sz="1600" dirty="0">
                <a:latin typeface="+mj-lt"/>
                <a:ea typeface="MS PGothic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/>
          </p:cNvSpPr>
          <p:nvPr>
            <p:ph type="title"/>
          </p:nvPr>
        </p:nvSpPr>
        <p:spPr>
          <a:xfrm>
            <a:off x="457200" y="44450"/>
            <a:ext cx="8229600" cy="863600"/>
          </a:xfrm>
        </p:spPr>
        <p:txBody>
          <a:bodyPr/>
          <a:lstStyle/>
          <a:p>
            <a:r>
              <a:rPr lang="en-GB" b="1" smtClean="0"/>
              <a:t>The Disadvantages</a:t>
            </a:r>
            <a:endParaRPr lang="en-US" b="1" smtClean="0"/>
          </a:p>
        </p:txBody>
      </p:sp>
      <p:sp>
        <p:nvSpPr>
          <p:cNvPr id="7171" name="Rectangle 3"/>
          <p:cNvSpPr>
            <a:spLocks noGrp="1"/>
          </p:cNvSpPr>
          <p:nvPr>
            <p:ph type="body" idx="1"/>
          </p:nvPr>
        </p:nvSpPr>
        <p:spPr>
          <a:xfrm>
            <a:off x="179388" y="908050"/>
            <a:ext cx="8229600" cy="5257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sz="2800" baseline="30000" smtClean="0"/>
              <a:t>223</a:t>
            </a:r>
            <a:r>
              <a:rPr lang="en-GB" sz="2800" smtClean="0"/>
              <a:t>Ra’s emissions are not optimal for imaging with conventional gamma cameras</a:t>
            </a:r>
          </a:p>
          <a:p>
            <a:pPr>
              <a:lnSpc>
                <a:spcPct val="90000"/>
              </a:lnSpc>
            </a:pPr>
            <a:endParaRPr lang="en-GB" sz="2800" smtClean="0"/>
          </a:p>
          <a:p>
            <a:pPr>
              <a:lnSpc>
                <a:spcPct val="90000"/>
              </a:lnSpc>
            </a:pPr>
            <a:endParaRPr lang="en-GB" sz="2800" smtClean="0"/>
          </a:p>
          <a:p>
            <a:pPr>
              <a:lnSpc>
                <a:spcPct val="90000"/>
              </a:lnSpc>
            </a:pPr>
            <a:endParaRPr lang="en-GB" sz="2800" smtClean="0"/>
          </a:p>
          <a:p>
            <a:pPr>
              <a:lnSpc>
                <a:spcPct val="90000"/>
              </a:lnSpc>
            </a:pPr>
            <a:endParaRPr lang="en-GB" sz="2800" smtClean="0"/>
          </a:p>
          <a:p>
            <a:pPr>
              <a:lnSpc>
                <a:spcPct val="90000"/>
              </a:lnSpc>
            </a:pPr>
            <a:endParaRPr lang="en-GB" sz="2800" smtClean="0"/>
          </a:p>
          <a:p>
            <a:pPr>
              <a:lnSpc>
                <a:spcPct val="90000"/>
              </a:lnSpc>
            </a:pPr>
            <a:endParaRPr lang="en-GB" sz="2800" smtClean="0"/>
          </a:p>
          <a:p>
            <a:pPr>
              <a:lnSpc>
                <a:spcPct val="90000"/>
              </a:lnSpc>
            </a:pPr>
            <a:r>
              <a:rPr lang="en-GB" sz="2800" smtClean="0"/>
              <a:t>Injected activities are generally </a:t>
            </a:r>
            <a:br>
              <a:rPr lang="en-GB" sz="2800" smtClean="0"/>
            </a:br>
            <a:r>
              <a:rPr lang="en-GB" sz="2800" smtClean="0"/>
              <a:t>around 6MBq </a:t>
            </a:r>
            <a:r>
              <a:rPr lang="en-GB" sz="2800" smtClean="0">
                <a:sym typeface="Wingdings" pitchFamily="2" charset="2"/>
              </a:rPr>
              <a:t> very low external</a:t>
            </a:r>
            <a:br>
              <a:rPr lang="en-GB" sz="2800" smtClean="0">
                <a:sym typeface="Wingdings" pitchFamily="2" charset="2"/>
              </a:rPr>
            </a:br>
            <a:r>
              <a:rPr lang="en-GB" sz="2800" smtClean="0">
                <a:sym typeface="Wingdings" pitchFamily="2" charset="2"/>
              </a:rPr>
              <a:t>dose rate (good for patients’ family,</a:t>
            </a:r>
            <a:br>
              <a:rPr lang="en-GB" sz="2800" smtClean="0">
                <a:sym typeface="Wingdings" pitchFamily="2" charset="2"/>
              </a:rPr>
            </a:br>
            <a:r>
              <a:rPr lang="en-GB" sz="2800" smtClean="0">
                <a:sym typeface="Wingdings" pitchFamily="2" charset="2"/>
              </a:rPr>
              <a:t>not good for imaging!). </a:t>
            </a:r>
            <a:endParaRPr lang="en-US" sz="2800" smtClean="0"/>
          </a:p>
        </p:txBody>
      </p:sp>
      <p:pic>
        <p:nvPicPr>
          <p:cNvPr id="7172" name="Picture 2" descr="http://www.cancernetwork.com/image/image_gallery?img_id=2058358&amp;t=133469326798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1557338"/>
            <a:ext cx="1830388" cy="4535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1733550"/>
            <a:ext cx="3816350" cy="284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/>
          </p:cNvSpPr>
          <p:nvPr>
            <p:ph type="title"/>
          </p:nvPr>
        </p:nvSpPr>
        <p:spPr>
          <a:xfrm>
            <a:off x="457200" y="115888"/>
            <a:ext cx="8229600" cy="1009650"/>
          </a:xfrm>
        </p:spPr>
        <p:txBody>
          <a:bodyPr/>
          <a:lstStyle/>
          <a:p>
            <a:r>
              <a:rPr lang="en-GB" b="1" smtClean="0"/>
              <a:t>Why do we need imaging?</a:t>
            </a:r>
            <a:endParaRPr lang="en-US" b="1" smtClean="0"/>
          </a:p>
        </p:txBody>
      </p:sp>
      <p:sp>
        <p:nvSpPr>
          <p:cNvPr id="8195" name="Rectangle 3"/>
          <p:cNvSpPr>
            <a:spLocks noGrp="1"/>
          </p:cNvSpPr>
          <p:nvPr>
            <p:ph type="body" idx="1"/>
          </p:nvPr>
        </p:nvSpPr>
        <p:spPr>
          <a:xfrm>
            <a:off x="446088" y="1052513"/>
            <a:ext cx="8229600" cy="417671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sz="2800" smtClean="0"/>
              <a:t>Currently very simplistic administration regimen based on patient weight (50kBq/kg)</a:t>
            </a:r>
          </a:p>
          <a:p>
            <a:pPr>
              <a:lnSpc>
                <a:spcPct val="90000"/>
              </a:lnSpc>
            </a:pPr>
            <a:r>
              <a:rPr lang="en-GB" sz="2800" smtClean="0"/>
              <a:t>BUT…patient weight does not necessarily correlate to tumour burden, radiopharmaceutical uptake, or even the patient’s bone marrow reserve</a:t>
            </a:r>
          </a:p>
          <a:p>
            <a:pPr>
              <a:lnSpc>
                <a:spcPct val="90000"/>
              </a:lnSpc>
            </a:pPr>
            <a:r>
              <a:rPr lang="en-GB" sz="2800" smtClean="0"/>
              <a:t>Therapy could be tailored to the individual patient by adjusting administered activity based on uptake and clearance in the bone</a:t>
            </a:r>
          </a:p>
          <a:p>
            <a:pPr>
              <a:lnSpc>
                <a:spcPct val="90000"/>
              </a:lnSpc>
            </a:pPr>
            <a:r>
              <a:rPr lang="en-GB" sz="2800" smtClean="0"/>
              <a:t>Need to image the biodistribution and clearance of radiopharmaceutical, as this varies greatly between patients</a:t>
            </a:r>
          </a:p>
          <a:p>
            <a:pPr>
              <a:lnSpc>
                <a:spcPct val="90000"/>
              </a:lnSpc>
            </a:pPr>
            <a:r>
              <a:rPr lang="en-GB" sz="3600" b="1" smtClean="0">
                <a:sym typeface="Wingdings" pitchFamily="2" charset="2"/>
              </a:rPr>
              <a:t> “</a:t>
            </a:r>
            <a:r>
              <a:rPr lang="en-GB" sz="3600" b="1" smtClean="0"/>
              <a:t>Personalised medicine”</a:t>
            </a:r>
            <a:endParaRPr lang="en-US" sz="3600" b="1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857250"/>
          </a:xfrm>
        </p:spPr>
        <p:txBody>
          <a:bodyPr/>
          <a:lstStyle/>
          <a:p>
            <a:pPr eaLnBrk="1" hangingPunct="1"/>
            <a:r>
              <a:rPr lang="en-GB" b="1" smtClean="0"/>
              <a:t>Imaging with gamma cameras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5786438" y="5894388"/>
            <a:ext cx="5214937" cy="89217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GB" sz="1800" smtClean="0"/>
              <a:t>Hindorf et al, NMC 2012</a:t>
            </a:r>
          </a:p>
        </p:txBody>
      </p:sp>
      <p:grpSp>
        <p:nvGrpSpPr>
          <p:cNvPr id="9220" name="Group 11"/>
          <p:cNvGrpSpPr>
            <a:grpSpLocks/>
          </p:cNvGrpSpPr>
          <p:nvPr/>
        </p:nvGrpSpPr>
        <p:grpSpPr bwMode="auto">
          <a:xfrm>
            <a:off x="5765800" y="1071563"/>
            <a:ext cx="2592388" cy="4929187"/>
            <a:chOff x="5765980" y="1071546"/>
            <a:chExt cx="3125628" cy="5524500"/>
          </a:xfrm>
        </p:grpSpPr>
        <p:pic>
          <p:nvPicPr>
            <p:cNvPr id="9227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00958" y="1071546"/>
              <a:ext cx="1390650" cy="5524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28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65980" y="1083881"/>
              <a:ext cx="1428750" cy="541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9221" name="Picture 4" descr="\\rsch-onstor-01\Users\JScuffham\CSO Fellowship\Experiment Data\Ra-223\LEGP_spectrum.t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1071563"/>
            <a:ext cx="4857750" cy="253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5" descr="\\rsch-onstor-01\Users\JScuffham\CSO Fellowship\Experiment Data\Ra-223\MEGP_spectrum.t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3714750"/>
            <a:ext cx="4929187" cy="2513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3" name="Content Placeholder 2"/>
          <p:cNvSpPr txBox="1">
            <a:spLocks/>
          </p:cNvSpPr>
          <p:nvPr/>
        </p:nvSpPr>
        <p:spPr bwMode="auto">
          <a:xfrm>
            <a:off x="0" y="750888"/>
            <a:ext cx="5214938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20000"/>
              </a:spcBef>
              <a:buFont typeface="Arial" charset="0"/>
              <a:buNone/>
            </a:pPr>
            <a:r>
              <a:rPr lang="en-GB">
                <a:latin typeface="Calibri" pitchFamily="34" charset="0"/>
              </a:rPr>
              <a:t>Typical Energy Spectra:</a:t>
            </a:r>
          </a:p>
        </p:txBody>
      </p:sp>
      <p:sp>
        <p:nvSpPr>
          <p:cNvPr id="9224" name="Content Placeholder 2"/>
          <p:cNvSpPr txBox="1">
            <a:spLocks/>
          </p:cNvSpPr>
          <p:nvPr/>
        </p:nvSpPr>
        <p:spPr bwMode="auto">
          <a:xfrm>
            <a:off x="5715000" y="714375"/>
            <a:ext cx="5214938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20000"/>
              </a:spcBef>
              <a:buFont typeface="Arial" charset="0"/>
              <a:buNone/>
            </a:pPr>
            <a:r>
              <a:rPr lang="en-GB">
                <a:latin typeface="Calibri" pitchFamily="34" charset="0"/>
              </a:rPr>
              <a:t>Typical Patient Images (MEGP):</a:t>
            </a:r>
          </a:p>
        </p:txBody>
      </p:sp>
      <p:sp>
        <p:nvSpPr>
          <p:cNvPr id="9225" name="Content Placeholder 2"/>
          <p:cNvSpPr txBox="1">
            <a:spLocks/>
          </p:cNvSpPr>
          <p:nvPr/>
        </p:nvSpPr>
        <p:spPr bwMode="auto">
          <a:xfrm>
            <a:off x="1571625" y="1714500"/>
            <a:ext cx="5214938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20000"/>
              </a:spcBef>
              <a:buFont typeface="Arial" charset="0"/>
              <a:buNone/>
            </a:pPr>
            <a:r>
              <a:rPr lang="en-GB">
                <a:latin typeface="Calibri" pitchFamily="34" charset="0"/>
              </a:rPr>
              <a:t>“Low-energy” Collimators</a:t>
            </a:r>
          </a:p>
        </p:txBody>
      </p:sp>
      <p:sp>
        <p:nvSpPr>
          <p:cNvPr id="9226" name="Content Placeholder 2"/>
          <p:cNvSpPr txBox="1">
            <a:spLocks/>
          </p:cNvSpPr>
          <p:nvPr/>
        </p:nvSpPr>
        <p:spPr bwMode="auto">
          <a:xfrm>
            <a:off x="1643063" y="4643438"/>
            <a:ext cx="5214937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20000"/>
              </a:spcBef>
              <a:buFont typeface="Arial" charset="0"/>
              <a:buNone/>
            </a:pPr>
            <a:r>
              <a:rPr lang="en-GB">
                <a:latin typeface="Calibri" pitchFamily="34" charset="0"/>
              </a:rPr>
              <a:t>“Medium Energy” Collimators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88"/>
          </a:xfrm>
        </p:spPr>
        <p:txBody>
          <a:bodyPr/>
          <a:lstStyle/>
          <a:p>
            <a:pPr eaLnBrk="1" hangingPunct="1"/>
            <a:r>
              <a:rPr lang="en-GB" b="1" smtClean="0"/>
              <a:t>The HEXITEC Detector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4500563" y="714375"/>
            <a:ext cx="4429125" cy="2714625"/>
          </a:xfrm>
        </p:spPr>
        <p:txBody>
          <a:bodyPr/>
          <a:lstStyle/>
          <a:p>
            <a:pPr eaLnBrk="1" hangingPunct="1"/>
            <a:r>
              <a:rPr lang="en-GB" sz="2200" smtClean="0"/>
              <a:t>1mm thick CdTe</a:t>
            </a:r>
          </a:p>
          <a:p>
            <a:pPr eaLnBrk="1" hangingPunct="1"/>
            <a:r>
              <a:rPr lang="en-GB" sz="2200" smtClean="0"/>
              <a:t>80 x 80 pixels, 250</a:t>
            </a:r>
            <a:r>
              <a:rPr lang="en-GB" sz="2200" smtClean="0">
                <a:latin typeface="Symbol" pitchFamily="18" charset="2"/>
              </a:rPr>
              <a:t>m</a:t>
            </a:r>
            <a:r>
              <a:rPr lang="en-GB" sz="2200" smtClean="0"/>
              <a:t>m pitch</a:t>
            </a:r>
          </a:p>
          <a:p>
            <a:pPr eaLnBrk="1" hangingPunct="1"/>
            <a:r>
              <a:rPr lang="en-GB" sz="2200" smtClean="0"/>
              <a:t>5-200keV spectroscopy per pixel</a:t>
            </a:r>
          </a:p>
          <a:p>
            <a:pPr eaLnBrk="1" hangingPunct="1"/>
            <a:r>
              <a:rPr lang="en-GB" sz="2200" smtClean="0"/>
              <a:t>10000 frames per second</a:t>
            </a:r>
          </a:p>
          <a:p>
            <a:pPr eaLnBrk="1" hangingPunct="1"/>
            <a:r>
              <a:rPr lang="en-GB" sz="2200" smtClean="0"/>
              <a:t>-500V detector bias</a:t>
            </a:r>
          </a:p>
          <a:p>
            <a:pPr eaLnBrk="1" hangingPunct="1"/>
            <a:r>
              <a:rPr lang="en-GB" sz="2200" smtClean="0"/>
              <a:t>Peltier cooling, room temperature operation</a:t>
            </a:r>
          </a:p>
        </p:txBody>
      </p:sp>
      <p:pic>
        <p:nvPicPr>
          <p:cNvPr id="1024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857250"/>
            <a:ext cx="4214812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3" descr="compare_spectr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07" t="3870" r="8093" b="2753"/>
          <a:stretch>
            <a:fillRect/>
          </a:stretch>
        </p:blipFill>
        <p:spPr bwMode="auto">
          <a:xfrm>
            <a:off x="4395788" y="3500438"/>
            <a:ext cx="4605337" cy="267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6" name="Content Placeholder 2"/>
          <p:cNvSpPr txBox="1">
            <a:spLocks/>
          </p:cNvSpPr>
          <p:nvPr/>
        </p:nvSpPr>
        <p:spPr bwMode="auto">
          <a:xfrm>
            <a:off x="71438" y="3714750"/>
            <a:ext cx="4214812" cy="271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20000"/>
              </a:spcBef>
              <a:buFont typeface="Arial" charset="0"/>
              <a:buChar char="•"/>
            </a:pPr>
            <a:r>
              <a:rPr lang="en-GB" sz="2200">
                <a:latin typeface="Calibri" pitchFamily="34" charset="0"/>
              </a:rPr>
              <a:t>Corrections for charge sharing</a:t>
            </a:r>
          </a:p>
          <a:p>
            <a:pPr eaLnBrk="1" hangingPunct="1">
              <a:spcBef>
                <a:spcPct val="20000"/>
              </a:spcBef>
              <a:buFont typeface="Arial" charset="0"/>
              <a:buChar char="•"/>
            </a:pPr>
            <a:r>
              <a:rPr lang="en-GB" sz="2200">
                <a:latin typeface="Calibri" pitchFamily="34" charset="0"/>
              </a:rPr>
              <a:t>Pixelwise energy and uniformity calibrations</a:t>
            </a:r>
          </a:p>
          <a:p>
            <a:pPr eaLnBrk="1" hangingPunct="1">
              <a:spcBef>
                <a:spcPct val="20000"/>
              </a:spcBef>
              <a:buFont typeface="Arial" charset="0"/>
              <a:buChar char="•"/>
            </a:pPr>
            <a:r>
              <a:rPr lang="en-GB" sz="2200">
                <a:latin typeface="Calibri" pitchFamily="34" charset="0"/>
              </a:rPr>
              <a:t>Energy resolution 0.8% at 140keV (vs 9% for conventional gamma camera)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414</TotalTime>
  <Words>456</Words>
  <Application>Microsoft Office PowerPoint</Application>
  <PresentationFormat>On-screen Show (4:3)</PresentationFormat>
  <Paragraphs>135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Calibri</vt:lpstr>
      <vt:lpstr>ＭＳ Ｐゴシック</vt:lpstr>
      <vt:lpstr>Trebuchet MS</vt:lpstr>
      <vt:lpstr>Symbol</vt:lpstr>
      <vt:lpstr>Wingdings</vt:lpstr>
      <vt:lpstr>Office Theme</vt:lpstr>
      <vt:lpstr>Imaging of Ra-223 with a small-pixel CdTe detector:  potential for improved image quantification for radionuclide dosimetry</vt:lpstr>
      <vt:lpstr>Prostate Cancer</vt:lpstr>
      <vt:lpstr>Bone metastases</vt:lpstr>
      <vt:lpstr>Xofigo R</vt:lpstr>
      <vt:lpstr>The Alpha Advantage</vt:lpstr>
      <vt:lpstr>The Disadvantages</vt:lpstr>
      <vt:lpstr>Why do we need imaging?</vt:lpstr>
      <vt:lpstr>Imaging with gamma cameras</vt:lpstr>
      <vt:lpstr>The HEXITEC Detector</vt:lpstr>
      <vt:lpstr>HEXITEC Ra-223 Spectrum</vt:lpstr>
      <vt:lpstr>HEXITEC Imaging with Ra-223</vt:lpstr>
      <vt:lpstr>Imaging Results</vt:lpstr>
      <vt:lpstr>Comparison with gamma camera</vt:lpstr>
      <vt:lpstr>HEXITEC Ra-223 conclusions</vt:lpstr>
      <vt:lpstr>Ongoing work – RAL and Surrey</vt:lpstr>
    </vt:vector>
  </TitlesOfParts>
  <Company>Royal Surrey County Hospital NHS Foundation Trust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James Scuffham</dc:creator>
  <cp:lastModifiedBy>James Scuffham</cp:lastModifiedBy>
  <cp:revision>38</cp:revision>
  <dcterms:created xsi:type="dcterms:W3CDTF">2014-02-26T14:36:29Z</dcterms:created>
  <dcterms:modified xsi:type="dcterms:W3CDTF">2014-09-11T07:18:06Z</dcterms:modified>
</cp:coreProperties>
</file>