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embeddings/oleObject2.bin" ContentType="application/vnd.openxmlformats-officedocument.oleObject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98" r:id="rId4"/>
    <p:sldId id="260" r:id="rId5"/>
    <p:sldId id="273" r:id="rId6"/>
    <p:sldId id="287" r:id="rId7"/>
    <p:sldId id="301" r:id="rId8"/>
    <p:sldId id="262" r:id="rId9"/>
    <p:sldId id="269" r:id="rId10"/>
    <p:sldId id="295" r:id="rId11"/>
    <p:sldId id="284" r:id="rId12"/>
    <p:sldId id="288" r:id="rId13"/>
    <p:sldId id="300" r:id="rId14"/>
    <p:sldId id="297" r:id="rId15"/>
    <p:sldId id="290" r:id="rId16"/>
    <p:sldId id="289" r:id="rId17"/>
    <p:sldId id="304" r:id="rId18"/>
    <p:sldId id="291" r:id="rId19"/>
    <p:sldId id="292" r:id="rId20"/>
    <p:sldId id="275" r:id="rId21"/>
    <p:sldId id="303" r:id="rId22"/>
    <p:sldId id="274" r:id="rId23"/>
    <p:sldId id="294" r:id="rId24"/>
    <p:sldId id="258" r:id="rId25"/>
    <p:sldId id="261" r:id="rId26"/>
    <p:sldId id="263" r:id="rId27"/>
    <p:sldId id="276" r:id="rId28"/>
    <p:sldId id="272" r:id="rId29"/>
    <p:sldId id="264" r:id="rId30"/>
    <p:sldId id="286" r:id="rId31"/>
    <p:sldId id="270" r:id="rId32"/>
    <p:sldId id="285" r:id="rId33"/>
    <p:sldId id="271" r:id="rId34"/>
    <p:sldId id="267" r:id="rId35"/>
    <p:sldId id="277" r:id="rId36"/>
    <p:sldId id="283" r:id="rId37"/>
    <p:sldId id="278" r:id="rId38"/>
    <p:sldId id="279" r:id="rId39"/>
    <p:sldId id="280" r:id="rId40"/>
    <p:sldId id="281" r:id="rId41"/>
    <p:sldId id="282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C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946" autoAdjust="0"/>
  </p:normalViewPr>
  <p:slideViewPr>
    <p:cSldViewPr snapToGrid="0" snapToObjects="1">
      <p:cViewPr>
        <p:scale>
          <a:sx n="100" d="100"/>
          <a:sy n="100" d="100"/>
        </p:scale>
        <p:origin x="-1240" y="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mina:Desktop:University:Workbook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mina:Desktop:University:Workbook2%20(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mina:Desktop:University:Workbook2%20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mina:Desktop:University:Workbook2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Investigating</a:t>
            </a:r>
            <a:r>
              <a:rPr lang="en-US" baseline="0"/>
              <a:t> Z thickness on Scatter detector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No DB and perfect energy resolution </c:v>
          </c:tx>
          <c:spPr>
            <a:ln w="47625">
              <a:noFill/>
            </a:ln>
          </c:spPr>
          <c:xVal>
            <c:numRef>
              <c:f>Sheet1!$C$8:$C$11</c:f>
              <c:numCache>
                <c:formatCode>General</c:formatCode>
                <c:ptCount val="4"/>
                <c:pt idx="0">
                  <c:v>1.0</c:v>
                </c:pt>
                <c:pt idx="1">
                  <c:v>3.0</c:v>
                </c:pt>
                <c:pt idx="2">
                  <c:v>4.5</c:v>
                </c:pt>
                <c:pt idx="3">
                  <c:v>9.0</c:v>
                </c:pt>
              </c:numCache>
            </c:numRef>
          </c:xVal>
          <c:yVal>
            <c:numRef>
              <c:f>Sheet1!$D$8:$D$11</c:f>
              <c:numCache>
                <c:formatCode>General</c:formatCode>
                <c:ptCount val="4"/>
                <c:pt idx="0">
                  <c:v>5.95</c:v>
                </c:pt>
                <c:pt idx="1">
                  <c:v>6.71</c:v>
                </c:pt>
                <c:pt idx="2">
                  <c:v>7.44</c:v>
                </c:pt>
                <c:pt idx="3">
                  <c:v>11.23</c:v>
                </c:pt>
              </c:numCache>
            </c:numRef>
          </c:yVal>
          <c:smooth val="0"/>
        </c:ser>
        <c:ser>
          <c:idx val="1"/>
          <c:order val="1"/>
          <c:tx>
            <c:v>DB and Perfect Energy Resolution</c:v>
          </c:tx>
          <c:spPr>
            <a:ln w="47625">
              <a:noFill/>
            </a:ln>
          </c:spPr>
          <c:xVal>
            <c:numRef>
              <c:f>Sheet1!$C$15:$C$18</c:f>
              <c:numCache>
                <c:formatCode>General</c:formatCode>
                <c:ptCount val="4"/>
                <c:pt idx="0">
                  <c:v>1.0</c:v>
                </c:pt>
                <c:pt idx="1">
                  <c:v>3.0</c:v>
                </c:pt>
                <c:pt idx="2">
                  <c:v>4.5</c:v>
                </c:pt>
                <c:pt idx="3">
                  <c:v>9.0</c:v>
                </c:pt>
              </c:numCache>
            </c:numRef>
          </c:xVal>
          <c:yVal>
            <c:numRef>
              <c:f>Sheet1!$D$15:$D$18</c:f>
              <c:numCache>
                <c:formatCode>General</c:formatCode>
                <c:ptCount val="4"/>
                <c:pt idx="0">
                  <c:v>10.09</c:v>
                </c:pt>
                <c:pt idx="1">
                  <c:v>10.66</c:v>
                </c:pt>
                <c:pt idx="2">
                  <c:v>11.98</c:v>
                </c:pt>
                <c:pt idx="3">
                  <c:v>17.58</c:v>
                </c:pt>
              </c:numCache>
            </c:numRef>
          </c:yVal>
          <c:smooth val="0"/>
        </c:ser>
        <c:ser>
          <c:idx val="2"/>
          <c:order val="2"/>
          <c:tx>
            <c:v>No DB and 1.5 keV energy resolution</c:v>
          </c:tx>
          <c:spPr>
            <a:ln w="47625">
              <a:noFill/>
            </a:ln>
          </c:spPr>
          <c:xVal>
            <c:numRef>
              <c:f>Sheet1!$C$22:$C$25</c:f>
              <c:numCache>
                <c:formatCode>General</c:formatCode>
                <c:ptCount val="4"/>
                <c:pt idx="0">
                  <c:v>1.0</c:v>
                </c:pt>
                <c:pt idx="1">
                  <c:v>3.0</c:v>
                </c:pt>
                <c:pt idx="2">
                  <c:v>4.5</c:v>
                </c:pt>
                <c:pt idx="3">
                  <c:v>9.0</c:v>
                </c:pt>
              </c:numCache>
            </c:numRef>
          </c:xVal>
          <c:yVal>
            <c:numRef>
              <c:f>Sheet1!$D$22:$D$25</c:f>
              <c:numCache>
                <c:formatCode>General</c:formatCode>
                <c:ptCount val="4"/>
                <c:pt idx="0">
                  <c:v>6.01</c:v>
                </c:pt>
                <c:pt idx="1">
                  <c:v>6.67</c:v>
                </c:pt>
                <c:pt idx="2">
                  <c:v>7.39</c:v>
                </c:pt>
                <c:pt idx="3">
                  <c:v>11.02</c:v>
                </c:pt>
              </c:numCache>
            </c:numRef>
          </c:yVal>
          <c:smooth val="0"/>
        </c:ser>
        <c:ser>
          <c:idx val="3"/>
          <c:order val="3"/>
          <c:tx>
            <c:v>DB and 1.5 keV energy Resolution</c:v>
          </c:tx>
          <c:spPr>
            <a:ln w="47625">
              <a:noFill/>
            </a:ln>
          </c:spPr>
          <c:xVal>
            <c:numRef>
              <c:f>Sheet1!$C$29:$C$32</c:f>
              <c:numCache>
                <c:formatCode>General</c:formatCode>
                <c:ptCount val="4"/>
                <c:pt idx="0">
                  <c:v>1.0</c:v>
                </c:pt>
                <c:pt idx="1">
                  <c:v>3.0</c:v>
                </c:pt>
                <c:pt idx="2">
                  <c:v>4.5</c:v>
                </c:pt>
                <c:pt idx="3">
                  <c:v>9.0</c:v>
                </c:pt>
              </c:numCache>
            </c:numRef>
          </c:xVal>
          <c:yVal>
            <c:numRef>
              <c:f>Sheet1!$D$29:$D$32</c:f>
              <c:numCache>
                <c:formatCode>General</c:formatCode>
                <c:ptCount val="4"/>
                <c:pt idx="0">
                  <c:v>10.7</c:v>
                </c:pt>
                <c:pt idx="1">
                  <c:v>10.74</c:v>
                </c:pt>
                <c:pt idx="2">
                  <c:v>11.99</c:v>
                </c:pt>
                <c:pt idx="3">
                  <c:v>18.5</c:v>
                </c:pt>
              </c:numCache>
            </c:numRef>
          </c:yVal>
          <c:smooth val="0"/>
        </c:ser>
        <c:ser>
          <c:idx val="4"/>
          <c:order val="4"/>
          <c:tx>
            <c:v>no Psa on scatter including DB and energy resolution</c:v>
          </c:tx>
          <c:spPr>
            <a:ln w="47625">
              <a:noFill/>
            </a:ln>
          </c:spPr>
          <c:xVal>
            <c:numRef>
              <c:f>Sheet1!$C$11</c:f>
              <c:numCache>
                <c:formatCode>General</c:formatCode>
                <c:ptCount val="1"/>
                <c:pt idx="0">
                  <c:v>9.0</c:v>
                </c:pt>
              </c:numCache>
            </c:numRef>
          </c:xVal>
          <c:yVal>
            <c:numRef>
              <c:f>Sheet1!$H$5</c:f>
              <c:numCache>
                <c:formatCode>General</c:formatCode>
                <c:ptCount val="1"/>
                <c:pt idx="0">
                  <c:v>22.91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5939384"/>
        <c:axId val="-2120333912"/>
      </c:scatterChart>
      <c:valAx>
        <c:axId val="2115939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Thickness</a:t>
                </a:r>
                <a:r>
                  <a:rPr lang="en-US" baseline="0"/>
                  <a:t> of crystal layers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0333912"/>
        <c:crosses val="autoZero"/>
        <c:crossBetween val="midCat"/>
      </c:valAx>
      <c:valAx>
        <c:axId val="-21203339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Image</a:t>
                </a:r>
                <a:r>
                  <a:rPr lang="en-US" baseline="0"/>
                  <a:t> Resolution (mm)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593938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Investigation</a:t>
            </a:r>
            <a:r>
              <a:rPr lang="en-US" baseline="0"/>
              <a:t> of Absorber Thickness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No Doppler broadening and perfect energy resolution</c:v>
          </c:tx>
          <c:spPr>
            <a:ln w="47625">
              <a:noFill/>
            </a:ln>
          </c:spPr>
          <c:xVal>
            <c:numRef>
              <c:f>Sheet2!$B$7:$B$12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4.0</c:v>
                </c:pt>
                <c:pt idx="3">
                  <c:v>5.0</c:v>
                </c:pt>
                <c:pt idx="4">
                  <c:v>10.0</c:v>
                </c:pt>
                <c:pt idx="5">
                  <c:v>20.0</c:v>
                </c:pt>
              </c:numCache>
            </c:numRef>
          </c:xVal>
          <c:yVal>
            <c:numRef>
              <c:f>Sheet2!$C$7:$C$12</c:f>
              <c:numCache>
                <c:formatCode>General</c:formatCode>
                <c:ptCount val="6"/>
                <c:pt idx="0">
                  <c:v>5.87</c:v>
                </c:pt>
                <c:pt idx="1">
                  <c:v>6.21</c:v>
                </c:pt>
                <c:pt idx="2">
                  <c:v>7.01</c:v>
                </c:pt>
                <c:pt idx="3">
                  <c:v>8.01</c:v>
                </c:pt>
                <c:pt idx="4">
                  <c:v>11.81</c:v>
                </c:pt>
                <c:pt idx="5">
                  <c:v>25.9</c:v>
                </c:pt>
              </c:numCache>
            </c:numRef>
          </c:yVal>
          <c:smooth val="0"/>
        </c:ser>
        <c:ser>
          <c:idx val="1"/>
          <c:order val="1"/>
          <c:tx>
            <c:v>Doppler broadening and perfect energy resolution</c:v>
          </c:tx>
          <c:spPr>
            <a:ln w="47625">
              <a:noFill/>
            </a:ln>
          </c:spPr>
          <c:xVal>
            <c:numRef>
              <c:f>Sheet2!$B$16:$B$21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4.0</c:v>
                </c:pt>
                <c:pt idx="3">
                  <c:v>5.0</c:v>
                </c:pt>
                <c:pt idx="4">
                  <c:v>10.0</c:v>
                </c:pt>
                <c:pt idx="5">
                  <c:v>20.0</c:v>
                </c:pt>
              </c:numCache>
            </c:numRef>
          </c:xVal>
          <c:yVal>
            <c:numRef>
              <c:f>Sheet2!$C$16:$C$21</c:f>
              <c:numCache>
                <c:formatCode>General</c:formatCode>
                <c:ptCount val="6"/>
                <c:pt idx="0">
                  <c:v>10.06</c:v>
                </c:pt>
                <c:pt idx="1">
                  <c:v>10.31</c:v>
                </c:pt>
                <c:pt idx="2">
                  <c:v>12.17</c:v>
                </c:pt>
                <c:pt idx="3">
                  <c:v>12.95</c:v>
                </c:pt>
                <c:pt idx="4">
                  <c:v>17.67</c:v>
                </c:pt>
                <c:pt idx="5">
                  <c:v>30.41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Sheet2!$H$3</c:f>
              <c:strCache>
                <c:ptCount val="1"/>
                <c:pt idx="0">
                  <c:v>Dopple broadening and 1.5 keV energy resolution 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Sheet2!$B$24:$B$29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4.0</c:v>
                </c:pt>
                <c:pt idx="3">
                  <c:v>5.0</c:v>
                </c:pt>
                <c:pt idx="4">
                  <c:v>10.0</c:v>
                </c:pt>
                <c:pt idx="5">
                  <c:v>20.0</c:v>
                </c:pt>
              </c:numCache>
            </c:numRef>
          </c:xVal>
          <c:yVal>
            <c:numRef>
              <c:f>Sheet2!$C$24:$C$29</c:f>
              <c:numCache>
                <c:formatCode>General</c:formatCode>
                <c:ptCount val="6"/>
                <c:pt idx="0">
                  <c:v>5.83</c:v>
                </c:pt>
                <c:pt idx="1">
                  <c:v>6.23</c:v>
                </c:pt>
                <c:pt idx="2">
                  <c:v>6.98</c:v>
                </c:pt>
                <c:pt idx="3">
                  <c:v>8.1</c:v>
                </c:pt>
                <c:pt idx="4">
                  <c:v>11.41</c:v>
                </c:pt>
                <c:pt idx="5">
                  <c:v>26.18</c:v>
                </c:pt>
              </c:numCache>
            </c:numRef>
          </c:yVal>
          <c:smooth val="0"/>
        </c:ser>
        <c:ser>
          <c:idx val="3"/>
          <c:order val="3"/>
          <c:tx>
            <c:v>Doppler broadening and 1.5keV energy resolution</c:v>
          </c:tx>
          <c:spPr>
            <a:ln w="47625">
              <a:noFill/>
            </a:ln>
          </c:spPr>
          <c:xVal>
            <c:numRef>
              <c:f>Sheet2!$B$31:$B$36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4.0</c:v>
                </c:pt>
                <c:pt idx="3">
                  <c:v>5.0</c:v>
                </c:pt>
                <c:pt idx="4">
                  <c:v>10.0</c:v>
                </c:pt>
                <c:pt idx="5">
                  <c:v>20.0</c:v>
                </c:pt>
              </c:numCache>
            </c:numRef>
          </c:xVal>
          <c:yVal>
            <c:numRef>
              <c:f>Sheet2!$C$31:$C$36</c:f>
              <c:numCache>
                <c:formatCode>General</c:formatCode>
                <c:ptCount val="6"/>
                <c:pt idx="0">
                  <c:v>10.74</c:v>
                </c:pt>
                <c:pt idx="1">
                  <c:v>11.04</c:v>
                </c:pt>
                <c:pt idx="2">
                  <c:v>12.03</c:v>
                </c:pt>
                <c:pt idx="3">
                  <c:v>12.94</c:v>
                </c:pt>
                <c:pt idx="4">
                  <c:v>17.61</c:v>
                </c:pt>
                <c:pt idx="5">
                  <c:v>33.04</c:v>
                </c:pt>
              </c:numCache>
            </c:numRef>
          </c:yVal>
          <c:smooth val="0"/>
        </c:ser>
        <c:ser>
          <c:idx val="4"/>
          <c:order val="4"/>
          <c:tx>
            <c:v>No PSA on absorber detector including DB and 1.5 keV energy resolution</c:v>
          </c:tx>
          <c:spPr>
            <a:ln w="47625">
              <a:noFill/>
            </a:ln>
          </c:spPr>
          <c:xVal>
            <c:numRef>
              <c:f>Sheet2!$G$24</c:f>
              <c:numCache>
                <c:formatCode>General</c:formatCode>
                <c:ptCount val="1"/>
                <c:pt idx="0">
                  <c:v>20.0</c:v>
                </c:pt>
              </c:numCache>
            </c:numRef>
          </c:xVal>
          <c:yVal>
            <c:numRef>
              <c:f>Sheet2!$H$24</c:f>
              <c:numCache>
                <c:formatCode>General</c:formatCode>
                <c:ptCount val="1"/>
                <c:pt idx="0">
                  <c:v>34.8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2959576"/>
        <c:axId val="1775810984"/>
      </c:scatterChart>
      <c:valAx>
        <c:axId val="-20529595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baseline="0"/>
                  <a:t>Thickness of Absorbetr detector layers(mm)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75810984"/>
        <c:crosses val="autoZero"/>
        <c:crossBetween val="midCat"/>
      </c:valAx>
      <c:valAx>
        <c:axId val="17758109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Image</a:t>
                </a:r>
                <a:r>
                  <a:rPr lang="en-US" baseline="0"/>
                  <a:t> Resolution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529595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Scatter</a:t>
            </a:r>
            <a:r>
              <a:rPr lang="en-US" baseline="0"/>
              <a:t> Detector </a:t>
            </a:r>
            <a:endParaRPr lang="en-US"/>
          </a:p>
        </c:rich>
      </c:tx>
      <c:layout>
        <c:manualLayout>
          <c:xMode val="edge"/>
          <c:yMode val="edge"/>
          <c:x val="0.319687226596675"/>
          <c:y val="0.0509259259259259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No Doppler broadening and perfect energy resolution</c:v>
          </c:tx>
          <c:spPr>
            <a:ln w="47625">
              <a:noFill/>
            </a:ln>
          </c:spPr>
          <c:xVal>
            <c:numRef>
              <c:f>Sheet3!$C$8:$C$11</c:f>
              <c:numCache>
                <c:formatCode>General</c:formatCode>
                <c:ptCount val="4"/>
                <c:pt idx="0">
                  <c:v>4.0</c:v>
                </c:pt>
                <c:pt idx="1">
                  <c:v>3.0</c:v>
                </c:pt>
                <c:pt idx="2">
                  <c:v>2.0</c:v>
                </c:pt>
                <c:pt idx="3">
                  <c:v>1.0</c:v>
                </c:pt>
              </c:numCache>
            </c:numRef>
          </c:xVal>
          <c:yVal>
            <c:numRef>
              <c:f>Sheet3!$D$8:$D$11</c:f>
              <c:numCache>
                <c:formatCode>General</c:formatCode>
                <c:ptCount val="4"/>
                <c:pt idx="0">
                  <c:v>17.97</c:v>
                </c:pt>
                <c:pt idx="1">
                  <c:v>16.24</c:v>
                </c:pt>
                <c:pt idx="2">
                  <c:v>13.48</c:v>
                </c:pt>
                <c:pt idx="3">
                  <c:v>9.7</c:v>
                </c:pt>
              </c:numCache>
            </c:numRef>
          </c:yVal>
          <c:smooth val="0"/>
        </c:ser>
        <c:ser>
          <c:idx val="1"/>
          <c:order val="1"/>
          <c:tx>
            <c:v>Dopple broadening and 1.5 keV energy resoution</c:v>
          </c:tx>
          <c:spPr>
            <a:ln w="47625">
              <a:noFill/>
            </a:ln>
          </c:spPr>
          <c:xVal>
            <c:numRef>
              <c:f>Sheet3!$C$17:$C$20</c:f>
              <c:numCache>
                <c:formatCode>General</c:formatCode>
                <c:ptCount val="4"/>
                <c:pt idx="0">
                  <c:v>4.0</c:v>
                </c:pt>
                <c:pt idx="1">
                  <c:v>3.0</c:v>
                </c:pt>
                <c:pt idx="2">
                  <c:v>2.0</c:v>
                </c:pt>
                <c:pt idx="3">
                  <c:v>1.0</c:v>
                </c:pt>
              </c:numCache>
            </c:numRef>
          </c:xVal>
          <c:yVal>
            <c:numRef>
              <c:f>Sheet3!$D$17:$D$20</c:f>
              <c:numCache>
                <c:formatCode>General</c:formatCode>
                <c:ptCount val="4"/>
                <c:pt idx="0">
                  <c:v>21.71</c:v>
                </c:pt>
                <c:pt idx="1">
                  <c:v>18.59</c:v>
                </c:pt>
                <c:pt idx="2">
                  <c:v>15.99</c:v>
                </c:pt>
                <c:pt idx="3">
                  <c:v>15.5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2529992"/>
        <c:axId val="1775639384"/>
      </c:scatterChart>
      <c:valAx>
        <c:axId val="-2052529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 x Y Voxel</a:t>
                </a:r>
                <a:r>
                  <a:rPr lang="en-US" baseline="0"/>
                  <a:t> size (mm)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75639384"/>
        <c:crosses val="autoZero"/>
        <c:crossBetween val="midCat"/>
      </c:valAx>
      <c:valAx>
        <c:axId val="1775639384"/>
        <c:scaling>
          <c:orientation val="minMax"/>
          <c:min val="5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Image</a:t>
                </a:r>
                <a:r>
                  <a:rPr lang="en-US" baseline="0"/>
                  <a:t> Resolution (mm)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525299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Absorber</a:t>
            </a:r>
            <a:r>
              <a:rPr lang="en-US" baseline="0"/>
              <a:t> detector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No Doppler broadening and perfect energy resolution </c:v>
          </c:tx>
          <c:spPr>
            <a:ln w="47625">
              <a:noFill/>
            </a:ln>
          </c:spPr>
          <c:xVal>
            <c:numRef>
              <c:f>Sheet4!$C$10:$C$14</c:f>
              <c:numCache>
                <c:formatCode>General</c:formatCode>
                <c:ptCount val="5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</c:numCache>
            </c:numRef>
          </c:xVal>
          <c:yVal>
            <c:numRef>
              <c:f>Sheet4!$D$10:$D$14</c:f>
              <c:numCache>
                <c:formatCode>General</c:formatCode>
                <c:ptCount val="5"/>
                <c:pt idx="0">
                  <c:v>25.5</c:v>
                </c:pt>
                <c:pt idx="1">
                  <c:v>28.51</c:v>
                </c:pt>
                <c:pt idx="2">
                  <c:v>26.19</c:v>
                </c:pt>
                <c:pt idx="3">
                  <c:v>30.46</c:v>
                </c:pt>
              </c:numCache>
            </c:numRef>
          </c:yVal>
          <c:smooth val="0"/>
        </c:ser>
        <c:ser>
          <c:idx val="1"/>
          <c:order val="1"/>
          <c:tx>
            <c:v>Doppler broadening and 1.5 keV energy resolution</c:v>
          </c:tx>
          <c:spPr>
            <a:ln w="47625">
              <a:noFill/>
            </a:ln>
          </c:spPr>
          <c:xVal>
            <c:numRef>
              <c:f>Sheet4!$C$19:$C$23</c:f>
              <c:numCache>
                <c:formatCode>General</c:formatCode>
                <c:ptCount val="5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</c:numCache>
            </c:numRef>
          </c:xVal>
          <c:yVal>
            <c:numRef>
              <c:f>Sheet4!$D$19:$D$23</c:f>
              <c:numCache>
                <c:formatCode>General</c:formatCode>
                <c:ptCount val="5"/>
                <c:pt idx="0">
                  <c:v>31.81</c:v>
                </c:pt>
                <c:pt idx="1">
                  <c:v>33.27</c:v>
                </c:pt>
                <c:pt idx="2">
                  <c:v>30.79</c:v>
                </c:pt>
                <c:pt idx="3">
                  <c:v>31.45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5421912"/>
        <c:axId val="-2102607368"/>
      </c:scatterChart>
      <c:valAx>
        <c:axId val="1795421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XxY</a:t>
                </a:r>
                <a:r>
                  <a:rPr lang="en-US" baseline="0"/>
                  <a:t> voxel size (mm)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607368"/>
        <c:crosses val="autoZero"/>
        <c:crossBetween val="midCat"/>
      </c:valAx>
      <c:valAx>
        <c:axId val="-21026073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Image</a:t>
                </a:r>
                <a:r>
                  <a:rPr lang="en-US" baseline="0"/>
                  <a:t> resolution (mm)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9542191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64CA3-13B0-E544-92E3-82DD62767F43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FC694-1F7C-7545-9F84-0E2222F03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8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691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557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70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83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464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8B8AC-8477-C54E-BD44-234BA1B9BEA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234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8B8AC-8477-C54E-BD44-234BA1B9BEA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234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8B8AC-8477-C54E-BD44-234BA1B9BEA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234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932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1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708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173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75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713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457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912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9066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326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Redo TAC PEAK in MATLAB</a:t>
            </a:r>
            <a:r>
              <a:rPr lang="en-US" baseline="0" dirty="0" smtClean="0"/>
              <a:t>  ( axis bigger)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896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in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79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in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5319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157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in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83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83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27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3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55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C694-1F7C-7545-9F84-0E2222F03C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4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45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2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A96B57-755F-49DE-9040-3D390BAC13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3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14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1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39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7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260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16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8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519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D45BB-6BCF-E741-8DB0-28D3E779F75E}" type="datetimeFigureOut">
              <a:rPr lang="en-US" smtClean="0"/>
              <a:t>10/09/2014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9E5E8-1B21-9B40-B8DC-41ACB1377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1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7" Type="http://schemas.openxmlformats.org/officeDocument/2006/relationships/image" Target="../media/image28.emf"/><Relationship Id="rId8" Type="http://schemas.openxmlformats.org/officeDocument/2006/relationships/image" Target="../media/image29.emf"/><Relationship Id="rId9" Type="http://schemas.openxmlformats.org/officeDocument/2006/relationships/oleObject" Target="../embeddings/oleObject2.bin"/><Relationship Id="rId10" Type="http://schemas.openxmlformats.org/officeDocument/2006/relationships/image" Target="../media/image24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gif"/><Relationship Id="rId6" Type="http://schemas.openxmlformats.org/officeDocument/2006/relationships/image" Target="../media/image36.emf"/><Relationship Id="rId7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3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3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Relationship Id="rId3" Type="http://schemas.openxmlformats.org/officeDocument/2006/relationships/image" Target="../media/image47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7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6.emf"/><Relationship Id="rId7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C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0959"/>
            <a:ext cx="7772400" cy="1470025"/>
          </a:xfrm>
          <a:solidFill>
            <a:srgbClr val="000C6B"/>
          </a:solidFill>
          <a:ln>
            <a:solidFill>
              <a:srgbClr val="FFFFFF"/>
            </a:solidFill>
          </a:ln>
        </p:spPr>
        <p:txBody>
          <a:bodyPr/>
          <a:lstStyle/>
          <a:p>
            <a:r>
              <a:rPr lang="en-US" dirty="0" err="1" smtClean="0">
                <a:solidFill>
                  <a:srgbClr val="FFFFFF"/>
                </a:solidFill>
              </a:rPr>
              <a:t>ProSPECTus</a:t>
            </a:r>
            <a:r>
              <a:rPr lang="en-US" dirty="0" smtClean="0">
                <a:solidFill>
                  <a:srgbClr val="FFFFFF"/>
                </a:solidFill>
              </a:rPr>
              <a:t>: A Compton camera for medical Imaging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5469466"/>
            <a:ext cx="6400800" cy="1045633"/>
          </a:xfrm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 Amina Patel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5033" y="2433615"/>
            <a:ext cx="3056467" cy="2866517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9000"/>
                    </a14:imgEffect>
                  </a14:imgLayer>
                </a14:imgProps>
              </a:ext>
            </a:extLst>
          </a:blip>
          <a:srcRect r="21152"/>
          <a:stretch/>
        </p:blipFill>
        <p:spPr>
          <a:xfrm>
            <a:off x="685799" y="2433616"/>
            <a:ext cx="3141133" cy="28665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8268" y="6066903"/>
            <a:ext cx="2489200" cy="60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6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3404"/>
          </a:xfrm>
          <a:solidFill>
            <a:srgbClr val="000C6B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 Quality : Pulse Shape Analysis (PSA)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74698" y="1938866"/>
            <a:ext cx="777240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Principle : </a:t>
            </a:r>
            <a:r>
              <a:rPr lang="en-US" sz="3200" dirty="0">
                <a:solidFill>
                  <a:srgbClr val="000C6B"/>
                </a:solidFill>
              </a:rPr>
              <a:t>Manipulates signals generated from contact strips to determine position of interaction </a:t>
            </a:r>
            <a:endParaRPr lang="en-US" sz="3200" dirty="0" smtClean="0">
              <a:solidFill>
                <a:srgbClr val="000C6B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sz="3200" dirty="0">
              <a:solidFill>
                <a:srgbClr val="000C6B"/>
              </a:solidFill>
            </a:endParaRPr>
          </a:p>
          <a:p>
            <a:r>
              <a:rPr lang="en-US" sz="3200" dirty="0" smtClean="0">
                <a:solidFill>
                  <a:srgbClr val="000C6B"/>
                </a:solidFill>
              </a:rPr>
              <a:t>Two types : </a:t>
            </a:r>
            <a:endParaRPr lang="en-US" sz="3200" dirty="0">
              <a:solidFill>
                <a:srgbClr val="000C6B"/>
              </a:solidFill>
            </a:endParaRPr>
          </a:p>
          <a:p>
            <a:pPr marL="342900" indent="-342900">
              <a:buAutoNum type="arabicParenR"/>
            </a:pPr>
            <a:r>
              <a:rPr lang="en-US" sz="3200" dirty="0">
                <a:solidFill>
                  <a:srgbClr val="FF0000"/>
                </a:solidFill>
              </a:rPr>
              <a:t>P</a:t>
            </a:r>
            <a:r>
              <a:rPr lang="en-US" sz="3200" dirty="0" smtClean="0">
                <a:solidFill>
                  <a:srgbClr val="FF0000"/>
                </a:solidFill>
              </a:rPr>
              <a:t>arametric </a:t>
            </a:r>
          </a:p>
          <a:p>
            <a:pPr marL="342900" indent="-342900">
              <a:buAutoNum type="arabicParenR"/>
            </a:pPr>
            <a:r>
              <a:rPr lang="en-US" sz="3200" dirty="0">
                <a:solidFill>
                  <a:srgbClr val="0000FF"/>
                </a:solidFill>
              </a:rPr>
              <a:t>G</a:t>
            </a:r>
            <a:r>
              <a:rPr lang="en-US" sz="3200" dirty="0" smtClean="0">
                <a:solidFill>
                  <a:srgbClr val="0000FF"/>
                </a:solidFill>
              </a:rPr>
              <a:t>enerate a database of pulse shapes for each interaction position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47801" y="6512594"/>
            <a:ext cx="4741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87134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68800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23466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54332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70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3404"/>
          </a:xfrm>
          <a:solidFill>
            <a:srgbClr val="000C6B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Pulse Shape Analysis (PSA) : Parametric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447801" y="6512594"/>
            <a:ext cx="4741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87134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68800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23466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54332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48573"/>
          <a:stretch/>
        </p:blipFill>
        <p:spPr>
          <a:xfrm>
            <a:off x="1921934" y="3091562"/>
            <a:ext cx="5232397" cy="32559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4317" y="6128056"/>
            <a:ext cx="146896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Time (ns)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791634" y="4521200"/>
            <a:ext cx="2260601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Normalised</a:t>
            </a:r>
            <a:r>
              <a:rPr lang="en-US" dirty="0" smtClean="0"/>
              <a:t> Magnitude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1043" y="3451385"/>
            <a:ext cx="553565" cy="2930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632700" y="6076329"/>
            <a:ext cx="92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R. Cooper, Thesis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33552" y="2791564"/>
            <a:ext cx="2929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a) Depth</a:t>
            </a:r>
            <a:r>
              <a:rPr lang="en-US" b="1" dirty="0" smtClean="0">
                <a:solidFill>
                  <a:srgbClr val="FF0000"/>
                </a:solidFill>
              </a:rPr>
              <a:t>: Charge Collection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6891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Parametric PSA has two components : </a:t>
            </a:r>
          </a:p>
          <a:p>
            <a:pPr marL="342900" indent="-342900">
              <a:buAutoNum type="alphaLcParenR"/>
            </a:pPr>
            <a:r>
              <a:rPr lang="en-US" dirty="0" smtClean="0">
                <a:solidFill>
                  <a:srgbClr val="FF0000"/>
                </a:solidFill>
              </a:rPr>
              <a:t>Depth- Charge Collection</a:t>
            </a:r>
          </a:p>
          <a:p>
            <a:pPr marL="342900" indent="-342900">
              <a:buAutoNum type="alphaLcParenR"/>
            </a:pPr>
            <a:r>
              <a:rPr lang="en-US" dirty="0" smtClean="0">
                <a:solidFill>
                  <a:srgbClr val="000C6B"/>
                </a:solidFill>
              </a:rPr>
              <a:t>Precision in X and Y direction – Image charges </a:t>
            </a:r>
            <a:endParaRPr lang="en-US" dirty="0">
              <a:solidFill>
                <a:srgbClr val="000C6B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560730" y="2920265"/>
            <a:ext cx="215900" cy="2011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02030" y="2791564"/>
            <a:ext cx="1214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Z= depth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254" y="1652942"/>
            <a:ext cx="1521411" cy="1438620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6400799" y="3160896"/>
            <a:ext cx="419101" cy="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197599" y="1866165"/>
            <a:ext cx="0" cy="393031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007100" y="2259196"/>
            <a:ext cx="303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C6B"/>
                </a:solidFill>
              </a:rPr>
              <a:t>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89277" y="3083292"/>
            <a:ext cx="303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C6B"/>
                </a:solidFill>
              </a:rPr>
              <a:t>x</a:t>
            </a:r>
            <a:endParaRPr lang="en-US" dirty="0">
              <a:solidFill>
                <a:srgbClr val="000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566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Pulse Shape Analysis :Parametric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345" y="2598532"/>
            <a:ext cx="5969352" cy="38757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346" y="1922887"/>
            <a:ext cx="6189854" cy="45016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599721"/>
            <a:ext cx="2929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a) Depth: Charge Collection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63800" y="5384800"/>
            <a:ext cx="66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5316" y="4610100"/>
            <a:ext cx="8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30 %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29416" y="2362200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90 %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83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68313" y="2349500"/>
            <a:ext cx="8675687" cy="4375150"/>
            <a:chOff x="-157" y="1043"/>
            <a:chExt cx="5917" cy="3193"/>
          </a:xfrm>
        </p:grpSpPr>
        <p:pic>
          <p:nvPicPr>
            <p:cNvPr id="7171" name="Picture 3" descr="posxx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57" y="1043"/>
              <a:ext cx="5917" cy="2886"/>
            </a:xfrm>
            <a:prstGeom prst="rect">
              <a:avLst/>
            </a:prstGeom>
            <a:noFill/>
          </p:spPr>
        </p:pic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338" y="3929"/>
              <a:ext cx="2994" cy="307"/>
              <a:chOff x="1338" y="3929"/>
              <a:chExt cx="2994" cy="307"/>
            </a:xfrm>
          </p:grpSpPr>
          <p:sp>
            <p:nvSpPr>
              <p:cNvPr id="7173" name="Rectangle 5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4" cy="262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4" name="Line 6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5" name="Line 7"/>
              <p:cNvSpPr>
                <a:spLocks noChangeShapeType="1"/>
              </p:cNvSpPr>
              <p:nvPr/>
            </p:nvSpPr>
            <p:spPr bwMode="auto">
              <a:xfrm flipV="1">
                <a:off x="2043" y="3982"/>
                <a:ext cx="502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6" name="Line 8"/>
              <p:cNvSpPr>
                <a:spLocks noChangeShapeType="1"/>
              </p:cNvSpPr>
              <p:nvPr/>
            </p:nvSpPr>
            <p:spPr bwMode="auto">
              <a:xfrm>
                <a:off x="2596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7" name="Line 9"/>
              <p:cNvSpPr>
                <a:spLocks noChangeShapeType="1"/>
              </p:cNvSpPr>
              <p:nvPr/>
            </p:nvSpPr>
            <p:spPr bwMode="auto">
              <a:xfrm>
                <a:off x="1452" y="4229"/>
                <a:ext cx="2722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8" name="AutoShape 10"/>
              <p:cNvSpPr>
                <a:spLocks noChangeArrowheads="1"/>
              </p:cNvSpPr>
              <p:nvPr/>
            </p:nvSpPr>
            <p:spPr bwMode="auto">
              <a:xfrm rot="3000000">
                <a:off x="1667" y="4134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79" name="Line 11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1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80" name="Line 12"/>
              <p:cNvSpPr>
                <a:spLocks noChangeShapeType="1"/>
              </p:cNvSpPr>
              <p:nvPr/>
            </p:nvSpPr>
            <p:spPr bwMode="auto">
              <a:xfrm flipH="1">
                <a:off x="1679" y="4167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81" name="Text Box 13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182" name="Text Box 14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183" name="Line 15"/>
              <p:cNvSpPr>
                <a:spLocks noChangeShapeType="1"/>
              </p:cNvSpPr>
              <p:nvPr/>
            </p:nvSpPr>
            <p:spPr bwMode="auto">
              <a:xfrm>
                <a:off x="3673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84" name="Line 16"/>
              <p:cNvSpPr>
                <a:spLocks noChangeShapeType="1"/>
              </p:cNvSpPr>
              <p:nvPr/>
            </p:nvSpPr>
            <p:spPr bwMode="auto">
              <a:xfrm>
                <a:off x="3141" y="3983"/>
                <a:ext cx="502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85" name="Oval 17"/>
              <p:cNvSpPr>
                <a:spLocks noChangeArrowheads="1"/>
              </p:cNvSpPr>
              <p:nvPr/>
            </p:nvSpPr>
            <p:spPr bwMode="auto">
              <a:xfrm>
                <a:off x="2608" y="4001"/>
                <a:ext cx="85" cy="53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7186" name="Rectangle 18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159000"/>
            <a:ext cx="3886200" cy="3967163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en-GB" sz="1400"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endParaRPr lang="en-GB" sz="1400">
              <a:latin typeface="Comic Sans MS" pitchFamily="66" charset="0"/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66725" y="2349500"/>
            <a:ext cx="8677275" cy="4376738"/>
            <a:chOff x="-156" y="1043"/>
            <a:chExt cx="5917" cy="3194"/>
          </a:xfrm>
        </p:grpSpPr>
        <p:pic>
          <p:nvPicPr>
            <p:cNvPr id="7191" name="Picture 23" descr="posxx37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56" y="1043"/>
              <a:ext cx="5917" cy="2890"/>
            </a:xfrm>
            <a:prstGeom prst="rect">
              <a:avLst/>
            </a:prstGeom>
            <a:noFill/>
          </p:spPr>
        </p:pic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1338" y="3929"/>
              <a:ext cx="2995" cy="308"/>
              <a:chOff x="1338" y="3929"/>
              <a:chExt cx="2995" cy="308"/>
            </a:xfrm>
          </p:grpSpPr>
          <p:sp>
            <p:nvSpPr>
              <p:cNvPr id="7193" name="Rectangle 25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5" cy="263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4" name="Line 26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5" name="Line 27"/>
              <p:cNvSpPr>
                <a:spLocks noChangeShapeType="1"/>
              </p:cNvSpPr>
              <p:nvPr/>
            </p:nvSpPr>
            <p:spPr bwMode="auto">
              <a:xfrm flipV="1">
                <a:off x="2044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6" name="Line 28"/>
              <p:cNvSpPr>
                <a:spLocks noChangeShapeType="1"/>
              </p:cNvSpPr>
              <p:nvPr/>
            </p:nvSpPr>
            <p:spPr bwMode="auto">
              <a:xfrm>
                <a:off x="2597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7" name="Line 29"/>
              <p:cNvSpPr>
                <a:spLocks noChangeShapeType="1"/>
              </p:cNvSpPr>
              <p:nvPr/>
            </p:nvSpPr>
            <p:spPr bwMode="auto">
              <a:xfrm>
                <a:off x="1452" y="4230"/>
                <a:ext cx="2723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8" name="AutoShape 30"/>
              <p:cNvSpPr>
                <a:spLocks noChangeArrowheads="1"/>
              </p:cNvSpPr>
              <p:nvPr/>
            </p:nvSpPr>
            <p:spPr bwMode="auto">
              <a:xfrm rot="3000000">
                <a:off x="1667" y="4135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99" name="Line 31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00" name="Line 32"/>
              <p:cNvSpPr>
                <a:spLocks noChangeShapeType="1"/>
              </p:cNvSpPr>
              <p:nvPr/>
            </p:nvSpPr>
            <p:spPr bwMode="auto">
              <a:xfrm flipH="1">
                <a:off x="1679" y="4168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01" name="Text Box 33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202" name="Text Box 34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203" name="Line 35"/>
              <p:cNvSpPr>
                <a:spLocks noChangeShapeType="1"/>
              </p:cNvSpPr>
              <p:nvPr/>
            </p:nvSpPr>
            <p:spPr bwMode="auto">
              <a:xfrm>
                <a:off x="3674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04" name="Line 36"/>
              <p:cNvSpPr>
                <a:spLocks noChangeShapeType="1"/>
              </p:cNvSpPr>
              <p:nvPr/>
            </p:nvSpPr>
            <p:spPr bwMode="auto">
              <a:xfrm>
                <a:off x="3142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05" name="Oval 37"/>
              <p:cNvSpPr>
                <a:spLocks noChangeArrowheads="1"/>
              </p:cNvSpPr>
              <p:nvPr/>
            </p:nvSpPr>
            <p:spPr bwMode="auto">
              <a:xfrm>
                <a:off x="2709" y="4001"/>
                <a:ext cx="85" cy="5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466725" y="2349500"/>
            <a:ext cx="8677275" cy="4376738"/>
            <a:chOff x="-156" y="1042"/>
            <a:chExt cx="5917" cy="3195"/>
          </a:xfrm>
        </p:grpSpPr>
        <p:pic>
          <p:nvPicPr>
            <p:cNvPr id="7207" name="Picture 39" descr="posxx38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156" y="1042"/>
              <a:ext cx="5917" cy="2890"/>
            </a:xfrm>
            <a:prstGeom prst="rect">
              <a:avLst/>
            </a:prstGeom>
            <a:noFill/>
          </p:spPr>
        </p:pic>
        <p:grpSp>
          <p:nvGrpSpPr>
            <p:cNvPr id="7" name="Group 40"/>
            <p:cNvGrpSpPr>
              <a:grpSpLocks/>
            </p:cNvGrpSpPr>
            <p:nvPr/>
          </p:nvGrpSpPr>
          <p:grpSpPr bwMode="auto">
            <a:xfrm>
              <a:off x="1338" y="3929"/>
              <a:ext cx="2995" cy="308"/>
              <a:chOff x="1338" y="3929"/>
              <a:chExt cx="2995" cy="308"/>
            </a:xfrm>
          </p:grpSpPr>
          <p:sp>
            <p:nvSpPr>
              <p:cNvPr id="7209" name="Rectangle 41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5" cy="263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0" name="Line 42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1" name="Line 43"/>
              <p:cNvSpPr>
                <a:spLocks noChangeShapeType="1"/>
              </p:cNvSpPr>
              <p:nvPr/>
            </p:nvSpPr>
            <p:spPr bwMode="auto">
              <a:xfrm flipV="1">
                <a:off x="2044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2" name="Line 44"/>
              <p:cNvSpPr>
                <a:spLocks noChangeShapeType="1"/>
              </p:cNvSpPr>
              <p:nvPr/>
            </p:nvSpPr>
            <p:spPr bwMode="auto">
              <a:xfrm>
                <a:off x="2597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3" name="Line 45"/>
              <p:cNvSpPr>
                <a:spLocks noChangeShapeType="1"/>
              </p:cNvSpPr>
              <p:nvPr/>
            </p:nvSpPr>
            <p:spPr bwMode="auto">
              <a:xfrm>
                <a:off x="1452" y="4230"/>
                <a:ext cx="2723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4" name="AutoShape 46"/>
              <p:cNvSpPr>
                <a:spLocks noChangeArrowheads="1"/>
              </p:cNvSpPr>
              <p:nvPr/>
            </p:nvSpPr>
            <p:spPr bwMode="auto">
              <a:xfrm rot="3000000">
                <a:off x="1667" y="4135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15" name="Line 47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6" name="Line 48"/>
              <p:cNvSpPr>
                <a:spLocks noChangeShapeType="1"/>
              </p:cNvSpPr>
              <p:nvPr/>
            </p:nvSpPr>
            <p:spPr bwMode="auto">
              <a:xfrm flipH="1">
                <a:off x="1679" y="4168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7" name="Text Box 49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218" name="Text Box 50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219" name="Line 51"/>
              <p:cNvSpPr>
                <a:spLocks noChangeShapeType="1"/>
              </p:cNvSpPr>
              <p:nvPr/>
            </p:nvSpPr>
            <p:spPr bwMode="auto">
              <a:xfrm>
                <a:off x="3674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0" name="Line 52"/>
              <p:cNvSpPr>
                <a:spLocks noChangeShapeType="1"/>
              </p:cNvSpPr>
              <p:nvPr/>
            </p:nvSpPr>
            <p:spPr bwMode="auto">
              <a:xfrm>
                <a:off x="3142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1" name="Oval 53"/>
              <p:cNvSpPr>
                <a:spLocks noChangeArrowheads="1"/>
              </p:cNvSpPr>
              <p:nvPr/>
            </p:nvSpPr>
            <p:spPr bwMode="auto">
              <a:xfrm>
                <a:off x="2809" y="4001"/>
                <a:ext cx="85" cy="5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8" name="Group 54"/>
          <p:cNvGrpSpPr>
            <a:grpSpLocks/>
          </p:cNvGrpSpPr>
          <p:nvPr/>
        </p:nvGrpSpPr>
        <p:grpSpPr bwMode="auto">
          <a:xfrm>
            <a:off x="466725" y="2349500"/>
            <a:ext cx="8677275" cy="4376738"/>
            <a:chOff x="-156" y="1042"/>
            <a:chExt cx="5917" cy="3195"/>
          </a:xfrm>
        </p:grpSpPr>
        <p:pic>
          <p:nvPicPr>
            <p:cNvPr id="7223" name="Picture 55" descr="posxx39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156" y="1042"/>
              <a:ext cx="5917" cy="2890"/>
            </a:xfrm>
            <a:prstGeom prst="rect">
              <a:avLst/>
            </a:prstGeom>
            <a:noFill/>
          </p:spPr>
        </p:pic>
        <p:grpSp>
          <p:nvGrpSpPr>
            <p:cNvPr id="9" name="Group 56"/>
            <p:cNvGrpSpPr>
              <a:grpSpLocks/>
            </p:cNvGrpSpPr>
            <p:nvPr/>
          </p:nvGrpSpPr>
          <p:grpSpPr bwMode="auto">
            <a:xfrm>
              <a:off x="1338" y="3929"/>
              <a:ext cx="2995" cy="308"/>
              <a:chOff x="1338" y="3929"/>
              <a:chExt cx="2995" cy="308"/>
            </a:xfrm>
          </p:grpSpPr>
          <p:sp>
            <p:nvSpPr>
              <p:cNvPr id="7225" name="Rectangle 57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5" cy="263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6" name="Line 58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7" name="Line 59"/>
              <p:cNvSpPr>
                <a:spLocks noChangeShapeType="1"/>
              </p:cNvSpPr>
              <p:nvPr/>
            </p:nvSpPr>
            <p:spPr bwMode="auto">
              <a:xfrm flipV="1">
                <a:off x="2044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8" name="Line 60"/>
              <p:cNvSpPr>
                <a:spLocks noChangeShapeType="1"/>
              </p:cNvSpPr>
              <p:nvPr/>
            </p:nvSpPr>
            <p:spPr bwMode="auto">
              <a:xfrm>
                <a:off x="2597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9" name="Line 61"/>
              <p:cNvSpPr>
                <a:spLocks noChangeShapeType="1"/>
              </p:cNvSpPr>
              <p:nvPr/>
            </p:nvSpPr>
            <p:spPr bwMode="auto">
              <a:xfrm>
                <a:off x="1452" y="4230"/>
                <a:ext cx="2723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0" name="AutoShape 62"/>
              <p:cNvSpPr>
                <a:spLocks noChangeArrowheads="1"/>
              </p:cNvSpPr>
              <p:nvPr/>
            </p:nvSpPr>
            <p:spPr bwMode="auto">
              <a:xfrm rot="3000000">
                <a:off x="1667" y="4135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31" name="Line 63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2" name="Line 64"/>
              <p:cNvSpPr>
                <a:spLocks noChangeShapeType="1"/>
              </p:cNvSpPr>
              <p:nvPr/>
            </p:nvSpPr>
            <p:spPr bwMode="auto">
              <a:xfrm flipH="1">
                <a:off x="1679" y="4168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3" name="Text Box 65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234" name="Text Box 66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235" name="Line 67"/>
              <p:cNvSpPr>
                <a:spLocks noChangeShapeType="1"/>
              </p:cNvSpPr>
              <p:nvPr/>
            </p:nvSpPr>
            <p:spPr bwMode="auto">
              <a:xfrm>
                <a:off x="3674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6" name="Line 68"/>
              <p:cNvSpPr>
                <a:spLocks noChangeShapeType="1"/>
              </p:cNvSpPr>
              <p:nvPr/>
            </p:nvSpPr>
            <p:spPr bwMode="auto">
              <a:xfrm>
                <a:off x="3142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7" name="Oval 69"/>
              <p:cNvSpPr>
                <a:spLocks noChangeArrowheads="1"/>
              </p:cNvSpPr>
              <p:nvPr/>
            </p:nvSpPr>
            <p:spPr bwMode="auto">
              <a:xfrm>
                <a:off x="2906" y="4001"/>
                <a:ext cx="85" cy="5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0" name="Group 70"/>
          <p:cNvGrpSpPr>
            <a:grpSpLocks/>
          </p:cNvGrpSpPr>
          <p:nvPr/>
        </p:nvGrpSpPr>
        <p:grpSpPr bwMode="auto">
          <a:xfrm>
            <a:off x="466725" y="2349500"/>
            <a:ext cx="8677275" cy="4376738"/>
            <a:chOff x="-156" y="1042"/>
            <a:chExt cx="5917" cy="3195"/>
          </a:xfrm>
        </p:grpSpPr>
        <p:pic>
          <p:nvPicPr>
            <p:cNvPr id="7239" name="Picture 71" descr="posxx40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-156" y="1042"/>
              <a:ext cx="5917" cy="2890"/>
            </a:xfrm>
            <a:prstGeom prst="rect">
              <a:avLst/>
            </a:prstGeom>
            <a:noFill/>
          </p:spPr>
        </p:pic>
        <p:grpSp>
          <p:nvGrpSpPr>
            <p:cNvPr id="11" name="Group 72"/>
            <p:cNvGrpSpPr>
              <a:grpSpLocks/>
            </p:cNvGrpSpPr>
            <p:nvPr/>
          </p:nvGrpSpPr>
          <p:grpSpPr bwMode="auto">
            <a:xfrm>
              <a:off x="1338" y="3929"/>
              <a:ext cx="2995" cy="308"/>
              <a:chOff x="1338" y="3929"/>
              <a:chExt cx="2995" cy="308"/>
            </a:xfrm>
          </p:grpSpPr>
          <p:sp>
            <p:nvSpPr>
              <p:cNvPr id="7241" name="Rectangle 73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5" cy="263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2" name="Line 74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3" name="Line 75"/>
              <p:cNvSpPr>
                <a:spLocks noChangeShapeType="1"/>
              </p:cNvSpPr>
              <p:nvPr/>
            </p:nvSpPr>
            <p:spPr bwMode="auto">
              <a:xfrm flipV="1">
                <a:off x="2044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4" name="Line 76"/>
              <p:cNvSpPr>
                <a:spLocks noChangeShapeType="1"/>
              </p:cNvSpPr>
              <p:nvPr/>
            </p:nvSpPr>
            <p:spPr bwMode="auto">
              <a:xfrm>
                <a:off x="2597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5" name="Line 77"/>
              <p:cNvSpPr>
                <a:spLocks noChangeShapeType="1"/>
              </p:cNvSpPr>
              <p:nvPr/>
            </p:nvSpPr>
            <p:spPr bwMode="auto">
              <a:xfrm>
                <a:off x="1452" y="4230"/>
                <a:ext cx="2723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6" name="AutoShape 78"/>
              <p:cNvSpPr>
                <a:spLocks noChangeArrowheads="1"/>
              </p:cNvSpPr>
              <p:nvPr/>
            </p:nvSpPr>
            <p:spPr bwMode="auto">
              <a:xfrm rot="3000000">
                <a:off x="1667" y="4135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47" name="Line 79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8" name="Line 80"/>
              <p:cNvSpPr>
                <a:spLocks noChangeShapeType="1"/>
              </p:cNvSpPr>
              <p:nvPr/>
            </p:nvSpPr>
            <p:spPr bwMode="auto">
              <a:xfrm flipH="1">
                <a:off x="1679" y="4168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9" name="Text Box 81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250" name="Text Box 82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251" name="Line 83"/>
              <p:cNvSpPr>
                <a:spLocks noChangeShapeType="1"/>
              </p:cNvSpPr>
              <p:nvPr/>
            </p:nvSpPr>
            <p:spPr bwMode="auto">
              <a:xfrm>
                <a:off x="3674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52" name="Line 84"/>
              <p:cNvSpPr>
                <a:spLocks noChangeShapeType="1"/>
              </p:cNvSpPr>
              <p:nvPr/>
            </p:nvSpPr>
            <p:spPr bwMode="auto">
              <a:xfrm>
                <a:off x="3142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53" name="Oval 85"/>
              <p:cNvSpPr>
                <a:spLocks noChangeArrowheads="1"/>
              </p:cNvSpPr>
              <p:nvPr/>
            </p:nvSpPr>
            <p:spPr bwMode="auto">
              <a:xfrm>
                <a:off x="2991" y="4001"/>
                <a:ext cx="85" cy="5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9" name="Title 1"/>
          <p:cNvSpPr>
            <a:spLocks noGrp="1"/>
          </p:cNvSpPr>
          <p:nvPr>
            <p:ph type="title"/>
          </p:nvPr>
        </p:nvSpPr>
        <p:spPr>
          <a:xfrm>
            <a:off x="735768" y="152398"/>
            <a:ext cx="7864954" cy="924515"/>
          </a:xfrm>
          <a:solidFill>
            <a:srgbClr val="000C6B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PSA :  Parametric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0" name="Group 86"/>
          <p:cNvGrpSpPr>
            <a:grpSpLocks/>
          </p:cNvGrpSpPr>
          <p:nvPr/>
        </p:nvGrpSpPr>
        <p:grpSpPr bwMode="auto">
          <a:xfrm>
            <a:off x="4915870" y="1293813"/>
            <a:ext cx="3654425" cy="865187"/>
            <a:chOff x="3620" y="1061"/>
            <a:chExt cx="2075" cy="429"/>
          </a:xfrm>
        </p:grpSpPr>
        <p:graphicFrame>
          <p:nvGraphicFramePr>
            <p:cNvPr id="91" name="Object 87"/>
            <p:cNvGraphicFramePr>
              <a:graphicFrameLocks noChangeAspect="1"/>
            </p:cNvGraphicFramePr>
            <p:nvPr/>
          </p:nvGraphicFramePr>
          <p:xfrm>
            <a:off x="3638" y="1061"/>
            <a:ext cx="1995" cy="4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9" name="Equation" r:id="rId9" imgW="2006280" imgH="469800" progId="Equation.3">
                    <p:embed/>
                  </p:oleObj>
                </mc:Choice>
                <mc:Fallback>
                  <p:oleObj name="Equation" r:id="rId9" imgW="2006280" imgH="469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8" y="1061"/>
                          <a:ext cx="1995" cy="42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4" name="Rectangle 88"/>
            <p:cNvSpPr>
              <a:spLocks noChangeArrowheads="1"/>
            </p:cNvSpPr>
            <p:nvPr/>
          </p:nvSpPr>
          <p:spPr bwMode="auto">
            <a:xfrm>
              <a:off x="3620" y="1079"/>
              <a:ext cx="2075" cy="4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22221" y="1343026"/>
            <a:ext cx="407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C6B"/>
                </a:solidFill>
              </a:rPr>
              <a:t>b) Precision in X and Y – Image Charges </a:t>
            </a:r>
            <a:endParaRPr lang="en-US" b="1" dirty="0">
              <a:solidFill>
                <a:srgbClr val="000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02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866" y="131233"/>
            <a:ext cx="8791916" cy="658706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00009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PSA :Pulse Shape Database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36850"/>
          <a:stretch/>
        </p:blipFill>
        <p:spPr>
          <a:xfrm>
            <a:off x="457200" y="1591733"/>
            <a:ext cx="5854700" cy="46905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11766" y="3522133"/>
            <a:ext cx="110066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Absorber Detector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55700" y="2184400"/>
            <a:ext cx="1511300" cy="11430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57250" y="1879600"/>
            <a:ext cx="901700" cy="6096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011766" y="1948828"/>
            <a:ext cx="1473200" cy="1381436"/>
            <a:chOff x="7023100" y="4333564"/>
            <a:chExt cx="1473200" cy="1381436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7162800" y="5524500"/>
              <a:ext cx="9144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7162800" y="4686300"/>
              <a:ext cx="0" cy="8382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7200900" y="4953000"/>
              <a:ext cx="660400" cy="5715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051800" y="5334000"/>
              <a:ext cx="4445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810500" y="4660900"/>
              <a:ext cx="4445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23100" y="4333564"/>
              <a:ext cx="4445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285782" y="2184400"/>
            <a:ext cx="2882900" cy="275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aseline="30000" dirty="0" smtClean="0"/>
          </a:p>
          <a:p>
            <a:r>
              <a:rPr lang="en-US" sz="1600" b="1" dirty="0" smtClean="0"/>
              <a:t>Coincident events:</a:t>
            </a:r>
          </a:p>
          <a:p>
            <a:endParaRPr lang="en-US" sz="1600" b="1" baseline="30000" dirty="0"/>
          </a:p>
          <a:p>
            <a:r>
              <a:rPr lang="en-US" sz="1600" b="1" baseline="30000" dirty="0" smtClean="0"/>
              <a:t>137</a:t>
            </a:r>
            <a:r>
              <a:rPr lang="en-US" sz="1600" b="1" dirty="0" smtClean="0"/>
              <a:t>Cs – 662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</a:t>
            </a:r>
          </a:p>
          <a:p>
            <a:r>
              <a:rPr lang="en-US" sz="1600" b="1" dirty="0" smtClean="0"/>
              <a:t>Absorber Detector </a:t>
            </a:r>
            <a:r>
              <a:rPr lang="en-US" sz="1600" b="1" dirty="0" smtClean="0">
                <a:solidFill>
                  <a:srgbClr val="0000FF"/>
                </a:solidFill>
              </a:rPr>
              <a:t>: 374 </a:t>
            </a:r>
            <a:r>
              <a:rPr lang="en-US" sz="1600" b="1" dirty="0" err="1" smtClean="0">
                <a:solidFill>
                  <a:srgbClr val="0000FF"/>
                </a:solidFill>
              </a:rPr>
              <a:t>keV</a:t>
            </a:r>
            <a:endParaRPr lang="en-US" sz="1600" b="1" dirty="0" smtClean="0">
              <a:solidFill>
                <a:srgbClr val="0000FF"/>
              </a:solidFill>
            </a:endParaRPr>
          </a:p>
          <a:p>
            <a:endParaRPr lang="en-US" sz="1600" b="1" dirty="0" smtClean="0"/>
          </a:p>
          <a:p>
            <a:r>
              <a:rPr lang="en-US" sz="1600" b="1" dirty="0" smtClean="0"/>
              <a:t>Scintillator detector </a:t>
            </a:r>
            <a:r>
              <a:rPr lang="en-US" sz="1600" b="1" dirty="0" smtClean="0">
                <a:solidFill>
                  <a:srgbClr val="FF0000"/>
                </a:solidFill>
              </a:rPr>
              <a:t>: 288  </a:t>
            </a:r>
            <a:r>
              <a:rPr lang="en-US" sz="1600" b="1" dirty="0" err="1" smtClean="0">
                <a:solidFill>
                  <a:srgbClr val="FF0000"/>
                </a:solidFill>
              </a:rPr>
              <a:t>keV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601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533" y="152399"/>
            <a:ext cx="8791916" cy="658706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9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Position Resolution Investigations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07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>
              <a:defRPr/>
            </a:pPr>
            <a:r>
              <a:rPr lang="en-US" sz="2400" dirty="0" smtClean="0"/>
              <a:t>Exact Position on </a:t>
            </a:r>
            <a:r>
              <a:rPr lang="en-US" sz="2400" dirty="0"/>
              <a:t>Scatter with  </a:t>
            </a:r>
            <a:r>
              <a:rPr lang="en-US" sz="2400" dirty="0" smtClean="0"/>
              <a:t>normal segmentation on Absorber ( no physics effect) </a:t>
            </a:r>
            <a:r>
              <a:rPr lang="en-US" sz="2400" dirty="0" smtClean="0">
                <a:solidFill>
                  <a:srgbClr val="0000FF"/>
                </a:solidFill>
              </a:rPr>
              <a:t>: </a:t>
            </a:r>
            <a:r>
              <a:rPr lang="en-US" sz="2400" b="1" dirty="0">
                <a:solidFill>
                  <a:srgbClr val="0000FF"/>
                </a:solidFill>
              </a:rPr>
              <a:t>26 </a:t>
            </a:r>
            <a:r>
              <a:rPr lang="en-US" sz="2400" b="1" dirty="0" smtClean="0">
                <a:solidFill>
                  <a:srgbClr val="0000FF"/>
                </a:solidFill>
              </a:rPr>
              <a:t>mm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 smtClean="0"/>
              <a:t>Exact Position on </a:t>
            </a:r>
            <a:r>
              <a:rPr lang="en-US" sz="2400" dirty="0"/>
              <a:t>absorber detector with </a:t>
            </a:r>
            <a:r>
              <a:rPr lang="en-US" sz="2400" dirty="0" smtClean="0"/>
              <a:t>normal </a:t>
            </a:r>
            <a:r>
              <a:rPr lang="en-US" sz="2400" dirty="0" smtClean="0">
                <a:solidFill>
                  <a:srgbClr val="000000"/>
                </a:solidFill>
              </a:rPr>
              <a:t>segmentation on </a:t>
            </a:r>
            <a:r>
              <a:rPr lang="en-US" sz="2400" dirty="0">
                <a:solidFill>
                  <a:srgbClr val="000000"/>
                </a:solidFill>
              </a:rPr>
              <a:t>Scatter detector </a:t>
            </a:r>
            <a:r>
              <a:rPr lang="en-US" sz="2400" dirty="0" smtClean="0">
                <a:solidFill>
                  <a:srgbClr val="000000"/>
                </a:solidFill>
              </a:rPr>
              <a:t>( no physics effects): </a:t>
            </a:r>
            <a:r>
              <a:rPr lang="en-US" sz="2400" b="1" dirty="0" smtClean="0">
                <a:solidFill>
                  <a:srgbClr val="FF0000"/>
                </a:solidFill>
              </a:rPr>
              <a:t>19 mm</a:t>
            </a:r>
          </a:p>
          <a:p>
            <a:pPr marL="0" indent="0">
              <a:buNone/>
              <a:defRPr/>
            </a:pPr>
            <a:endParaRPr lang="en-US" sz="2400" b="1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en-US" sz="2400" b="1" u="sng" dirty="0" smtClean="0">
                <a:solidFill>
                  <a:srgbClr val="000000"/>
                </a:solidFill>
              </a:rPr>
              <a:t>Position sensitivity most important in the absorber detector</a:t>
            </a:r>
          </a:p>
          <a:p>
            <a:pPr>
              <a:defRPr/>
            </a:pPr>
            <a:endParaRPr lang="en-US" sz="2400" b="1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</a:rPr>
              <a:t>Simulations used to investigate lateral and depth position precision </a:t>
            </a:r>
            <a:r>
              <a:rPr lang="en-US" sz="2400" dirty="0"/>
              <a:t>independently </a:t>
            </a:r>
          </a:p>
          <a:p>
            <a:pPr marL="0" indent="0">
              <a:buNone/>
              <a:defRPr/>
            </a:pPr>
            <a:endParaRPr lang="en-US" sz="2400" b="1" dirty="0">
              <a:solidFill>
                <a:srgbClr val="9525A2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631085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533" y="152399"/>
            <a:ext cx="8791916" cy="658706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9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Position Resolution Investigations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6737"/>
          <a:stretch/>
        </p:blipFill>
        <p:spPr>
          <a:xfrm>
            <a:off x="520700" y="2070281"/>
            <a:ext cx="7975600" cy="45099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1400" y="1713649"/>
            <a:ext cx="6896099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Depth Position Resolution Investigation: Absorber</a:t>
            </a:r>
            <a:endParaRPr lang="en-US" b="1" dirty="0">
              <a:latin typeface="Arial Black"/>
              <a:cs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55367" y="6160068"/>
            <a:ext cx="778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(mm)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652593" y="4675895"/>
            <a:ext cx="152400" cy="152400"/>
            <a:chOff x="8610600" y="3881120"/>
            <a:chExt cx="152400" cy="1524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8686800" y="3881120"/>
              <a:ext cx="0" cy="152400"/>
            </a:xfrm>
            <a:prstGeom prst="line">
              <a:avLst/>
            </a:prstGeom>
            <a:ln w="635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>
              <a:off x="8686800" y="3874892"/>
              <a:ext cx="0" cy="152400"/>
            </a:xfrm>
            <a:prstGeom prst="line">
              <a:avLst/>
            </a:prstGeom>
            <a:ln w="635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5652593" y="5088520"/>
            <a:ext cx="152400" cy="152400"/>
            <a:chOff x="8610600" y="3881120"/>
            <a:chExt cx="152400" cy="15240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8686800" y="3881120"/>
              <a:ext cx="0" cy="152400"/>
            </a:xfrm>
            <a:prstGeom prst="line">
              <a:avLst/>
            </a:prstGeom>
            <a:ln w="63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>
              <a:off x="8686800" y="3874892"/>
              <a:ext cx="0" cy="152400"/>
            </a:xfrm>
            <a:prstGeom prst="line">
              <a:avLst/>
            </a:prstGeom>
            <a:ln w="63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5940322" y="4607367"/>
            <a:ext cx="2555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Including physics effect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002594" y="5019991"/>
            <a:ext cx="1601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940322" y="5036766"/>
            <a:ext cx="2555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Position resolution 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6248968"/>
            <a:ext cx="531761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Position Resolution in Depth (Z)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690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533" y="190499"/>
            <a:ext cx="8791916" cy="658706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9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Position Resolution Investigations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6737"/>
          <a:stretch/>
        </p:blipFill>
        <p:spPr>
          <a:xfrm>
            <a:off x="520700" y="2070281"/>
            <a:ext cx="7975600" cy="45099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1400" y="1713649"/>
            <a:ext cx="6896099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Depth Position Resolution Investigation: Absorber</a:t>
            </a:r>
            <a:endParaRPr lang="en-US" b="1" dirty="0">
              <a:latin typeface="Arial Black"/>
              <a:cs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55367" y="6160068"/>
            <a:ext cx="778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(mm)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652593" y="4675895"/>
            <a:ext cx="152400" cy="152400"/>
            <a:chOff x="8610600" y="3881120"/>
            <a:chExt cx="152400" cy="1524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8686800" y="3881120"/>
              <a:ext cx="0" cy="152400"/>
            </a:xfrm>
            <a:prstGeom prst="line">
              <a:avLst/>
            </a:prstGeom>
            <a:ln w="635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>
              <a:off x="8686800" y="3874892"/>
              <a:ext cx="0" cy="152400"/>
            </a:xfrm>
            <a:prstGeom prst="line">
              <a:avLst/>
            </a:prstGeom>
            <a:ln w="6350" cmpd="sng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5652593" y="5088520"/>
            <a:ext cx="152400" cy="152400"/>
            <a:chOff x="8610600" y="3881120"/>
            <a:chExt cx="152400" cy="15240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8686800" y="3881120"/>
              <a:ext cx="0" cy="152400"/>
            </a:xfrm>
            <a:prstGeom prst="line">
              <a:avLst/>
            </a:prstGeom>
            <a:ln w="63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>
              <a:off x="8686800" y="3874892"/>
              <a:ext cx="0" cy="152400"/>
            </a:xfrm>
            <a:prstGeom prst="line">
              <a:avLst/>
            </a:prstGeom>
            <a:ln w="6350" cmpd="sng">
              <a:solidFill>
                <a:srgbClr val="0000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5940322" y="4607367"/>
            <a:ext cx="2555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Including physics effect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002594" y="5019991"/>
            <a:ext cx="1601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940322" y="5036766"/>
            <a:ext cx="2555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Position resolution 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6248968"/>
            <a:ext cx="531761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Position Resolution in Depth (Z) mm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680200" y="2197100"/>
            <a:ext cx="546100" cy="12319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689100" y="4696267"/>
            <a:ext cx="304800" cy="967933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16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533" y="152399"/>
            <a:ext cx="8791916" cy="658706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9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Position Resolution Investigations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09733" y="6012934"/>
            <a:ext cx="778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(mm)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71900" y="6121400"/>
            <a:ext cx="28194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Pixel dimensions in X and Y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083832"/>
            <a:ext cx="8064500" cy="45014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07067" y="1962666"/>
            <a:ext cx="668866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Lateral Position Resolution Investigation: Scatter</a:t>
            </a:r>
            <a:endParaRPr lang="en-US" b="1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42229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533" y="152399"/>
            <a:ext cx="8791916" cy="658706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09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Position Resolution Investigation Conclusions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3900"/>
            <a:ext cx="8229600" cy="4525963"/>
          </a:xfrm>
        </p:spPr>
        <p:txBody>
          <a:bodyPr/>
          <a:lstStyle/>
          <a:p>
            <a:r>
              <a:rPr lang="en-US" sz="4000" b="1" dirty="0" smtClean="0"/>
              <a:t>Improvement in position resolution will improve image resolution </a:t>
            </a:r>
          </a:p>
          <a:p>
            <a:r>
              <a:rPr lang="en-US" sz="4000" b="1" dirty="0" smtClean="0"/>
              <a:t>Position resolution in depth </a:t>
            </a:r>
            <a:r>
              <a:rPr lang="en-US" sz="4000" b="1" dirty="0"/>
              <a:t>has more impact </a:t>
            </a:r>
            <a:r>
              <a:rPr lang="en-US" sz="4000" b="1" dirty="0" smtClean="0"/>
              <a:t>than that in X and Y</a:t>
            </a:r>
          </a:p>
          <a:p>
            <a:r>
              <a:rPr lang="en-US" sz="4000" b="1" dirty="0" smtClean="0"/>
              <a:t>Position resolution most important in absorber detector 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81684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Contents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sz="4400" b="1" dirty="0" smtClean="0">
                <a:solidFill>
                  <a:srgbClr val="000C6B"/>
                </a:solidFill>
              </a:rPr>
              <a:t>Background</a:t>
            </a:r>
          </a:p>
          <a:p>
            <a:r>
              <a:rPr lang="en-US" sz="4400" b="1" dirty="0" smtClean="0">
                <a:solidFill>
                  <a:srgbClr val="000C6B"/>
                </a:solidFill>
              </a:rPr>
              <a:t>Compton imaging</a:t>
            </a:r>
          </a:p>
          <a:p>
            <a:r>
              <a:rPr lang="en-US" sz="4400" b="1" dirty="0" smtClean="0">
                <a:solidFill>
                  <a:srgbClr val="000C6B"/>
                </a:solidFill>
              </a:rPr>
              <a:t>Detectors </a:t>
            </a:r>
          </a:p>
          <a:p>
            <a:r>
              <a:rPr lang="en-US" sz="4400" b="1" dirty="0" smtClean="0">
                <a:solidFill>
                  <a:srgbClr val="000C6B"/>
                </a:solidFill>
              </a:rPr>
              <a:t>Importance of position resolution </a:t>
            </a:r>
          </a:p>
          <a:p>
            <a:r>
              <a:rPr lang="en-US" sz="4400" b="1" dirty="0" smtClean="0">
                <a:solidFill>
                  <a:srgbClr val="000C6B"/>
                </a:solidFill>
              </a:rPr>
              <a:t>Simulation results</a:t>
            </a:r>
          </a:p>
          <a:p>
            <a:r>
              <a:rPr lang="en-US" sz="4400" b="1" dirty="0" smtClean="0">
                <a:solidFill>
                  <a:srgbClr val="000C6B"/>
                </a:solidFill>
              </a:rPr>
              <a:t>Summary</a:t>
            </a: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18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Image Quality :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Phantom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PhantomLowRes_Presentation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1" r="15183"/>
          <a:stretch/>
        </p:blipFill>
        <p:spPr>
          <a:xfrm>
            <a:off x="3878729" y="4136526"/>
            <a:ext cx="2369671" cy="2206607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1" name="Picture 10" descr="PhantomHighRes_Presentation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8" t="7384" r="34394" b="7847"/>
          <a:stretch/>
        </p:blipFill>
        <p:spPr>
          <a:xfrm>
            <a:off x="6430935" y="4198016"/>
            <a:ext cx="2255865" cy="2170239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2" name="Picture 11" descr="F7.medium.g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" t="9453" r="53716" b="49591"/>
          <a:stretch/>
        </p:blipFill>
        <p:spPr>
          <a:xfrm>
            <a:off x="3878729" y="1556661"/>
            <a:ext cx="2267630" cy="1815858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3" name="Group 12"/>
          <p:cNvGrpSpPr/>
          <p:nvPr/>
        </p:nvGrpSpPr>
        <p:grpSpPr>
          <a:xfrm>
            <a:off x="457200" y="1849203"/>
            <a:ext cx="3038346" cy="4234448"/>
            <a:chOff x="203200" y="2065866"/>
            <a:chExt cx="3038346" cy="4461933"/>
          </a:xfrm>
          <a:solidFill>
            <a:schemeClr val="bg1"/>
          </a:solidFill>
        </p:grpSpPr>
        <p:sp>
          <p:nvSpPr>
            <p:cNvPr id="6" name="Rectangle 5"/>
            <p:cNvSpPr/>
            <p:nvPr/>
          </p:nvSpPr>
          <p:spPr>
            <a:xfrm>
              <a:off x="203200" y="2065866"/>
              <a:ext cx="3038345" cy="4461933"/>
            </a:xfrm>
            <a:prstGeom prst="rect">
              <a:avLst/>
            </a:prstGeom>
            <a:grpFill/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200" y="2164480"/>
              <a:ext cx="2784346" cy="4283928"/>
            </a:xfrm>
            <a:prstGeom prst="rect">
              <a:avLst/>
            </a:prstGeom>
            <a:grpFill/>
          </p:spPr>
        </p:pic>
        <p:sp>
          <p:nvSpPr>
            <p:cNvPr id="5" name="TextBox 4"/>
            <p:cNvSpPr txBox="1"/>
            <p:nvPr/>
          </p:nvSpPr>
          <p:spPr>
            <a:xfrm>
              <a:off x="1930401" y="2164480"/>
              <a:ext cx="1311144" cy="55132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Drilled holes  for rods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85333" y="2576143"/>
              <a:ext cx="745068" cy="32431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50 mm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30592" y="4374940"/>
              <a:ext cx="910954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100 mm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8212" y="4379389"/>
              <a:ext cx="432988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120 mm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30592" y="6004579"/>
              <a:ext cx="910953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Perspex </a:t>
              </a:r>
              <a:r>
                <a:rPr lang="en-US" sz="1400" dirty="0"/>
                <a:t>C</a:t>
              </a:r>
              <a:r>
                <a:rPr lang="en-US" sz="1400" dirty="0" smtClean="0"/>
                <a:t>ylinder</a:t>
              </a:r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82255" y="6115230"/>
              <a:ext cx="910954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6</a:t>
              </a:r>
              <a:r>
                <a:rPr lang="en-US" sz="1400" dirty="0" smtClean="0"/>
                <a:t>0 mm</a:t>
              </a:r>
              <a:endParaRPr lang="en-US" sz="1400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0935" y="1556661"/>
            <a:ext cx="2255865" cy="1815858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21" name="Group 20"/>
          <p:cNvGrpSpPr/>
          <p:nvPr/>
        </p:nvGrpSpPr>
        <p:grpSpPr>
          <a:xfrm>
            <a:off x="3878729" y="6527799"/>
            <a:ext cx="2193754" cy="0"/>
            <a:chOff x="3878729" y="6527799"/>
            <a:chExt cx="2193754" cy="0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3878729" y="6527799"/>
              <a:ext cx="76100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5334000" y="6527799"/>
              <a:ext cx="73848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4639733" y="6336268"/>
            <a:ext cx="88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C6B"/>
                </a:solidFill>
              </a:rPr>
              <a:t>10 cm</a:t>
            </a:r>
            <a:endParaRPr lang="en-US" dirty="0">
              <a:solidFill>
                <a:srgbClr val="000C6B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948317" y="6553200"/>
            <a:ext cx="738483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6430935" y="6527799"/>
            <a:ext cx="768584" cy="63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199519" y="6343133"/>
            <a:ext cx="903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C6B"/>
                </a:solidFill>
              </a:rPr>
              <a:t>10 cm</a:t>
            </a:r>
            <a:endParaRPr lang="en-US" dirty="0">
              <a:solidFill>
                <a:srgbClr val="000C6B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995" y="3546189"/>
            <a:ext cx="2619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C6B"/>
                </a:solidFill>
              </a:rPr>
              <a:t>Rod </a:t>
            </a:r>
            <a:r>
              <a:rPr lang="en-US" dirty="0">
                <a:solidFill>
                  <a:srgbClr val="000C6B"/>
                </a:solidFill>
              </a:rPr>
              <a:t>diameters: </a:t>
            </a:r>
            <a:r>
              <a:rPr lang="en-US" dirty="0" smtClean="0">
                <a:solidFill>
                  <a:srgbClr val="000C6B"/>
                </a:solidFill>
              </a:rPr>
              <a:t>6.0, 8.0, 10.0, 11.0, 12.4 </a:t>
            </a:r>
            <a:r>
              <a:rPr lang="en-US" dirty="0">
                <a:solidFill>
                  <a:srgbClr val="000C6B"/>
                </a:solidFill>
              </a:rPr>
              <a:t>mm 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37519" y="3546189"/>
            <a:ext cx="2335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C6B"/>
                </a:solidFill>
              </a:rPr>
              <a:t>Rod </a:t>
            </a:r>
            <a:r>
              <a:rPr lang="en-US" dirty="0">
                <a:solidFill>
                  <a:srgbClr val="000C6B"/>
                </a:solidFill>
              </a:rPr>
              <a:t>diameters: 9.5, </a:t>
            </a:r>
            <a:r>
              <a:rPr lang="en-US" dirty="0" smtClean="0">
                <a:solidFill>
                  <a:srgbClr val="000C6B"/>
                </a:solidFill>
              </a:rPr>
              <a:t>11.0, 10.0, 16.4 </a:t>
            </a:r>
            <a:r>
              <a:rPr lang="en-US" dirty="0">
                <a:solidFill>
                  <a:srgbClr val="000C6B"/>
                </a:solidFill>
              </a:rPr>
              <a:t>mm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2212" y="1449093"/>
            <a:ext cx="1943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30000" dirty="0" smtClean="0">
                <a:solidFill>
                  <a:srgbClr val="FF0000"/>
                </a:solidFill>
              </a:rPr>
              <a:t>139</a:t>
            </a:r>
            <a:r>
              <a:rPr lang="en-US" sz="2000" dirty="0" smtClean="0">
                <a:solidFill>
                  <a:srgbClr val="FF0000"/>
                </a:solidFill>
              </a:rPr>
              <a:t>Ce: 165 </a:t>
            </a:r>
            <a:r>
              <a:rPr lang="en-US" sz="2000" dirty="0" err="1" smtClean="0">
                <a:solidFill>
                  <a:srgbClr val="FF0000"/>
                </a:solidFill>
              </a:rPr>
              <a:t>keV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2211" y="6204003"/>
            <a:ext cx="3278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Sam : </a:t>
            </a:r>
            <a:r>
              <a:rPr lang="en-US" sz="1600" dirty="0" err="1" smtClean="0"/>
              <a:t>s.colosimo@liverpool.ac.uk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6019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 Quality :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Phantom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120" y="2130815"/>
            <a:ext cx="3057747" cy="3158483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104" y="2130815"/>
            <a:ext cx="3130965" cy="315848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712104" y="5373965"/>
            <a:ext cx="3130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Characteristic  Position resolution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alphaModFix amt="43000"/>
          </a:blip>
          <a:stretch>
            <a:fillRect/>
          </a:stretch>
        </p:blipFill>
        <p:spPr>
          <a:xfrm rot="16371809">
            <a:off x="426006" y="2128963"/>
            <a:ext cx="3563784" cy="3374397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alphaModFix amt="43000"/>
          </a:blip>
          <a:srcRect l="12843"/>
          <a:stretch/>
        </p:blipFill>
        <p:spPr>
          <a:xfrm rot="16371809">
            <a:off x="4866285" y="1803327"/>
            <a:ext cx="3458852" cy="35219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04120" y="5373965"/>
            <a:ext cx="3341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1mm</a:t>
            </a:r>
            <a:r>
              <a:rPr lang="en-US" sz="2400" baseline="30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 Position resolution in absorber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 Quality :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Phantom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120" y="2130815"/>
            <a:ext cx="3057747" cy="3158483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104" y="2130815"/>
            <a:ext cx="3130965" cy="315848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712104" y="5373965"/>
            <a:ext cx="3130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Characteristic  Position resolution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4120" y="5373965"/>
            <a:ext cx="3341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1mm</a:t>
            </a:r>
            <a:r>
              <a:rPr lang="en-US" sz="2400" baseline="30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 Position resolution in absorber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286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0695"/>
          </a:xfrm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Summary/Future Work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9971"/>
            <a:ext cx="8229600" cy="5535629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u="sng" dirty="0" smtClean="0"/>
              <a:t>Conclusion</a:t>
            </a:r>
          </a:p>
          <a:p>
            <a:r>
              <a:rPr lang="en-US" sz="2400" dirty="0" smtClean="0"/>
              <a:t>Position resolution has significant influence on image quality </a:t>
            </a:r>
          </a:p>
          <a:p>
            <a:r>
              <a:rPr lang="en-US" sz="2400" dirty="0" smtClean="0"/>
              <a:t>Pulse shape analysis techniques will be applied to the </a:t>
            </a:r>
            <a:r>
              <a:rPr lang="en-US" sz="2400" dirty="0" err="1" smtClean="0"/>
              <a:t>ProSPECTus</a:t>
            </a:r>
            <a:r>
              <a:rPr lang="en-US" sz="2400" dirty="0" smtClean="0"/>
              <a:t> absorber detector to improve image resolution </a:t>
            </a:r>
          </a:p>
          <a:p>
            <a:r>
              <a:rPr lang="en-US" sz="2400" dirty="0" smtClean="0"/>
              <a:t>Phantom will be used to compare the </a:t>
            </a:r>
            <a:r>
              <a:rPr lang="en-US" sz="2400" dirty="0" err="1" smtClean="0"/>
              <a:t>ProSPECTus</a:t>
            </a:r>
            <a:r>
              <a:rPr lang="en-US" sz="2400" dirty="0" smtClean="0"/>
              <a:t> system to current SPECT systems </a:t>
            </a:r>
          </a:p>
          <a:p>
            <a:pPr marL="0" indent="0">
              <a:buNone/>
            </a:pPr>
            <a:r>
              <a:rPr lang="en-US" sz="2800" u="sng" dirty="0" smtClean="0">
                <a:solidFill>
                  <a:srgbClr val="FF0000"/>
                </a:solidFill>
              </a:rPr>
              <a:t>Current Work </a:t>
            </a:r>
          </a:p>
          <a:p>
            <a:r>
              <a:rPr lang="en-US" sz="2400" dirty="0" smtClean="0"/>
              <a:t>Acquiring experimental images with point sources and phantom</a:t>
            </a:r>
          </a:p>
          <a:p>
            <a:r>
              <a:rPr lang="en-US" sz="2400" dirty="0" smtClean="0"/>
              <a:t>Apply parametric PSA to data</a:t>
            </a:r>
          </a:p>
          <a:p>
            <a:pPr marL="0" indent="0">
              <a:buNone/>
            </a:pPr>
            <a:r>
              <a:rPr lang="en-US" sz="2800" u="sng" dirty="0" smtClean="0">
                <a:solidFill>
                  <a:srgbClr val="0000FF"/>
                </a:solidFill>
              </a:rPr>
              <a:t>Future Work 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Generate a pulse shape database for the absorber detector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Develop PSA algorithms 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Images with Technetium (141 </a:t>
            </a:r>
            <a:r>
              <a:rPr lang="en-US" sz="2400" dirty="0" err="1" smtClean="0">
                <a:solidFill>
                  <a:srgbClr val="000000"/>
                </a:solidFill>
              </a:rPr>
              <a:t>keV</a:t>
            </a:r>
            <a:r>
              <a:rPr lang="en-US" sz="2400" dirty="0" smtClean="0">
                <a:solidFill>
                  <a:srgbClr val="000000"/>
                </a:solidFill>
              </a:rPr>
              <a:t>) to be compared to SPECT images </a:t>
            </a: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56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Collaborators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0C6B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900" dirty="0" smtClean="0">
              <a:solidFill>
                <a:schemeClr val="bg1"/>
              </a:solidFill>
              <a:latin typeface="Arial Black"/>
              <a:cs typeface="Arial Black"/>
            </a:endParaRPr>
          </a:p>
          <a:p>
            <a:pPr marL="0" indent="0" algn="ctr">
              <a:buNone/>
            </a:pPr>
            <a:r>
              <a:rPr lang="en-GB" sz="1900" dirty="0" smtClean="0">
                <a:solidFill>
                  <a:schemeClr val="bg1"/>
                </a:solidFill>
                <a:latin typeface="Arial Black"/>
                <a:cs typeface="Arial Black"/>
              </a:rPr>
              <a:t>L.J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. </a:t>
            </a:r>
            <a:r>
              <a:rPr lang="en-GB" sz="1900" dirty="0" smtClean="0">
                <a:solidFill>
                  <a:schemeClr val="bg1"/>
                </a:solidFill>
                <a:latin typeface="Arial Black"/>
                <a:cs typeface="Arial Black"/>
              </a:rPr>
              <a:t>Harkness-Brennan</a:t>
            </a:r>
            <a:r>
              <a:rPr lang="en-GB" sz="1900" baseline="30000" dirty="0" smtClean="0">
                <a:solidFill>
                  <a:schemeClr val="bg1"/>
                </a:solidFill>
                <a:latin typeface="Arial Black"/>
                <a:cs typeface="Arial Black"/>
              </a:rPr>
              <a:t>1</a:t>
            </a:r>
            <a:r>
              <a:rPr lang="en-GB" sz="1900" dirty="0" smtClean="0">
                <a:solidFill>
                  <a:schemeClr val="bg1"/>
                </a:solidFill>
                <a:latin typeface="Arial Black"/>
                <a:cs typeface="Arial Black"/>
              </a:rPr>
              <a:t> 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A.J. Boston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1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 , H.C. Boston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1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</a:t>
            </a:r>
            <a:r>
              <a:rPr lang="en-GB" sz="1900" dirty="0" smtClean="0">
                <a:solidFill>
                  <a:schemeClr val="bg1"/>
                </a:solidFill>
                <a:latin typeface="Arial Black"/>
                <a:cs typeface="Arial Black"/>
              </a:rPr>
              <a:t>S.Colosimo</a:t>
            </a:r>
            <a:r>
              <a:rPr lang="en-GB" sz="1900" baseline="30000" dirty="0" smtClean="0">
                <a:solidFill>
                  <a:schemeClr val="bg1"/>
                </a:solidFill>
                <a:latin typeface="Arial Black"/>
                <a:cs typeface="Arial Black"/>
              </a:rPr>
              <a:t>1</a:t>
            </a:r>
            <a:r>
              <a:rPr lang="en-GB" sz="1900" dirty="0" smtClean="0">
                <a:solidFill>
                  <a:schemeClr val="bg1"/>
                </a:solidFill>
                <a:latin typeface="Arial Black"/>
                <a:cs typeface="Arial Black"/>
              </a:rPr>
              <a:t>,J.R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. Cresswell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1</a:t>
            </a:r>
            <a:r>
              <a:rPr lang="en-GB" sz="1900" dirty="0" smtClean="0">
                <a:solidFill>
                  <a:schemeClr val="bg1"/>
                </a:solidFill>
                <a:latin typeface="Arial Black"/>
                <a:cs typeface="Arial Black"/>
              </a:rPr>
              <a:t>, J.Dormand</a:t>
            </a:r>
            <a:r>
              <a:rPr lang="en-GB" sz="1900" baseline="30000" dirty="0" smtClean="0">
                <a:solidFill>
                  <a:schemeClr val="bg1"/>
                </a:solidFill>
                <a:latin typeface="Arial Black"/>
                <a:cs typeface="Arial Black"/>
              </a:rPr>
              <a:t>1, </a:t>
            </a:r>
            <a:r>
              <a:rPr lang="en-GB" sz="1900" dirty="0" smtClean="0">
                <a:solidFill>
                  <a:schemeClr val="bg1"/>
                </a:solidFill>
                <a:latin typeface="Arial Black"/>
                <a:cs typeface="Arial Black"/>
              </a:rPr>
              <a:t>T.Hughes</a:t>
            </a:r>
            <a:r>
              <a:rPr lang="en-GB" sz="1900" baseline="30000" dirty="0" smtClean="0">
                <a:solidFill>
                  <a:schemeClr val="bg1"/>
                </a:solidFill>
                <a:latin typeface="Arial Black"/>
                <a:cs typeface="Arial Black"/>
              </a:rPr>
              <a:t>1</a:t>
            </a:r>
            <a:r>
              <a:rPr lang="en-GB" sz="1900" dirty="0" smtClean="0">
                <a:solidFill>
                  <a:schemeClr val="bg1"/>
                </a:solidFill>
                <a:latin typeface="Arial Black"/>
                <a:cs typeface="Arial Black"/>
              </a:rPr>
              <a:t> 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D.S. Judson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1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P.J. Nolan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1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J.A. Sampson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1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N. Clague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2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J .Groves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2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J .Headspith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2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A .Hill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2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I.H. Lazarus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2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J. Simpson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2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W.E. Bimson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3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G.J. Kemp</a:t>
            </a:r>
            <a:r>
              <a:rPr lang="en-GB" sz="1900" baseline="30000" dirty="0">
                <a:solidFill>
                  <a:schemeClr val="bg1"/>
                </a:solidFill>
                <a:latin typeface="Arial Black"/>
                <a:cs typeface="Arial Black"/>
              </a:rPr>
              <a:t>3</a:t>
            </a:r>
            <a:r>
              <a:rPr lang="en-GB" sz="1900" dirty="0">
                <a:solidFill>
                  <a:schemeClr val="bg1"/>
                </a:solidFill>
                <a:latin typeface="Arial Black"/>
                <a:cs typeface="Arial Black"/>
              </a:rPr>
              <a:t>, and </a:t>
            </a:r>
            <a:r>
              <a:rPr lang="en-GB" sz="1900" dirty="0" smtClean="0">
                <a:solidFill>
                  <a:schemeClr val="bg1"/>
                </a:solidFill>
                <a:latin typeface="Arial Black"/>
                <a:cs typeface="Arial Black"/>
              </a:rPr>
              <a:t>D.Gould</a:t>
            </a:r>
            <a:r>
              <a:rPr lang="en-GB" sz="1900" baseline="30000" dirty="0" smtClean="0">
                <a:solidFill>
                  <a:schemeClr val="bg1"/>
                </a:solidFill>
                <a:latin typeface="Arial Black"/>
                <a:cs typeface="Arial Black"/>
              </a:rPr>
              <a:t>4</a:t>
            </a:r>
          </a:p>
          <a:p>
            <a:pPr marL="0" indent="0" algn="ctr">
              <a:buNone/>
            </a:pPr>
            <a:endParaRPr lang="en-GB" sz="1900" baseline="30000" dirty="0">
              <a:solidFill>
                <a:schemeClr val="bg1"/>
              </a:solidFill>
              <a:latin typeface="Arial Black"/>
              <a:cs typeface="Arial Black"/>
            </a:endParaRPr>
          </a:p>
          <a:p>
            <a:pPr marL="0" indent="0" algn="ctr">
              <a:buNone/>
            </a:pPr>
            <a:endParaRPr lang="en-GB" sz="1900" baseline="30000" dirty="0">
              <a:solidFill>
                <a:schemeClr val="bg1"/>
              </a:solidFill>
              <a:latin typeface="Arial Black"/>
              <a:cs typeface="Arial Black"/>
            </a:endParaRPr>
          </a:p>
          <a:p>
            <a:pPr marL="0" indent="0" algn="ctr">
              <a:buNone/>
            </a:pPr>
            <a:r>
              <a:rPr lang="en-GB" sz="1400" baseline="30000" dirty="0">
                <a:solidFill>
                  <a:schemeClr val="bg1"/>
                </a:solidFill>
              </a:rPr>
              <a:t>1</a:t>
            </a:r>
            <a:r>
              <a:rPr lang="en-GB" sz="1400" dirty="0">
                <a:solidFill>
                  <a:schemeClr val="bg1"/>
                </a:solidFill>
              </a:rPr>
              <a:t> Department of Physics, The University of Liverpool, UK, </a:t>
            </a:r>
          </a:p>
          <a:p>
            <a:pPr marL="0" indent="0" algn="ctr">
              <a:buNone/>
            </a:pPr>
            <a:r>
              <a:rPr lang="en-US" sz="1400" baseline="30000" dirty="0" smtClean="0">
                <a:solidFill>
                  <a:schemeClr val="bg1"/>
                </a:solidFill>
              </a:rPr>
              <a:t>2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STFC </a:t>
            </a:r>
            <a:r>
              <a:rPr lang="en-US" sz="1400" dirty="0" err="1">
                <a:solidFill>
                  <a:schemeClr val="bg1"/>
                </a:solidFill>
              </a:rPr>
              <a:t>Daresbury</a:t>
            </a:r>
            <a:r>
              <a:rPr lang="en-US" sz="1400" dirty="0">
                <a:solidFill>
                  <a:schemeClr val="bg1"/>
                </a:solidFill>
              </a:rPr>
              <a:t> Laboratory, UK</a:t>
            </a:r>
            <a:endParaRPr lang="en-GB" sz="1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1400" baseline="30000" dirty="0">
                <a:solidFill>
                  <a:schemeClr val="bg1"/>
                </a:solidFill>
              </a:rPr>
              <a:t>3</a:t>
            </a:r>
            <a:r>
              <a:rPr lang="en-US" sz="1400" dirty="0">
                <a:solidFill>
                  <a:schemeClr val="bg1"/>
                </a:solidFill>
              </a:rPr>
              <a:t> MARIARC, The University of Liverpool, UK</a:t>
            </a:r>
            <a:endParaRPr lang="en-GB" sz="1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1400" baseline="30000" dirty="0">
                <a:solidFill>
                  <a:schemeClr val="bg1"/>
                </a:solidFill>
              </a:rPr>
              <a:t>4</a:t>
            </a:r>
            <a:r>
              <a:rPr lang="en-US" sz="1400" dirty="0">
                <a:solidFill>
                  <a:schemeClr val="bg1"/>
                </a:solidFill>
              </a:rPr>
              <a:t> Royal Liverpool University Hospital, Liverpool, UK</a:t>
            </a:r>
            <a:endParaRPr lang="en-GB" sz="14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495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Compton Efficiency: Previous Work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867" t="11744" r="18463" b="11006"/>
          <a:stretch/>
        </p:blipFill>
        <p:spPr>
          <a:xfrm>
            <a:off x="609600" y="1563076"/>
            <a:ext cx="6225605" cy="4854657"/>
          </a:xfrm>
        </p:spPr>
      </p:pic>
      <p:sp>
        <p:nvSpPr>
          <p:cNvPr id="5" name="TextBox 4"/>
          <p:cNvSpPr txBox="1"/>
          <p:nvPr/>
        </p:nvSpPr>
        <p:spPr>
          <a:xfrm>
            <a:off x="5568273" y="2087557"/>
            <a:ext cx="311852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C6B"/>
                </a:solidFill>
              </a:rPr>
              <a:t>Factor of 3 difference between simulated and experimental data.</a:t>
            </a:r>
          </a:p>
          <a:p>
            <a:endParaRPr lang="en-US" sz="2000" dirty="0" smtClean="0">
              <a:solidFill>
                <a:srgbClr val="000C6B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C6B"/>
                </a:solidFill>
              </a:rPr>
              <a:t>GAMOS</a:t>
            </a:r>
            <a:r>
              <a:rPr lang="en-US" sz="2000" baseline="30000" dirty="0" smtClean="0">
                <a:solidFill>
                  <a:srgbClr val="000C6B"/>
                </a:solidFill>
              </a:rPr>
              <a:t>2 </a:t>
            </a:r>
            <a:r>
              <a:rPr lang="en-US" sz="2000" dirty="0" smtClean="0">
                <a:solidFill>
                  <a:srgbClr val="000C6B"/>
                </a:solidFill>
              </a:rPr>
              <a:t>Monte </a:t>
            </a:r>
            <a:r>
              <a:rPr lang="en-US" sz="2000" dirty="0" err="1" smtClean="0">
                <a:solidFill>
                  <a:srgbClr val="000C6B"/>
                </a:solidFill>
              </a:rPr>
              <a:t>carlo</a:t>
            </a:r>
            <a:r>
              <a:rPr lang="en-US" sz="2000" dirty="0" smtClean="0">
                <a:solidFill>
                  <a:srgbClr val="000C6B"/>
                </a:solidFill>
              </a:rPr>
              <a:t> simulations previously validated against Compton data and matched.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12000" y="5162330"/>
            <a:ext cx="17102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1. A. Sweeney. Compton Imaging for Homeland Security, Thesis 2014.  </a:t>
            </a:r>
          </a:p>
          <a:p>
            <a:r>
              <a:rPr lang="en-US" sz="1200" i="1" dirty="0"/>
              <a:t>2. L.J. </a:t>
            </a:r>
            <a:r>
              <a:rPr lang="en-US" sz="1200" i="1" dirty="0" err="1" smtClean="0"/>
              <a:t>Harkness</a:t>
            </a:r>
            <a:r>
              <a:rPr lang="en-US" sz="1200" i="1" dirty="0" smtClean="0"/>
              <a:t> , </a:t>
            </a:r>
            <a:r>
              <a:rPr lang="en-US" sz="1200" i="1" dirty="0"/>
              <a:t>A Compton camera application for the GAMOS GEANT4-based framework </a:t>
            </a:r>
            <a:r>
              <a:rPr lang="en-US" sz="1200" i="1" dirty="0" smtClean="0"/>
              <a:t>, NIMA 2012</a:t>
            </a:r>
            <a:endParaRPr lang="en-US" sz="1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253067" y="1693333"/>
            <a:ext cx="643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3094566" y="6283867"/>
            <a:ext cx="219854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Energy (</a:t>
            </a:r>
            <a:r>
              <a:rPr lang="en-US" b="1" dirty="0" err="1" smtClean="0"/>
              <a:t>keV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702711" y="3401355"/>
            <a:ext cx="195049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Efficiency (%)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26266" y="1508667"/>
            <a:ext cx="3420533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Absolute Compton Efficiency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0450" y="5929924"/>
            <a:ext cx="38523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82725" y="5929924"/>
            <a:ext cx="53975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200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186516" y="5945313"/>
            <a:ext cx="53975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400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887132" y="5945313"/>
            <a:ext cx="53975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6</a:t>
            </a:r>
            <a:r>
              <a:rPr lang="en-US" sz="1600" dirty="0" smtClean="0"/>
              <a:t>00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568700" y="5945313"/>
            <a:ext cx="66780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800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236507" y="5945313"/>
            <a:ext cx="665693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1000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960259" y="5947026"/>
            <a:ext cx="665693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1200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575678" y="5947026"/>
            <a:ext cx="665693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1400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241371" y="5928948"/>
            <a:ext cx="665693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1600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 flipV="1">
            <a:off x="541866" y="5477952"/>
            <a:ext cx="546100" cy="635807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19100" y="1693333"/>
            <a:ext cx="568866" cy="3784619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3783" y="5651942"/>
            <a:ext cx="1693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0.00E+00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41299" y="4977664"/>
            <a:ext cx="1693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1.00E-03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10091" y="4328256"/>
            <a:ext cx="1039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</a:t>
            </a:r>
            <a:r>
              <a:rPr lang="en-US" sz="1600" dirty="0" smtClean="0"/>
              <a:t>.00E-03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10091" y="3646491"/>
            <a:ext cx="1198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3.00E-03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29141" y="2963392"/>
            <a:ext cx="1134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</a:t>
            </a:r>
            <a:r>
              <a:rPr lang="en-US" sz="1600" dirty="0" smtClean="0"/>
              <a:t>.00E-03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329141" y="2272223"/>
            <a:ext cx="1420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5.00E-03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329141" y="1551001"/>
            <a:ext cx="1266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</a:t>
            </a:r>
            <a:r>
              <a:rPr lang="en-US" sz="1600" dirty="0" smtClean="0"/>
              <a:t>.00E-03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118533" y="131695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1180" y="2087556"/>
            <a:ext cx="2097093" cy="87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036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Compton Efficiency : Thresholds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7047" t="13245" r="13252" b="18624"/>
          <a:stretch/>
        </p:blipFill>
        <p:spPr>
          <a:xfrm>
            <a:off x="541867" y="1632365"/>
            <a:ext cx="8144933" cy="507323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2271012" y="1632365"/>
            <a:ext cx="0" cy="4449836"/>
          </a:xfrm>
          <a:prstGeom prst="line">
            <a:avLst/>
          </a:prstGeom>
          <a:ln>
            <a:solidFill>
              <a:srgbClr val="000C6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271012" y="2869101"/>
            <a:ext cx="1415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C6B"/>
                </a:solidFill>
              </a:rPr>
              <a:t>Threshold ~15keV</a:t>
            </a:r>
            <a:endParaRPr lang="en-US" dirty="0">
              <a:solidFill>
                <a:srgbClr val="000C6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40500" y="6271332"/>
            <a:ext cx="234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 </a:t>
            </a:r>
            <a:r>
              <a:rPr lang="en-US" sz="1400" dirty="0" err="1" smtClean="0"/>
              <a:t>L.J.Harkness</a:t>
            </a:r>
            <a:r>
              <a:rPr lang="en-US" sz="1400" dirty="0" smtClean="0"/>
              <a:t>, Thesis 2010)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9025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Compton Efficiency : Thresholds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9107" y="1417638"/>
            <a:ext cx="9528307" cy="52879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73300" y="6294264"/>
            <a:ext cx="234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 </a:t>
            </a:r>
            <a:r>
              <a:rPr lang="en-US" sz="1400" dirty="0" err="1" smtClean="0"/>
              <a:t>L.J.Harkness</a:t>
            </a:r>
            <a:r>
              <a:rPr lang="en-US" sz="1400" dirty="0" smtClean="0"/>
              <a:t>, Thesis 2010)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47829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Compton Efficiency : Thresholds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5966" t="10760" r="14333" b="20300"/>
          <a:stretch/>
        </p:blipFill>
        <p:spPr>
          <a:xfrm>
            <a:off x="118533" y="1522495"/>
            <a:ext cx="8420100" cy="4912172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1632317" y="1727201"/>
            <a:ext cx="0" cy="42841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782763" y="2892956"/>
            <a:ext cx="1299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Threshold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~ 6 </a:t>
            </a:r>
            <a:r>
              <a:rPr lang="en-US" dirty="0" err="1" smtClean="0">
                <a:solidFill>
                  <a:srgbClr val="FF0000"/>
                </a:solidFill>
              </a:rPr>
              <a:t>keV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0934" y="6256434"/>
            <a:ext cx="22563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 </a:t>
            </a:r>
            <a:r>
              <a:rPr lang="en-US" sz="1400" dirty="0" err="1" smtClean="0"/>
              <a:t>L.J.Harkness</a:t>
            </a:r>
            <a:r>
              <a:rPr lang="en-US" sz="1400" dirty="0" smtClean="0"/>
              <a:t>, Thesis 2010)</a:t>
            </a:r>
            <a:endParaRPr lang="en-US" sz="1600" dirty="0"/>
          </a:p>
          <a:p>
            <a:r>
              <a:rPr lang="en-US" sz="1600" dirty="0" smtClean="0"/>
              <a:t>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02376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Compton Efficiency: Coincidence Window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052" y="1417638"/>
            <a:ext cx="7332134" cy="22652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34" y="3796057"/>
            <a:ext cx="7355681" cy="28545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05871" y="5286493"/>
            <a:ext cx="1577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TAC spectrum from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1828799" y="5240774"/>
            <a:ext cx="616519" cy="9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3024328" y="5240774"/>
            <a:ext cx="785323" cy="9143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9352" y="4527936"/>
            <a:ext cx="1306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C6B"/>
                </a:solidFill>
              </a:rPr>
              <a:t>FWHM= Time Resolution ~ 15ns</a:t>
            </a:r>
            <a:endParaRPr lang="en-US" sz="1200" dirty="0">
              <a:solidFill>
                <a:srgbClr val="000C6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86595" y="2263446"/>
            <a:ext cx="133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 smtClean="0"/>
              <a:t>22</a:t>
            </a:r>
            <a:r>
              <a:rPr lang="en-US" sz="1400" dirty="0" smtClean="0"/>
              <a:t>NA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18533" y="3434187"/>
            <a:ext cx="4487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C6B"/>
                </a:solidFill>
              </a:rPr>
              <a:t>D</a:t>
            </a:r>
            <a:r>
              <a:rPr lang="en-US" sz="1400" dirty="0" smtClean="0">
                <a:solidFill>
                  <a:srgbClr val="000C6B"/>
                </a:solidFill>
              </a:rPr>
              <a:t>one for energy range 80 </a:t>
            </a:r>
            <a:r>
              <a:rPr lang="en-US" sz="1400" dirty="0" err="1" smtClean="0">
                <a:solidFill>
                  <a:srgbClr val="000C6B"/>
                </a:solidFill>
              </a:rPr>
              <a:t>keV</a:t>
            </a:r>
            <a:r>
              <a:rPr lang="en-US" sz="1400" dirty="0" smtClean="0">
                <a:solidFill>
                  <a:srgbClr val="000C6B"/>
                </a:solidFill>
              </a:rPr>
              <a:t> – 511 </a:t>
            </a:r>
            <a:r>
              <a:rPr lang="en-US" sz="1400" dirty="0" err="1" smtClean="0">
                <a:solidFill>
                  <a:srgbClr val="000C6B"/>
                </a:solidFill>
              </a:rPr>
              <a:t>KeeV</a:t>
            </a:r>
            <a:endParaRPr lang="en-US" sz="1400" dirty="0">
              <a:solidFill>
                <a:srgbClr val="000C6B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422400" y="2167467"/>
            <a:ext cx="0" cy="19473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413933" y="2616200"/>
            <a:ext cx="0" cy="20319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993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6533" y="148460"/>
            <a:ext cx="8791916" cy="658254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053" y="274638"/>
            <a:ext cx="8402747" cy="1143000"/>
          </a:xfrm>
          <a:solidFill>
            <a:srgbClr val="000090"/>
          </a:solidFill>
          <a:ln>
            <a:solidFill>
              <a:srgbClr val="000090"/>
            </a:solidFill>
          </a:ln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Motivation : Medical Imaging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467" y="3258751"/>
            <a:ext cx="3553181" cy="3362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53" y="5497106"/>
            <a:ext cx="1420663" cy="108478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2071916" y="6222022"/>
            <a:ext cx="64665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1253" y="1801508"/>
            <a:ext cx="2865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1556552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Nuclear </a:t>
            </a:r>
            <a:r>
              <a:rPr lang="en-US" sz="2200" dirty="0">
                <a:solidFill>
                  <a:srgbClr val="000090"/>
                </a:solidFill>
              </a:rPr>
              <a:t>medicine techniques               Functional </a:t>
            </a:r>
            <a:r>
              <a:rPr lang="en-US" sz="2200" dirty="0" smtClean="0">
                <a:solidFill>
                  <a:srgbClr val="000090"/>
                </a:solidFill>
              </a:rPr>
              <a:t>images</a:t>
            </a:r>
          </a:p>
          <a:p>
            <a:endParaRPr lang="en-US" sz="2200" dirty="0" smtClean="0">
              <a:solidFill>
                <a:srgbClr val="00009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 err="1" smtClean="0">
                <a:solidFill>
                  <a:srgbClr val="000090"/>
                </a:solidFill>
              </a:rPr>
              <a:t>ProSPECTus</a:t>
            </a:r>
            <a:r>
              <a:rPr lang="en-GB" sz="2000" dirty="0" smtClean="0">
                <a:solidFill>
                  <a:srgbClr val="000090"/>
                </a:solidFill>
              </a:rPr>
              <a:t> designed to overcome limitations </a:t>
            </a:r>
            <a:r>
              <a:rPr lang="en-GB" sz="2000" dirty="0">
                <a:solidFill>
                  <a:srgbClr val="000090"/>
                </a:solidFill>
              </a:rPr>
              <a:t>in conventional Single Photon Emission Computed Tomography (SPECT) </a:t>
            </a:r>
            <a:r>
              <a:rPr lang="en-GB" sz="2000" dirty="0" smtClean="0">
                <a:solidFill>
                  <a:srgbClr val="000090"/>
                </a:solidFill>
              </a:rPr>
              <a:t>system. </a:t>
            </a:r>
            <a:endParaRPr lang="en-US" sz="2200" dirty="0" smtClean="0">
              <a:solidFill>
                <a:srgbClr val="00009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160458" y="56084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43699" y="3653386"/>
            <a:ext cx="209314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C6B"/>
                </a:solidFill>
              </a:rPr>
              <a:t>Prevents co registry with Magnetic Resonance Imaging (MRI) scanners </a:t>
            </a:r>
            <a:endParaRPr lang="en-US" dirty="0">
              <a:solidFill>
                <a:srgbClr val="000C6B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228648" y="4563499"/>
            <a:ext cx="39343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023100" y="5868079"/>
            <a:ext cx="166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C6B"/>
                </a:solidFill>
              </a:rPr>
              <a:t>High dose or Long scans</a:t>
            </a:r>
            <a:endParaRPr lang="en-US" dirty="0">
              <a:solidFill>
                <a:srgbClr val="000C6B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048465" y="6222022"/>
            <a:ext cx="79445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22084" y="5102477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C6B"/>
                </a:solidFill>
              </a:rPr>
              <a:t>Multiple Scans</a:t>
            </a:r>
            <a:endParaRPr lang="en-US" dirty="0">
              <a:solidFill>
                <a:srgbClr val="000C6B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908463" y="5535082"/>
            <a:ext cx="153722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336879" y="3058696"/>
            <a:ext cx="410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Main Gamma Camera Components</a:t>
            </a:r>
            <a:endParaRPr lang="en-US" sz="2000" b="1" u="sng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292600" y="1801508"/>
            <a:ext cx="749300" cy="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76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Coincidence Window Results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3669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3404"/>
          </a:xfrm>
          <a:solidFill>
            <a:srgbClr val="000C6B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 Quality : Pulse Shape Analysis (PSA)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6533" y="1896533"/>
            <a:ext cx="7641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C6B"/>
                </a:solidFill>
              </a:rPr>
              <a:t>Principle : </a:t>
            </a:r>
            <a:r>
              <a:rPr lang="en-US" dirty="0">
                <a:solidFill>
                  <a:srgbClr val="000C6B"/>
                </a:solidFill>
              </a:rPr>
              <a:t>Manipulates signals generated from contact strips to determine position of interaction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C6B"/>
                </a:solidFill>
              </a:rPr>
              <a:t>Two types : 1) parametric 2) generate a database of pulse shaped for each interaction position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47801" y="6512594"/>
            <a:ext cx="4741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87134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68800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23466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54332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701" y="3467100"/>
            <a:ext cx="4466166" cy="295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5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3404"/>
          </a:xfrm>
          <a:solidFill>
            <a:srgbClr val="000C6B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 Quality : Pulse Shape Analysis (PSA)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6533" y="1896533"/>
            <a:ext cx="7641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C6B"/>
                </a:solidFill>
              </a:rPr>
              <a:t>Principle : </a:t>
            </a:r>
            <a:r>
              <a:rPr lang="en-US" dirty="0">
                <a:solidFill>
                  <a:srgbClr val="000C6B"/>
                </a:solidFill>
              </a:rPr>
              <a:t>Manipulates signals generated from contact strips to determine position of interaction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C6B"/>
                </a:solidFill>
              </a:rPr>
              <a:t>Two types : 1) parametric 2) generate a database of pulse shaped for each interaction position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47801" y="6512594"/>
            <a:ext cx="4741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87134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68800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23466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54332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701" y="3467100"/>
            <a:ext cx="4466166" cy="295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07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 Quality :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Pulse Shape Analysis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PSA investigations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C6B"/>
                </a:solidFill>
              </a:rPr>
              <a:t>GAMOS Simulated data (141 </a:t>
            </a:r>
            <a:r>
              <a:rPr lang="en-US" dirty="0" err="1" smtClean="0">
                <a:solidFill>
                  <a:srgbClr val="000C6B"/>
                </a:solidFill>
              </a:rPr>
              <a:t>keV</a:t>
            </a:r>
            <a:r>
              <a:rPr lang="en-US" dirty="0" smtClean="0">
                <a:solidFill>
                  <a:srgbClr val="000C6B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Absorber position resolution dominant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0C6B"/>
                </a:solidFill>
              </a:rPr>
              <a:t>Position resolution  1mm</a:t>
            </a:r>
            <a:r>
              <a:rPr lang="en-US" baseline="30000" dirty="0" smtClean="0">
                <a:solidFill>
                  <a:srgbClr val="000C6B"/>
                </a:solidFill>
              </a:rPr>
              <a:t>3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Plan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C6B"/>
                </a:solidFill>
              </a:rPr>
              <a:t>Develop pulse shape analysis algorithms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C6B"/>
                </a:solidFill>
              </a:rPr>
              <a:t>Develop pulse shape database for Germanium detector</a:t>
            </a:r>
            <a:endParaRPr lang="en-US" dirty="0">
              <a:solidFill>
                <a:srgbClr val="000C6B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3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  <a:solidFill>
            <a:srgbClr val="000C6B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Motivation : Single Photon Emission Computed Tomography (SPECT)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 imaging </a:t>
            </a:r>
          </a:p>
          <a:p>
            <a:r>
              <a:rPr lang="en-US" dirty="0" smtClean="0"/>
              <a:t>SPECT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433" y="1744663"/>
            <a:ext cx="3771900" cy="438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00" y="3441700"/>
            <a:ext cx="30988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41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241300"/>
            <a:ext cx="8458200" cy="637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667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3404"/>
          </a:xfrm>
          <a:solidFill>
            <a:srgbClr val="000C6B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 Quality : Pulse Shape Analysis (PSA)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234" y="1568042"/>
            <a:ext cx="3475565" cy="24282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929" t="6875" r="6869" b="3438"/>
          <a:stretch/>
        </p:blipFill>
        <p:spPr>
          <a:xfrm>
            <a:off x="550333" y="4182532"/>
            <a:ext cx="7560734" cy="24299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6533" y="1896533"/>
            <a:ext cx="475826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C6B"/>
                </a:solidFill>
              </a:rPr>
              <a:t>Principle : </a:t>
            </a:r>
            <a:r>
              <a:rPr lang="en-US" dirty="0">
                <a:solidFill>
                  <a:srgbClr val="000C6B"/>
                </a:solidFill>
              </a:rPr>
              <a:t>Manipulates signals generated from contact strips to determine position of interaction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C6B"/>
                </a:solidFill>
              </a:rPr>
              <a:t>Two types : 1) parametric 2) generate a database of pulse shaped for each interaction position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7801" y="3953936"/>
            <a:ext cx="47413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87134" y="3947069"/>
            <a:ext cx="47413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68800" y="3953936"/>
            <a:ext cx="47413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25067" y="3947069"/>
            <a:ext cx="47413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89801" y="3947069"/>
            <a:ext cx="47413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-159379" y="4782179"/>
            <a:ext cx="1879600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Magnitude (</a:t>
            </a:r>
            <a:r>
              <a:rPr lang="en-US" sz="1400" dirty="0" err="1" smtClean="0"/>
              <a:t>keV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1447801" y="6512594"/>
            <a:ext cx="4741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87134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68800" y="6497388"/>
            <a:ext cx="575734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23466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54332" y="6512594"/>
            <a:ext cx="677333" cy="9987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147235" y="6392057"/>
            <a:ext cx="1113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(ns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614085" y="6392057"/>
            <a:ext cx="1113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(ns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097869" y="6394174"/>
            <a:ext cx="1113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(ns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513919" y="6392114"/>
            <a:ext cx="1113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(ns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997702" y="6392057"/>
            <a:ext cx="1113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(ns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7831665" y="2784501"/>
            <a:ext cx="1312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Depth: Charge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Collection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24149" y="3762403"/>
            <a:ext cx="2755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Lateral: Image Charges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16900" y="6261100"/>
            <a:ext cx="927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R. Cooper, Thesis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93356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3727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1219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9988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2" cy="876829"/>
          </a:xfrm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Compton Camera: Principles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33" y="4771319"/>
            <a:ext cx="8365068" cy="18115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87335" y="1274994"/>
            <a:ext cx="43518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0C6B"/>
                </a:solidFill>
              </a:rPr>
              <a:t>Gamma ray interacts with both detectors</a:t>
            </a:r>
            <a:endParaRPr lang="en-US" dirty="0">
              <a:solidFill>
                <a:srgbClr val="000C6B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0C6B"/>
                </a:solidFill>
              </a:rPr>
              <a:t>Energy deposited used to find out  scattering angle via </a:t>
            </a:r>
            <a:r>
              <a:rPr lang="en-US" dirty="0">
                <a:solidFill>
                  <a:srgbClr val="000C6B"/>
                </a:solidFill>
              </a:rPr>
              <a:t>C</a:t>
            </a:r>
            <a:r>
              <a:rPr lang="en-US" dirty="0" smtClean="0">
                <a:solidFill>
                  <a:srgbClr val="000C6B"/>
                </a:solidFill>
              </a:rPr>
              <a:t>ompton scatter formula</a:t>
            </a:r>
            <a:endParaRPr lang="en-US" dirty="0">
              <a:solidFill>
                <a:srgbClr val="000C6B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0C6B"/>
                </a:solidFill>
              </a:rPr>
              <a:t>Conic represents all possible source locations</a:t>
            </a:r>
            <a:endParaRPr lang="en-US" dirty="0">
              <a:solidFill>
                <a:srgbClr val="000C6B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0C6B"/>
                </a:solidFill>
              </a:rPr>
              <a:t>Position interactions  create cone axis</a:t>
            </a:r>
            <a:endParaRPr lang="en-US" dirty="0">
              <a:solidFill>
                <a:srgbClr val="000C6B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0C6B"/>
                </a:solidFill>
              </a:rPr>
              <a:t>Many events lead to overlap of conics revealing source location -</a:t>
            </a:r>
            <a:endParaRPr lang="en-US" dirty="0">
              <a:solidFill>
                <a:srgbClr val="000C6B"/>
              </a:solidFill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817955"/>
              </p:ext>
            </p:extLst>
          </p:nvPr>
        </p:nvGraphicFramePr>
        <p:xfrm>
          <a:off x="4855635" y="3860317"/>
          <a:ext cx="3831165" cy="874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Equation" r:id="rId5" imgW="1892300" imgH="469900" progId="Equation.3">
                  <p:embed/>
                </p:oleObj>
              </mc:Choice>
              <mc:Fallback>
                <p:oleObj name="Equation" r:id="rId5" imgW="18923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55635" y="3860317"/>
                        <a:ext cx="3831165" cy="874382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1272452"/>
            <a:ext cx="3876676" cy="34622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14475" y="1835150"/>
            <a:ext cx="438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2θ</a:t>
            </a:r>
            <a:endParaRPr lang="en-US" sz="1400" b="1" dirty="0"/>
          </a:p>
        </p:txBody>
      </p:sp>
      <p:sp>
        <p:nvSpPr>
          <p:cNvPr id="11" name="Rectangle 10"/>
          <p:cNvSpPr/>
          <p:nvPr/>
        </p:nvSpPr>
        <p:spPr>
          <a:xfrm>
            <a:off x="457200" y="4978400"/>
            <a:ext cx="287867" cy="1693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05200" y="4978400"/>
            <a:ext cx="287867" cy="1693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486402" y="4978400"/>
            <a:ext cx="287867" cy="1693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450668" y="4978400"/>
            <a:ext cx="287867" cy="1693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890933" y="5096933"/>
            <a:ext cx="948269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Source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Location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21019683" flipH="1">
            <a:off x="7001934" y="5287146"/>
            <a:ext cx="888999" cy="263042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40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8090710"/>
              </p:ext>
            </p:extLst>
          </p:nvPr>
        </p:nvGraphicFramePr>
        <p:xfrm>
          <a:off x="1689100" y="2235200"/>
          <a:ext cx="5245100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5485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95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62" y="274638"/>
            <a:ext cx="8521592" cy="876829"/>
          </a:xfrm>
          <a:solidFill>
            <a:srgbClr val="000C6B"/>
          </a:solidFill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ProSPECTus</a:t>
            </a:r>
            <a:r>
              <a:rPr lang="en-US" dirty="0" smtClean="0">
                <a:solidFill>
                  <a:schemeClr val="bg1"/>
                </a:solidFill>
              </a:rPr>
              <a:t> System : Scatter Detector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306" y="2717291"/>
            <a:ext cx="2793694" cy="205058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00760" y="1270077"/>
            <a:ext cx="8521593" cy="531699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565399" y="1502587"/>
            <a:ext cx="86411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311060" y="1448202"/>
            <a:ext cx="6616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472266" y="3194392"/>
            <a:ext cx="204053" cy="1518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862168" y="2102040"/>
            <a:ext cx="204053" cy="1518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4953000" y="2499933"/>
            <a:ext cx="381000" cy="1585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5569" y="3041980"/>
            <a:ext cx="2520258" cy="15167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851" y="2893150"/>
            <a:ext cx="2685464" cy="132072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V="1">
            <a:off x="2804147" y="3317607"/>
            <a:ext cx="9741" cy="2074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813888" y="3860681"/>
            <a:ext cx="0" cy="2918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764557" y="3491349"/>
            <a:ext cx="978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8mm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921974" y="4366488"/>
            <a:ext cx="6157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Front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5207000" y="4404872"/>
            <a:ext cx="6157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Back</a:t>
            </a:r>
            <a:endParaRPr lang="en-US" sz="1400" dirty="0"/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531331" y="4490083"/>
            <a:ext cx="661673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311060" y="4255419"/>
            <a:ext cx="810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71mm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086375" y="4487591"/>
            <a:ext cx="853651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29867" y="1310707"/>
            <a:ext cx="631192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Material : </a:t>
            </a:r>
            <a:r>
              <a:rPr lang="en-US" sz="2400" dirty="0" smtClean="0">
                <a:solidFill>
                  <a:srgbClr val="0000FF"/>
                </a:solidFill>
              </a:rPr>
              <a:t>Lithium drifted Silicon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Active area:  </a:t>
            </a:r>
            <a:r>
              <a:rPr lang="en-US" sz="2400" dirty="0" smtClean="0">
                <a:solidFill>
                  <a:srgbClr val="0000FF"/>
                </a:solidFill>
              </a:rPr>
              <a:t>3500 mm</a:t>
            </a:r>
            <a:r>
              <a:rPr lang="en-US" sz="2400" baseline="30000" dirty="0" smtClean="0">
                <a:solidFill>
                  <a:srgbClr val="0000FF"/>
                </a:solidFill>
              </a:rPr>
              <a:t>2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13 contact strips on each face of width 5mm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Voxel size = position resolution </a:t>
            </a:r>
            <a:r>
              <a:rPr lang="en-US" sz="2400" dirty="0" smtClean="0">
                <a:solidFill>
                  <a:srgbClr val="0000FF"/>
                </a:solidFill>
              </a:rPr>
              <a:t>( 5 x 5 x 8 ) mm</a:t>
            </a:r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83851" y="4767871"/>
            <a:ext cx="74720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Detector Performance 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Average intrinsic </a:t>
            </a:r>
            <a:r>
              <a:rPr lang="en-US" sz="2400" dirty="0"/>
              <a:t>t</a:t>
            </a:r>
            <a:r>
              <a:rPr lang="en-US" sz="2400" dirty="0" smtClean="0"/>
              <a:t>iming resolution at 511 </a:t>
            </a:r>
            <a:r>
              <a:rPr lang="en-US" sz="2400" dirty="0" err="1" smtClean="0"/>
              <a:t>keV</a:t>
            </a:r>
            <a:r>
              <a:rPr lang="en-US" sz="2400" dirty="0" smtClean="0"/>
              <a:t> : </a:t>
            </a:r>
            <a:r>
              <a:rPr lang="en-US" sz="2400" dirty="0" smtClean="0">
                <a:solidFill>
                  <a:srgbClr val="0000FF"/>
                </a:solidFill>
              </a:rPr>
              <a:t>16ns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Average Energy resolution @ 60keV : </a:t>
            </a:r>
            <a:r>
              <a:rPr lang="en-US" sz="2400" dirty="0" smtClean="0">
                <a:solidFill>
                  <a:srgbClr val="0000FF"/>
                </a:solidFill>
              </a:rPr>
              <a:t>1.5 </a:t>
            </a:r>
            <a:r>
              <a:rPr lang="en-US" sz="2400" dirty="0" err="1" smtClean="0">
                <a:solidFill>
                  <a:srgbClr val="0000FF"/>
                </a:solidFill>
              </a:rPr>
              <a:t>keV</a:t>
            </a:r>
            <a:r>
              <a:rPr lang="en-US" sz="2400" dirty="0" smtClean="0">
                <a:solidFill>
                  <a:srgbClr val="0000FF"/>
                </a:solidFill>
              </a:rPr>
              <a:t> 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694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62" y="274638"/>
            <a:ext cx="8521592" cy="876829"/>
          </a:xfrm>
          <a:solidFill>
            <a:srgbClr val="000C6B"/>
          </a:solidFill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ProSPECTus</a:t>
            </a:r>
            <a:r>
              <a:rPr lang="en-US" dirty="0" smtClean="0">
                <a:solidFill>
                  <a:schemeClr val="bg1"/>
                </a:solidFill>
              </a:rPr>
              <a:t> System: Absorber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7375"/>
          <a:stretch/>
        </p:blipFill>
        <p:spPr>
          <a:xfrm>
            <a:off x="5943600" y="3049840"/>
            <a:ext cx="2878753" cy="150294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52605" y="1233495"/>
            <a:ext cx="8521590" cy="53535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565399" y="1502587"/>
            <a:ext cx="86411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2472266" y="2346125"/>
            <a:ext cx="774831" cy="1430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472266" y="3194392"/>
            <a:ext cx="204053" cy="1518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862168" y="2102040"/>
            <a:ext cx="204053" cy="1518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1473199" y="2489200"/>
            <a:ext cx="439625" cy="1692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500" dirty="0"/>
          </a:p>
        </p:txBody>
      </p:sp>
      <p:sp>
        <p:nvSpPr>
          <p:cNvPr id="41" name="TextBox 40"/>
          <p:cNvSpPr txBox="1"/>
          <p:nvPr/>
        </p:nvSpPr>
        <p:spPr>
          <a:xfrm>
            <a:off x="4953000" y="2499933"/>
            <a:ext cx="381000" cy="1585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7320742" y="2304056"/>
            <a:ext cx="383386" cy="1518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296" y="3194392"/>
            <a:ext cx="2743694" cy="12033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493" y="3049840"/>
            <a:ext cx="1521411" cy="1438620"/>
          </a:xfrm>
          <a:prstGeom prst="rect">
            <a:avLst/>
          </a:prstGeom>
        </p:spPr>
      </p:pic>
      <p:cxnSp>
        <p:nvCxnSpPr>
          <p:cNvPr id="58" name="Straight Arrow Connector 57"/>
          <p:cNvCxnSpPr/>
          <p:nvPr/>
        </p:nvCxnSpPr>
        <p:spPr>
          <a:xfrm flipV="1">
            <a:off x="2241108" y="3194392"/>
            <a:ext cx="0" cy="417892"/>
          </a:xfrm>
          <a:prstGeom prst="straightConnector1">
            <a:avLst/>
          </a:prstGeom>
          <a:ln>
            <a:solidFill>
              <a:srgbClr val="000C6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010744" y="3612284"/>
            <a:ext cx="665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60mm</a:t>
            </a:r>
            <a:endParaRPr lang="en-US" sz="1400" dirty="0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2227200" y="3942441"/>
            <a:ext cx="6652" cy="353376"/>
          </a:xfrm>
          <a:prstGeom prst="straightConnector1">
            <a:avLst/>
          </a:prstGeom>
          <a:ln>
            <a:solidFill>
              <a:srgbClr val="000C6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862168" y="4488460"/>
            <a:ext cx="665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60mm</a:t>
            </a:r>
            <a:endParaRPr lang="en-US" sz="1400" dirty="0"/>
          </a:p>
        </p:txBody>
      </p:sp>
      <p:cxnSp>
        <p:nvCxnSpPr>
          <p:cNvPr id="71" name="Straight Arrow Connector 70"/>
          <p:cNvCxnSpPr/>
          <p:nvPr/>
        </p:nvCxnSpPr>
        <p:spPr>
          <a:xfrm flipH="1" flipV="1">
            <a:off x="542995" y="4643307"/>
            <a:ext cx="338995" cy="17094"/>
          </a:xfrm>
          <a:prstGeom prst="straightConnector1">
            <a:avLst/>
          </a:prstGeom>
          <a:ln>
            <a:solidFill>
              <a:srgbClr val="000C6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1527743" y="4642349"/>
            <a:ext cx="391870" cy="0"/>
          </a:xfrm>
          <a:prstGeom prst="straightConnector1">
            <a:avLst/>
          </a:prstGeom>
          <a:ln>
            <a:solidFill>
              <a:srgbClr val="000C6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1981995" y="4335379"/>
            <a:ext cx="192616" cy="208006"/>
          </a:xfrm>
          <a:prstGeom prst="straightConnector1">
            <a:avLst/>
          </a:prstGeom>
          <a:ln>
            <a:solidFill>
              <a:srgbClr val="000C6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174611" y="4364709"/>
            <a:ext cx="665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0mm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4645114" y="4353700"/>
            <a:ext cx="1110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Back Face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3247097" y="4334571"/>
            <a:ext cx="961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Front Face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354717" y="1422795"/>
            <a:ext cx="647197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Material : </a:t>
            </a:r>
            <a:r>
              <a:rPr lang="en-US" sz="2400" dirty="0" smtClean="0">
                <a:solidFill>
                  <a:srgbClr val="FF0000"/>
                </a:solidFill>
              </a:rPr>
              <a:t>High purity Germanium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Active area: </a:t>
            </a:r>
            <a:r>
              <a:rPr lang="en-US" sz="2400" dirty="0" smtClean="0">
                <a:solidFill>
                  <a:srgbClr val="FF0000"/>
                </a:solidFill>
              </a:rPr>
              <a:t>( 60 x 60 x 20 ) mm</a:t>
            </a:r>
            <a:r>
              <a:rPr lang="en-US" sz="2400" baseline="30000" dirty="0" smtClean="0">
                <a:solidFill>
                  <a:srgbClr val="FF0000"/>
                </a:solidFill>
              </a:rPr>
              <a:t>3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12 contact strips on each face of width 5mm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Voxel size = position resolution </a:t>
            </a:r>
            <a:r>
              <a:rPr lang="en-US" sz="2400" dirty="0" smtClean="0">
                <a:solidFill>
                  <a:srgbClr val="FF0000"/>
                </a:solidFill>
              </a:rPr>
              <a:t>( 5 x 5 x 20 ) mm</a:t>
            </a:r>
          </a:p>
          <a:p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84363" y="4750261"/>
            <a:ext cx="74720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Detector Performance 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Average intrinsic </a:t>
            </a:r>
            <a:r>
              <a:rPr lang="en-US" sz="2400" dirty="0"/>
              <a:t>t</a:t>
            </a:r>
            <a:r>
              <a:rPr lang="en-US" sz="2400" dirty="0" smtClean="0"/>
              <a:t>iming resolution at 511 </a:t>
            </a:r>
            <a:r>
              <a:rPr lang="en-US" sz="2400" dirty="0" err="1" smtClean="0"/>
              <a:t>keV</a:t>
            </a:r>
            <a:r>
              <a:rPr lang="en-US" sz="2400" dirty="0" smtClean="0"/>
              <a:t> : </a:t>
            </a:r>
            <a:r>
              <a:rPr lang="en-US" sz="2400" dirty="0" smtClean="0">
                <a:solidFill>
                  <a:srgbClr val="FF0000"/>
                </a:solidFill>
              </a:rPr>
              <a:t>22 ns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Average Energy resolution @ 60keV : </a:t>
            </a:r>
            <a:r>
              <a:rPr lang="en-US" sz="2400" dirty="0" smtClean="0">
                <a:solidFill>
                  <a:srgbClr val="FF0000"/>
                </a:solidFill>
              </a:rPr>
              <a:t>2 </a:t>
            </a:r>
            <a:r>
              <a:rPr lang="en-US" sz="2400" dirty="0" err="1" smtClean="0">
                <a:solidFill>
                  <a:srgbClr val="FF0000"/>
                </a:solidFill>
              </a:rPr>
              <a:t>keV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995" y="3072167"/>
            <a:ext cx="5212995" cy="174054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388100" y="3784600"/>
            <a:ext cx="438587" cy="330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55990" y="3942441"/>
            <a:ext cx="63211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16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0762" y="274638"/>
            <a:ext cx="8521592" cy="876829"/>
          </a:xfrm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err="1" smtClean="0">
                <a:solidFill>
                  <a:schemeClr val="bg1"/>
                </a:solidFill>
              </a:rPr>
              <a:t>ProSPECTus</a:t>
            </a:r>
            <a:r>
              <a:rPr lang="en-US" dirty="0" smtClean="0">
                <a:solidFill>
                  <a:schemeClr val="bg1"/>
                </a:solidFill>
              </a:rPr>
              <a:t> System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30" y="1837267"/>
            <a:ext cx="3424469" cy="3814233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700" y="1837266"/>
            <a:ext cx="3086100" cy="381423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333500" y="5869464"/>
            <a:ext cx="3327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Prototype syste</a:t>
            </a:r>
            <a:r>
              <a:rPr lang="en-US" dirty="0"/>
              <a:t>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65700" y="5869464"/>
            <a:ext cx="3327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ProSPECTus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651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05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Investigate and improve Image </a:t>
            </a:r>
            <a:r>
              <a:rPr lang="en-US" sz="2400" dirty="0" smtClean="0"/>
              <a:t>quality capabilities of </a:t>
            </a:r>
            <a:r>
              <a:rPr lang="en-US" sz="2400" dirty="0" err="1" smtClean="0"/>
              <a:t>ProSPECTus</a:t>
            </a:r>
            <a:endParaRPr lang="en-US" sz="2400" dirty="0" smtClean="0"/>
          </a:p>
          <a:p>
            <a:r>
              <a:rPr lang="en-US" sz="2400" dirty="0" smtClean="0"/>
              <a:t>Image </a:t>
            </a:r>
            <a:r>
              <a:rPr lang="en-US" sz="2400" dirty="0" smtClean="0"/>
              <a:t>resolution quantitative assessment of image quality </a:t>
            </a:r>
          </a:p>
          <a:p>
            <a:r>
              <a:rPr lang="en-US" sz="2400" dirty="0" err="1" smtClean="0"/>
              <a:t>ProSPECTus</a:t>
            </a:r>
            <a:r>
              <a:rPr lang="en-US" sz="2400" dirty="0" smtClean="0"/>
              <a:t> system modeled  in GAMOS (</a:t>
            </a:r>
            <a:r>
              <a:rPr lang="en-US" sz="2400" dirty="0"/>
              <a:t>GEANT4-based Architecture for Medicine-Oriented </a:t>
            </a:r>
            <a:r>
              <a:rPr lang="en-US" sz="2400" dirty="0" smtClean="0"/>
              <a:t>Simulations)</a:t>
            </a:r>
            <a:r>
              <a:rPr lang="en-US" sz="2400" baseline="30000" dirty="0" smtClean="0"/>
              <a:t>1</a:t>
            </a:r>
          </a:p>
          <a:p>
            <a:r>
              <a:rPr lang="en-US" sz="2400" dirty="0"/>
              <a:t>Creates output text file that contains required information in suitable format for image reconstruction </a:t>
            </a:r>
            <a:r>
              <a:rPr lang="en-US" sz="2400" dirty="0" smtClean="0"/>
              <a:t>code </a:t>
            </a:r>
            <a:endParaRPr lang="en-US" sz="2400" dirty="0"/>
          </a:p>
          <a:p>
            <a:endParaRPr lang="en-US" sz="2400" baseline="30000" dirty="0" smtClean="0"/>
          </a:p>
          <a:p>
            <a:endParaRPr lang="en-US" sz="2400" baseline="30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000C6B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Modeling the </a:t>
            </a:r>
            <a:r>
              <a:rPr lang="en-US" dirty="0" err="1" smtClean="0">
                <a:solidFill>
                  <a:schemeClr val="bg1"/>
                </a:solidFill>
              </a:rPr>
              <a:t>ProSPECTus</a:t>
            </a:r>
            <a:r>
              <a:rPr lang="en-US" dirty="0" smtClean="0">
                <a:solidFill>
                  <a:schemeClr val="bg1"/>
                </a:solidFill>
              </a:rPr>
              <a:t> System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6243935"/>
            <a:ext cx="8390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 smtClean="0"/>
              <a:t>1</a:t>
            </a:r>
            <a:r>
              <a:rPr lang="en-US" sz="1200" dirty="0" smtClean="0"/>
              <a:t>A </a:t>
            </a:r>
            <a:r>
              <a:rPr lang="en-US" sz="1200" dirty="0"/>
              <a:t>Compton camera application for the GAMOS GEANT4-based framework </a:t>
            </a:r>
            <a:r>
              <a:rPr lang="en-US" sz="1200" dirty="0" smtClean="0"/>
              <a:t>, L..J. </a:t>
            </a:r>
            <a:r>
              <a:rPr lang="en-US" sz="1200" dirty="0" err="1" smtClean="0"/>
              <a:t>Harkness</a:t>
            </a:r>
            <a:r>
              <a:rPr lang="en-US" sz="1200" dirty="0" smtClean="0"/>
              <a:t>, NIMA</a:t>
            </a:r>
          </a:p>
          <a:p>
            <a:endParaRPr lang="en-US" sz="1200" baseline="30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519" y="4389808"/>
            <a:ext cx="2282549" cy="18099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9335" y="4433950"/>
            <a:ext cx="2082800" cy="176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42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0C6B"/>
          </a:solidFill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Image Quality :Image Resolution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533" y="152400"/>
            <a:ext cx="8873067" cy="6553200"/>
          </a:xfrm>
          <a:prstGeom prst="rect">
            <a:avLst/>
          </a:prstGeom>
          <a:noFill/>
          <a:ln>
            <a:solidFill>
              <a:srgbClr val="000C6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680557"/>
            <a:ext cx="7769980" cy="446624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8933" y="3359916"/>
            <a:ext cx="1693333" cy="74115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1587577" y="5115936"/>
            <a:ext cx="6350306" cy="17642"/>
          </a:xfrm>
          <a:prstGeom prst="line">
            <a:avLst/>
          </a:prstGeom>
          <a:ln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587577" y="4556322"/>
            <a:ext cx="6350306" cy="17642"/>
          </a:xfrm>
          <a:prstGeom prst="line">
            <a:avLst/>
          </a:prstGeom>
          <a:ln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37883" y="4948912"/>
            <a:ext cx="74891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LEHR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37884" y="4371656"/>
            <a:ext cx="917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LEHS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61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36219</TotalTime>
  <Words>1404</Words>
  <Application>Microsoft Macintosh PowerPoint</Application>
  <PresentationFormat>On-screen Show (4:3)</PresentationFormat>
  <Paragraphs>315</Paragraphs>
  <Slides>41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Office Theme</vt:lpstr>
      <vt:lpstr>Equation</vt:lpstr>
      <vt:lpstr>ProSPECTus: A Compton camera for medical Imaging</vt:lpstr>
      <vt:lpstr>Contents</vt:lpstr>
      <vt:lpstr>Motivation : Medical Imaging</vt:lpstr>
      <vt:lpstr>Compton Camera: Principles</vt:lpstr>
      <vt:lpstr>ProSPECTus System : Scatter Detector</vt:lpstr>
      <vt:lpstr>ProSPECTus System: Absorber</vt:lpstr>
      <vt:lpstr>The ProSPECTus System </vt:lpstr>
      <vt:lpstr>Modeling the ProSPECTus System</vt:lpstr>
      <vt:lpstr>Image Quality :Image Resolution</vt:lpstr>
      <vt:lpstr>Image Quality : Pulse Shape Analysis (PSA) </vt:lpstr>
      <vt:lpstr>Pulse Shape Analysis (PSA) : Parametric </vt:lpstr>
      <vt:lpstr>Pulse Shape Analysis :Parametric</vt:lpstr>
      <vt:lpstr>PSA :  Parametric</vt:lpstr>
      <vt:lpstr>PSA :Pulse Shape Database </vt:lpstr>
      <vt:lpstr>Position Resolution Investigations</vt:lpstr>
      <vt:lpstr>Position Resolution Investigations</vt:lpstr>
      <vt:lpstr>Position Resolution Investigations</vt:lpstr>
      <vt:lpstr>Position Resolution Investigations</vt:lpstr>
      <vt:lpstr>Position Resolution Investigation Conclusions</vt:lpstr>
      <vt:lpstr>Image Quality : Phantom</vt:lpstr>
      <vt:lpstr>Image Quality : Phantom</vt:lpstr>
      <vt:lpstr>Image Quality : Phantom</vt:lpstr>
      <vt:lpstr>Summary/Future Work</vt:lpstr>
      <vt:lpstr>Collaborators </vt:lpstr>
      <vt:lpstr>Compton Efficiency: Previous Work</vt:lpstr>
      <vt:lpstr>Compton Efficiency : Thresholds</vt:lpstr>
      <vt:lpstr>Compton Efficiency : Thresholds</vt:lpstr>
      <vt:lpstr>Compton Efficiency : Thresholds</vt:lpstr>
      <vt:lpstr>Compton Efficiency: Coincidence Window</vt:lpstr>
      <vt:lpstr>Coincidence Window Results</vt:lpstr>
      <vt:lpstr>Image Quality : Pulse Shape Analysis (PSA) </vt:lpstr>
      <vt:lpstr>Image Quality : Pulse Shape Analysis (PSA) </vt:lpstr>
      <vt:lpstr>Image Quality : Pulse Shape Analysis</vt:lpstr>
      <vt:lpstr>Motivation : Single Photon Emission Computed Tomography (SPECT)</vt:lpstr>
      <vt:lpstr>PowerPoint Presentation</vt:lpstr>
      <vt:lpstr>Image Quality : Pulse Shape Analysis (PSA)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ProSPECTus: A Compton camera for medical Imaging</dc:title>
  <dc:creator>Amina patel</dc:creator>
  <cp:lastModifiedBy>Amina patel</cp:lastModifiedBy>
  <cp:revision>293</cp:revision>
  <dcterms:created xsi:type="dcterms:W3CDTF">2014-03-21T12:09:50Z</dcterms:created>
  <dcterms:modified xsi:type="dcterms:W3CDTF">2014-09-11T07:46:51Z</dcterms:modified>
</cp:coreProperties>
</file>