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avi" ContentType="video/avi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60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6" r:id="rId7"/>
    <p:sldId id="267" r:id="rId8"/>
    <p:sldId id="265" r:id="rId9"/>
    <p:sldId id="269" r:id="rId10"/>
    <p:sldId id="271" r:id="rId11"/>
    <p:sldId id="276" r:id="rId12"/>
    <p:sldId id="270" r:id="rId13"/>
    <p:sldId id="272" r:id="rId14"/>
    <p:sldId id="273" r:id="rId15"/>
    <p:sldId id="262" r:id="rId16"/>
    <p:sldId id="264" r:id="rId17"/>
    <p:sldId id="261" r:id="rId18"/>
    <p:sldId id="278" r:id="rId19"/>
    <p:sldId id="263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231" autoAdjust="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66" d="100"/>
        <a:sy n="66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../embeddings/oleObject2.bin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monica\works\pct\prima\log_PRIMA\new_frontend\120709_S10938-1401(X)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monica\works\pct\prima\log_PRIMA\new_frontend\120709_S10938-1401(X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Resolution (no cut)</a:t>
            </a:r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20/128</c:v>
          </c:tx>
          <c:spPr>
            <a:ln>
              <a:solidFill>
                <a:schemeClr val="tx2"/>
              </a:solidFill>
            </a:ln>
          </c:spPr>
          <c:marker>
            <c:symbol val="square"/>
            <c:size val="7"/>
            <c:spPr>
              <a:solidFill>
                <a:srgbClr val="FF0000"/>
              </a:solidFill>
            </c:spPr>
          </c:marker>
          <c:xVal>
            <c:numRef>
              <c:f>Foglio1!$B$17:$B$22</c:f>
              <c:numCache>
                <c:formatCode>General</c:formatCode>
                <c:ptCount val="6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3">
                  <c:v>8</c:v>
                </c:pt>
                <c:pt idx="4">
                  <c:v>10</c:v>
                </c:pt>
                <c:pt idx="5">
                  <c:v>12</c:v>
                </c:pt>
              </c:numCache>
            </c:numRef>
          </c:xVal>
          <c:yVal>
            <c:numRef>
              <c:f>Foglio1!$F$17:$F$22</c:f>
              <c:numCache>
                <c:formatCode>General</c:formatCode>
                <c:ptCount val="6"/>
                <c:pt idx="0">
                  <c:v>0.78761700000000001</c:v>
                </c:pt>
                <c:pt idx="1">
                  <c:v>0.88283</c:v>
                </c:pt>
                <c:pt idx="2">
                  <c:v>0.93064499999999994</c:v>
                </c:pt>
                <c:pt idx="3">
                  <c:v>0.96497999999999995</c:v>
                </c:pt>
                <c:pt idx="4">
                  <c:v>0.99158399999999913</c:v>
                </c:pt>
                <c:pt idx="5">
                  <c:v>1.0128389999999998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2944064"/>
        <c:axId val="32944640"/>
      </c:scatterChart>
      <c:valAx>
        <c:axId val="32944064"/>
        <c:scaling>
          <c:orientation val="minMax"/>
          <c:max val="12"/>
          <c:min val="2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Order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32944640"/>
        <c:crosses val="autoZero"/>
        <c:crossBetween val="midCat"/>
        <c:majorUnit val="2"/>
      </c:valAx>
      <c:valAx>
        <c:axId val="32944640"/>
        <c:scaling>
          <c:orientation val="minMax"/>
          <c:min val="0.60000000000000064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FWHM (mm)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 b="1"/>
            </a:pPr>
            <a:endParaRPr lang="it-IT"/>
          </a:p>
        </c:txPr>
        <c:crossAx val="3294406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4736715292268252"/>
          <c:y val="0.27630836776708545"/>
          <c:w val="0.24988479100972197"/>
          <c:h val="0.22052333397349724"/>
        </c:manualLayout>
      </c:layout>
      <c:overlay val="0"/>
    </c:legend>
    <c:plotVisOnly val="1"/>
    <c:dispBlanksAs val="gap"/>
    <c:showDLblsOverMax val="0"/>
  </c:chart>
  <c:spPr>
    <a:solidFill>
      <a:schemeClr val="lt1"/>
    </a:solidFill>
    <a:ln w="26425" cap="flat" cmpd="sng" algn="ctr">
      <a:solidFill>
        <a:schemeClr val="dk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it-IT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xVal>
            <c:numRef>
              <c:f>data!$B$5:$B$44</c:f>
              <c:numCache>
                <c:formatCode>General</c:formatCode>
                <c:ptCount val="40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  <c:pt idx="12">
                  <c:v>65</c:v>
                </c:pt>
                <c:pt idx="13">
                  <c:v>70</c:v>
                </c:pt>
                <c:pt idx="14">
                  <c:v>75</c:v>
                </c:pt>
                <c:pt idx="15">
                  <c:v>80</c:v>
                </c:pt>
                <c:pt idx="16">
                  <c:v>85</c:v>
                </c:pt>
                <c:pt idx="17">
                  <c:v>90</c:v>
                </c:pt>
                <c:pt idx="18">
                  <c:v>95</c:v>
                </c:pt>
                <c:pt idx="19">
                  <c:v>100</c:v>
                </c:pt>
                <c:pt idx="20">
                  <c:v>105</c:v>
                </c:pt>
                <c:pt idx="21">
                  <c:v>110</c:v>
                </c:pt>
                <c:pt idx="22">
                  <c:v>115</c:v>
                </c:pt>
                <c:pt idx="23">
                  <c:v>120</c:v>
                </c:pt>
                <c:pt idx="24">
                  <c:v>125</c:v>
                </c:pt>
                <c:pt idx="25">
                  <c:v>130</c:v>
                </c:pt>
                <c:pt idx="26">
                  <c:v>135</c:v>
                </c:pt>
                <c:pt idx="27">
                  <c:v>140</c:v>
                </c:pt>
                <c:pt idx="28">
                  <c:v>145</c:v>
                </c:pt>
                <c:pt idx="29">
                  <c:v>150</c:v>
                </c:pt>
                <c:pt idx="30">
                  <c:v>155</c:v>
                </c:pt>
                <c:pt idx="31">
                  <c:v>160</c:v>
                </c:pt>
                <c:pt idx="32">
                  <c:v>165</c:v>
                </c:pt>
                <c:pt idx="33">
                  <c:v>170</c:v>
                </c:pt>
                <c:pt idx="34">
                  <c:v>175</c:v>
                </c:pt>
                <c:pt idx="35">
                  <c:v>180</c:v>
                </c:pt>
                <c:pt idx="36">
                  <c:v>185</c:v>
                </c:pt>
                <c:pt idx="37">
                  <c:v>190</c:v>
                </c:pt>
                <c:pt idx="38">
                  <c:v>195</c:v>
                </c:pt>
                <c:pt idx="39">
                  <c:v>200</c:v>
                </c:pt>
              </c:numCache>
            </c:numRef>
          </c:xVal>
          <c:yVal>
            <c:numRef>
              <c:f>data!$C$5:$C$44</c:f>
              <c:numCache>
                <c:formatCode>0_ </c:formatCode>
                <c:ptCount val="40"/>
                <c:pt idx="0">
                  <c:v>16.678999999999988</c:v>
                </c:pt>
                <c:pt idx="1">
                  <c:v>22.759999999999987</c:v>
                </c:pt>
                <c:pt idx="2">
                  <c:v>28.8</c:v>
                </c:pt>
                <c:pt idx="3">
                  <c:v>34.800000000000004</c:v>
                </c:pt>
                <c:pt idx="4">
                  <c:v>38.78</c:v>
                </c:pt>
                <c:pt idx="5">
                  <c:v>41.4</c:v>
                </c:pt>
                <c:pt idx="6">
                  <c:v>43.65</c:v>
                </c:pt>
                <c:pt idx="7">
                  <c:v>45.63</c:v>
                </c:pt>
                <c:pt idx="8">
                  <c:v>47.42</c:v>
                </c:pt>
                <c:pt idx="9">
                  <c:v>49.06</c:v>
                </c:pt>
                <c:pt idx="10">
                  <c:v>50.51</c:v>
                </c:pt>
                <c:pt idx="11">
                  <c:v>51.89</c:v>
                </c:pt>
                <c:pt idx="12">
                  <c:v>53.120000000000012</c:v>
                </c:pt>
                <c:pt idx="13">
                  <c:v>54.27</c:v>
                </c:pt>
                <c:pt idx="14">
                  <c:v>55.3</c:v>
                </c:pt>
                <c:pt idx="15">
                  <c:v>56.25</c:v>
                </c:pt>
                <c:pt idx="16">
                  <c:v>57.13</c:v>
                </c:pt>
                <c:pt idx="17">
                  <c:v>57.96</c:v>
                </c:pt>
                <c:pt idx="18">
                  <c:v>58.760000000000012</c:v>
                </c:pt>
                <c:pt idx="19">
                  <c:v>59.54</c:v>
                </c:pt>
                <c:pt idx="20">
                  <c:v>60.36</c:v>
                </c:pt>
                <c:pt idx="21">
                  <c:v>61.049999999999912</c:v>
                </c:pt>
                <c:pt idx="22">
                  <c:v>61.78</c:v>
                </c:pt>
                <c:pt idx="23">
                  <c:v>62.5</c:v>
                </c:pt>
                <c:pt idx="24">
                  <c:v>63.17</c:v>
                </c:pt>
                <c:pt idx="25">
                  <c:v>63.86</c:v>
                </c:pt>
                <c:pt idx="26">
                  <c:v>64.53</c:v>
                </c:pt>
                <c:pt idx="27">
                  <c:v>65.149999999999991</c:v>
                </c:pt>
                <c:pt idx="28">
                  <c:v>65.799999999999926</c:v>
                </c:pt>
                <c:pt idx="29">
                  <c:v>66.410000000000025</c:v>
                </c:pt>
                <c:pt idx="30">
                  <c:v>67.02</c:v>
                </c:pt>
                <c:pt idx="31">
                  <c:v>67.58</c:v>
                </c:pt>
                <c:pt idx="32">
                  <c:v>68.179999999999978</c:v>
                </c:pt>
                <c:pt idx="33">
                  <c:v>68.72</c:v>
                </c:pt>
                <c:pt idx="34">
                  <c:v>69.260000000000005</c:v>
                </c:pt>
                <c:pt idx="35">
                  <c:v>69.819999999999993</c:v>
                </c:pt>
                <c:pt idx="36">
                  <c:v>70.34</c:v>
                </c:pt>
                <c:pt idx="37">
                  <c:v>70.86999999999999</c:v>
                </c:pt>
                <c:pt idx="38">
                  <c:v>71.400000000000006</c:v>
                </c:pt>
                <c:pt idx="39">
                  <c:v>71.89</c:v>
                </c:pt>
              </c:numCache>
            </c:numRef>
          </c:yVal>
          <c:smooth val="0"/>
        </c:ser>
        <c:ser>
          <c:idx val="1"/>
          <c:order val="1"/>
          <c:spPr>
            <a:ln w="28575">
              <a:noFill/>
            </a:ln>
          </c:spPr>
          <c:xVal>
            <c:numRef>
              <c:f>data!$F$5:$F$44</c:f>
              <c:numCache>
                <c:formatCode>General</c:formatCode>
                <c:ptCount val="40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  <c:pt idx="12">
                  <c:v>65</c:v>
                </c:pt>
                <c:pt idx="13">
                  <c:v>70</c:v>
                </c:pt>
                <c:pt idx="14">
                  <c:v>75</c:v>
                </c:pt>
                <c:pt idx="15">
                  <c:v>80</c:v>
                </c:pt>
                <c:pt idx="16">
                  <c:v>85</c:v>
                </c:pt>
                <c:pt idx="17">
                  <c:v>90</c:v>
                </c:pt>
                <c:pt idx="18">
                  <c:v>95</c:v>
                </c:pt>
                <c:pt idx="19">
                  <c:v>100</c:v>
                </c:pt>
                <c:pt idx="20">
                  <c:v>105</c:v>
                </c:pt>
                <c:pt idx="21">
                  <c:v>110</c:v>
                </c:pt>
                <c:pt idx="22">
                  <c:v>115</c:v>
                </c:pt>
                <c:pt idx="23">
                  <c:v>120</c:v>
                </c:pt>
                <c:pt idx="24">
                  <c:v>125</c:v>
                </c:pt>
                <c:pt idx="25">
                  <c:v>130</c:v>
                </c:pt>
                <c:pt idx="26">
                  <c:v>135</c:v>
                </c:pt>
                <c:pt idx="27">
                  <c:v>140</c:v>
                </c:pt>
                <c:pt idx="28">
                  <c:v>145</c:v>
                </c:pt>
                <c:pt idx="29">
                  <c:v>150</c:v>
                </c:pt>
                <c:pt idx="30">
                  <c:v>155</c:v>
                </c:pt>
                <c:pt idx="31">
                  <c:v>160</c:v>
                </c:pt>
                <c:pt idx="32">
                  <c:v>165</c:v>
                </c:pt>
                <c:pt idx="33">
                  <c:v>170</c:v>
                </c:pt>
                <c:pt idx="34">
                  <c:v>175</c:v>
                </c:pt>
                <c:pt idx="35">
                  <c:v>180</c:v>
                </c:pt>
                <c:pt idx="36">
                  <c:v>185</c:v>
                </c:pt>
                <c:pt idx="37">
                  <c:v>190</c:v>
                </c:pt>
                <c:pt idx="38">
                  <c:v>195</c:v>
                </c:pt>
                <c:pt idx="39">
                  <c:v>200</c:v>
                </c:pt>
              </c:numCache>
            </c:numRef>
          </c:xVal>
          <c:yVal>
            <c:numRef>
              <c:f>data!$G$5:$G$44</c:f>
              <c:numCache>
                <c:formatCode>0_ </c:formatCode>
                <c:ptCount val="40"/>
                <c:pt idx="0">
                  <c:v>19.479999999999986</c:v>
                </c:pt>
                <c:pt idx="1">
                  <c:v>27.89</c:v>
                </c:pt>
                <c:pt idx="2">
                  <c:v>35.74</c:v>
                </c:pt>
                <c:pt idx="3">
                  <c:v>43.89</c:v>
                </c:pt>
                <c:pt idx="4">
                  <c:v>48.790000000000013</c:v>
                </c:pt>
                <c:pt idx="5">
                  <c:v>51.89</c:v>
                </c:pt>
                <c:pt idx="6">
                  <c:v>54.51</c:v>
                </c:pt>
                <c:pt idx="7">
                  <c:v>56.81</c:v>
                </c:pt>
                <c:pt idx="8">
                  <c:v>58.89</c:v>
                </c:pt>
                <c:pt idx="9">
                  <c:v>60.760000000000012</c:v>
                </c:pt>
                <c:pt idx="10">
                  <c:v>62.43</c:v>
                </c:pt>
                <c:pt idx="11">
                  <c:v>64.03</c:v>
                </c:pt>
                <c:pt idx="12">
                  <c:v>65.36999999999999</c:v>
                </c:pt>
                <c:pt idx="13">
                  <c:v>66.61999999999999</c:v>
                </c:pt>
                <c:pt idx="14">
                  <c:v>67.77</c:v>
                </c:pt>
                <c:pt idx="15">
                  <c:v>68.97</c:v>
                </c:pt>
                <c:pt idx="16">
                  <c:v>69.739999999999995</c:v>
                </c:pt>
                <c:pt idx="17">
                  <c:v>70.649999999999991</c:v>
                </c:pt>
                <c:pt idx="18">
                  <c:v>71.5</c:v>
                </c:pt>
                <c:pt idx="19">
                  <c:v>72.33</c:v>
                </c:pt>
                <c:pt idx="20">
                  <c:v>73.400000000000006</c:v>
                </c:pt>
                <c:pt idx="21">
                  <c:v>73.940000000000026</c:v>
                </c:pt>
                <c:pt idx="22">
                  <c:v>74.72</c:v>
                </c:pt>
                <c:pt idx="23">
                  <c:v>75.47</c:v>
                </c:pt>
                <c:pt idx="24">
                  <c:v>76.169999999999987</c:v>
                </c:pt>
                <c:pt idx="25">
                  <c:v>77.099999999999994</c:v>
                </c:pt>
                <c:pt idx="26">
                  <c:v>77.540000000000006</c:v>
                </c:pt>
                <c:pt idx="27">
                  <c:v>78.209999999999994</c:v>
                </c:pt>
                <c:pt idx="28">
                  <c:v>78.88</c:v>
                </c:pt>
                <c:pt idx="29">
                  <c:v>79.510000000000005</c:v>
                </c:pt>
                <c:pt idx="30">
                  <c:v>80.169999999999987</c:v>
                </c:pt>
                <c:pt idx="31">
                  <c:v>80.78</c:v>
                </c:pt>
                <c:pt idx="32">
                  <c:v>81.410000000000025</c:v>
                </c:pt>
                <c:pt idx="33">
                  <c:v>81.990000000000023</c:v>
                </c:pt>
                <c:pt idx="34">
                  <c:v>82.57</c:v>
                </c:pt>
                <c:pt idx="35">
                  <c:v>83.14</c:v>
                </c:pt>
                <c:pt idx="36">
                  <c:v>83.7</c:v>
                </c:pt>
                <c:pt idx="37">
                  <c:v>84.25</c:v>
                </c:pt>
                <c:pt idx="38">
                  <c:v>84.81</c:v>
                </c:pt>
                <c:pt idx="39">
                  <c:v>85.32</c:v>
                </c:pt>
              </c:numCache>
            </c:numRef>
          </c:yVal>
          <c:smooth val="0"/>
        </c:ser>
        <c:ser>
          <c:idx val="2"/>
          <c:order val="2"/>
          <c:spPr>
            <a:ln w="28575">
              <a:noFill/>
            </a:ln>
          </c:spPr>
          <c:xVal>
            <c:numRef>
              <c:f>data!$J$5:$J$44</c:f>
              <c:numCache>
                <c:formatCode>General</c:formatCode>
                <c:ptCount val="40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  <c:pt idx="12">
                  <c:v>65</c:v>
                </c:pt>
                <c:pt idx="13">
                  <c:v>70</c:v>
                </c:pt>
                <c:pt idx="14">
                  <c:v>75</c:v>
                </c:pt>
                <c:pt idx="15">
                  <c:v>80</c:v>
                </c:pt>
                <c:pt idx="16">
                  <c:v>85</c:v>
                </c:pt>
                <c:pt idx="17">
                  <c:v>90</c:v>
                </c:pt>
                <c:pt idx="18">
                  <c:v>95</c:v>
                </c:pt>
                <c:pt idx="19">
                  <c:v>100</c:v>
                </c:pt>
                <c:pt idx="20">
                  <c:v>105</c:v>
                </c:pt>
                <c:pt idx="21">
                  <c:v>110</c:v>
                </c:pt>
                <c:pt idx="22">
                  <c:v>115</c:v>
                </c:pt>
                <c:pt idx="23">
                  <c:v>120</c:v>
                </c:pt>
                <c:pt idx="24">
                  <c:v>125</c:v>
                </c:pt>
                <c:pt idx="25">
                  <c:v>130</c:v>
                </c:pt>
                <c:pt idx="26">
                  <c:v>135</c:v>
                </c:pt>
                <c:pt idx="27">
                  <c:v>140</c:v>
                </c:pt>
                <c:pt idx="28">
                  <c:v>145</c:v>
                </c:pt>
                <c:pt idx="29">
                  <c:v>150</c:v>
                </c:pt>
                <c:pt idx="30">
                  <c:v>155</c:v>
                </c:pt>
                <c:pt idx="31">
                  <c:v>160</c:v>
                </c:pt>
                <c:pt idx="32">
                  <c:v>165</c:v>
                </c:pt>
                <c:pt idx="33">
                  <c:v>170</c:v>
                </c:pt>
                <c:pt idx="34">
                  <c:v>175</c:v>
                </c:pt>
                <c:pt idx="35">
                  <c:v>180</c:v>
                </c:pt>
                <c:pt idx="36">
                  <c:v>185</c:v>
                </c:pt>
                <c:pt idx="37">
                  <c:v>190</c:v>
                </c:pt>
                <c:pt idx="38">
                  <c:v>195</c:v>
                </c:pt>
                <c:pt idx="39">
                  <c:v>200</c:v>
                </c:pt>
              </c:numCache>
            </c:numRef>
          </c:xVal>
          <c:yVal>
            <c:numRef>
              <c:f>data!$K$5:$K$44</c:f>
              <c:numCache>
                <c:formatCode>0_ </c:formatCode>
                <c:ptCount val="40"/>
                <c:pt idx="0">
                  <c:v>15.89</c:v>
                </c:pt>
                <c:pt idx="1">
                  <c:v>21.959999999999987</c:v>
                </c:pt>
                <c:pt idx="2">
                  <c:v>27.650000000000031</c:v>
                </c:pt>
                <c:pt idx="3">
                  <c:v>33.58</c:v>
                </c:pt>
                <c:pt idx="4">
                  <c:v>37.290000000000013</c:v>
                </c:pt>
                <c:pt idx="5">
                  <c:v>39.75</c:v>
                </c:pt>
                <c:pt idx="6">
                  <c:v>41.790000000000013</c:v>
                </c:pt>
                <c:pt idx="7">
                  <c:v>43.57</c:v>
                </c:pt>
                <c:pt idx="8">
                  <c:v>45.21</c:v>
                </c:pt>
                <c:pt idx="9">
                  <c:v>46.660000000000011</c:v>
                </c:pt>
                <c:pt idx="10">
                  <c:v>48</c:v>
                </c:pt>
                <c:pt idx="11">
                  <c:v>49.25</c:v>
                </c:pt>
                <c:pt idx="12">
                  <c:v>50.36</c:v>
                </c:pt>
                <c:pt idx="13">
                  <c:v>51.39</c:v>
                </c:pt>
                <c:pt idx="14">
                  <c:v>52.36</c:v>
                </c:pt>
                <c:pt idx="15">
                  <c:v>53.25</c:v>
                </c:pt>
                <c:pt idx="16">
                  <c:v>54.07</c:v>
                </c:pt>
                <c:pt idx="17">
                  <c:v>54.86</c:v>
                </c:pt>
                <c:pt idx="18">
                  <c:v>55.64</c:v>
                </c:pt>
                <c:pt idx="19">
                  <c:v>56.36</c:v>
                </c:pt>
                <c:pt idx="20">
                  <c:v>57.13</c:v>
                </c:pt>
                <c:pt idx="21">
                  <c:v>57.82</c:v>
                </c:pt>
                <c:pt idx="22">
                  <c:v>58.51</c:v>
                </c:pt>
                <c:pt idx="23">
                  <c:v>59.190000000000012</c:v>
                </c:pt>
                <c:pt idx="24">
                  <c:v>59.81</c:v>
                </c:pt>
                <c:pt idx="25">
                  <c:v>60.45</c:v>
                </c:pt>
                <c:pt idx="26">
                  <c:v>61.07</c:v>
                </c:pt>
                <c:pt idx="27">
                  <c:v>61.690000000000012</c:v>
                </c:pt>
                <c:pt idx="28">
                  <c:v>62.309999999999903</c:v>
                </c:pt>
                <c:pt idx="29">
                  <c:v>62.89</c:v>
                </c:pt>
                <c:pt idx="30">
                  <c:v>63.47</c:v>
                </c:pt>
                <c:pt idx="31">
                  <c:v>64.02</c:v>
                </c:pt>
                <c:pt idx="32">
                  <c:v>64.58</c:v>
                </c:pt>
                <c:pt idx="33">
                  <c:v>65.14</c:v>
                </c:pt>
                <c:pt idx="34">
                  <c:v>65.64</c:v>
                </c:pt>
                <c:pt idx="35">
                  <c:v>66.179999999999978</c:v>
                </c:pt>
                <c:pt idx="36">
                  <c:v>66.66</c:v>
                </c:pt>
                <c:pt idx="37">
                  <c:v>67.19</c:v>
                </c:pt>
                <c:pt idx="38">
                  <c:v>67.7</c:v>
                </c:pt>
                <c:pt idx="39">
                  <c:v>68.209999999999994</c:v>
                </c:pt>
              </c:numCache>
            </c:numRef>
          </c:yVal>
          <c:smooth val="0"/>
        </c:ser>
        <c:ser>
          <c:idx val="3"/>
          <c:order val="3"/>
          <c:spPr>
            <a:ln w="28575">
              <a:noFill/>
            </a:ln>
          </c:spPr>
          <c:xVal>
            <c:numRef>
              <c:f>data!$N$5:$N$44</c:f>
              <c:numCache>
                <c:formatCode>General</c:formatCode>
                <c:ptCount val="40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  <c:pt idx="12">
                  <c:v>65</c:v>
                </c:pt>
                <c:pt idx="13">
                  <c:v>70</c:v>
                </c:pt>
                <c:pt idx="14">
                  <c:v>75</c:v>
                </c:pt>
                <c:pt idx="15">
                  <c:v>80</c:v>
                </c:pt>
                <c:pt idx="16">
                  <c:v>85</c:v>
                </c:pt>
                <c:pt idx="17">
                  <c:v>90</c:v>
                </c:pt>
                <c:pt idx="18">
                  <c:v>95</c:v>
                </c:pt>
                <c:pt idx="19">
                  <c:v>100</c:v>
                </c:pt>
                <c:pt idx="20">
                  <c:v>105</c:v>
                </c:pt>
                <c:pt idx="21">
                  <c:v>110</c:v>
                </c:pt>
                <c:pt idx="22">
                  <c:v>115</c:v>
                </c:pt>
                <c:pt idx="23">
                  <c:v>120</c:v>
                </c:pt>
                <c:pt idx="24">
                  <c:v>125</c:v>
                </c:pt>
                <c:pt idx="25">
                  <c:v>130</c:v>
                </c:pt>
                <c:pt idx="26">
                  <c:v>135</c:v>
                </c:pt>
                <c:pt idx="27">
                  <c:v>140</c:v>
                </c:pt>
                <c:pt idx="28">
                  <c:v>145</c:v>
                </c:pt>
                <c:pt idx="29">
                  <c:v>150</c:v>
                </c:pt>
                <c:pt idx="30">
                  <c:v>155</c:v>
                </c:pt>
                <c:pt idx="31">
                  <c:v>160</c:v>
                </c:pt>
                <c:pt idx="32">
                  <c:v>165</c:v>
                </c:pt>
                <c:pt idx="33">
                  <c:v>170</c:v>
                </c:pt>
                <c:pt idx="34">
                  <c:v>175</c:v>
                </c:pt>
                <c:pt idx="35">
                  <c:v>180</c:v>
                </c:pt>
                <c:pt idx="36">
                  <c:v>185</c:v>
                </c:pt>
                <c:pt idx="37">
                  <c:v>190</c:v>
                </c:pt>
                <c:pt idx="38">
                  <c:v>195</c:v>
                </c:pt>
                <c:pt idx="39">
                  <c:v>200</c:v>
                </c:pt>
              </c:numCache>
            </c:numRef>
          </c:xVal>
          <c:yVal>
            <c:numRef>
              <c:f>data!$O$5:$O$44</c:f>
              <c:numCache>
                <c:formatCode>0_ </c:formatCode>
                <c:ptCount val="40"/>
                <c:pt idx="0">
                  <c:v>20.939999999999987</c:v>
                </c:pt>
                <c:pt idx="1">
                  <c:v>30.21</c:v>
                </c:pt>
                <c:pt idx="2">
                  <c:v>38.5</c:v>
                </c:pt>
                <c:pt idx="3">
                  <c:v>47.42</c:v>
                </c:pt>
                <c:pt idx="4">
                  <c:v>52.67</c:v>
                </c:pt>
                <c:pt idx="5">
                  <c:v>55.92</c:v>
                </c:pt>
                <c:pt idx="6">
                  <c:v>58.67</c:v>
                </c:pt>
                <c:pt idx="7">
                  <c:v>61.15</c:v>
                </c:pt>
                <c:pt idx="8">
                  <c:v>63.36</c:v>
                </c:pt>
                <c:pt idx="9">
                  <c:v>65.3</c:v>
                </c:pt>
                <c:pt idx="10">
                  <c:v>67.099999999999994</c:v>
                </c:pt>
                <c:pt idx="11">
                  <c:v>68.7</c:v>
                </c:pt>
                <c:pt idx="12">
                  <c:v>70.11999999999999</c:v>
                </c:pt>
                <c:pt idx="13">
                  <c:v>71.430000000000007</c:v>
                </c:pt>
                <c:pt idx="14">
                  <c:v>72.569999999999922</c:v>
                </c:pt>
                <c:pt idx="15">
                  <c:v>73.599999999999994</c:v>
                </c:pt>
                <c:pt idx="16">
                  <c:v>74.58</c:v>
                </c:pt>
                <c:pt idx="17">
                  <c:v>75.440000000000026</c:v>
                </c:pt>
                <c:pt idx="18">
                  <c:v>76.3</c:v>
                </c:pt>
                <c:pt idx="19">
                  <c:v>77.099999999999994</c:v>
                </c:pt>
                <c:pt idx="20">
                  <c:v>77.95</c:v>
                </c:pt>
                <c:pt idx="21">
                  <c:v>78.66</c:v>
                </c:pt>
                <c:pt idx="22">
                  <c:v>79.42</c:v>
                </c:pt>
                <c:pt idx="23">
                  <c:v>80.149999999999991</c:v>
                </c:pt>
                <c:pt idx="24">
                  <c:v>80.86</c:v>
                </c:pt>
                <c:pt idx="25">
                  <c:v>81.569999999999993</c:v>
                </c:pt>
                <c:pt idx="26">
                  <c:v>82.22</c:v>
                </c:pt>
                <c:pt idx="27">
                  <c:v>82.89</c:v>
                </c:pt>
                <c:pt idx="28">
                  <c:v>83.58</c:v>
                </c:pt>
                <c:pt idx="29">
                  <c:v>84.179999999999978</c:v>
                </c:pt>
                <c:pt idx="30">
                  <c:v>84.8599999999999</c:v>
                </c:pt>
                <c:pt idx="31">
                  <c:v>85.440000000000026</c:v>
                </c:pt>
                <c:pt idx="32">
                  <c:v>86.05</c:v>
                </c:pt>
                <c:pt idx="33">
                  <c:v>86.679999999999978</c:v>
                </c:pt>
                <c:pt idx="34">
                  <c:v>87.240000000000023</c:v>
                </c:pt>
                <c:pt idx="35">
                  <c:v>87.83</c:v>
                </c:pt>
                <c:pt idx="36">
                  <c:v>88.38</c:v>
                </c:pt>
                <c:pt idx="37">
                  <c:v>88.940000000000026</c:v>
                </c:pt>
                <c:pt idx="38">
                  <c:v>89.5</c:v>
                </c:pt>
                <c:pt idx="39">
                  <c:v>90.02</c:v>
                </c:pt>
              </c:numCache>
            </c:numRef>
          </c:yVal>
          <c:smooth val="0"/>
        </c:ser>
        <c:ser>
          <c:idx val="4"/>
          <c:order val="4"/>
          <c:spPr>
            <a:ln w="28575">
              <a:noFill/>
            </a:ln>
          </c:spPr>
          <c:xVal>
            <c:numRef>
              <c:f>data!$AX$5:$AX$44</c:f>
              <c:numCache>
                <c:formatCode>General</c:formatCode>
                <c:ptCount val="40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  <c:pt idx="12">
                  <c:v>65</c:v>
                </c:pt>
                <c:pt idx="13">
                  <c:v>70</c:v>
                </c:pt>
                <c:pt idx="14">
                  <c:v>75</c:v>
                </c:pt>
                <c:pt idx="15">
                  <c:v>80</c:v>
                </c:pt>
                <c:pt idx="16">
                  <c:v>85</c:v>
                </c:pt>
                <c:pt idx="17">
                  <c:v>90</c:v>
                </c:pt>
                <c:pt idx="18">
                  <c:v>95</c:v>
                </c:pt>
                <c:pt idx="19">
                  <c:v>100</c:v>
                </c:pt>
                <c:pt idx="20">
                  <c:v>105</c:v>
                </c:pt>
                <c:pt idx="21">
                  <c:v>110</c:v>
                </c:pt>
                <c:pt idx="22">
                  <c:v>115</c:v>
                </c:pt>
                <c:pt idx="23">
                  <c:v>120</c:v>
                </c:pt>
                <c:pt idx="24">
                  <c:v>125</c:v>
                </c:pt>
                <c:pt idx="25">
                  <c:v>130</c:v>
                </c:pt>
                <c:pt idx="26">
                  <c:v>135</c:v>
                </c:pt>
                <c:pt idx="27">
                  <c:v>140</c:v>
                </c:pt>
                <c:pt idx="28">
                  <c:v>145</c:v>
                </c:pt>
                <c:pt idx="29">
                  <c:v>150</c:v>
                </c:pt>
                <c:pt idx="30">
                  <c:v>155</c:v>
                </c:pt>
                <c:pt idx="31">
                  <c:v>160</c:v>
                </c:pt>
                <c:pt idx="32">
                  <c:v>165</c:v>
                </c:pt>
                <c:pt idx="33">
                  <c:v>170</c:v>
                </c:pt>
                <c:pt idx="34">
                  <c:v>175</c:v>
                </c:pt>
                <c:pt idx="35">
                  <c:v>180</c:v>
                </c:pt>
                <c:pt idx="36">
                  <c:v>185</c:v>
                </c:pt>
                <c:pt idx="37">
                  <c:v>190</c:v>
                </c:pt>
                <c:pt idx="38">
                  <c:v>195</c:v>
                </c:pt>
                <c:pt idx="39">
                  <c:v>200</c:v>
                </c:pt>
              </c:numCache>
            </c:numRef>
          </c:xVal>
          <c:yVal>
            <c:numRef>
              <c:f>data!$AY$5:$AY$44</c:f>
              <c:numCache>
                <c:formatCode>0_ </c:formatCode>
                <c:ptCount val="40"/>
                <c:pt idx="0">
                  <c:v>16.047000000000001</c:v>
                </c:pt>
                <c:pt idx="1">
                  <c:v>22.3</c:v>
                </c:pt>
                <c:pt idx="2">
                  <c:v>28.18</c:v>
                </c:pt>
                <c:pt idx="3">
                  <c:v>34.300000000000004</c:v>
                </c:pt>
                <c:pt idx="4">
                  <c:v>38.270000000000003</c:v>
                </c:pt>
                <c:pt idx="5">
                  <c:v>40.74</c:v>
                </c:pt>
                <c:pt idx="6">
                  <c:v>42.91</c:v>
                </c:pt>
                <c:pt idx="7">
                  <c:v>44.9</c:v>
                </c:pt>
                <c:pt idx="8">
                  <c:v>46.61</c:v>
                </c:pt>
                <c:pt idx="9">
                  <c:v>48.14</c:v>
                </c:pt>
                <c:pt idx="10">
                  <c:v>49.81</c:v>
                </c:pt>
                <c:pt idx="11">
                  <c:v>50.88</c:v>
                </c:pt>
                <c:pt idx="12">
                  <c:v>52.1</c:v>
                </c:pt>
                <c:pt idx="13">
                  <c:v>53.160000000000011</c:v>
                </c:pt>
                <c:pt idx="14">
                  <c:v>54.21</c:v>
                </c:pt>
                <c:pt idx="15">
                  <c:v>55.120000000000012</c:v>
                </c:pt>
                <c:pt idx="16">
                  <c:v>55.99</c:v>
                </c:pt>
                <c:pt idx="17">
                  <c:v>56.82</c:v>
                </c:pt>
                <c:pt idx="18">
                  <c:v>57.64</c:v>
                </c:pt>
                <c:pt idx="19">
                  <c:v>58.38</c:v>
                </c:pt>
                <c:pt idx="20">
                  <c:v>59.21</c:v>
                </c:pt>
                <c:pt idx="21">
                  <c:v>59.9</c:v>
                </c:pt>
                <c:pt idx="22">
                  <c:v>60.61</c:v>
                </c:pt>
                <c:pt idx="23">
                  <c:v>61.329999999999913</c:v>
                </c:pt>
                <c:pt idx="24">
                  <c:v>61.95</c:v>
                </c:pt>
                <c:pt idx="25">
                  <c:v>62.620000000000012</c:v>
                </c:pt>
                <c:pt idx="26">
                  <c:v>63.25</c:v>
                </c:pt>
                <c:pt idx="27">
                  <c:v>63.88</c:v>
                </c:pt>
                <c:pt idx="28">
                  <c:v>64.52</c:v>
                </c:pt>
                <c:pt idx="29">
                  <c:v>65.11</c:v>
                </c:pt>
                <c:pt idx="30">
                  <c:v>65.7</c:v>
                </c:pt>
                <c:pt idx="31">
                  <c:v>66.260000000000005</c:v>
                </c:pt>
                <c:pt idx="32">
                  <c:v>66.86999999999999</c:v>
                </c:pt>
                <c:pt idx="33">
                  <c:v>67.400000000000006</c:v>
                </c:pt>
                <c:pt idx="34">
                  <c:v>67.930000000000007</c:v>
                </c:pt>
                <c:pt idx="35">
                  <c:v>68.5</c:v>
                </c:pt>
                <c:pt idx="36">
                  <c:v>69.02</c:v>
                </c:pt>
                <c:pt idx="37">
                  <c:v>69.53</c:v>
                </c:pt>
                <c:pt idx="38">
                  <c:v>70.069999999999993</c:v>
                </c:pt>
                <c:pt idx="39">
                  <c:v>70.56</c:v>
                </c:pt>
              </c:numCache>
            </c:numRef>
          </c:yVal>
          <c:smooth val="0"/>
        </c:ser>
        <c:ser>
          <c:idx val="5"/>
          <c:order val="5"/>
          <c:spPr>
            <a:ln w="28575">
              <a:noFill/>
            </a:ln>
          </c:spPr>
          <c:xVal>
            <c:numRef>
              <c:f>data!$R$5:$R$44</c:f>
              <c:numCache>
                <c:formatCode>General</c:formatCode>
                <c:ptCount val="40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  <c:pt idx="12">
                  <c:v>65</c:v>
                </c:pt>
                <c:pt idx="13">
                  <c:v>70</c:v>
                </c:pt>
                <c:pt idx="14">
                  <c:v>75</c:v>
                </c:pt>
                <c:pt idx="15">
                  <c:v>80</c:v>
                </c:pt>
                <c:pt idx="16">
                  <c:v>85</c:v>
                </c:pt>
                <c:pt idx="17">
                  <c:v>90</c:v>
                </c:pt>
                <c:pt idx="18">
                  <c:v>95</c:v>
                </c:pt>
                <c:pt idx="19">
                  <c:v>100</c:v>
                </c:pt>
                <c:pt idx="20">
                  <c:v>105</c:v>
                </c:pt>
                <c:pt idx="21">
                  <c:v>110</c:v>
                </c:pt>
                <c:pt idx="22">
                  <c:v>115</c:v>
                </c:pt>
                <c:pt idx="23">
                  <c:v>120</c:v>
                </c:pt>
                <c:pt idx="24">
                  <c:v>125</c:v>
                </c:pt>
                <c:pt idx="25">
                  <c:v>130</c:v>
                </c:pt>
                <c:pt idx="26">
                  <c:v>135</c:v>
                </c:pt>
                <c:pt idx="27">
                  <c:v>140</c:v>
                </c:pt>
                <c:pt idx="28">
                  <c:v>145</c:v>
                </c:pt>
                <c:pt idx="29">
                  <c:v>150</c:v>
                </c:pt>
                <c:pt idx="30">
                  <c:v>155</c:v>
                </c:pt>
                <c:pt idx="31">
                  <c:v>160</c:v>
                </c:pt>
                <c:pt idx="32">
                  <c:v>165</c:v>
                </c:pt>
                <c:pt idx="33">
                  <c:v>170</c:v>
                </c:pt>
                <c:pt idx="34">
                  <c:v>175</c:v>
                </c:pt>
                <c:pt idx="35">
                  <c:v>180</c:v>
                </c:pt>
                <c:pt idx="36">
                  <c:v>185</c:v>
                </c:pt>
                <c:pt idx="37">
                  <c:v>190</c:v>
                </c:pt>
                <c:pt idx="38">
                  <c:v>195</c:v>
                </c:pt>
                <c:pt idx="39">
                  <c:v>200</c:v>
                </c:pt>
              </c:numCache>
            </c:numRef>
          </c:xVal>
          <c:yVal>
            <c:numRef>
              <c:f>data!$S$5:$S$44</c:f>
              <c:numCache>
                <c:formatCode>0_ </c:formatCode>
                <c:ptCount val="40"/>
                <c:pt idx="0">
                  <c:v>27.650000000000031</c:v>
                </c:pt>
                <c:pt idx="1">
                  <c:v>41.81</c:v>
                </c:pt>
                <c:pt idx="2">
                  <c:v>54.42</c:v>
                </c:pt>
                <c:pt idx="3">
                  <c:v>67.940000000000026</c:v>
                </c:pt>
                <c:pt idx="4">
                  <c:v>74.86</c:v>
                </c:pt>
                <c:pt idx="5">
                  <c:v>79.290000000000006</c:v>
                </c:pt>
                <c:pt idx="6">
                  <c:v>82.83</c:v>
                </c:pt>
                <c:pt idx="7">
                  <c:v>86.04</c:v>
                </c:pt>
                <c:pt idx="8">
                  <c:v>88.79</c:v>
                </c:pt>
                <c:pt idx="9">
                  <c:v>91.3</c:v>
                </c:pt>
                <c:pt idx="10">
                  <c:v>93.52</c:v>
                </c:pt>
                <c:pt idx="11">
                  <c:v>95.490000000000023</c:v>
                </c:pt>
                <c:pt idx="12">
                  <c:v>97.25</c:v>
                </c:pt>
                <c:pt idx="13">
                  <c:v>98.79</c:v>
                </c:pt>
                <c:pt idx="14">
                  <c:v>100.25</c:v>
                </c:pt>
                <c:pt idx="15">
                  <c:v>101.4</c:v>
                </c:pt>
                <c:pt idx="16">
                  <c:v>102.49000000000002</c:v>
                </c:pt>
                <c:pt idx="17">
                  <c:v>103.51</c:v>
                </c:pt>
                <c:pt idx="18">
                  <c:v>104.47</c:v>
                </c:pt>
                <c:pt idx="19">
                  <c:v>105.4</c:v>
                </c:pt>
                <c:pt idx="20">
                  <c:v>106.38</c:v>
                </c:pt>
                <c:pt idx="21">
                  <c:v>107.23</c:v>
                </c:pt>
                <c:pt idx="22">
                  <c:v>108.08</c:v>
                </c:pt>
                <c:pt idx="23">
                  <c:v>108.9</c:v>
                </c:pt>
                <c:pt idx="24">
                  <c:v>109.66999999999999</c:v>
                </c:pt>
                <c:pt idx="25">
                  <c:v>110.43</c:v>
                </c:pt>
                <c:pt idx="26">
                  <c:v>111.19</c:v>
                </c:pt>
                <c:pt idx="27">
                  <c:v>111.95</c:v>
                </c:pt>
                <c:pt idx="28">
                  <c:v>112.71000000000002</c:v>
                </c:pt>
                <c:pt idx="29">
                  <c:v>113.4</c:v>
                </c:pt>
                <c:pt idx="30">
                  <c:v>114.14</c:v>
                </c:pt>
                <c:pt idx="31">
                  <c:v>114.8</c:v>
                </c:pt>
                <c:pt idx="32">
                  <c:v>115.48</c:v>
                </c:pt>
                <c:pt idx="33">
                  <c:v>116.16999999999999</c:v>
                </c:pt>
                <c:pt idx="34">
                  <c:v>116.8</c:v>
                </c:pt>
                <c:pt idx="35">
                  <c:v>117.48</c:v>
                </c:pt>
                <c:pt idx="36">
                  <c:v>118.1</c:v>
                </c:pt>
                <c:pt idx="37">
                  <c:v>118.76</c:v>
                </c:pt>
                <c:pt idx="38">
                  <c:v>119.4</c:v>
                </c:pt>
                <c:pt idx="39">
                  <c:v>119.99000000000002</c:v>
                </c:pt>
              </c:numCache>
            </c:numRef>
          </c:yVal>
          <c:smooth val="0"/>
        </c:ser>
        <c:ser>
          <c:idx val="6"/>
          <c:order val="6"/>
          <c:spPr>
            <a:ln w="28575">
              <a:noFill/>
            </a:ln>
          </c:spPr>
          <c:xVal>
            <c:numRef>
              <c:f>data!$V$5:$V$44</c:f>
              <c:numCache>
                <c:formatCode>General</c:formatCode>
                <c:ptCount val="40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  <c:pt idx="12">
                  <c:v>65</c:v>
                </c:pt>
                <c:pt idx="13">
                  <c:v>70</c:v>
                </c:pt>
                <c:pt idx="14">
                  <c:v>75</c:v>
                </c:pt>
                <c:pt idx="15">
                  <c:v>80</c:v>
                </c:pt>
                <c:pt idx="16">
                  <c:v>85</c:v>
                </c:pt>
                <c:pt idx="17">
                  <c:v>90</c:v>
                </c:pt>
                <c:pt idx="18">
                  <c:v>95</c:v>
                </c:pt>
                <c:pt idx="19">
                  <c:v>100</c:v>
                </c:pt>
                <c:pt idx="20">
                  <c:v>105</c:v>
                </c:pt>
                <c:pt idx="21">
                  <c:v>110</c:v>
                </c:pt>
                <c:pt idx="22">
                  <c:v>115</c:v>
                </c:pt>
                <c:pt idx="23">
                  <c:v>120</c:v>
                </c:pt>
                <c:pt idx="24">
                  <c:v>125</c:v>
                </c:pt>
                <c:pt idx="25">
                  <c:v>130</c:v>
                </c:pt>
                <c:pt idx="26">
                  <c:v>135</c:v>
                </c:pt>
                <c:pt idx="27">
                  <c:v>140</c:v>
                </c:pt>
                <c:pt idx="28">
                  <c:v>145</c:v>
                </c:pt>
                <c:pt idx="29">
                  <c:v>150</c:v>
                </c:pt>
                <c:pt idx="30">
                  <c:v>155</c:v>
                </c:pt>
                <c:pt idx="31">
                  <c:v>160</c:v>
                </c:pt>
                <c:pt idx="32">
                  <c:v>165</c:v>
                </c:pt>
                <c:pt idx="33">
                  <c:v>170</c:v>
                </c:pt>
                <c:pt idx="34">
                  <c:v>175</c:v>
                </c:pt>
                <c:pt idx="35">
                  <c:v>180</c:v>
                </c:pt>
                <c:pt idx="36">
                  <c:v>185</c:v>
                </c:pt>
                <c:pt idx="37">
                  <c:v>190</c:v>
                </c:pt>
                <c:pt idx="38">
                  <c:v>195</c:v>
                </c:pt>
                <c:pt idx="39">
                  <c:v>200</c:v>
                </c:pt>
              </c:numCache>
            </c:numRef>
          </c:xVal>
          <c:yVal>
            <c:numRef>
              <c:f>data!$W$5:$W$44</c:f>
              <c:numCache>
                <c:formatCode>0_ </c:formatCode>
                <c:ptCount val="40"/>
                <c:pt idx="0">
                  <c:v>21.09</c:v>
                </c:pt>
                <c:pt idx="1">
                  <c:v>30.7</c:v>
                </c:pt>
                <c:pt idx="2">
                  <c:v>39.32</c:v>
                </c:pt>
                <c:pt idx="3">
                  <c:v>48.63</c:v>
                </c:pt>
                <c:pt idx="4">
                  <c:v>53.67</c:v>
                </c:pt>
                <c:pt idx="5">
                  <c:v>57.18</c:v>
                </c:pt>
                <c:pt idx="6">
                  <c:v>60.02</c:v>
                </c:pt>
                <c:pt idx="7">
                  <c:v>62.52</c:v>
                </c:pt>
                <c:pt idx="8">
                  <c:v>64.760000000000005</c:v>
                </c:pt>
                <c:pt idx="9">
                  <c:v>66.739999999999995</c:v>
                </c:pt>
                <c:pt idx="10">
                  <c:v>68.540000000000006</c:v>
                </c:pt>
                <c:pt idx="11">
                  <c:v>70.16</c:v>
                </c:pt>
                <c:pt idx="12">
                  <c:v>71.63</c:v>
                </c:pt>
                <c:pt idx="13">
                  <c:v>72.940000000000026</c:v>
                </c:pt>
                <c:pt idx="14">
                  <c:v>74.11</c:v>
                </c:pt>
                <c:pt idx="15">
                  <c:v>75.16</c:v>
                </c:pt>
                <c:pt idx="16">
                  <c:v>76.09</c:v>
                </c:pt>
                <c:pt idx="17">
                  <c:v>77</c:v>
                </c:pt>
                <c:pt idx="18">
                  <c:v>77.86999999999999</c:v>
                </c:pt>
                <c:pt idx="19">
                  <c:v>79.010000000000005</c:v>
                </c:pt>
                <c:pt idx="20">
                  <c:v>79.58</c:v>
                </c:pt>
                <c:pt idx="21">
                  <c:v>80.510000000000005</c:v>
                </c:pt>
                <c:pt idx="22">
                  <c:v>81.11</c:v>
                </c:pt>
                <c:pt idx="23">
                  <c:v>81.86</c:v>
                </c:pt>
                <c:pt idx="24">
                  <c:v>82.56</c:v>
                </c:pt>
                <c:pt idx="25">
                  <c:v>83.29</c:v>
                </c:pt>
                <c:pt idx="26">
                  <c:v>83.97</c:v>
                </c:pt>
                <c:pt idx="27">
                  <c:v>84.69</c:v>
                </c:pt>
                <c:pt idx="28">
                  <c:v>85.36999999999999</c:v>
                </c:pt>
                <c:pt idx="29">
                  <c:v>86</c:v>
                </c:pt>
                <c:pt idx="30">
                  <c:v>86.649999999999991</c:v>
                </c:pt>
                <c:pt idx="31">
                  <c:v>87.240000000000023</c:v>
                </c:pt>
                <c:pt idx="32">
                  <c:v>87.86999999999999</c:v>
                </c:pt>
                <c:pt idx="33">
                  <c:v>88.47</c:v>
                </c:pt>
                <c:pt idx="34">
                  <c:v>89.05</c:v>
                </c:pt>
                <c:pt idx="35">
                  <c:v>89.649999999999991</c:v>
                </c:pt>
                <c:pt idx="36">
                  <c:v>90.210000000000022</c:v>
                </c:pt>
                <c:pt idx="37">
                  <c:v>90.9</c:v>
                </c:pt>
                <c:pt idx="38">
                  <c:v>91.4</c:v>
                </c:pt>
                <c:pt idx="39">
                  <c:v>91.93</c:v>
                </c:pt>
              </c:numCache>
            </c:numRef>
          </c:yVal>
          <c:smooth val="0"/>
        </c:ser>
        <c:ser>
          <c:idx val="7"/>
          <c:order val="7"/>
          <c:spPr>
            <a:ln w="28575">
              <a:noFill/>
            </a:ln>
          </c:spPr>
          <c:xVal>
            <c:numRef>
              <c:f>data!$Z$5:$Z$44</c:f>
              <c:numCache>
                <c:formatCode>General</c:formatCode>
                <c:ptCount val="40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  <c:pt idx="12">
                  <c:v>65</c:v>
                </c:pt>
                <c:pt idx="13">
                  <c:v>70</c:v>
                </c:pt>
                <c:pt idx="14">
                  <c:v>75</c:v>
                </c:pt>
                <c:pt idx="15">
                  <c:v>80</c:v>
                </c:pt>
                <c:pt idx="16">
                  <c:v>85</c:v>
                </c:pt>
                <c:pt idx="17">
                  <c:v>90</c:v>
                </c:pt>
                <c:pt idx="18">
                  <c:v>95</c:v>
                </c:pt>
                <c:pt idx="19">
                  <c:v>100</c:v>
                </c:pt>
                <c:pt idx="20">
                  <c:v>105</c:v>
                </c:pt>
                <c:pt idx="21">
                  <c:v>110</c:v>
                </c:pt>
                <c:pt idx="22">
                  <c:v>115</c:v>
                </c:pt>
                <c:pt idx="23">
                  <c:v>120</c:v>
                </c:pt>
                <c:pt idx="24">
                  <c:v>125</c:v>
                </c:pt>
                <c:pt idx="25">
                  <c:v>130</c:v>
                </c:pt>
                <c:pt idx="26">
                  <c:v>135</c:v>
                </c:pt>
                <c:pt idx="27">
                  <c:v>140</c:v>
                </c:pt>
                <c:pt idx="28">
                  <c:v>145</c:v>
                </c:pt>
                <c:pt idx="29">
                  <c:v>150</c:v>
                </c:pt>
                <c:pt idx="30">
                  <c:v>155</c:v>
                </c:pt>
                <c:pt idx="31">
                  <c:v>160</c:v>
                </c:pt>
                <c:pt idx="32">
                  <c:v>165</c:v>
                </c:pt>
                <c:pt idx="33">
                  <c:v>170</c:v>
                </c:pt>
                <c:pt idx="34">
                  <c:v>175</c:v>
                </c:pt>
                <c:pt idx="35">
                  <c:v>180</c:v>
                </c:pt>
                <c:pt idx="36">
                  <c:v>185</c:v>
                </c:pt>
                <c:pt idx="37">
                  <c:v>190</c:v>
                </c:pt>
                <c:pt idx="38">
                  <c:v>195</c:v>
                </c:pt>
                <c:pt idx="39">
                  <c:v>200</c:v>
                </c:pt>
              </c:numCache>
            </c:numRef>
          </c:xVal>
          <c:yVal>
            <c:numRef>
              <c:f>data!$AA$5:$AA$44</c:f>
              <c:numCache>
                <c:formatCode>0_ </c:formatCode>
                <c:ptCount val="40"/>
                <c:pt idx="0">
                  <c:v>16</c:v>
                </c:pt>
                <c:pt idx="1">
                  <c:v>21.979999999999986</c:v>
                </c:pt>
                <c:pt idx="2">
                  <c:v>27.419999999999987</c:v>
                </c:pt>
                <c:pt idx="3">
                  <c:v>33.300000000000004</c:v>
                </c:pt>
                <c:pt idx="4">
                  <c:v>37.220000000000013</c:v>
                </c:pt>
                <c:pt idx="5">
                  <c:v>39.71</c:v>
                </c:pt>
                <c:pt idx="6">
                  <c:v>41.8</c:v>
                </c:pt>
                <c:pt idx="7">
                  <c:v>43.65</c:v>
                </c:pt>
                <c:pt idx="8">
                  <c:v>45.33</c:v>
                </c:pt>
                <c:pt idx="9">
                  <c:v>46.86</c:v>
                </c:pt>
                <c:pt idx="10">
                  <c:v>48.260000000000012</c:v>
                </c:pt>
                <c:pt idx="11">
                  <c:v>49.52</c:v>
                </c:pt>
                <c:pt idx="12">
                  <c:v>50.690000000000012</c:v>
                </c:pt>
                <c:pt idx="13">
                  <c:v>51.77</c:v>
                </c:pt>
                <c:pt idx="14">
                  <c:v>52.760000000000012</c:v>
                </c:pt>
                <c:pt idx="15">
                  <c:v>53.68</c:v>
                </c:pt>
                <c:pt idx="16">
                  <c:v>54.55</c:v>
                </c:pt>
                <c:pt idx="17">
                  <c:v>55.36</c:v>
                </c:pt>
                <c:pt idx="18">
                  <c:v>56.14</c:v>
                </c:pt>
                <c:pt idx="19">
                  <c:v>56.9</c:v>
                </c:pt>
                <c:pt idx="20">
                  <c:v>57.71</c:v>
                </c:pt>
                <c:pt idx="21">
                  <c:v>58.4</c:v>
                </c:pt>
                <c:pt idx="22">
                  <c:v>59.11</c:v>
                </c:pt>
                <c:pt idx="23">
                  <c:v>59.81</c:v>
                </c:pt>
                <c:pt idx="24">
                  <c:v>60.47</c:v>
                </c:pt>
                <c:pt idx="25">
                  <c:v>61.14</c:v>
                </c:pt>
                <c:pt idx="26">
                  <c:v>61.77</c:v>
                </c:pt>
                <c:pt idx="27">
                  <c:v>62.42</c:v>
                </c:pt>
                <c:pt idx="28">
                  <c:v>63.06</c:v>
                </c:pt>
                <c:pt idx="29">
                  <c:v>63.64</c:v>
                </c:pt>
                <c:pt idx="30">
                  <c:v>64.239999999999995</c:v>
                </c:pt>
                <c:pt idx="31">
                  <c:v>64.8</c:v>
                </c:pt>
                <c:pt idx="32">
                  <c:v>65.379999999999882</c:v>
                </c:pt>
                <c:pt idx="33">
                  <c:v>65.939999999999927</c:v>
                </c:pt>
                <c:pt idx="34">
                  <c:v>66.47</c:v>
                </c:pt>
                <c:pt idx="35">
                  <c:v>67.02</c:v>
                </c:pt>
                <c:pt idx="36">
                  <c:v>67.53</c:v>
                </c:pt>
                <c:pt idx="37">
                  <c:v>68.08</c:v>
                </c:pt>
                <c:pt idx="38">
                  <c:v>68.61</c:v>
                </c:pt>
                <c:pt idx="39">
                  <c:v>69.11</c:v>
                </c:pt>
              </c:numCache>
            </c:numRef>
          </c:yVal>
          <c:smooth val="0"/>
        </c:ser>
        <c:ser>
          <c:idx val="8"/>
          <c:order val="8"/>
          <c:spPr>
            <a:ln w="28575">
              <a:noFill/>
            </a:ln>
          </c:spPr>
          <c:xVal>
            <c:numRef>
              <c:f>data!$AD$5:$AD$44</c:f>
              <c:numCache>
                <c:formatCode>General</c:formatCode>
                <c:ptCount val="40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  <c:pt idx="12">
                  <c:v>65</c:v>
                </c:pt>
                <c:pt idx="13">
                  <c:v>70</c:v>
                </c:pt>
                <c:pt idx="14">
                  <c:v>75</c:v>
                </c:pt>
                <c:pt idx="15">
                  <c:v>80</c:v>
                </c:pt>
                <c:pt idx="16">
                  <c:v>85</c:v>
                </c:pt>
                <c:pt idx="17">
                  <c:v>90</c:v>
                </c:pt>
                <c:pt idx="18">
                  <c:v>95</c:v>
                </c:pt>
                <c:pt idx="19">
                  <c:v>100</c:v>
                </c:pt>
                <c:pt idx="20">
                  <c:v>105</c:v>
                </c:pt>
                <c:pt idx="21">
                  <c:v>110</c:v>
                </c:pt>
                <c:pt idx="22">
                  <c:v>115</c:v>
                </c:pt>
                <c:pt idx="23">
                  <c:v>120</c:v>
                </c:pt>
                <c:pt idx="24">
                  <c:v>125</c:v>
                </c:pt>
                <c:pt idx="25">
                  <c:v>130</c:v>
                </c:pt>
                <c:pt idx="26">
                  <c:v>135</c:v>
                </c:pt>
                <c:pt idx="27">
                  <c:v>140</c:v>
                </c:pt>
                <c:pt idx="28">
                  <c:v>145</c:v>
                </c:pt>
                <c:pt idx="29">
                  <c:v>150</c:v>
                </c:pt>
                <c:pt idx="30">
                  <c:v>155</c:v>
                </c:pt>
                <c:pt idx="31">
                  <c:v>160</c:v>
                </c:pt>
                <c:pt idx="32">
                  <c:v>165</c:v>
                </c:pt>
                <c:pt idx="33">
                  <c:v>170</c:v>
                </c:pt>
                <c:pt idx="34">
                  <c:v>175</c:v>
                </c:pt>
                <c:pt idx="35">
                  <c:v>180</c:v>
                </c:pt>
                <c:pt idx="36">
                  <c:v>185</c:v>
                </c:pt>
                <c:pt idx="37">
                  <c:v>190</c:v>
                </c:pt>
                <c:pt idx="38">
                  <c:v>195</c:v>
                </c:pt>
                <c:pt idx="39">
                  <c:v>200</c:v>
                </c:pt>
              </c:numCache>
            </c:numRef>
          </c:xVal>
          <c:yVal>
            <c:numRef>
              <c:f>data!$AE$5:$AE$44</c:f>
              <c:numCache>
                <c:formatCode>0_ </c:formatCode>
                <c:ptCount val="40"/>
                <c:pt idx="0">
                  <c:v>16.895</c:v>
                </c:pt>
                <c:pt idx="1">
                  <c:v>23.53</c:v>
                </c:pt>
                <c:pt idx="2">
                  <c:v>30.16</c:v>
                </c:pt>
                <c:pt idx="3">
                  <c:v>36.92</c:v>
                </c:pt>
                <c:pt idx="4">
                  <c:v>41.42</c:v>
                </c:pt>
                <c:pt idx="5">
                  <c:v>44.28</c:v>
                </c:pt>
                <c:pt idx="6">
                  <c:v>46.720000000000013</c:v>
                </c:pt>
                <c:pt idx="7">
                  <c:v>48.82</c:v>
                </c:pt>
                <c:pt idx="8">
                  <c:v>50.74</c:v>
                </c:pt>
                <c:pt idx="9">
                  <c:v>52.46</c:v>
                </c:pt>
                <c:pt idx="10">
                  <c:v>54.06</c:v>
                </c:pt>
                <c:pt idx="11">
                  <c:v>55.49</c:v>
                </c:pt>
                <c:pt idx="12">
                  <c:v>56.81</c:v>
                </c:pt>
                <c:pt idx="13">
                  <c:v>58.07</c:v>
                </c:pt>
                <c:pt idx="14">
                  <c:v>59.160000000000011</c:v>
                </c:pt>
                <c:pt idx="15">
                  <c:v>60.2</c:v>
                </c:pt>
                <c:pt idx="16">
                  <c:v>61.13</c:v>
                </c:pt>
                <c:pt idx="17">
                  <c:v>62.06</c:v>
                </c:pt>
                <c:pt idx="18">
                  <c:v>62.92</c:v>
                </c:pt>
                <c:pt idx="19">
                  <c:v>63.75</c:v>
                </c:pt>
                <c:pt idx="20">
                  <c:v>64.64</c:v>
                </c:pt>
                <c:pt idx="21">
                  <c:v>65.349999999999994</c:v>
                </c:pt>
                <c:pt idx="22">
                  <c:v>66.11999999999999</c:v>
                </c:pt>
                <c:pt idx="23">
                  <c:v>66.86</c:v>
                </c:pt>
                <c:pt idx="24">
                  <c:v>67.540000000000006</c:v>
                </c:pt>
                <c:pt idx="25">
                  <c:v>68.260000000000005</c:v>
                </c:pt>
                <c:pt idx="26">
                  <c:v>68.89</c:v>
                </c:pt>
                <c:pt idx="27">
                  <c:v>69.59</c:v>
                </c:pt>
                <c:pt idx="28">
                  <c:v>70.25</c:v>
                </c:pt>
                <c:pt idx="29">
                  <c:v>70.86999999999999</c:v>
                </c:pt>
                <c:pt idx="30">
                  <c:v>71.52</c:v>
                </c:pt>
                <c:pt idx="31">
                  <c:v>72.11999999999999</c:v>
                </c:pt>
                <c:pt idx="32">
                  <c:v>72.739999999999995</c:v>
                </c:pt>
                <c:pt idx="33">
                  <c:v>73.349999999999994</c:v>
                </c:pt>
                <c:pt idx="34">
                  <c:v>73.910000000000025</c:v>
                </c:pt>
                <c:pt idx="35">
                  <c:v>74.510000000000005</c:v>
                </c:pt>
                <c:pt idx="36">
                  <c:v>75.05</c:v>
                </c:pt>
                <c:pt idx="37">
                  <c:v>75.63</c:v>
                </c:pt>
                <c:pt idx="38">
                  <c:v>76.22</c:v>
                </c:pt>
                <c:pt idx="39">
                  <c:v>76.75</c:v>
                </c:pt>
              </c:numCache>
            </c:numRef>
          </c:yVal>
          <c:smooth val="0"/>
        </c:ser>
        <c:ser>
          <c:idx val="9"/>
          <c:order val="9"/>
          <c:spPr>
            <a:ln w="28575">
              <a:noFill/>
            </a:ln>
          </c:spPr>
          <c:xVal>
            <c:numRef>
              <c:f>data!$AH$5:$AH$44</c:f>
              <c:numCache>
                <c:formatCode>General</c:formatCode>
                <c:ptCount val="40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  <c:pt idx="12">
                  <c:v>65</c:v>
                </c:pt>
                <c:pt idx="13">
                  <c:v>70</c:v>
                </c:pt>
                <c:pt idx="14">
                  <c:v>75</c:v>
                </c:pt>
                <c:pt idx="15">
                  <c:v>80</c:v>
                </c:pt>
                <c:pt idx="16">
                  <c:v>85</c:v>
                </c:pt>
                <c:pt idx="17">
                  <c:v>90</c:v>
                </c:pt>
                <c:pt idx="18">
                  <c:v>95</c:v>
                </c:pt>
                <c:pt idx="19">
                  <c:v>100</c:v>
                </c:pt>
                <c:pt idx="20">
                  <c:v>105</c:v>
                </c:pt>
                <c:pt idx="21">
                  <c:v>110</c:v>
                </c:pt>
                <c:pt idx="22">
                  <c:v>115</c:v>
                </c:pt>
                <c:pt idx="23">
                  <c:v>120</c:v>
                </c:pt>
                <c:pt idx="24">
                  <c:v>125</c:v>
                </c:pt>
                <c:pt idx="25">
                  <c:v>130</c:v>
                </c:pt>
                <c:pt idx="26">
                  <c:v>135</c:v>
                </c:pt>
                <c:pt idx="27">
                  <c:v>140</c:v>
                </c:pt>
                <c:pt idx="28">
                  <c:v>145</c:v>
                </c:pt>
                <c:pt idx="29">
                  <c:v>150</c:v>
                </c:pt>
                <c:pt idx="30">
                  <c:v>155</c:v>
                </c:pt>
                <c:pt idx="31">
                  <c:v>160</c:v>
                </c:pt>
                <c:pt idx="32">
                  <c:v>165</c:v>
                </c:pt>
                <c:pt idx="33">
                  <c:v>170</c:v>
                </c:pt>
                <c:pt idx="34">
                  <c:v>175</c:v>
                </c:pt>
                <c:pt idx="35">
                  <c:v>180</c:v>
                </c:pt>
                <c:pt idx="36">
                  <c:v>185</c:v>
                </c:pt>
                <c:pt idx="37">
                  <c:v>190</c:v>
                </c:pt>
                <c:pt idx="38">
                  <c:v>195</c:v>
                </c:pt>
                <c:pt idx="39">
                  <c:v>200</c:v>
                </c:pt>
              </c:numCache>
            </c:numRef>
          </c:xVal>
          <c:yVal>
            <c:numRef>
              <c:f>data!$AI$5:$AI$44</c:f>
              <c:numCache>
                <c:formatCode>0_ </c:formatCode>
                <c:ptCount val="40"/>
                <c:pt idx="0">
                  <c:v>15.534000000000001</c:v>
                </c:pt>
                <c:pt idx="1">
                  <c:v>21</c:v>
                </c:pt>
                <c:pt idx="2">
                  <c:v>26.630000000000031</c:v>
                </c:pt>
                <c:pt idx="3">
                  <c:v>32.68</c:v>
                </c:pt>
                <c:pt idx="4">
                  <c:v>36.260000000000012</c:v>
                </c:pt>
                <c:pt idx="5">
                  <c:v>38.71</c:v>
                </c:pt>
                <c:pt idx="6">
                  <c:v>40.770000000000003</c:v>
                </c:pt>
                <c:pt idx="7">
                  <c:v>42.58</c:v>
                </c:pt>
                <c:pt idx="8">
                  <c:v>44.24</c:v>
                </c:pt>
                <c:pt idx="9">
                  <c:v>45.720000000000013</c:v>
                </c:pt>
                <c:pt idx="10">
                  <c:v>47.07</c:v>
                </c:pt>
                <c:pt idx="11">
                  <c:v>48.34</c:v>
                </c:pt>
                <c:pt idx="12">
                  <c:v>49.49</c:v>
                </c:pt>
                <c:pt idx="13">
                  <c:v>50.54</c:v>
                </c:pt>
                <c:pt idx="14">
                  <c:v>51.51</c:v>
                </c:pt>
                <c:pt idx="15">
                  <c:v>52.44</c:v>
                </c:pt>
                <c:pt idx="16">
                  <c:v>53.3</c:v>
                </c:pt>
                <c:pt idx="17">
                  <c:v>54.09</c:v>
                </c:pt>
                <c:pt idx="18">
                  <c:v>54.89</c:v>
                </c:pt>
                <c:pt idx="19">
                  <c:v>55.68</c:v>
                </c:pt>
                <c:pt idx="20">
                  <c:v>56.47</c:v>
                </c:pt>
                <c:pt idx="21">
                  <c:v>57.190000000000012</c:v>
                </c:pt>
                <c:pt idx="22">
                  <c:v>57.88</c:v>
                </c:pt>
                <c:pt idx="23">
                  <c:v>58.56</c:v>
                </c:pt>
                <c:pt idx="24">
                  <c:v>59.21</c:v>
                </c:pt>
                <c:pt idx="25">
                  <c:v>59.88</c:v>
                </c:pt>
                <c:pt idx="26">
                  <c:v>60.51</c:v>
                </c:pt>
                <c:pt idx="27">
                  <c:v>61.15</c:v>
                </c:pt>
                <c:pt idx="28">
                  <c:v>61.77</c:v>
                </c:pt>
                <c:pt idx="29">
                  <c:v>62.35</c:v>
                </c:pt>
                <c:pt idx="30">
                  <c:v>62.93</c:v>
                </c:pt>
                <c:pt idx="31">
                  <c:v>63.48</c:v>
                </c:pt>
                <c:pt idx="32">
                  <c:v>64.069999999999993</c:v>
                </c:pt>
                <c:pt idx="33">
                  <c:v>64.63</c:v>
                </c:pt>
                <c:pt idx="34">
                  <c:v>65.169999999999902</c:v>
                </c:pt>
                <c:pt idx="35">
                  <c:v>65.729999999999905</c:v>
                </c:pt>
                <c:pt idx="36">
                  <c:v>66.22</c:v>
                </c:pt>
                <c:pt idx="37">
                  <c:v>66.75</c:v>
                </c:pt>
                <c:pt idx="38">
                  <c:v>67.27</c:v>
                </c:pt>
                <c:pt idx="39">
                  <c:v>67.75</c:v>
                </c:pt>
              </c:numCache>
            </c:numRef>
          </c:yVal>
          <c:smooth val="0"/>
        </c:ser>
        <c:ser>
          <c:idx val="10"/>
          <c:order val="10"/>
          <c:spPr>
            <a:ln w="28575">
              <a:noFill/>
            </a:ln>
          </c:spPr>
          <c:xVal>
            <c:numRef>
              <c:f>data!$AL$5:$AL$44</c:f>
              <c:numCache>
                <c:formatCode>General</c:formatCode>
                <c:ptCount val="40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  <c:pt idx="12">
                  <c:v>65</c:v>
                </c:pt>
                <c:pt idx="13">
                  <c:v>70</c:v>
                </c:pt>
                <c:pt idx="14">
                  <c:v>75</c:v>
                </c:pt>
                <c:pt idx="15">
                  <c:v>80</c:v>
                </c:pt>
                <c:pt idx="16">
                  <c:v>85</c:v>
                </c:pt>
                <c:pt idx="17">
                  <c:v>90</c:v>
                </c:pt>
                <c:pt idx="18">
                  <c:v>95</c:v>
                </c:pt>
                <c:pt idx="19">
                  <c:v>100</c:v>
                </c:pt>
                <c:pt idx="20">
                  <c:v>105</c:v>
                </c:pt>
                <c:pt idx="21">
                  <c:v>110</c:v>
                </c:pt>
                <c:pt idx="22">
                  <c:v>115</c:v>
                </c:pt>
                <c:pt idx="23">
                  <c:v>120</c:v>
                </c:pt>
                <c:pt idx="24">
                  <c:v>125</c:v>
                </c:pt>
                <c:pt idx="25">
                  <c:v>130</c:v>
                </c:pt>
                <c:pt idx="26">
                  <c:v>135</c:v>
                </c:pt>
                <c:pt idx="27">
                  <c:v>140</c:v>
                </c:pt>
                <c:pt idx="28">
                  <c:v>145</c:v>
                </c:pt>
                <c:pt idx="29">
                  <c:v>150</c:v>
                </c:pt>
                <c:pt idx="30">
                  <c:v>155</c:v>
                </c:pt>
                <c:pt idx="31">
                  <c:v>160</c:v>
                </c:pt>
                <c:pt idx="32">
                  <c:v>165</c:v>
                </c:pt>
                <c:pt idx="33">
                  <c:v>170</c:v>
                </c:pt>
                <c:pt idx="34">
                  <c:v>175</c:v>
                </c:pt>
                <c:pt idx="35">
                  <c:v>180</c:v>
                </c:pt>
                <c:pt idx="36">
                  <c:v>185</c:v>
                </c:pt>
                <c:pt idx="37">
                  <c:v>190</c:v>
                </c:pt>
                <c:pt idx="38">
                  <c:v>195</c:v>
                </c:pt>
                <c:pt idx="39">
                  <c:v>200</c:v>
                </c:pt>
              </c:numCache>
            </c:numRef>
          </c:xVal>
          <c:yVal>
            <c:numRef>
              <c:f>data!$AM$5:$AM$44</c:f>
              <c:numCache>
                <c:formatCode>0_ </c:formatCode>
                <c:ptCount val="40"/>
                <c:pt idx="0">
                  <c:v>16.125</c:v>
                </c:pt>
                <c:pt idx="1">
                  <c:v>21.7</c:v>
                </c:pt>
                <c:pt idx="2">
                  <c:v>27.2</c:v>
                </c:pt>
                <c:pt idx="3">
                  <c:v>32.99</c:v>
                </c:pt>
                <c:pt idx="4">
                  <c:v>36.910000000000004</c:v>
                </c:pt>
                <c:pt idx="5">
                  <c:v>39.42</c:v>
                </c:pt>
                <c:pt idx="6">
                  <c:v>41.8</c:v>
                </c:pt>
                <c:pt idx="7">
                  <c:v>43.42</c:v>
                </c:pt>
                <c:pt idx="8">
                  <c:v>45.11</c:v>
                </c:pt>
                <c:pt idx="9">
                  <c:v>46.620000000000012</c:v>
                </c:pt>
                <c:pt idx="10">
                  <c:v>48.03</c:v>
                </c:pt>
                <c:pt idx="11">
                  <c:v>49.3</c:v>
                </c:pt>
                <c:pt idx="12">
                  <c:v>50.47</c:v>
                </c:pt>
                <c:pt idx="13">
                  <c:v>51.57</c:v>
                </c:pt>
                <c:pt idx="14">
                  <c:v>52.57</c:v>
                </c:pt>
                <c:pt idx="15">
                  <c:v>53.48</c:v>
                </c:pt>
                <c:pt idx="16">
                  <c:v>54.35</c:v>
                </c:pt>
                <c:pt idx="17">
                  <c:v>55.190000000000012</c:v>
                </c:pt>
                <c:pt idx="18">
                  <c:v>55.96</c:v>
                </c:pt>
                <c:pt idx="19">
                  <c:v>56.730000000000011</c:v>
                </c:pt>
                <c:pt idx="20">
                  <c:v>57.55</c:v>
                </c:pt>
                <c:pt idx="21">
                  <c:v>58.24</c:v>
                </c:pt>
                <c:pt idx="22">
                  <c:v>58.95</c:v>
                </c:pt>
                <c:pt idx="23">
                  <c:v>59.660000000000011</c:v>
                </c:pt>
                <c:pt idx="24">
                  <c:v>60.3</c:v>
                </c:pt>
                <c:pt idx="25">
                  <c:v>60.97</c:v>
                </c:pt>
                <c:pt idx="26">
                  <c:v>61.59</c:v>
                </c:pt>
                <c:pt idx="27">
                  <c:v>62.230000000000011</c:v>
                </c:pt>
                <c:pt idx="28">
                  <c:v>62.87</c:v>
                </c:pt>
                <c:pt idx="29">
                  <c:v>63.47</c:v>
                </c:pt>
                <c:pt idx="30">
                  <c:v>64.06</c:v>
                </c:pt>
                <c:pt idx="31">
                  <c:v>64.599999999999994</c:v>
                </c:pt>
                <c:pt idx="32">
                  <c:v>65.169999999999902</c:v>
                </c:pt>
                <c:pt idx="33">
                  <c:v>65.739999999999995</c:v>
                </c:pt>
                <c:pt idx="34">
                  <c:v>66.260000000000005</c:v>
                </c:pt>
                <c:pt idx="35">
                  <c:v>66.790000000000006</c:v>
                </c:pt>
                <c:pt idx="36">
                  <c:v>67.319999999999993</c:v>
                </c:pt>
                <c:pt idx="37">
                  <c:v>67.900000000000006</c:v>
                </c:pt>
                <c:pt idx="38">
                  <c:v>68.379999999999882</c:v>
                </c:pt>
                <c:pt idx="39">
                  <c:v>68.89</c:v>
                </c:pt>
              </c:numCache>
            </c:numRef>
          </c:yVal>
          <c:smooth val="0"/>
        </c:ser>
        <c:ser>
          <c:idx val="11"/>
          <c:order val="11"/>
          <c:spPr>
            <a:ln w="28575">
              <a:noFill/>
            </a:ln>
          </c:spPr>
          <c:xVal>
            <c:numRef>
              <c:f>data!$AP$5:$AP$44</c:f>
              <c:numCache>
                <c:formatCode>General</c:formatCode>
                <c:ptCount val="40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  <c:pt idx="12">
                  <c:v>65</c:v>
                </c:pt>
                <c:pt idx="13">
                  <c:v>70</c:v>
                </c:pt>
                <c:pt idx="14">
                  <c:v>75</c:v>
                </c:pt>
                <c:pt idx="15">
                  <c:v>80</c:v>
                </c:pt>
                <c:pt idx="16">
                  <c:v>85</c:v>
                </c:pt>
                <c:pt idx="17">
                  <c:v>90</c:v>
                </c:pt>
                <c:pt idx="18">
                  <c:v>95</c:v>
                </c:pt>
                <c:pt idx="19">
                  <c:v>100</c:v>
                </c:pt>
                <c:pt idx="20">
                  <c:v>105</c:v>
                </c:pt>
                <c:pt idx="21">
                  <c:v>110</c:v>
                </c:pt>
                <c:pt idx="22">
                  <c:v>115</c:v>
                </c:pt>
                <c:pt idx="23">
                  <c:v>120</c:v>
                </c:pt>
                <c:pt idx="24">
                  <c:v>125</c:v>
                </c:pt>
                <c:pt idx="25">
                  <c:v>130</c:v>
                </c:pt>
                <c:pt idx="26">
                  <c:v>135</c:v>
                </c:pt>
                <c:pt idx="27">
                  <c:v>140</c:v>
                </c:pt>
                <c:pt idx="28">
                  <c:v>145</c:v>
                </c:pt>
                <c:pt idx="29">
                  <c:v>150</c:v>
                </c:pt>
                <c:pt idx="30">
                  <c:v>155</c:v>
                </c:pt>
                <c:pt idx="31">
                  <c:v>160</c:v>
                </c:pt>
                <c:pt idx="32">
                  <c:v>165</c:v>
                </c:pt>
                <c:pt idx="33">
                  <c:v>170</c:v>
                </c:pt>
                <c:pt idx="34">
                  <c:v>175</c:v>
                </c:pt>
                <c:pt idx="35">
                  <c:v>180</c:v>
                </c:pt>
                <c:pt idx="36">
                  <c:v>185</c:v>
                </c:pt>
                <c:pt idx="37">
                  <c:v>190</c:v>
                </c:pt>
                <c:pt idx="38">
                  <c:v>195</c:v>
                </c:pt>
                <c:pt idx="39">
                  <c:v>200</c:v>
                </c:pt>
              </c:numCache>
            </c:numRef>
          </c:xVal>
          <c:yVal>
            <c:numRef>
              <c:f>data!$AQ$5:$AQ$44</c:f>
              <c:numCache>
                <c:formatCode>0_ </c:formatCode>
                <c:ptCount val="40"/>
                <c:pt idx="0">
                  <c:v>18.68</c:v>
                </c:pt>
                <c:pt idx="1">
                  <c:v>26.439999999999987</c:v>
                </c:pt>
                <c:pt idx="2">
                  <c:v>34.120000000000012</c:v>
                </c:pt>
                <c:pt idx="3">
                  <c:v>42.99</c:v>
                </c:pt>
                <c:pt idx="4">
                  <c:v>46.97</c:v>
                </c:pt>
                <c:pt idx="5">
                  <c:v>50.1</c:v>
                </c:pt>
                <c:pt idx="6">
                  <c:v>52.67</c:v>
                </c:pt>
                <c:pt idx="7">
                  <c:v>55.01</c:v>
                </c:pt>
                <c:pt idx="8">
                  <c:v>57.04</c:v>
                </c:pt>
                <c:pt idx="9">
                  <c:v>58.9</c:v>
                </c:pt>
                <c:pt idx="10">
                  <c:v>60.6</c:v>
                </c:pt>
                <c:pt idx="11">
                  <c:v>62.120000000000012</c:v>
                </c:pt>
                <c:pt idx="12">
                  <c:v>63.52</c:v>
                </c:pt>
                <c:pt idx="13">
                  <c:v>65.13</c:v>
                </c:pt>
                <c:pt idx="14">
                  <c:v>65.98</c:v>
                </c:pt>
                <c:pt idx="15">
                  <c:v>67.06</c:v>
                </c:pt>
                <c:pt idx="16">
                  <c:v>68.06</c:v>
                </c:pt>
                <c:pt idx="17">
                  <c:v>69</c:v>
                </c:pt>
                <c:pt idx="18">
                  <c:v>69.89</c:v>
                </c:pt>
                <c:pt idx="19">
                  <c:v>71.02</c:v>
                </c:pt>
                <c:pt idx="20">
                  <c:v>71.7</c:v>
                </c:pt>
                <c:pt idx="21">
                  <c:v>72.459999999999994</c:v>
                </c:pt>
                <c:pt idx="22">
                  <c:v>73.25</c:v>
                </c:pt>
                <c:pt idx="23">
                  <c:v>74.03</c:v>
                </c:pt>
                <c:pt idx="24">
                  <c:v>74.739999999999995</c:v>
                </c:pt>
                <c:pt idx="25">
                  <c:v>75.48</c:v>
                </c:pt>
                <c:pt idx="26">
                  <c:v>76.169999999999987</c:v>
                </c:pt>
                <c:pt idx="27">
                  <c:v>76.86999999999999</c:v>
                </c:pt>
                <c:pt idx="28">
                  <c:v>77.55</c:v>
                </c:pt>
                <c:pt idx="29">
                  <c:v>78.209999999999994</c:v>
                </c:pt>
                <c:pt idx="30">
                  <c:v>78.88</c:v>
                </c:pt>
                <c:pt idx="31">
                  <c:v>79.510000000000005</c:v>
                </c:pt>
                <c:pt idx="32">
                  <c:v>80.149999999999991</c:v>
                </c:pt>
                <c:pt idx="33">
                  <c:v>80.77</c:v>
                </c:pt>
                <c:pt idx="34">
                  <c:v>81.39</c:v>
                </c:pt>
                <c:pt idx="35">
                  <c:v>82.01</c:v>
                </c:pt>
                <c:pt idx="36">
                  <c:v>82.59</c:v>
                </c:pt>
                <c:pt idx="37">
                  <c:v>83.19</c:v>
                </c:pt>
                <c:pt idx="38">
                  <c:v>83.77</c:v>
                </c:pt>
                <c:pt idx="39">
                  <c:v>84.32</c:v>
                </c:pt>
              </c:numCache>
            </c:numRef>
          </c:yVal>
          <c:smooth val="0"/>
        </c:ser>
        <c:ser>
          <c:idx val="12"/>
          <c:order val="12"/>
          <c:spPr>
            <a:ln w="28575">
              <a:noFill/>
            </a:ln>
          </c:spPr>
          <c:xVal>
            <c:numRef>
              <c:f>data!$AT$5:$AT$44</c:f>
              <c:numCache>
                <c:formatCode>General</c:formatCode>
                <c:ptCount val="40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  <c:pt idx="12">
                  <c:v>65</c:v>
                </c:pt>
                <c:pt idx="13">
                  <c:v>70</c:v>
                </c:pt>
                <c:pt idx="14">
                  <c:v>75</c:v>
                </c:pt>
                <c:pt idx="15">
                  <c:v>80</c:v>
                </c:pt>
                <c:pt idx="16">
                  <c:v>85</c:v>
                </c:pt>
                <c:pt idx="17">
                  <c:v>90</c:v>
                </c:pt>
                <c:pt idx="18">
                  <c:v>95</c:v>
                </c:pt>
                <c:pt idx="19">
                  <c:v>100</c:v>
                </c:pt>
                <c:pt idx="20">
                  <c:v>105</c:v>
                </c:pt>
                <c:pt idx="21">
                  <c:v>110</c:v>
                </c:pt>
                <c:pt idx="22">
                  <c:v>115</c:v>
                </c:pt>
                <c:pt idx="23">
                  <c:v>120</c:v>
                </c:pt>
                <c:pt idx="24">
                  <c:v>125</c:v>
                </c:pt>
                <c:pt idx="25">
                  <c:v>130</c:v>
                </c:pt>
                <c:pt idx="26">
                  <c:v>135</c:v>
                </c:pt>
                <c:pt idx="27">
                  <c:v>140</c:v>
                </c:pt>
                <c:pt idx="28">
                  <c:v>145</c:v>
                </c:pt>
                <c:pt idx="29">
                  <c:v>150</c:v>
                </c:pt>
                <c:pt idx="30">
                  <c:v>155</c:v>
                </c:pt>
                <c:pt idx="31">
                  <c:v>160</c:v>
                </c:pt>
                <c:pt idx="32">
                  <c:v>165</c:v>
                </c:pt>
                <c:pt idx="33">
                  <c:v>170</c:v>
                </c:pt>
                <c:pt idx="34">
                  <c:v>175</c:v>
                </c:pt>
                <c:pt idx="35">
                  <c:v>180</c:v>
                </c:pt>
                <c:pt idx="36">
                  <c:v>185</c:v>
                </c:pt>
                <c:pt idx="37">
                  <c:v>190</c:v>
                </c:pt>
                <c:pt idx="38">
                  <c:v>195</c:v>
                </c:pt>
                <c:pt idx="39">
                  <c:v>200</c:v>
                </c:pt>
              </c:numCache>
            </c:numRef>
          </c:xVal>
          <c:yVal>
            <c:numRef>
              <c:f>data!$AU$5:$AU$44</c:f>
              <c:numCache>
                <c:formatCode>0_ </c:formatCode>
                <c:ptCount val="40"/>
                <c:pt idx="0">
                  <c:v>16.368000000000002</c:v>
                </c:pt>
                <c:pt idx="1">
                  <c:v>22.82</c:v>
                </c:pt>
                <c:pt idx="2">
                  <c:v>29.03</c:v>
                </c:pt>
                <c:pt idx="3">
                  <c:v>35.47</c:v>
                </c:pt>
                <c:pt idx="4">
                  <c:v>39.65</c:v>
                </c:pt>
                <c:pt idx="5">
                  <c:v>42.28</c:v>
                </c:pt>
                <c:pt idx="6">
                  <c:v>44.5</c:v>
                </c:pt>
                <c:pt idx="7">
                  <c:v>46.45</c:v>
                </c:pt>
                <c:pt idx="8">
                  <c:v>48.190000000000012</c:v>
                </c:pt>
                <c:pt idx="9">
                  <c:v>49.790000000000013</c:v>
                </c:pt>
                <c:pt idx="10">
                  <c:v>51.24</c:v>
                </c:pt>
                <c:pt idx="11">
                  <c:v>52.56</c:v>
                </c:pt>
                <c:pt idx="12">
                  <c:v>53.78</c:v>
                </c:pt>
                <c:pt idx="13">
                  <c:v>54.91</c:v>
                </c:pt>
                <c:pt idx="14">
                  <c:v>55.93</c:v>
                </c:pt>
                <c:pt idx="15">
                  <c:v>56.9</c:v>
                </c:pt>
                <c:pt idx="16">
                  <c:v>57.790000000000013</c:v>
                </c:pt>
                <c:pt idx="17">
                  <c:v>58.660000000000011</c:v>
                </c:pt>
                <c:pt idx="18">
                  <c:v>59.48</c:v>
                </c:pt>
                <c:pt idx="19">
                  <c:v>60.27</c:v>
                </c:pt>
                <c:pt idx="20">
                  <c:v>61.1</c:v>
                </c:pt>
                <c:pt idx="21">
                  <c:v>61.81</c:v>
                </c:pt>
                <c:pt idx="22">
                  <c:v>62.54</c:v>
                </c:pt>
                <c:pt idx="23">
                  <c:v>63.260000000000012</c:v>
                </c:pt>
                <c:pt idx="24">
                  <c:v>63.93</c:v>
                </c:pt>
                <c:pt idx="25">
                  <c:v>64.599999999999994</c:v>
                </c:pt>
                <c:pt idx="26">
                  <c:v>65.22</c:v>
                </c:pt>
                <c:pt idx="27">
                  <c:v>65.89</c:v>
                </c:pt>
                <c:pt idx="28">
                  <c:v>66.66</c:v>
                </c:pt>
                <c:pt idx="29">
                  <c:v>67.13</c:v>
                </c:pt>
                <c:pt idx="30">
                  <c:v>67.73</c:v>
                </c:pt>
                <c:pt idx="31">
                  <c:v>68.3</c:v>
                </c:pt>
                <c:pt idx="32">
                  <c:v>68.900000000000006</c:v>
                </c:pt>
                <c:pt idx="33">
                  <c:v>69.58</c:v>
                </c:pt>
                <c:pt idx="34">
                  <c:v>70.010000000000005</c:v>
                </c:pt>
                <c:pt idx="35">
                  <c:v>70.56</c:v>
                </c:pt>
                <c:pt idx="36">
                  <c:v>71.11</c:v>
                </c:pt>
                <c:pt idx="37">
                  <c:v>71.659999999999883</c:v>
                </c:pt>
                <c:pt idx="38">
                  <c:v>72.19</c:v>
                </c:pt>
                <c:pt idx="39">
                  <c:v>72.679999999999978</c:v>
                </c:pt>
              </c:numCache>
            </c:numRef>
          </c:yVal>
          <c:smooth val="0"/>
        </c:ser>
        <c:ser>
          <c:idx val="13"/>
          <c:order val="13"/>
          <c:spPr>
            <a:ln w="28575">
              <a:noFill/>
            </a:ln>
          </c:spPr>
          <c:xVal>
            <c:numRef>
              <c:f>data!$BB$5:$BB$44</c:f>
              <c:numCache>
                <c:formatCode>General</c:formatCode>
                <c:ptCount val="40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  <c:pt idx="12">
                  <c:v>65</c:v>
                </c:pt>
                <c:pt idx="13">
                  <c:v>70</c:v>
                </c:pt>
                <c:pt idx="14">
                  <c:v>75</c:v>
                </c:pt>
                <c:pt idx="15">
                  <c:v>80</c:v>
                </c:pt>
                <c:pt idx="16">
                  <c:v>85</c:v>
                </c:pt>
                <c:pt idx="17">
                  <c:v>90</c:v>
                </c:pt>
                <c:pt idx="18">
                  <c:v>95</c:v>
                </c:pt>
                <c:pt idx="19">
                  <c:v>100</c:v>
                </c:pt>
                <c:pt idx="20">
                  <c:v>105</c:v>
                </c:pt>
                <c:pt idx="21">
                  <c:v>110</c:v>
                </c:pt>
                <c:pt idx="22">
                  <c:v>115</c:v>
                </c:pt>
                <c:pt idx="23">
                  <c:v>120</c:v>
                </c:pt>
                <c:pt idx="24">
                  <c:v>125</c:v>
                </c:pt>
                <c:pt idx="25">
                  <c:v>130</c:v>
                </c:pt>
                <c:pt idx="26">
                  <c:v>135</c:v>
                </c:pt>
                <c:pt idx="27">
                  <c:v>140</c:v>
                </c:pt>
                <c:pt idx="28">
                  <c:v>145</c:v>
                </c:pt>
                <c:pt idx="29">
                  <c:v>150</c:v>
                </c:pt>
                <c:pt idx="30">
                  <c:v>155</c:v>
                </c:pt>
                <c:pt idx="31">
                  <c:v>160</c:v>
                </c:pt>
                <c:pt idx="32">
                  <c:v>165</c:v>
                </c:pt>
                <c:pt idx="33">
                  <c:v>170</c:v>
                </c:pt>
                <c:pt idx="34">
                  <c:v>175</c:v>
                </c:pt>
                <c:pt idx="35">
                  <c:v>180</c:v>
                </c:pt>
                <c:pt idx="36">
                  <c:v>185</c:v>
                </c:pt>
                <c:pt idx="37">
                  <c:v>190</c:v>
                </c:pt>
                <c:pt idx="38">
                  <c:v>195</c:v>
                </c:pt>
                <c:pt idx="39">
                  <c:v>200</c:v>
                </c:pt>
              </c:numCache>
            </c:numRef>
          </c:xVal>
          <c:yVal>
            <c:numRef>
              <c:f>data!$BC$5:$BC$44</c:f>
              <c:numCache>
                <c:formatCode>0_ </c:formatCode>
                <c:ptCount val="40"/>
                <c:pt idx="0">
                  <c:v>16.367000000000001</c:v>
                </c:pt>
                <c:pt idx="1">
                  <c:v>22.87</c:v>
                </c:pt>
                <c:pt idx="2">
                  <c:v>29.2</c:v>
                </c:pt>
                <c:pt idx="3">
                  <c:v>35.64</c:v>
                </c:pt>
                <c:pt idx="4">
                  <c:v>39.760000000000012</c:v>
                </c:pt>
                <c:pt idx="5">
                  <c:v>42.4</c:v>
                </c:pt>
                <c:pt idx="6">
                  <c:v>44.720000000000013</c:v>
                </c:pt>
                <c:pt idx="7">
                  <c:v>46.74</c:v>
                </c:pt>
                <c:pt idx="8">
                  <c:v>48.48</c:v>
                </c:pt>
                <c:pt idx="9">
                  <c:v>50.2</c:v>
                </c:pt>
                <c:pt idx="10">
                  <c:v>51.63</c:v>
                </c:pt>
                <c:pt idx="11">
                  <c:v>52.96</c:v>
                </c:pt>
                <c:pt idx="12">
                  <c:v>54.25</c:v>
                </c:pt>
                <c:pt idx="13">
                  <c:v>55.39</c:v>
                </c:pt>
                <c:pt idx="14">
                  <c:v>56.42</c:v>
                </c:pt>
                <c:pt idx="15">
                  <c:v>57.44</c:v>
                </c:pt>
                <c:pt idx="16">
                  <c:v>58.31</c:v>
                </c:pt>
                <c:pt idx="17">
                  <c:v>59.18</c:v>
                </c:pt>
                <c:pt idx="18">
                  <c:v>60.03</c:v>
                </c:pt>
                <c:pt idx="19">
                  <c:v>60.85</c:v>
                </c:pt>
                <c:pt idx="20">
                  <c:v>61.720000000000013</c:v>
                </c:pt>
                <c:pt idx="21">
                  <c:v>62.47</c:v>
                </c:pt>
                <c:pt idx="22">
                  <c:v>63.190000000000012</c:v>
                </c:pt>
                <c:pt idx="23">
                  <c:v>63.93</c:v>
                </c:pt>
                <c:pt idx="24">
                  <c:v>64.58</c:v>
                </c:pt>
                <c:pt idx="25">
                  <c:v>65.28</c:v>
                </c:pt>
                <c:pt idx="26">
                  <c:v>65.95</c:v>
                </c:pt>
                <c:pt idx="27">
                  <c:v>66.61</c:v>
                </c:pt>
                <c:pt idx="28">
                  <c:v>67.27</c:v>
                </c:pt>
                <c:pt idx="29">
                  <c:v>67.889999999999901</c:v>
                </c:pt>
                <c:pt idx="30">
                  <c:v>68.53</c:v>
                </c:pt>
                <c:pt idx="31">
                  <c:v>69.099999999999994</c:v>
                </c:pt>
                <c:pt idx="32">
                  <c:v>69.709999999999894</c:v>
                </c:pt>
                <c:pt idx="33">
                  <c:v>70.31</c:v>
                </c:pt>
                <c:pt idx="34">
                  <c:v>70.900000000000006</c:v>
                </c:pt>
                <c:pt idx="35">
                  <c:v>71.489999999999995</c:v>
                </c:pt>
                <c:pt idx="36">
                  <c:v>72.03</c:v>
                </c:pt>
                <c:pt idx="37">
                  <c:v>72.61</c:v>
                </c:pt>
                <c:pt idx="38">
                  <c:v>73.149999999999991</c:v>
                </c:pt>
                <c:pt idx="39">
                  <c:v>73.669999999999987</c:v>
                </c:pt>
              </c:numCache>
            </c:numRef>
          </c:yVal>
          <c:smooth val="0"/>
        </c:ser>
        <c:ser>
          <c:idx val="14"/>
          <c:order val="14"/>
          <c:spPr>
            <a:ln w="28575">
              <a:noFill/>
            </a:ln>
          </c:spPr>
          <c:xVal>
            <c:numRef>
              <c:f>data!$BF$5:$BF$44</c:f>
              <c:numCache>
                <c:formatCode>General</c:formatCode>
                <c:ptCount val="40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  <c:pt idx="12">
                  <c:v>65</c:v>
                </c:pt>
                <c:pt idx="13">
                  <c:v>70</c:v>
                </c:pt>
                <c:pt idx="14">
                  <c:v>75</c:v>
                </c:pt>
                <c:pt idx="15">
                  <c:v>80</c:v>
                </c:pt>
                <c:pt idx="16">
                  <c:v>85</c:v>
                </c:pt>
                <c:pt idx="17">
                  <c:v>90</c:v>
                </c:pt>
                <c:pt idx="18">
                  <c:v>95</c:v>
                </c:pt>
                <c:pt idx="19">
                  <c:v>100</c:v>
                </c:pt>
                <c:pt idx="20">
                  <c:v>105</c:v>
                </c:pt>
                <c:pt idx="21">
                  <c:v>110</c:v>
                </c:pt>
                <c:pt idx="22">
                  <c:v>115</c:v>
                </c:pt>
                <c:pt idx="23">
                  <c:v>120</c:v>
                </c:pt>
                <c:pt idx="24">
                  <c:v>125</c:v>
                </c:pt>
                <c:pt idx="25">
                  <c:v>130</c:v>
                </c:pt>
                <c:pt idx="26">
                  <c:v>135</c:v>
                </c:pt>
                <c:pt idx="27">
                  <c:v>140</c:v>
                </c:pt>
                <c:pt idx="28">
                  <c:v>145</c:v>
                </c:pt>
                <c:pt idx="29">
                  <c:v>150</c:v>
                </c:pt>
                <c:pt idx="30">
                  <c:v>155</c:v>
                </c:pt>
                <c:pt idx="31">
                  <c:v>160</c:v>
                </c:pt>
                <c:pt idx="32">
                  <c:v>165</c:v>
                </c:pt>
                <c:pt idx="33">
                  <c:v>170</c:v>
                </c:pt>
                <c:pt idx="34">
                  <c:v>175</c:v>
                </c:pt>
                <c:pt idx="35">
                  <c:v>180</c:v>
                </c:pt>
                <c:pt idx="36">
                  <c:v>185</c:v>
                </c:pt>
                <c:pt idx="37">
                  <c:v>190</c:v>
                </c:pt>
                <c:pt idx="38">
                  <c:v>195</c:v>
                </c:pt>
                <c:pt idx="39">
                  <c:v>200</c:v>
                </c:pt>
              </c:numCache>
            </c:numRef>
          </c:xVal>
          <c:yVal>
            <c:numRef>
              <c:f>data!$BG$5:$BG$44</c:f>
              <c:numCache>
                <c:formatCode>0_ </c:formatCode>
                <c:ptCount val="40"/>
                <c:pt idx="0">
                  <c:v>15.720999999999998</c:v>
                </c:pt>
                <c:pt idx="1">
                  <c:v>21.32</c:v>
                </c:pt>
                <c:pt idx="2">
                  <c:v>26.85</c:v>
                </c:pt>
                <c:pt idx="3">
                  <c:v>32.67</c:v>
                </c:pt>
                <c:pt idx="4">
                  <c:v>36.32</c:v>
                </c:pt>
                <c:pt idx="5">
                  <c:v>38.67</c:v>
                </c:pt>
                <c:pt idx="6">
                  <c:v>40.720000000000013</c:v>
                </c:pt>
                <c:pt idx="7">
                  <c:v>42.51</c:v>
                </c:pt>
                <c:pt idx="8">
                  <c:v>44.04</c:v>
                </c:pt>
                <c:pt idx="9">
                  <c:v>45.52</c:v>
                </c:pt>
                <c:pt idx="10">
                  <c:v>46.86</c:v>
                </c:pt>
                <c:pt idx="11">
                  <c:v>48.09</c:v>
                </c:pt>
                <c:pt idx="12">
                  <c:v>49.220000000000013</c:v>
                </c:pt>
                <c:pt idx="13">
                  <c:v>50.21</c:v>
                </c:pt>
                <c:pt idx="14">
                  <c:v>51.160000000000011</c:v>
                </c:pt>
                <c:pt idx="15">
                  <c:v>52.04</c:v>
                </c:pt>
                <c:pt idx="16">
                  <c:v>52.89</c:v>
                </c:pt>
                <c:pt idx="17">
                  <c:v>53.690000000000012</c:v>
                </c:pt>
                <c:pt idx="18">
                  <c:v>54.47</c:v>
                </c:pt>
                <c:pt idx="19">
                  <c:v>55.21</c:v>
                </c:pt>
                <c:pt idx="20">
                  <c:v>56.02</c:v>
                </c:pt>
                <c:pt idx="21">
                  <c:v>56.720000000000013</c:v>
                </c:pt>
                <c:pt idx="22">
                  <c:v>57.4</c:v>
                </c:pt>
                <c:pt idx="23">
                  <c:v>58.09</c:v>
                </c:pt>
                <c:pt idx="24">
                  <c:v>58.730000000000011</c:v>
                </c:pt>
                <c:pt idx="25">
                  <c:v>59.38</c:v>
                </c:pt>
                <c:pt idx="26">
                  <c:v>60.01</c:v>
                </c:pt>
                <c:pt idx="27">
                  <c:v>60.64</c:v>
                </c:pt>
                <c:pt idx="28">
                  <c:v>61.27</c:v>
                </c:pt>
                <c:pt idx="29">
                  <c:v>61.83</c:v>
                </c:pt>
                <c:pt idx="30">
                  <c:v>62.42</c:v>
                </c:pt>
                <c:pt idx="31">
                  <c:v>62.94</c:v>
                </c:pt>
                <c:pt idx="32">
                  <c:v>63.53</c:v>
                </c:pt>
                <c:pt idx="33">
                  <c:v>64.09</c:v>
                </c:pt>
                <c:pt idx="34">
                  <c:v>64.63</c:v>
                </c:pt>
                <c:pt idx="35">
                  <c:v>65.16</c:v>
                </c:pt>
                <c:pt idx="36">
                  <c:v>65.659999999999883</c:v>
                </c:pt>
                <c:pt idx="37">
                  <c:v>66.179999999999978</c:v>
                </c:pt>
                <c:pt idx="38">
                  <c:v>66.69</c:v>
                </c:pt>
                <c:pt idx="39">
                  <c:v>67.179999999999978</c:v>
                </c:pt>
              </c:numCache>
            </c:numRef>
          </c:yVal>
          <c:smooth val="0"/>
        </c:ser>
        <c:ser>
          <c:idx val="15"/>
          <c:order val="15"/>
          <c:spPr>
            <a:ln w="28575">
              <a:noFill/>
            </a:ln>
          </c:spPr>
          <c:xVal>
            <c:numRef>
              <c:f>data!$BJ$5:$BJ$44</c:f>
              <c:numCache>
                <c:formatCode>General</c:formatCode>
                <c:ptCount val="40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  <c:pt idx="12">
                  <c:v>65</c:v>
                </c:pt>
                <c:pt idx="13">
                  <c:v>70</c:v>
                </c:pt>
                <c:pt idx="14">
                  <c:v>75</c:v>
                </c:pt>
                <c:pt idx="15">
                  <c:v>80</c:v>
                </c:pt>
                <c:pt idx="16">
                  <c:v>85</c:v>
                </c:pt>
                <c:pt idx="17">
                  <c:v>90</c:v>
                </c:pt>
                <c:pt idx="18">
                  <c:v>95</c:v>
                </c:pt>
                <c:pt idx="19">
                  <c:v>100</c:v>
                </c:pt>
                <c:pt idx="20">
                  <c:v>105</c:v>
                </c:pt>
                <c:pt idx="21">
                  <c:v>110</c:v>
                </c:pt>
                <c:pt idx="22">
                  <c:v>115</c:v>
                </c:pt>
                <c:pt idx="23">
                  <c:v>120</c:v>
                </c:pt>
                <c:pt idx="24">
                  <c:v>125</c:v>
                </c:pt>
                <c:pt idx="25">
                  <c:v>130</c:v>
                </c:pt>
                <c:pt idx="26">
                  <c:v>135</c:v>
                </c:pt>
                <c:pt idx="27">
                  <c:v>140</c:v>
                </c:pt>
                <c:pt idx="28">
                  <c:v>145</c:v>
                </c:pt>
                <c:pt idx="29">
                  <c:v>150</c:v>
                </c:pt>
                <c:pt idx="30">
                  <c:v>155</c:v>
                </c:pt>
                <c:pt idx="31">
                  <c:v>160</c:v>
                </c:pt>
                <c:pt idx="32">
                  <c:v>165</c:v>
                </c:pt>
                <c:pt idx="33">
                  <c:v>170</c:v>
                </c:pt>
                <c:pt idx="34">
                  <c:v>175</c:v>
                </c:pt>
                <c:pt idx="35">
                  <c:v>180</c:v>
                </c:pt>
                <c:pt idx="36">
                  <c:v>185</c:v>
                </c:pt>
                <c:pt idx="37">
                  <c:v>190</c:v>
                </c:pt>
                <c:pt idx="38">
                  <c:v>195</c:v>
                </c:pt>
                <c:pt idx="39">
                  <c:v>200</c:v>
                </c:pt>
              </c:numCache>
            </c:numRef>
          </c:xVal>
          <c:yVal>
            <c:numRef>
              <c:f>data!$BK$5:$BK$44</c:f>
              <c:numCache>
                <c:formatCode>0_ </c:formatCode>
                <c:ptCount val="40"/>
                <c:pt idx="0">
                  <c:v>16.458000000000002</c:v>
                </c:pt>
                <c:pt idx="1">
                  <c:v>23.06</c:v>
                </c:pt>
                <c:pt idx="2">
                  <c:v>29.37</c:v>
                </c:pt>
                <c:pt idx="3">
                  <c:v>35.9</c:v>
                </c:pt>
                <c:pt idx="4">
                  <c:v>40.06</c:v>
                </c:pt>
                <c:pt idx="5">
                  <c:v>42.730000000000011</c:v>
                </c:pt>
                <c:pt idx="6">
                  <c:v>45.01</c:v>
                </c:pt>
                <c:pt idx="7">
                  <c:v>47.02</c:v>
                </c:pt>
                <c:pt idx="8">
                  <c:v>48.82</c:v>
                </c:pt>
                <c:pt idx="9">
                  <c:v>50.52</c:v>
                </c:pt>
                <c:pt idx="10">
                  <c:v>51.95</c:v>
                </c:pt>
                <c:pt idx="11">
                  <c:v>53.32</c:v>
                </c:pt>
                <c:pt idx="12">
                  <c:v>54.57</c:v>
                </c:pt>
                <c:pt idx="13">
                  <c:v>55.660000000000011</c:v>
                </c:pt>
                <c:pt idx="14">
                  <c:v>56.8</c:v>
                </c:pt>
                <c:pt idx="15">
                  <c:v>57.760000000000012</c:v>
                </c:pt>
                <c:pt idx="16">
                  <c:v>58.68</c:v>
                </c:pt>
                <c:pt idx="17">
                  <c:v>59.55</c:v>
                </c:pt>
                <c:pt idx="18">
                  <c:v>60.36</c:v>
                </c:pt>
                <c:pt idx="19">
                  <c:v>61.21</c:v>
                </c:pt>
                <c:pt idx="20">
                  <c:v>62</c:v>
                </c:pt>
                <c:pt idx="21">
                  <c:v>62.81</c:v>
                </c:pt>
                <c:pt idx="22">
                  <c:v>63.43</c:v>
                </c:pt>
                <c:pt idx="23">
                  <c:v>64.13</c:v>
                </c:pt>
                <c:pt idx="24">
                  <c:v>64.78</c:v>
                </c:pt>
                <c:pt idx="25">
                  <c:v>65.459999999999994</c:v>
                </c:pt>
                <c:pt idx="26">
                  <c:v>66.11</c:v>
                </c:pt>
                <c:pt idx="27">
                  <c:v>66.77</c:v>
                </c:pt>
                <c:pt idx="28">
                  <c:v>67.39</c:v>
                </c:pt>
                <c:pt idx="29">
                  <c:v>67.989999999999995</c:v>
                </c:pt>
                <c:pt idx="30">
                  <c:v>68.599999999999994</c:v>
                </c:pt>
                <c:pt idx="31">
                  <c:v>69.34</c:v>
                </c:pt>
                <c:pt idx="32">
                  <c:v>69.77</c:v>
                </c:pt>
                <c:pt idx="33">
                  <c:v>70.36</c:v>
                </c:pt>
                <c:pt idx="34">
                  <c:v>70.910000000000025</c:v>
                </c:pt>
                <c:pt idx="35">
                  <c:v>71.48</c:v>
                </c:pt>
                <c:pt idx="36">
                  <c:v>72</c:v>
                </c:pt>
                <c:pt idx="37">
                  <c:v>72.540000000000006</c:v>
                </c:pt>
                <c:pt idx="38">
                  <c:v>73.08</c:v>
                </c:pt>
                <c:pt idx="39">
                  <c:v>73.58</c:v>
                </c:pt>
              </c:numCache>
            </c:numRef>
          </c:yVal>
          <c:smooth val="0"/>
        </c:ser>
        <c:ser>
          <c:idx val="16"/>
          <c:order val="16"/>
          <c:spPr>
            <a:ln w="28575">
              <a:noFill/>
            </a:ln>
          </c:spPr>
          <c:xVal>
            <c:numRef>
              <c:f>data!$BN$5:$BN$44</c:f>
              <c:numCache>
                <c:formatCode>General</c:formatCode>
                <c:ptCount val="40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  <c:pt idx="12">
                  <c:v>65</c:v>
                </c:pt>
                <c:pt idx="13">
                  <c:v>70</c:v>
                </c:pt>
                <c:pt idx="14">
                  <c:v>75</c:v>
                </c:pt>
                <c:pt idx="15">
                  <c:v>80</c:v>
                </c:pt>
                <c:pt idx="16">
                  <c:v>85</c:v>
                </c:pt>
                <c:pt idx="17">
                  <c:v>90</c:v>
                </c:pt>
                <c:pt idx="18">
                  <c:v>95</c:v>
                </c:pt>
                <c:pt idx="19">
                  <c:v>100</c:v>
                </c:pt>
                <c:pt idx="20">
                  <c:v>105</c:v>
                </c:pt>
                <c:pt idx="21">
                  <c:v>110</c:v>
                </c:pt>
                <c:pt idx="22">
                  <c:v>115</c:v>
                </c:pt>
                <c:pt idx="23">
                  <c:v>120</c:v>
                </c:pt>
                <c:pt idx="24">
                  <c:v>125</c:v>
                </c:pt>
                <c:pt idx="25">
                  <c:v>130</c:v>
                </c:pt>
                <c:pt idx="26">
                  <c:v>135</c:v>
                </c:pt>
                <c:pt idx="27">
                  <c:v>140</c:v>
                </c:pt>
                <c:pt idx="28">
                  <c:v>145</c:v>
                </c:pt>
                <c:pt idx="29">
                  <c:v>150</c:v>
                </c:pt>
                <c:pt idx="30">
                  <c:v>155</c:v>
                </c:pt>
                <c:pt idx="31">
                  <c:v>160</c:v>
                </c:pt>
                <c:pt idx="32">
                  <c:v>165</c:v>
                </c:pt>
                <c:pt idx="33">
                  <c:v>170</c:v>
                </c:pt>
                <c:pt idx="34">
                  <c:v>175</c:v>
                </c:pt>
                <c:pt idx="35">
                  <c:v>180</c:v>
                </c:pt>
                <c:pt idx="36">
                  <c:v>185</c:v>
                </c:pt>
                <c:pt idx="37">
                  <c:v>190</c:v>
                </c:pt>
                <c:pt idx="38">
                  <c:v>195</c:v>
                </c:pt>
                <c:pt idx="39">
                  <c:v>200</c:v>
                </c:pt>
              </c:numCache>
            </c:numRef>
          </c:xVal>
          <c:yVal>
            <c:numRef>
              <c:f>data!$BO$5:$BO$44</c:f>
              <c:numCache>
                <c:formatCode>0_ </c:formatCode>
                <c:ptCount val="40"/>
                <c:pt idx="0">
                  <c:v>15.88</c:v>
                </c:pt>
                <c:pt idx="1">
                  <c:v>21.93</c:v>
                </c:pt>
                <c:pt idx="2">
                  <c:v>27.56</c:v>
                </c:pt>
                <c:pt idx="3">
                  <c:v>33.65</c:v>
                </c:pt>
                <c:pt idx="4">
                  <c:v>37.590000000000003</c:v>
                </c:pt>
                <c:pt idx="5">
                  <c:v>39.81</c:v>
                </c:pt>
                <c:pt idx="6">
                  <c:v>41.85</c:v>
                </c:pt>
                <c:pt idx="7">
                  <c:v>43.760000000000012</c:v>
                </c:pt>
                <c:pt idx="8">
                  <c:v>45.27</c:v>
                </c:pt>
                <c:pt idx="9">
                  <c:v>46.74</c:v>
                </c:pt>
                <c:pt idx="10">
                  <c:v>48.15</c:v>
                </c:pt>
                <c:pt idx="11">
                  <c:v>49.32</c:v>
                </c:pt>
                <c:pt idx="12">
                  <c:v>50.46</c:v>
                </c:pt>
                <c:pt idx="13">
                  <c:v>51.5</c:v>
                </c:pt>
                <c:pt idx="14">
                  <c:v>52.6</c:v>
                </c:pt>
                <c:pt idx="15">
                  <c:v>53.38</c:v>
                </c:pt>
                <c:pt idx="16">
                  <c:v>54.220000000000013</c:v>
                </c:pt>
                <c:pt idx="17">
                  <c:v>55.02</c:v>
                </c:pt>
                <c:pt idx="18">
                  <c:v>55.82</c:v>
                </c:pt>
                <c:pt idx="19">
                  <c:v>56.57</c:v>
                </c:pt>
                <c:pt idx="20">
                  <c:v>57.38</c:v>
                </c:pt>
                <c:pt idx="21">
                  <c:v>58.05</c:v>
                </c:pt>
                <c:pt idx="22">
                  <c:v>58.760000000000012</c:v>
                </c:pt>
                <c:pt idx="23">
                  <c:v>59.44</c:v>
                </c:pt>
                <c:pt idx="24">
                  <c:v>60.1</c:v>
                </c:pt>
                <c:pt idx="25">
                  <c:v>60.77000000000001</c:v>
                </c:pt>
                <c:pt idx="26">
                  <c:v>61.38</c:v>
                </c:pt>
                <c:pt idx="27">
                  <c:v>62.21</c:v>
                </c:pt>
                <c:pt idx="28">
                  <c:v>62.620000000000012</c:v>
                </c:pt>
                <c:pt idx="29">
                  <c:v>63.2</c:v>
                </c:pt>
                <c:pt idx="30">
                  <c:v>63.790000000000013</c:v>
                </c:pt>
                <c:pt idx="31">
                  <c:v>64.319999999999993</c:v>
                </c:pt>
                <c:pt idx="32">
                  <c:v>64.900000000000006</c:v>
                </c:pt>
                <c:pt idx="33">
                  <c:v>65.48</c:v>
                </c:pt>
                <c:pt idx="34">
                  <c:v>66.02</c:v>
                </c:pt>
                <c:pt idx="35">
                  <c:v>66.55</c:v>
                </c:pt>
                <c:pt idx="36">
                  <c:v>67.05</c:v>
                </c:pt>
                <c:pt idx="37">
                  <c:v>67.569999999999993</c:v>
                </c:pt>
                <c:pt idx="38">
                  <c:v>68.09</c:v>
                </c:pt>
                <c:pt idx="39">
                  <c:v>68.599999999999994</c:v>
                </c:pt>
              </c:numCache>
            </c:numRef>
          </c:yVal>
          <c:smooth val="0"/>
        </c:ser>
        <c:ser>
          <c:idx val="17"/>
          <c:order val="17"/>
          <c:spPr>
            <a:ln w="28575">
              <a:noFill/>
            </a:ln>
          </c:spPr>
          <c:xVal>
            <c:numRef>
              <c:f>data!$BR$5:$BR$44</c:f>
              <c:numCache>
                <c:formatCode>General</c:formatCode>
                <c:ptCount val="40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  <c:pt idx="12">
                  <c:v>65</c:v>
                </c:pt>
                <c:pt idx="13">
                  <c:v>70</c:v>
                </c:pt>
                <c:pt idx="14">
                  <c:v>75</c:v>
                </c:pt>
                <c:pt idx="15">
                  <c:v>80</c:v>
                </c:pt>
                <c:pt idx="16">
                  <c:v>85</c:v>
                </c:pt>
                <c:pt idx="17">
                  <c:v>90</c:v>
                </c:pt>
                <c:pt idx="18">
                  <c:v>95</c:v>
                </c:pt>
                <c:pt idx="19">
                  <c:v>100</c:v>
                </c:pt>
                <c:pt idx="20">
                  <c:v>105</c:v>
                </c:pt>
                <c:pt idx="21">
                  <c:v>110</c:v>
                </c:pt>
                <c:pt idx="22">
                  <c:v>115</c:v>
                </c:pt>
                <c:pt idx="23">
                  <c:v>120</c:v>
                </c:pt>
                <c:pt idx="24">
                  <c:v>125</c:v>
                </c:pt>
                <c:pt idx="25">
                  <c:v>130</c:v>
                </c:pt>
                <c:pt idx="26">
                  <c:v>135</c:v>
                </c:pt>
                <c:pt idx="27">
                  <c:v>140</c:v>
                </c:pt>
                <c:pt idx="28">
                  <c:v>145</c:v>
                </c:pt>
                <c:pt idx="29">
                  <c:v>150</c:v>
                </c:pt>
                <c:pt idx="30">
                  <c:v>155</c:v>
                </c:pt>
                <c:pt idx="31">
                  <c:v>160</c:v>
                </c:pt>
                <c:pt idx="32">
                  <c:v>165</c:v>
                </c:pt>
                <c:pt idx="33">
                  <c:v>170</c:v>
                </c:pt>
                <c:pt idx="34">
                  <c:v>175</c:v>
                </c:pt>
                <c:pt idx="35">
                  <c:v>180</c:v>
                </c:pt>
                <c:pt idx="36">
                  <c:v>185</c:v>
                </c:pt>
                <c:pt idx="37">
                  <c:v>190</c:v>
                </c:pt>
                <c:pt idx="38">
                  <c:v>195</c:v>
                </c:pt>
                <c:pt idx="39">
                  <c:v>200</c:v>
                </c:pt>
              </c:numCache>
            </c:numRef>
          </c:xVal>
          <c:yVal>
            <c:numRef>
              <c:f>data!$BS$5:$BS$44</c:f>
              <c:numCache>
                <c:formatCode>0_ </c:formatCode>
                <c:ptCount val="40"/>
                <c:pt idx="0">
                  <c:v>15.961</c:v>
                </c:pt>
                <c:pt idx="1">
                  <c:v>21.07</c:v>
                </c:pt>
                <c:pt idx="2">
                  <c:v>26.34</c:v>
                </c:pt>
                <c:pt idx="3">
                  <c:v>31.95</c:v>
                </c:pt>
                <c:pt idx="4">
                  <c:v>35.550000000000004</c:v>
                </c:pt>
                <c:pt idx="5">
                  <c:v>37.93</c:v>
                </c:pt>
                <c:pt idx="6">
                  <c:v>39.9</c:v>
                </c:pt>
                <c:pt idx="7">
                  <c:v>41.68</c:v>
                </c:pt>
                <c:pt idx="8">
                  <c:v>43.28</c:v>
                </c:pt>
                <c:pt idx="9">
                  <c:v>44.760000000000012</c:v>
                </c:pt>
                <c:pt idx="10">
                  <c:v>46.09</c:v>
                </c:pt>
                <c:pt idx="11">
                  <c:v>47.3</c:v>
                </c:pt>
                <c:pt idx="12">
                  <c:v>48.43</c:v>
                </c:pt>
                <c:pt idx="13">
                  <c:v>49.5</c:v>
                </c:pt>
                <c:pt idx="14">
                  <c:v>50.42</c:v>
                </c:pt>
                <c:pt idx="15">
                  <c:v>51.31</c:v>
                </c:pt>
                <c:pt idx="16">
                  <c:v>52.15</c:v>
                </c:pt>
                <c:pt idx="17">
                  <c:v>52.95</c:v>
                </c:pt>
                <c:pt idx="18">
                  <c:v>53.7</c:v>
                </c:pt>
                <c:pt idx="19">
                  <c:v>54.42</c:v>
                </c:pt>
                <c:pt idx="20">
                  <c:v>55.21</c:v>
                </c:pt>
                <c:pt idx="21">
                  <c:v>55.87</c:v>
                </c:pt>
                <c:pt idx="22">
                  <c:v>56.58</c:v>
                </c:pt>
                <c:pt idx="23">
                  <c:v>57.24</c:v>
                </c:pt>
                <c:pt idx="24">
                  <c:v>57.86</c:v>
                </c:pt>
                <c:pt idx="25">
                  <c:v>58.51</c:v>
                </c:pt>
                <c:pt idx="26">
                  <c:v>59.120000000000012</c:v>
                </c:pt>
                <c:pt idx="27">
                  <c:v>59.720000000000013</c:v>
                </c:pt>
                <c:pt idx="28">
                  <c:v>60.33</c:v>
                </c:pt>
                <c:pt idx="29">
                  <c:v>60.89</c:v>
                </c:pt>
                <c:pt idx="30">
                  <c:v>61.469999999999963</c:v>
                </c:pt>
                <c:pt idx="31">
                  <c:v>62</c:v>
                </c:pt>
                <c:pt idx="32">
                  <c:v>62.58</c:v>
                </c:pt>
                <c:pt idx="33">
                  <c:v>63.14</c:v>
                </c:pt>
                <c:pt idx="34">
                  <c:v>63.64</c:v>
                </c:pt>
                <c:pt idx="35">
                  <c:v>64.16</c:v>
                </c:pt>
                <c:pt idx="36">
                  <c:v>64.669999999999987</c:v>
                </c:pt>
                <c:pt idx="37">
                  <c:v>65.19</c:v>
                </c:pt>
                <c:pt idx="38">
                  <c:v>65.72</c:v>
                </c:pt>
                <c:pt idx="39">
                  <c:v>66.2</c:v>
                </c:pt>
              </c:numCache>
            </c:numRef>
          </c:yVal>
          <c:smooth val="0"/>
        </c:ser>
        <c:ser>
          <c:idx val="18"/>
          <c:order val="18"/>
          <c:spPr>
            <a:ln w="28575">
              <a:noFill/>
            </a:ln>
          </c:spPr>
          <c:xVal>
            <c:numRef>
              <c:f>data!$BV$5:$BV$44</c:f>
              <c:numCache>
                <c:formatCode>General</c:formatCode>
                <c:ptCount val="40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  <c:pt idx="12">
                  <c:v>65</c:v>
                </c:pt>
                <c:pt idx="13">
                  <c:v>70</c:v>
                </c:pt>
                <c:pt idx="14">
                  <c:v>75</c:v>
                </c:pt>
                <c:pt idx="15">
                  <c:v>80</c:v>
                </c:pt>
                <c:pt idx="16">
                  <c:v>85</c:v>
                </c:pt>
                <c:pt idx="17">
                  <c:v>90</c:v>
                </c:pt>
                <c:pt idx="18">
                  <c:v>95</c:v>
                </c:pt>
                <c:pt idx="19">
                  <c:v>100</c:v>
                </c:pt>
                <c:pt idx="20">
                  <c:v>105</c:v>
                </c:pt>
                <c:pt idx="21">
                  <c:v>110</c:v>
                </c:pt>
                <c:pt idx="22">
                  <c:v>115</c:v>
                </c:pt>
                <c:pt idx="23">
                  <c:v>120</c:v>
                </c:pt>
                <c:pt idx="24">
                  <c:v>125</c:v>
                </c:pt>
                <c:pt idx="25">
                  <c:v>130</c:v>
                </c:pt>
                <c:pt idx="26">
                  <c:v>135</c:v>
                </c:pt>
                <c:pt idx="27">
                  <c:v>140</c:v>
                </c:pt>
                <c:pt idx="28">
                  <c:v>145</c:v>
                </c:pt>
                <c:pt idx="29">
                  <c:v>150</c:v>
                </c:pt>
                <c:pt idx="30">
                  <c:v>155</c:v>
                </c:pt>
                <c:pt idx="31">
                  <c:v>160</c:v>
                </c:pt>
                <c:pt idx="32">
                  <c:v>165</c:v>
                </c:pt>
                <c:pt idx="33">
                  <c:v>170</c:v>
                </c:pt>
                <c:pt idx="34">
                  <c:v>175</c:v>
                </c:pt>
                <c:pt idx="35">
                  <c:v>180</c:v>
                </c:pt>
                <c:pt idx="36">
                  <c:v>185</c:v>
                </c:pt>
                <c:pt idx="37">
                  <c:v>190</c:v>
                </c:pt>
                <c:pt idx="38">
                  <c:v>195</c:v>
                </c:pt>
                <c:pt idx="39">
                  <c:v>200</c:v>
                </c:pt>
              </c:numCache>
            </c:numRef>
          </c:xVal>
          <c:yVal>
            <c:numRef>
              <c:f>data!$BW$5:$BW$44</c:f>
              <c:numCache>
                <c:formatCode>0_ </c:formatCode>
                <c:ptCount val="40"/>
                <c:pt idx="0">
                  <c:v>16.806999999999999</c:v>
                </c:pt>
                <c:pt idx="1">
                  <c:v>23.58</c:v>
                </c:pt>
                <c:pt idx="2">
                  <c:v>30.07</c:v>
                </c:pt>
                <c:pt idx="3">
                  <c:v>36.61</c:v>
                </c:pt>
                <c:pt idx="4">
                  <c:v>40.71</c:v>
                </c:pt>
                <c:pt idx="5">
                  <c:v>43.3</c:v>
                </c:pt>
                <c:pt idx="6">
                  <c:v>45.52</c:v>
                </c:pt>
                <c:pt idx="7">
                  <c:v>47.55</c:v>
                </c:pt>
                <c:pt idx="8">
                  <c:v>49.3</c:v>
                </c:pt>
                <c:pt idx="9">
                  <c:v>50.88</c:v>
                </c:pt>
                <c:pt idx="10">
                  <c:v>52.31</c:v>
                </c:pt>
                <c:pt idx="11">
                  <c:v>53.61</c:v>
                </c:pt>
                <c:pt idx="12">
                  <c:v>54.82</c:v>
                </c:pt>
                <c:pt idx="13">
                  <c:v>55.97</c:v>
                </c:pt>
                <c:pt idx="14">
                  <c:v>56.94</c:v>
                </c:pt>
                <c:pt idx="15">
                  <c:v>57.86</c:v>
                </c:pt>
                <c:pt idx="16">
                  <c:v>58.71</c:v>
                </c:pt>
                <c:pt idx="17">
                  <c:v>59.54</c:v>
                </c:pt>
                <c:pt idx="18">
                  <c:v>60.36</c:v>
                </c:pt>
                <c:pt idx="19">
                  <c:v>61.11</c:v>
                </c:pt>
                <c:pt idx="20">
                  <c:v>61.94</c:v>
                </c:pt>
                <c:pt idx="21">
                  <c:v>62.6</c:v>
                </c:pt>
                <c:pt idx="22">
                  <c:v>63.31</c:v>
                </c:pt>
                <c:pt idx="23">
                  <c:v>64.010000000000005</c:v>
                </c:pt>
                <c:pt idx="24">
                  <c:v>64.649999999999991</c:v>
                </c:pt>
                <c:pt idx="25">
                  <c:v>65.3</c:v>
                </c:pt>
                <c:pt idx="26">
                  <c:v>65.92</c:v>
                </c:pt>
                <c:pt idx="27">
                  <c:v>66.540000000000006</c:v>
                </c:pt>
                <c:pt idx="28">
                  <c:v>67.16</c:v>
                </c:pt>
                <c:pt idx="29">
                  <c:v>67.73</c:v>
                </c:pt>
                <c:pt idx="30">
                  <c:v>68.319999999999993</c:v>
                </c:pt>
                <c:pt idx="31">
                  <c:v>68.86</c:v>
                </c:pt>
                <c:pt idx="32">
                  <c:v>69.429999999999907</c:v>
                </c:pt>
                <c:pt idx="33">
                  <c:v>70</c:v>
                </c:pt>
                <c:pt idx="34">
                  <c:v>70.53</c:v>
                </c:pt>
                <c:pt idx="35">
                  <c:v>71.08</c:v>
                </c:pt>
                <c:pt idx="36">
                  <c:v>71.59</c:v>
                </c:pt>
                <c:pt idx="37">
                  <c:v>72.11</c:v>
                </c:pt>
                <c:pt idx="38">
                  <c:v>72.63</c:v>
                </c:pt>
                <c:pt idx="39">
                  <c:v>73.11</c:v>
                </c:pt>
              </c:numCache>
            </c:numRef>
          </c:yVal>
          <c:smooth val="0"/>
        </c:ser>
        <c:ser>
          <c:idx val="19"/>
          <c:order val="19"/>
          <c:spPr>
            <a:ln w="28575">
              <a:noFill/>
            </a:ln>
          </c:spPr>
          <c:xVal>
            <c:numRef>
              <c:f>data!$BZ$5:$BZ$44</c:f>
              <c:numCache>
                <c:formatCode>General</c:formatCode>
                <c:ptCount val="40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  <c:pt idx="12">
                  <c:v>65</c:v>
                </c:pt>
                <c:pt idx="13">
                  <c:v>70</c:v>
                </c:pt>
                <c:pt idx="14">
                  <c:v>75</c:v>
                </c:pt>
                <c:pt idx="15">
                  <c:v>80</c:v>
                </c:pt>
                <c:pt idx="16">
                  <c:v>85</c:v>
                </c:pt>
                <c:pt idx="17">
                  <c:v>90</c:v>
                </c:pt>
                <c:pt idx="18">
                  <c:v>95</c:v>
                </c:pt>
                <c:pt idx="19">
                  <c:v>100</c:v>
                </c:pt>
                <c:pt idx="20">
                  <c:v>105</c:v>
                </c:pt>
                <c:pt idx="21">
                  <c:v>110</c:v>
                </c:pt>
                <c:pt idx="22">
                  <c:v>115</c:v>
                </c:pt>
                <c:pt idx="23">
                  <c:v>120</c:v>
                </c:pt>
                <c:pt idx="24">
                  <c:v>125</c:v>
                </c:pt>
                <c:pt idx="25">
                  <c:v>130</c:v>
                </c:pt>
                <c:pt idx="26">
                  <c:v>135</c:v>
                </c:pt>
                <c:pt idx="27">
                  <c:v>140</c:v>
                </c:pt>
                <c:pt idx="28">
                  <c:v>145</c:v>
                </c:pt>
                <c:pt idx="29">
                  <c:v>150</c:v>
                </c:pt>
                <c:pt idx="30">
                  <c:v>155</c:v>
                </c:pt>
                <c:pt idx="31">
                  <c:v>160</c:v>
                </c:pt>
                <c:pt idx="32">
                  <c:v>165</c:v>
                </c:pt>
                <c:pt idx="33">
                  <c:v>170</c:v>
                </c:pt>
                <c:pt idx="34">
                  <c:v>175</c:v>
                </c:pt>
                <c:pt idx="35">
                  <c:v>180</c:v>
                </c:pt>
                <c:pt idx="36">
                  <c:v>185</c:v>
                </c:pt>
                <c:pt idx="37">
                  <c:v>190</c:v>
                </c:pt>
                <c:pt idx="38">
                  <c:v>195</c:v>
                </c:pt>
                <c:pt idx="39">
                  <c:v>200</c:v>
                </c:pt>
              </c:numCache>
            </c:numRef>
          </c:xVal>
          <c:yVal>
            <c:numRef>
              <c:f>data!$CA$5:$CA$44</c:f>
              <c:numCache>
                <c:formatCode>0_ </c:formatCode>
                <c:ptCount val="40"/>
                <c:pt idx="0">
                  <c:v>15.584</c:v>
                </c:pt>
                <c:pt idx="1">
                  <c:v>21.49</c:v>
                </c:pt>
                <c:pt idx="2">
                  <c:v>27.1</c:v>
                </c:pt>
                <c:pt idx="3">
                  <c:v>33.230000000000011</c:v>
                </c:pt>
                <c:pt idx="4">
                  <c:v>36.910000000000004</c:v>
                </c:pt>
                <c:pt idx="5">
                  <c:v>39.17</c:v>
                </c:pt>
                <c:pt idx="6">
                  <c:v>41.05</c:v>
                </c:pt>
                <c:pt idx="7">
                  <c:v>42.74</c:v>
                </c:pt>
                <c:pt idx="8">
                  <c:v>44.24</c:v>
                </c:pt>
                <c:pt idx="9">
                  <c:v>45.620000000000012</c:v>
                </c:pt>
                <c:pt idx="10">
                  <c:v>46.86</c:v>
                </c:pt>
                <c:pt idx="11">
                  <c:v>48</c:v>
                </c:pt>
                <c:pt idx="12">
                  <c:v>49.07</c:v>
                </c:pt>
                <c:pt idx="13">
                  <c:v>50.06</c:v>
                </c:pt>
                <c:pt idx="14">
                  <c:v>50.96</c:v>
                </c:pt>
                <c:pt idx="15">
                  <c:v>51.81</c:v>
                </c:pt>
                <c:pt idx="16">
                  <c:v>52.58</c:v>
                </c:pt>
                <c:pt idx="17">
                  <c:v>53.32</c:v>
                </c:pt>
                <c:pt idx="18">
                  <c:v>54.04</c:v>
                </c:pt>
                <c:pt idx="19">
                  <c:v>54.74</c:v>
                </c:pt>
                <c:pt idx="20">
                  <c:v>55.5</c:v>
                </c:pt>
                <c:pt idx="21">
                  <c:v>56.120000000000012</c:v>
                </c:pt>
                <c:pt idx="22">
                  <c:v>56.760000000000012</c:v>
                </c:pt>
                <c:pt idx="23">
                  <c:v>57.41</c:v>
                </c:pt>
                <c:pt idx="24">
                  <c:v>58</c:v>
                </c:pt>
                <c:pt idx="25">
                  <c:v>58.620000000000012</c:v>
                </c:pt>
                <c:pt idx="26">
                  <c:v>59.18</c:v>
                </c:pt>
                <c:pt idx="27">
                  <c:v>59.78</c:v>
                </c:pt>
                <c:pt idx="28">
                  <c:v>60.37</c:v>
                </c:pt>
                <c:pt idx="29">
                  <c:v>60.909999999999911</c:v>
                </c:pt>
                <c:pt idx="30">
                  <c:v>61.46</c:v>
                </c:pt>
                <c:pt idx="31">
                  <c:v>61.959999999999901</c:v>
                </c:pt>
                <c:pt idx="32">
                  <c:v>62.49</c:v>
                </c:pt>
                <c:pt idx="33">
                  <c:v>63.01</c:v>
                </c:pt>
                <c:pt idx="34">
                  <c:v>63.53</c:v>
                </c:pt>
                <c:pt idx="35">
                  <c:v>64.040000000000006</c:v>
                </c:pt>
                <c:pt idx="36">
                  <c:v>64.53</c:v>
                </c:pt>
                <c:pt idx="37">
                  <c:v>65.010000000000005</c:v>
                </c:pt>
                <c:pt idx="38">
                  <c:v>65.510000000000005</c:v>
                </c:pt>
                <c:pt idx="39">
                  <c:v>65.959999999999994</c:v>
                </c:pt>
              </c:numCache>
            </c:numRef>
          </c:yVal>
          <c:smooth val="0"/>
        </c:ser>
        <c:ser>
          <c:idx val="20"/>
          <c:order val="20"/>
          <c:spPr>
            <a:ln w="28575">
              <a:noFill/>
            </a:ln>
          </c:spPr>
          <c:xVal>
            <c:numRef>
              <c:f>data!$CD$5:$CD$44</c:f>
              <c:numCache>
                <c:formatCode>General</c:formatCode>
                <c:ptCount val="40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  <c:pt idx="12">
                  <c:v>65</c:v>
                </c:pt>
                <c:pt idx="13">
                  <c:v>70</c:v>
                </c:pt>
                <c:pt idx="14">
                  <c:v>75</c:v>
                </c:pt>
                <c:pt idx="15">
                  <c:v>80</c:v>
                </c:pt>
                <c:pt idx="16">
                  <c:v>85</c:v>
                </c:pt>
                <c:pt idx="17">
                  <c:v>90</c:v>
                </c:pt>
                <c:pt idx="18">
                  <c:v>95</c:v>
                </c:pt>
                <c:pt idx="19">
                  <c:v>100</c:v>
                </c:pt>
                <c:pt idx="20">
                  <c:v>105</c:v>
                </c:pt>
                <c:pt idx="21">
                  <c:v>110</c:v>
                </c:pt>
                <c:pt idx="22">
                  <c:v>115</c:v>
                </c:pt>
                <c:pt idx="23">
                  <c:v>120</c:v>
                </c:pt>
                <c:pt idx="24">
                  <c:v>125</c:v>
                </c:pt>
                <c:pt idx="25">
                  <c:v>130</c:v>
                </c:pt>
                <c:pt idx="26">
                  <c:v>135</c:v>
                </c:pt>
                <c:pt idx="27">
                  <c:v>140</c:v>
                </c:pt>
                <c:pt idx="28">
                  <c:v>145</c:v>
                </c:pt>
                <c:pt idx="29">
                  <c:v>150</c:v>
                </c:pt>
                <c:pt idx="30">
                  <c:v>155</c:v>
                </c:pt>
                <c:pt idx="31">
                  <c:v>160</c:v>
                </c:pt>
                <c:pt idx="32">
                  <c:v>165</c:v>
                </c:pt>
                <c:pt idx="33">
                  <c:v>170</c:v>
                </c:pt>
                <c:pt idx="34">
                  <c:v>175</c:v>
                </c:pt>
                <c:pt idx="35">
                  <c:v>180</c:v>
                </c:pt>
                <c:pt idx="36">
                  <c:v>185</c:v>
                </c:pt>
                <c:pt idx="37">
                  <c:v>190</c:v>
                </c:pt>
                <c:pt idx="38">
                  <c:v>195</c:v>
                </c:pt>
                <c:pt idx="39">
                  <c:v>200</c:v>
                </c:pt>
              </c:numCache>
            </c:numRef>
          </c:xVal>
          <c:yVal>
            <c:numRef>
              <c:f>data!$CE$5:$CE$44</c:f>
              <c:numCache>
                <c:formatCode>0_ </c:formatCode>
                <c:ptCount val="40"/>
                <c:pt idx="0">
                  <c:v>15.407</c:v>
                </c:pt>
                <c:pt idx="1">
                  <c:v>21.110000000000031</c:v>
                </c:pt>
                <c:pt idx="2">
                  <c:v>26.41</c:v>
                </c:pt>
                <c:pt idx="3">
                  <c:v>32.15</c:v>
                </c:pt>
                <c:pt idx="4">
                  <c:v>35.92</c:v>
                </c:pt>
                <c:pt idx="5">
                  <c:v>38.260000000000012</c:v>
                </c:pt>
                <c:pt idx="6">
                  <c:v>40.25</c:v>
                </c:pt>
                <c:pt idx="7">
                  <c:v>41.97</c:v>
                </c:pt>
                <c:pt idx="8">
                  <c:v>43.64</c:v>
                </c:pt>
                <c:pt idx="9">
                  <c:v>45.08</c:v>
                </c:pt>
                <c:pt idx="10">
                  <c:v>46.38</c:v>
                </c:pt>
                <c:pt idx="11">
                  <c:v>47.59</c:v>
                </c:pt>
                <c:pt idx="12">
                  <c:v>48.68</c:v>
                </c:pt>
                <c:pt idx="13">
                  <c:v>49.74</c:v>
                </c:pt>
                <c:pt idx="14">
                  <c:v>50.660000000000011</c:v>
                </c:pt>
                <c:pt idx="15">
                  <c:v>51.48</c:v>
                </c:pt>
                <c:pt idx="16">
                  <c:v>52.3</c:v>
                </c:pt>
                <c:pt idx="17">
                  <c:v>53.08</c:v>
                </c:pt>
                <c:pt idx="18">
                  <c:v>53.78</c:v>
                </c:pt>
                <c:pt idx="19">
                  <c:v>54.48</c:v>
                </c:pt>
                <c:pt idx="20">
                  <c:v>55.25</c:v>
                </c:pt>
                <c:pt idx="21">
                  <c:v>55.86</c:v>
                </c:pt>
                <c:pt idx="22">
                  <c:v>56.57</c:v>
                </c:pt>
                <c:pt idx="23">
                  <c:v>57.18</c:v>
                </c:pt>
                <c:pt idx="24">
                  <c:v>57.790000000000013</c:v>
                </c:pt>
                <c:pt idx="25">
                  <c:v>58.4</c:v>
                </c:pt>
                <c:pt idx="26">
                  <c:v>58.98</c:v>
                </c:pt>
                <c:pt idx="27">
                  <c:v>59.57</c:v>
                </c:pt>
                <c:pt idx="28">
                  <c:v>60.15</c:v>
                </c:pt>
                <c:pt idx="29">
                  <c:v>60.699999999999996</c:v>
                </c:pt>
                <c:pt idx="30">
                  <c:v>61.3</c:v>
                </c:pt>
                <c:pt idx="31">
                  <c:v>61.77</c:v>
                </c:pt>
                <c:pt idx="32">
                  <c:v>62.309999999999903</c:v>
                </c:pt>
                <c:pt idx="33">
                  <c:v>62.84</c:v>
                </c:pt>
                <c:pt idx="34">
                  <c:v>63.33</c:v>
                </c:pt>
                <c:pt idx="35">
                  <c:v>63.86</c:v>
                </c:pt>
                <c:pt idx="36">
                  <c:v>64.329999999999899</c:v>
                </c:pt>
                <c:pt idx="37">
                  <c:v>64.819999999999922</c:v>
                </c:pt>
                <c:pt idx="38">
                  <c:v>65.33</c:v>
                </c:pt>
                <c:pt idx="39">
                  <c:v>65.81</c:v>
                </c:pt>
              </c:numCache>
            </c:numRef>
          </c:yVal>
          <c:smooth val="0"/>
        </c:ser>
        <c:ser>
          <c:idx val="21"/>
          <c:order val="21"/>
          <c:spPr>
            <a:ln w="28575">
              <a:noFill/>
            </a:ln>
          </c:spPr>
          <c:xVal>
            <c:numRef>
              <c:f>data!$CH$5:$CH$44</c:f>
              <c:numCache>
                <c:formatCode>General</c:formatCode>
                <c:ptCount val="40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  <c:pt idx="12">
                  <c:v>65</c:v>
                </c:pt>
                <c:pt idx="13">
                  <c:v>70</c:v>
                </c:pt>
                <c:pt idx="14">
                  <c:v>75</c:v>
                </c:pt>
                <c:pt idx="15">
                  <c:v>80</c:v>
                </c:pt>
                <c:pt idx="16">
                  <c:v>85</c:v>
                </c:pt>
                <c:pt idx="17">
                  <c:v>90</c:v>
                </c:pt>
                <c:pt idx="18">
                  <c:v>95</c:v>
                </c:pt>
                <c:pt idx="19">
                  <c:v>100</c:v>
                </c:pt>
                <c:pt idx="20">
                  <c:v>105</c:v>
                </c:pt>
                <c:pt idx="21">
                  <c:v>110</c:v>
                </c:pt>
                <c:pt idx="22">
                  <c:v>115</c:v>
                </c:pt>
                <c:pt idx="23">
                  <c:v>120</c:v>
                </c:pt>
                <c:pt idx="24">
                  <c:v>125</c:v>
                </c:pt>
                <c:pt idx="25">
                  <c:v>130</c:v>
                </c:pt>
                <c:pt idx="26">
                  <c:v>135</c:v>
                </c:pt>
                <c:pt idx="27">
                  <c:v>140</c:v>
                </c:pt>
                <c:pt idx="28">
                  <c:v>145</c:v>
                </c:pt>
                <c:pt idx="29">
                  <c:v>150</c:v>
                </c:pt>
                <c:pt idx="30">
                  <c:v>155</c:v>
                </c:pt>
                <c:pt idx="31">
                  <c:v>160</c:v>
                </c:pt>
                <c:pt idx="32">
                  <c:v>165</c:v>
                </c:pt>
                <c:pt idx="33">
                  <c:v>170</c:v>
                </c:pt>
                <c:pt idx="34">
                  <c:v>175</c:v>
                </c:pt>
                <c:pt idx="35">
                  <c:v>180</c:v>
                </c:pt>
                <c:pt idx="36">
                  <c:v>185</c:v>
                </c:pt>
                <c:pt idx="37">
                  <c:v>190</c:v>
                </c:pt>
                <c:pt idx="38">
                  <c:v>195</c:v>
                </c:pt>
                <c:pt idx="39">
                  <c:v>200</c:v>
                </c:pt>
              </c:numCache>
            </c:numRef>
          </c:xVal>
          <c:yVal>
            <c:numRef>
              <c:f>data!$CI$5:$CI$44</c:f>
              <c:numCache>
                <c:formatCode>0_ </c:formatCode>
                <c:ptCount val="40"/>
                <c:pt idx="0">
                  <c:v>16.07</c:v>
                </c:pt>
                <c:pt idx="1">
                  <c:v>21.89</c:v>
                </c:pt>
                <c:pt idx="2">
                  <c:v>27.69</c:v>
                </c:pt>
                <c:pt idx="3">
                  <c:v>33.81</c:v>
                </c:pt>
                <c:pt idx="4">
                  <c:v>37.85</c:v>
                </c:pt>
                <c:pt idx="5">
                  <c:v>40.32</c:v>
                </c:pt>
                <c:pt idx="6">
                  <c:v>42.4</c:v>
                </c:pt>
                <c:pt idx="7">
                  <c:v>44.27</c:v>
                </c:pt>
                <c:pt idx="8">
                  <c:v>45.94</c:v>
                </c:pt>
                <c:pt idx="9">
                  <c:v>47.49</c:v>
                </c:pt>
                <c:pt idx="10">
                  <c:v>48.84</c:v>
                </c:pt>
                <c:pt idx="11">
                  <c:v>50.1</c:v>
                </c:pt>
                <c:pt idx="12">
                  <c:v>51.28</c:v>
                </c:pt>
                <c:pt idx="13">
                  <c:v>52.34</c:v>
                </c:pt>
                <c:pt idx="14">
                  <c:v>53.33</c:v>
                </c:pt>
                <c:pt idx="15">
                  <c:v>54.21</c:v>
                </c:pt>
                <c:pt idx="16">
                  <c:v>55.08</c:v>
                </c:pt>
                <c:pt idx="17">
                  <c:v>55.89</c:v>
                </c:pt>
                <c:pt idx="18">
                  <c:v>56.67</c:v>
                </c:pt>
                <c:pt idx="19">
                  <c:v>57.41</c:v>
                </c:pt>
                <c:pt idx="20">
                  <c:v>58.190000000000012</c:v>
                </c:pt>
                <c:pt idx="21">
                  <c:v>58.84</c:v>
                </c:pt>
                <c:pt idx="22">
                  <c:v>59.53</c:v>
                </c:pt>
                <c:pt idx="23">
                  <c:v>60.18</c:v>
                </c:pt>
                <c:pt idx="24">
                  <c:v>60.78</c:v>
                </c:pt>
                <c:pt idx="25">
                  <c:v>61.41</c:v>
                </c:pt>
                <c:pt idx="26">
                  <c:v>61.99</c:v>
                </c:pt>
                <c:pt idx="27">
                  <c:v>62.620000000000012</c:v>
                </c:pt>
                <c:pt idx="28">
                  <c:v>63.25</c:v>
                </c:pt>
                <c:pt idx="29">
                  <c:v>63.82</c:v>
                </c:pt>
                <c:pt idx="30">
                  <c:v>64.38</c:v>
                </c:pt>
                <c:pt idx="31">
                  <c:v>64.930000000000007</c:v>
                </c:pt>
                <c:pt idx="32">
                  <c:v>65.48</c:v>
                </c:pt>
                <c:pt idx="33">
                  <c:v>66.02</c:v>
                </c:pt>
                <c:pt idx="34">
                  <c:v>66.540000000000006</c:v>
                </c:pt>
                <c:pt idx="35">
                  <c:v>67.08</c:v>
                </c:pt>
                <c:pt idx="36">
                  <c:v>67.569999999999993</c:v>
                </c:pt>
                <c:pt idx="37">
                  <c:v>68.08</c:v>
                </c:pt>
                <c:pt idx="38">
                  <c:v>68.63</c:v>
                </c:pt>
                <c:pt idx="39">
                  <c:v>69.11</c:v>
                </c:pt>
              </c:numCache>
            </c:numRef>
          </c:yVal>
          <c:smooth val="0"/>
        </c:ser>
        <c:ser>
          <c:idx val="22"/>
          <c:order val="22"/>
          <c:spPr>
            <a:ln w="28575">
              <a:noFill/>
            </a:ln>
          </c:spPr>
          <c:xVal>
            <c:numRef>
              <c:f>data!$CL$5:$CL$44</c:f>
              <c:numCache>
                <c:formatCode>General</c:formatCode>
                <c:ptCount val="40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  <c:pt idx="12">
                  <c:v>65</c:v>
                </c:pt>
                <c:pt idx="13">
                  <c:v>70</c:v>
                </c:pt>
                <c:pt idx="14">
                  <c:v>75</c:v>
                </c:pt>
                <c:pt idx="15">
                  <c:v>80</c:v>
                </c:pt>
                <c:pt idx="16">
                  <c:v>85</c:v>
                </c:pt>
                <c:pt idx="17">
                  <c:v>90</c:v>
                </c:pt>
                <c:pt idx="18">
                  <c:v>95</c:v>
                </c:pt>
                <c:pt idx="19">
                  <c:v>100</c:v>
                </c:pt>
                <c:pt idx="20">
                  <c:v>105</c:v>
                </c:pt>
                <c:pt idx="21">
                  <c:v>110</c:v>
                </c:pt>
                <c:pt idx="22">
                  <c:v>115</c:v>
                </c:pt>
                <c:pt idx="23">
                  <c:v>120</c:v>
                </c:pt>
                <c:pt idx="24">
                  <c:v>125</c:v>
                </c:pt>
                <c:pt idx="25">
                  <c:v>130</c:v>
                </c:pt>
                <c:pt idx="26">
                  <c:v>135</c:v>
                </c:pt>
                <c:pt idx="27">
                  <c:v>140</c:v>
                </c:pt>
                <c:pt idx="28">
                  <c:v>145</c:v>
                </c:pt>
                <c:pt idx="29">
                  <c:v>150</c:v>
                </c:pt>
                <c:pt idx="30">
                  <c:v>155</c:v>
                </c:pt>
                <c:pt idx="31">
                  <c:v>160</c:v>
                </c:pt>
                <c:pt idx="32">
                  <c:v>165</c:v>
                </c:pt>
                <c:pt idx="33">
                  <c:v>170</c:v>
                </c:pt>
                <c:pt idx="34">
                  <c:v>175</c:v>
                </c:pt>
                <c:pt idx="35">
                  <c:v>180</c:v>
                </c:pt>
                <c:pt idx="36">
                  <c:v>185</c:v>
                </c:pt>
                <c:pt idx="37">
                  <c:v>190</c:v>
                </c:pt>
                <c:pt idx="38">
                  <c:v>195</c:v>
                </c:pt>
                <c:pt idx="39">
                  <c:v>200</c:v>
                </c:pt>
              </c:numCache>
            </c:numRef>
          </c:xVal>
          <c:yVal>
            <c:numRef>
              <c:f>data!$CM$5:$CM$44</c:f>
              <c:numCache>
                <c:formatCode>0_ </c:formatCode>
                <c:ptCount val="40"/>
                <c:pt idx="0">
                  <c:v>18.439999999999987</c:v>
                </c:pt>
                <c:pt idx="1">
                  <c:v>26.610000000000031</c:v>
                </c:pt>
                <c:pt idx="2">
                  <c:v>33.54</c:v>
                </c:pt>
                <c:pt idx="3">
                  <c:v>41.34</c:v>
                </c:pt>
                <c:pt idx="4">
                  <c:v>45.68</c:v>
                </c:pt>
                <c:pt idx="5">
                  <c:v>48.31</c:v>
                </c:pt>
                <c:pt idx="6">
                  <c:v>50.53</c:v>
                </c:pt>
                <c:pt idx="7">
                  <c:v>52.47</c:v>
                </c:pt>
                <c:pt idx="8">
                  <c:v>54.230000000000011</c:v>
                </c:pt>
                <c:pt idx="9">
                  <c:v>55.78</c:v>
                </c:pt>
                <c:pt idx="10">
                  <c:v>57.190000000000012</c:v>
                </c:pt>
                <c:pt idx="11">
                  <c:v>58.5</c:v>
                </c:pt>
                <c:pt idx="12">
                  <c:v>59.730000000000011</c:v>
                </c:pt>
                <c:pt idx="13">
                  <c:v>60.760000000000012</c:v>
                </c:pt>
                <c:pt idx="14">
                  <c:v>61.749999999999972</c:v>
                </c:pt>
                <c:pt idx="15">
                  <c:v>62.68</c:v>
                </c:pt>
                <c:pt idx="16">
                  <c:v>63.49</c:v>
                </c:pt>
                <c:pt idx="17">
                  <c:v>64.290000000000006</c:v>
                </c:pt>
                <c:pt idx="18">
                  <c:v>65.05</c:v>
                </c:pt>
                <c:pt idx="19">
                  <c:v>65.77</c:v>
                </c:pt>
                <c:pt idx="20">
                  <c:v>66.569999999999993</c:v>
                </c:pt>
                <c:pt idx="21">
                  <c:v>67.239999999999995</c:v>
                </c:pt>
                <c:pt idx="22">
                  <c:v>67.910000000000025</c:v>
                </c:pt>
                <c:pt idx="23">
                  <c:v>68.589999999999904</c:v>
                </c:pt>
                <c:pt idx="24">
                  <c:v>69.239999999999995</c:v>
                </c:pt>
                <c:pt idx="25">
                  <c:v>69.86999999999999</c:v>
                </c:pt>
                <c:pt idx="26">
                  <c:v>70.459999999999994</c:v>
                </c:pt>
                <c:pt idx="27">
                  <c:v>71.099999999999994</c:v>
                </c:pt>
                <c:pt idx="28">
                  <c:v>71.709999999999994</c:v>
                </c:pt>
                <c:pt idx="29">
                  <c:v>72.260000000000005</c:v>
                </c:pt>
                <c:pt idx="30">
                  <c:v>72.84</c:v>
                </c:pt>
                <c:pt idx="31">
                  <c:v>73.38</c:v>
                </c:pt>
                <c:pt idx="32">
                  <c:v>73.940000000000026</c:v>
                </c:pt>
                <c:pt idx="33">
                  <c:v>74.5</c:v>
                </c:pt>
                <c:pt idx="34">
                  <c:v>75.010000000000005</c:v>
                </c:pt>
                <c:pt idx="35">
                  <c:v>75.56</c:v>
                </c:pt>
                <c:pt idx="36">
                  <c:v>76.08</c:v>
                </c:pt>
                <c:pt idx="37">
                  <c:v>76.61</c:v>
                </c:pt>
                <c:pt idx="38">
                  <c:v>77.14</c:v>
                </c:pt>
                <c:pt idx="39">
                  <c:v>77.64</c:v>
                </c:pt>
              </c:numCache>
            </c:numRef>
          </c:yVal>
          <c:smooth val="0"/>
        </c:ser>
        <c:ser>
          <c:idx val="23"/>
          <c:order val="23"/>
          <c:spPr>
            <a:ln w="28575">
              <a:noFill/>
            </a:ln>
          </c:spPr>
          <c:xVal>
            <c:numRef>
              <c:f>data!$CP$5:$CP$44</c:f>
              <c:numCache>
                <c:formatCode>General</c:formatCode>
                <c:ptCount val="40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  <c:pt idx="12">
                  <c:v>65</c:v>
                </c:pt>
                <c:pt idx="13">
                  <c:v>70</c:v>
                </c:pt>
                <c:pt idx="14">
                  <c:v>75</c:v>
                </c:pt>
                <c:pt idx="15">
                  <c:v>80</c:v>
                </c:pt>
                <c:pt idx="16">
                  <c:v>85</c:v>
                </c:pt>
                <c:pt idx="17">
                  <c:v>90</c:v>
                </c:pt>
                <c:pt idx="18">
                  <c:v>95</c:v>
                </c:pt>
                <c:pt idx="19">
                  <c:v>100</c:v>
                </c:pt>
                <c:pt idx="20">
                  <c:v>105</c:v>
                </c:pt>
                <c:pt idx="21">
                  <c:v>110</c:v>
                </c:pt>
                <c:pt idx="22">
                  <c:v>115</c:v>
                </c:pt>
                <c:pt idx="23">
                  <c:v>120</c:v>
                </c:pt>
                <c:pt idx="24">
                  <c:v>125</c:v>
                </c:pt>
                <c:pt idx="25">
                  <c:v>130</c:v>
                </c:pt>
                <c:pt idx="26">
                  <c:v>135</c:v>
                </c:pt>
                <c:pt idx="27">
                  <c:v>140</c:v>
                </c:pt>
                <c:pt idx="28">
                  <c:v>145</c:v>
                </c:pt>
                <c:pt idx="29">
                  <c:v>150</c:v>
                </c:pt>
                <c:pt idx="30">
                  <c:v>155</c:v>
                </c:pt>
                <c:pt idx="31">
                  <c:v>160</c:v>
                </c:pt>
                <c:pt idx="32">
                  <c:v>165</c:v>
                </c:pt>
                <c:pt idx="33">
                  <c:v>170</c:v>
                </c:pt>
                <c:pt idx="34">
                  <c:v>175</c:v>
                </c:pt>
                <c:pt idx="35">
                  <c:v>180</c:v>
                </c:pt>
                <c:pt idx="36">
                  <c:v>185</c:v>
                </c:pt>
                <c:pt idx="37">
                  <c:v>190</c:v>
                </c:pt>
                <c:pt idx="38">
                  <c:v>195</c:v>
                </c:pt>
                <c:pt idx="39">
                  <c:v>200</c:v>
                </c:pt>
              </c:numCache>
            </c:numRef>
          </c:xVal>
          <c:yVal>
            <c:numRef>
              <c:f>data!$CQ$5:$CQ$44</c:f>
              <c:numCache>
                <c:formatCode>0_ </c:formatCode>
                <c:ptCount val="40"/>
                <c:pt idx="0">
                  <c:v>16.196999999999999</c:v>
                </c:pt>
                <c:pt idx="1">
                  <c:v>22.51</c:v>
                </c:pt>
                <c:pt idx="2">
                  <c:v>28.130000000000031</c:v>
                </c:pt>
                <c:pt idx="3">
                  <c:v>34.35</c:v>
                </c:pt>
                <c:pt idx="4">
                  <c:v>38.290000000000013</c:v>
                </c:pt>
                <c:pt idx="5">
                  <c:v>40.620000000000012</c:v>
                </c:pt>
                <c:pt idx="6">
                  <c:v>42.57</c:v>
                </c:pt>
                <c:pt idx="7">
                  <c:v>44.3</c:v>
                </c:pt>
                <c:pt idx="8">
                  <c:v>45.83</c:v>
                </c:pt>
                <c:pt idx="9">
                  <c:v>47.25</c:v>
                </c:pt>
                <c:pt idx="10">
                  <c:v>48.53</c:v>
                </c:pt>
                <c:pt idx="11">
                  <c:v>49.68</c:v>
                </c:pt>
                <c:pt idx="12">
                  <c:v>50.74</c:v>
                </c:pt>
                <c:pt idx="13">
                  <c:v>51.730000000000011</c:v>
                </c:pt>
                <c:pt idx="14">
                  <c:v>52.63</c:v>
                </c:pt>
                <c:pt idx="15">
                  <c:v>53.47</c:v>
                </c:pt>
                <c:pt idx="16">
                  <c:v>54.24</c:v>
                </c:pt>
                <c:pt idx="17">
                  <c:v>54.99</c:v>
                </c:pt>
                <c:pt idx="18">
                  <c:v>55.7</c:v>
                </c:pt>
                <c:pt idx="19">
                  <c:v>56.38</c:v>
                </c:pt>
                <c:pt idx="20">
                  <c:v>57.1</c:v>
                </c:pt>
                <c:pt idx="21">
                  <c:v>57.730000000000011</c:v>
                </c:pt>
                <c:pt idx="22">
                  <c:v>58.39</c:v>
                </c:pt>
                <c:pt idx="23">
                  <c:v>59.02</c:v>
                </c:pt>
                <c:pt idx="24">
                  <c:v>59.61</c:v>
                </c:pt>
                <c:pt idx="25">
                  <c:v>60.21</c:v>
                </c:pt>
                <c:pt idx="26">
                  <c:v>60.790000000000013</c:v>
                </c:pt>
                <c:pt idx="27">
                  <c:v>61.36</c:v>
                </c:pt>
                <c:pt idx="28">
                  <c:v>61.94</c:v>
                </c:pt>
                <c:pt idx="29">
                  <c:v>62.47</c:v>
                </c:pt>
                <c:pt idx="30">
                  <c:v>63.02</c:v>
                </c:pt>
                <c:pt idx="31">
                  <c:v>63.53</c:v>
                </c:pt>
                <c:pt idx="32">
                  <c:v>64.040000000000006</c:v>
                </c:pt>
                <c:pt idx="33">
                  <c:v>64.569999999999993</c:v>
                </c:pt>
                <c:pt idx="34">
                  <c:v>65.05</c:v>
                </c:pt>
                <c:pt idx="35">
                  <c:v>65.55</c:v>
                </c:pt>
                <c:pt idx="36">
                  <c:v>66.040000000000006</c:v>
                </c:pt>
                <c:pt idx="37">
                  <c:v>66.540000000000006</c:v>
                </c:pt>
                <c:pt idx="38">
                  <c:v>67.02</c:v>
                </c:pt>
                <c:pt idx="39">
                  <c:v>67.48</c:v>
                </c:pt>
              </c:numCache>
            </c:numRef>
          </c:yVal>
          <c:smooth val="0"/>
        </c:ser>
        <c:ser>
          <c:idx val="24"/>
          <c:order val="24"/>
          <c:spPr>
            <a:ln w="28575">
              <a:noFill/>
            </a:ln>
          </c:spPr>
          <c:xVal>
            <c:numRef>
              <c:f>data!$CT$5:$CT$44</c:f>
              <c:numCache>
                <c:formatCode>General</c:formatCode>
                <c:ptCount val="40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  <c:pt idx="12">
                  <c:v>65</c:v>
                </c:pt>
                <c:pt idx="13">
                  <c:v>70</c:v>
                </c:pt>
                <c:pt idx="14">
                  <c:v>75</c:v>
                </c:pt>
                <c:pt idx="15">
                  <c:v>80</c:v>
                </c:pt>
                <c:pt idx="16">
                  <c:v>85</c:v>
                </c:pt>
                <c:pt idx="17">
                  <c:v>90</c:v>
                </c:pt>
                <c:pt idx="18">
                  <c:v>95</c:v>
                </c:pt>
                <c:pt idx="19">
                  <c:v>100</c:v>
                </c:pt>
                <c:pt idx="20">
                  <c:v>105</c:v>
                </c:pt>
                <c:pt idx="21">
                  <c:v>110</c:v>
                </c:pt>
                <c:pt idx="22">
                  <c:v>115</c:v>
                </c:pt>
                <c:pt idx="23">
                  <c:v>120</c:v>
                </c:pt>
                <c:pt idx="24">
                  <c:v>125</c:v>
                </c:pt>
                <c:pt idx="25">
                  <c:v>130</c:v>
                </c:pt>
                <c:pt idx="26">
                  <c:v>135</c:v>
                </c:pt>
                <c:pt idx="27">
                  <c:v>140</c:v>
                </c:pt>
                <c:pt idx="28">
                  <c:v>145</c:v>
                </c:pt>
                <c:pt idx="29">
                  <c:v>150</c:v>
                </c:pt>
                <c:pt idx="30">
                  <c:v>155</c:v>
                </c:pt>
                <c:pt idx="31">
                  <c:v>160</c:v>
                </c:pt>
                <c:pt idx="32">
                  <c:v>165</c:v>
                </c:pt>
                <c:pt idx="33">
                  <c:v>170</c:v>
                </c:pt>
                <c:pt idx="34">
                  <c:v>175</c:v>
                </c:pt>
                <c:pt idx="35">
                  <c:v>180</c:v>
                </c:pt>
                <c:pt idx="36">
                  <c:v>185</c:v>
                </c:pt>
                <c:pt idx="37">
                  <c:v>190</c:v>
                </c:pt>
                <c:pt idx="38">
                  <c:v>195</c:v>
                </c:pt>
                <c:pt idx="39">
                  <c:v>200</c:v>
                </c:pt>
              </c:numCache>
            </c:numRef>
          </c:xVal>
          <c:yVal>
            <c:numRef>
              <c:f>data!$CU$5:$CU$44</c:f>
              <c:numCache>
                <c:formatCode>0_ </c:formatCode>
                <c:ptCount val="40"/>
                <c:pt idx="0">
                  <c:v>16.631999999999998</c:v>
                </c:pt>
                <c:pt idx="1">
                  <c:v>23.68</c:v>
                </c:pt>
                <c:pt idx="2">
                  <c:v>30.27</c:v>
                </c:pt>
                <c:pt idx="3">
                  <c:v>37.46</c:v>
                </c:pt>
                <c:pt idx="4">
                  <c:v>41.61</c:v>
                </c:pt>
                <c:pt idx="5">
                  <c:v>44.32</c:v>
                </c:pt>
                <c:pt idx="6">
                  <c:v>46.6</c:v>
                </c:pt>
                <c:pt idx="7">
                  <c:v>48.53</c:v>
                </c:pt>
                <c:pt idx="8">
                  <c:v>50.32</c:v>
                </c:pt>
                <c:pt idx="9">
                  <c:v>51.94</c:v>
                </c:pt>
                <c:pt idx="10">
                  <c:v>53.41</c:v>
                </c:pt>
                <c:pt idx="11">
                  <c:v>54.730000000000011</c:v>
                </c:pt>
                <c:pt idx="12">
                  <c:v>55.96</c:v>
                </c:pt>
                <c:pt idx="13">
                  <c:v>57.07</c:v>
                </c:pt>
                <c:pt idx="14">
                  <c:v>58.1</c:v>
                </c:pt>
                <c:pt idx="15">
                  <c:v>59.05</c:v>
                </c:pt>
                <c:pt idx="16">
                  <c:v>59.93</c:v>
                </c:pt>
                <c:pt idx="17">
                  <c:v>60.77000000000001</c:v>
                </c:pt>
                <c:pt idx="18">
                  <c:v>61.56</c:v>
                </c:pt>
                <c:pt idx="19">
                  <c:v>62.34</c:v>
                </c:pt>
                <c:pt idx="20">
                  <c:v>63.190000000000012</c:v>
                </c:pt>
                <c:pt idx="21">
                  <c:v>63.87</c:v>
                </c:pt>
                <c:pt idx="22">
                  <c:v>64.58</c:v>
                </c:pt>
                <c:pt idx="23">
                  <c:v>65.28</c:v>
                </c:pt>
                <c:pt idx="24">
                  <c:v>65.95</c:v>
                </c:pt>
                <c:pt idx="25">
                  <c:v>66.61</c:v>
                </c:pt>
                <c:pt idx="26">
                  <c:v>67.209999999999994</c:v>
                </c:pt>
                <c:pt idx="27">
                  <c:v>67.849999999999994</c:v>
                </c:pt>
                <c:pt idx="28">
                  <c:v>68.47</c:v>
                </c:pt>
                <c:pt idx="29">
                  <c:v>69.05</c:v>
                </c:pt>
                <c:pt idx="30">
                  <c:v>69.669999999999987</c:v>
                </c:pt>
                <c:pt idx="31">
                  <c:v>70.209999999999994</c:v>
                </c:pt>
                <c:pt idx="32">
                  <c:v>70.81</c:v>
                </c:pt>
                <c:pt idx="33">
                  <c:v>71.36999999999999</c:v>
                </c:pt>
                <c:pt idx="34">
                  <c:v>71.930000000000007</c:v>
                </c:pt>
                <c:pt idx="35">
                  <c:v>72.489999999999995</c:v>
                </c:pt>
                <c:pt idx="36">
                  <c:v>73.03</c:v>
                </c:pt>
                <c:pt idx="37">
                  <c:v>73.569999999999993</c:v>
                </c:pt>
                <c:pt idx="38">
                  <c:v>74.099999999999994</c:v>
                </c:pt>
                <c:pt idx="39">
                  <c:v>74.63</c:v>
                </c:pt>
              </c:numCache>
            </c:numRef>
          </c:yVal>
          <c:smooth val="0"/>
        </c:ser>
        <c:ser>
          <c:idx val="25"/>
          <c:order val="25"/>
          <c:spPr>
            <a:ln w="28575">
              <a:noFill/>
            </a:ln>
          </c:spPr>
          <c:xVal>
            <c:numRef>
              <c:f>data!$CX$5:$CX$44</c:f>
              <c:numCache>
                <c:formatCode>General</c:formatCode>
                <c:ptCount val="40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  <c:pt idx="12">
                  <c:v>65</c:v>
                </c:pt>
                <c:pt idx="13">
                  <c:v>70</c:v>
                </c:pt>
                <c:pt idx="14">
                  <c:v>75</c:v>
                </c:pt>
                <c:pt idx="15">
                  <c:v>80</c:v>
                </c:pt>
                <c:pt idx="16">
                  <c:v>85</c:v>
                </c:pt>
                <c:pt idx="17">
                  <c:v>90</c:v>
                </c:pt>
                <c:pt idx="18">
                  <c:v>95</c:v>
                </c:pt>
                <c:pt idx="19">
                  <c:v>100</c:v>
                </c:pt>
                <c:pt idx="20">
                  <c:v>105</c:v>
                </c:pt>
                <c:pt idx="21">
                  <c:v>110</c:v>
                </c:pt>
                <c:pt idx="22">
                  <c:v>115</c:v>
                </c:pt>
                <c:pt idx="23">
                  <c:v>120</c:v>
                </c:pt>
                <c:pt idx="24">
                  <c:v>125</c:v>
                </c:pt>
                <c:pt idx="25">
                  <c:v>130</c:v>
                </c:pt>
                <c:pt idx="26">
                  <c:v>135</c:v>
                </c:pt>
                <c:pt idx="27">
                  <c:v>140</c:v>
                </c:pt>
                <c:pt idx="28">
                  <c:v>145</c:v>
                </c:pt>
                <c:pt idx="29">
                  <c:v>150</c:v>
                </c:pt>
                <c:pt idx="30">
                  <c:v>155</c:v>
                </c:pt>
                <c:pt idx="31">
                  <c:v>160</c:v>
                </c:pt>
                <c:pt idx="32">
                  <c:v>165</c:v>
                </c:pt>
                <c:pt idx="33">
                  <c:v>170</c:v>
                </c:pt>
                <c:pt idx="34">
                  <c:v>175</c:v>
                </c:pt>
                <c:pt idx="35">
                  <c:v>180</c:v>
                </c:pt>
                <c:pt idx="36">
                  <c:v>185</c:v>
                </c:pt>
                <c:pt idx="37">
                  <c:v>190</c:v>
                </c:pt>
                <c:pt idx="38">
                  <c:v>195</c:v>
                </c:pt>
                <c:pt idx="39">
                  <c:v>200</c:v>
                </c:pt>
              </c:numCache>
            </c:numRef>
          </c:xVal>
          <c:yVal>
            <c:numRef>
              <c:f>data!$CY$5:$CY$44</c:f>
              <c:numCache>
                <c:formatCode>0_ </c:formatCode>
                <c:ptCount val="40"/>
                <c:pt idx="0">
                  <c:v>15.907000000000002</c:v>
                </c:pt>
                <c:pt idx="1">
                  <c:v>22.29</c:v>
                </c:pt>
                <c:pt idx="2">
                  <c:v>28.259999999999987</c:v>
                </c:pt>
                <c:pt idx="3">
                  <c:v>34.620000000000012</c:v>
                </c:pt>
                <c:pt idx="4">
                  <c:v>38.64</c:v>
                </c:pt>
                <c:pt idx="5">
                  <c:v>41.09</c:v>
                </c:pt>
                <c:pt idx="6">
                  <c:v>43.15</c:v>
                </c:pt>
                <c:pt idx="7">
                  <c:v>44.98</c:v>
                </c:pt>
                <c:pt idx="8">
                  <c:v>46.61</c:v>
                </c:pt>
                <c:pt idx="9">
                  <c:v>48.08</c:v>
                </c:pt>
                <c:pt idx="10">
                  <c:v>49.44</c:v>
                </c:pt>
                <c:pt idx="11">
                  <c:v>50.690000000000012</c:v>
                </c:pt>
                <c:pt idx="12">
                  <c:v>51.81</c:v>
                </c:pt>
                <c:pt idx="13">
                  <c:v>52.85</c:v>
                </c:pt>
                <c:pt idx="14">
                  <c:v>53.82</c:v>
                </c:pt>
                <c:pt idx="15">
                  <c:v>54.68</c:v>
                </c:pt>
                <c:pt idx="16">
                  <c:v>55.49</c:v>
                </c:pt>
                <c:pt idx="17">
                  <c:v>56.260000000000012</c:v>
                </c:pt>
                <c:pt idx="18">
                  <c:v>57.01</c:v>
                </c:pt>
                <c:pt idx="19">
                  <c:v>57.720000000000013</c:v>
                </c:pt>
                <c:pt idx="20">
                  <c:v>58.48</c:v>
                </c:pt>
                <c:pt idx="21">
                  <c:v>59.11</c:v>
                </c:pt>
                <c:pt idx="22">
                  <c:v>59.77</c:v>
                </c:pt>
                <c:pt idx="23">
                  <c:v>60.43</c:v>
                </c:pt>
                <c:pt idx="24">
                  <c:v>61.03</c:v>
                </c:pt>
                <c:pt idx="25">
                  <c:v>61.63</c:v>
                </c:pt>
                <c:pt idx="26">
                  <c:v>62.220000000000013</c:v>
                </c:pt>
                <c:pt idx="27">
                  <c:v>62.81</c:v>
                </c:pt>
                <c:pt idx="28">
                  <c:v>63.41</c:v>
                </c:pt>
                <c:pt idx="29">
                  <c:v>63.95</c:v>
                </c:pt>
                <c:pt idx="30">
                  <c:v>64.510000000000005</c:v>
                </c:pt>
                <c:pt idx="31">
                  <c:v>65.029999999999902</c:v>
                </c:pt>
                <c:pt idx="32">
                  <c:v>65.569999999999993</c:v>
                </c:pt>
                <c:pt idx="33">
                  <c:v>66.099999999999994</c:v>
                </c:pt>
                <c:pt idx="34">
                  <c:v>66.59</c:v>
                </c:pt>
                <c:pt idx="35">
                  <c:v>67.09</c:v>
                </c:pt>
                <c:pt idx="36">
                  <c:v>67.569999999999993</c:v>
                </c:pt>
                <c:pt idx="37">
                  <c:v>68.06</c:v>
                </c:pt>
                <c:pt idx="38">
                  <c:v>68.589999999999904</c:v>
                </c:pt>
                <c:pt idx="39">
                  <c:v>69.05</c:v>
                </c:pt>
              </c:numCache>
            </c:numRef>
          </c:yVal>
          <c:smooth val="0"/>
        </c:ser>
        <c:ser>
          <c:idx val="26"/>
          <c:order val="26"/>
          <c:spPr>
            <a:ln w="28575">
              <a:noFill/>
            </a:ln>
          </c:spPr>
          <c:xVal>
            <c:numRef>
              <c:f>data!$DB$5:$DB$44</c:f>
              <c:numCache>
                <c:formatCode>General</c:formatCode>
                <c:ptCount val="40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  <c:pt idx="12">
                  <c:v>65</c:v>
                </c:pt>
                <c:pt idx="13">
                  <c:v>70</c:v>
                </c:pt>
                <c:pt idx="14">
                  <c:v>75</c:v>
                </c:pt>
                <c:pt idx="15">
                  <c:v>80</c:v>
                </c:pt>
                <c:pt idx="16">
                  <c:v>85</c:v>
                </c:pt>
                <c:pt idx="17">
                  <c:v>90</c:v>
                </c:pt>
                <c:pt idx="18">
                  <c:v>95</c:v>
                </c:pt>
                <c:pt idx="19">
                  <c:v>100</c:v>
                </c:pt>
                <c:pt idx="20">
                  <c:v>105</c:v>
                </c:pt>
                <c:pt idx="21">
                  <c:v>110</c:v>
                </c:pt>
                <c:pt idx="22">
                  <c:v>115</c:v>
                </c:pt>
                <c:pt idx="23">
                  <c:v>120</c:v>
                </c:pt>
                <c:pt idx="24">
                  <c:v>125</c:v>
                </c:pt>
                <c:pt idx="25">
                  <c:v>130</c:v>
                </c:pt>
                <c:pt idx="26">
                  <c:v>135</c:v>
                </c:pt>
                <c:pt idx="27">
                  <c:v>140</c:v>
                </c:pt>
                <c:pt idx="28">
                  <c:v>145</c:v>
                </c:pt>
                <c:pt idx="29">
                  <c:v>150</c:v>
                </c:pt>
                <c:pt idx="30">
                  <c:v>155</c:v>
                </c:pt>
                <c:pt idx="31">
                  <c:v>160</c:v>
                </c:pt>
                <c:pt idx="32">
                  <c:v>165</c:v>
                </c:pt>
                <c:pt idx="33">
                  <c:v>170</c:v>
                </c:pt>
                <c:pt idx="34">
                  <c:v>175</c:v>
                </c:pt>
                <c:pt idx="35">
                  <c:v>180</c:v>
                </c:pt>
                <c:pt idx="36">
                  <c:v>185</c:v>
                </c:pt>
                <c:pt idx="37">
                  <c:v>190</c:v>
                </c:pt>
                <c:pt idx="38">
                  <c:v>195</c:v>
                </c:pt>
                <c:pt idx="39">
                  <c:v>200</c:v>
                </c:pt>
              </c:numCache>
            </c:numRef>
          </c:xVal>
          <c:yVal>
            <c:numRef>
              <c:f>data!$DC$5:$DC$44</c:f>
              <c:numCache>
                <c:formatCode>0_ </c:formatCode>
                <c:ptCount val="40"/>
                <c:pt idx="0">
                  <c:v>15.083</c:v>
                </c:pt>
                <c:pt idx="1">
                  <c:v>20.810000000000031</c:v>
                </c:pt>
                <c:pt idx="2">
                  <c:v>26.02</c:v>
                </c:pt>
                <c:pt idx="3">
                  <c:v>31.69</c:v>
                </c:pt>
                <c:pt idx="4">
                  <c:v>35.300000000000004</c:v>
                </c:pt>
                <c:pt idx="5">
                  <c:v>37.550000000000004</c:v>
                </c:pt>
                <c:pt idx="6">
                  <c:v>39.49</c:v>
                </c:pt>
                <c:pt idx="7">
                  <c:v>41.190000000000012</c:v>
                </c:pt>
                <c:pt idx="8">
                  <c:v>42.720000000000013</c:v>
                </c:pt>
                <c:pt idx="9">
                  <c:v>44.14</c:v>
                </c:pt>
                <c:pt idx="10">
                  <c:v>45.41</c:v>
                </c:pt>
                <c:pt idx="11">
                  <c:v>46.6</c:v>
                </c:pt>
                <c:pt idx="12">
                  <c:v>47.67</c:v>
                </c:pt>
                <c:pt idx="13">
                  <c:v>48.67</c:v>
                </c:pt>
                <c:pt idx="14">
                  <c:v>49.59</c:v>
                </c:pt>
                <c:pt idx="15">
                  <c:v>50.43</c:v>
                </c:pt>
                <c:pt idx="16">
                  <c:v>51.2</c:v>
                </c:pt>
                <c:pt idx="17">
                  <c:v>51.96</c:v>
                </c:pt>
                <c:pt idx="18">
                  <c:v>52.65</c:v>
                </c:pt>
                <c:pt idx="19">
                  <c:v>53.36</c:v>
                </c:pt>
                <c:pt idx="20">
                  <c:v>54.06</c:v>
                </c:pt>
                <c:pt idx="21">
                  <c:v>54.68</c:v>
                </c:pt>
                <c:pt idx="22">
                  <c:v>55.34</c:v>
                </c:pt>
                <c:pt idx="23">
                  <c:v>55.94</c:v>
                </c:pt>
                <c:pt idx="24">
                  <c:v>56.55</c:v>
                </c:pt>
                <c:pt idx="25">
                  <c:v>57.14</c:v>
                </c:pt>
                <c:pt idx="26">
                  <c:v>57.7</c:v>
                </c:pt>
                <c:pt idx="27">
                  <c:v>58.27</c:v>
                </c:pt>
                <c:pt idx="28">
                  <c:v>58.85</c:v>
                </c:pt>
                <c:pt idx="29">
                  <c:v>59.4</c:v>
                </c:pt>
                <c:pt idx="30">
                  <c:v>59.94</c:v>
                </c:pt>
                <c:pt idx="31">
                  <c:v>60.43</c:v>
                </c:pt>
                <c:pt idx="32">
                  <c:v>60.97</c:v>
                </c:pt>
                <c:pt idx="33">
                  <c:v>61.48</c:v>
                </c:pt>
                <c:pt idx="34">
                  <c:v>61.959999999999901</c:v>
                </c:pt>
                <c:pt idx="35">
                  <c:v>62.449999999999903</c:v>
                </c:pt>
                <c:pt idx="36">
                  <c:v>62.93</c:v>
                </c:pt>
                <c:pt idx="37">
                  <c:v>63.42</c:v>
                </c:pt>
                <c:pt idx="38">
                  <c:v>63.91</c:v>
                </c:pt>
                <c:pt idx="39">
                  <c:v>64.349999999999994</c:v>
                </c:pt>
              </c:numCache>
            </c:numRef>
          </c:yVal>
          <c:smooth val="0"/>
        </c:ser>
        <c:ser>
          <c:idx val="27"/>
          <c:order val="27"/>
          <c:spPr>
            <a:ln w="28575">
              <a:noFill/>
            </a:ln>
          </c:spPr>
          <c:xVal>
            <c:numRef>
              <c:f>data!$DF$5:$DF$44</c:f>
              <c:numCache>
                <c:formatCode>General</c:formatCode>
                <c:ptCount val="40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  <c:pt idx="12">
                  <c:v>65</c:v>
                </c:pt>
                <c:pt idx="13">
                  <c:v>70</c:v>
                </c:pt>
                <c:pt idx="14">
                  <c:v>75</c:v>
                </c:pt>
                <c:pt idx="15">
                  <c:v>80</c:v>
                </c:pt>
                <c:pt idx="16">
                  <c:v>85</c:v>
                </c:pt>
                <c:pt idx="17">
                  <c:v>90</c:v>
                </c:pt>
                <c:pt idx="18">
                  <c:v>95</c:v>
                </c:pt>
                <c:pt idx="19">
                  <c:v>100</c:v>
                </c:pt>
                <c:pt idx="20">
                  <c:v>105</c:v>
                </c:pt>
                <c:pt idx="21">
                  <c:v>110</c:v>
                </c:pt>
                <c:pt idx="22">
                  <c:v>115</c:v>
                </c:pt>
                <c:pt idx="23">
                  <c:v>120</c:v>
                </c:pt>
                <c:pt idx="24">
                  <c:v>125</c:v>
                </c:pt>
                <c:pt idx="25">
                  <c:v>130</c:v>
                </c:pt>
                <c:pt idx="26">
                  <c:v>135</c:v>
                </c:pt>
                <c:pt idx="27">
                  <c:v>140</c:v>
                </c:pt>
                <c:pt idx="28">
                  <c:v>145</c:v>
                </c:pt>
                <c:pt idx="29">
                  <c:v>150</c:v>
                </c:pt>
                <c:pt idx="30">
                  <c:v>155</c:v>
                </c:pt>
                <c:pt idx="31">
                  <c:v>160</c:v>
                </c:pt>
                <c:pt idx="32">
                  <c:v>165</c:v>
                </c:pt>
                <c:pt idx="33">
                  <c:v>170</c:v>
                </c:pt>
                <c:pt idx="34">
                  <c:v>175</c:v>
                </c:pt>
                <c:pt idx="35">
                  <c:v>180</c:v>
                </c:pt>
                <c:pt idx="36">
                  <c:v>185</c:v>
                </c:pt>
                <c:pt idx="37">
                  <c:v>190</c:v>
                </c:pt>
                <c:pt idx="38">
                  <c:v>195</c:v>
                </c:pt>
                <c:pt idx="39">
                  <c:v>200</c:v>
                </c:pt>
              </c:numCache>
            </c:numRef>
          </c:xVal>
          <c:yVal>
            <c:numRef>
              <c:f>data!$DG$5:$DG$44</c:f>
              <c:numCache>
                <c:formatCode>0_ </c:formatCode>
                <c:ptCount val="40"/>
                <c:pt idx="0">
                  <c:v>16.221</c:v>
                </c:pt>
                <c:pt idx="1">
                  <c:v>22.810000000000031</c:v>
                </c:pt>
                <c:pt idx="2">
                  <c:v>29.06</c:v>
                </c:pt>
                <c:pt idx="3">
                  <c:v>35.630000000000003</c:v>
                </c:pt>
                <c:pt idx="4">
                  <c:v>39.65</c:v>
                </c:pt>
                <c:pt idx="5">
                  <c:v>42.21</c:v>
                </c:pt>
                <c:pt idx="6">
                  <c:v>44.4</c:v>
                </c:pt>
                <c:pt idx="7">
                  <c:v>46.35</c:v>
                </c:pt>
                <c:pt idx="8">
                  <c:v>48.07</c:v>
                </c:pt>
                <c:pt idx="9">
                  <c:v>49.660000000000011</c:v>
                </c:pt>
                <c:pt idx="10">
                  <c:v>51.11</c:v>
                </c:pt>
                <c:pt idx="11">
                  <c:v>52.45</c:v>
                </c:pt>
                <c:pt idx="12">
                  <c:v>53.660000000000011</c:v>
                </c:pt>
                <c:pt idx="13">
                  <c:v>54.790000000000013</c:v>
                </c:pt>
                <c:pt idx="14">
                  <c:v>55.83</c:v>
                </c:pt>
                <c:pt idx="15">
                  <c:v>56.78</c:v>
                </c:pt>
                <c:pt idx="16">
                  <c:v>57.64</c:v>
                </c:pt>
                <c:pt idx="17">
                  <c:v>58.47</c:v>
                </c:pt>
                <c:pt idx="18">
                  <c:v>59.260000000000012</c:v>
                </c:pt>
                <c:pt idx="19">
                  <c:v>60.02</c:v>
                </c:pt>
                <c:pt idx="20">
                  <c:v>60.83</c:v>
                </c:pt>
                <c:pt idx="21">
                  <c:v>61.52</c:v>
                </c:pt>
                <c:pt idx="22">
                  <c:v>62.260000000000012</c:v>
                </c:pt>
                <c:pt idx="23">
                  <c:v>62.94</c:v>
                </c:pt>
                <c:pt idx="24">
                  <c:v>63.59</c:v>
                </c:pt>
                <c:pt idx="25">
                  <c:v>64.259999999999906</c:v>
                </c:pt>
                <c:pt idx="26">
                  <c:v>64.889999999999901</c:v>
                </c:pt>
                <c:pt idx="27">
                  <c:v>65.55</c:v>
                </c:pt>
                <c:pt idx="28">
                  <c:v>66.23</c:v>
                </c:pt>
                <c:pt idx="29">
                  <c:v>66.86</c:v>
                </c:pt>
                <c:pt idx="30">
                  <c:v>67.510000000000005</c:v>
                </c:pt>
                <c:pt idx="31">
                  <c:v>68.13</c:v>
                </c:pt>
                <c:pt idx="32">
                  <c:v>68.790000000000006</c:v>
                </c:pt>
                <c:pt idx="33">
                  <c:v>69.429999999999907</c:v>
                </c:pt>
                <c:pt idx="34">
                  <c:v>70.03</c:v>
                </c:pt>
                <c:pt idx="35">
                  <c:v>70.8</c:v>
                </c:pt>
                <c:pt idx="36">
                  <c:v>71.319999999999993</c:v>
                </c:pt>
                <c:pt idx="37">
                  <c:v>72.11999999999999</c:v>
                </c:pt>
                <c:pt idx="38">
                  <c:v>72.669999999999987</c:v>
                </c:pt>
                <c:pt idx="39">
                  <c:v>73.3</c:v>
                </c:pt>
              </c:numCache>
            </c:numRef>
          </c:yVal>
          <c:smooth val="0"/>
        </c:ser>
        <c:ser>
          <c:idx val="28"/>
          <c:order val="28"/>
          <c:spPr>
            <a:ln w="28575">
              <a:noFill/>
            </a:ln>
          </c:spPr>
          <c:xVal>
            <c:numRef>
              <c:f>data!$DJ$5:$DJ$44</c:f>
              <c:numCache>
                <c:formatCode>General</c:formatCode>
                <c:ptCount val="40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  <c:pt idx="12">
                  <c:v>65</c:v>
                </c:pt>
                <c:pt idx="13">
                  <c:v>70</c:v>
                </c:pt>
                <c:pt idx="14">
                  <c:v>75</c:v>
                </c:pt>
                <c:pt idx="15">
                  <c:v>80</c:v>
                </c:pt>
                <c:pt idx="16">
                  <c:v>85</c:v>
                </c:pt>
                <c:pt idx="17">
                  <c:v>90</c:v>
                </c:pt>
                <c:pt idx="18">
                  <c:v>95</c:v>
                </c:pt>
                <c:pt idx="19">
                  <c:v>100</c:v>
                </c:pt>
                <c:pt idx="20">
                  <c:v>105</c:v>
                </c:pt>
                <c:pt idx="21">
                  <c:v>110</c:v>
                </c:pt>
                <c:pt idx="22">
                  <c:v>115</c:v>
                </c:pt>
                <c:pt idx="23">
                  <c:v>120</c:v>
                </c:pt>
                <c:pt idx="24">
                  <c:v>125</c:v>
                </c:pt>
                <c:pt idx="25">
                  <c:v>130</c:v>
                </c:pt>
                <c:pt idx="26">
                  <c:v>135</c:v>
                </c:pt>
                <c:pt idx="27">
                  <c:v>140</c:v>
                </c:pt>
                <c:pt idx="28">
                  <c:v>145</c:v>
                </c:pt>
                <c:pt idx="29">
                  <c:v>150</c:v>
                </c:pt>
                <c:pt idx="30">
                  <c:v>155</c:v>
                </c:pt>
                <c:pt idx="31">
                  <c:v>160</c:v>
                </c:pt>
                <c:pt idx="32">
                  <c:v>165</c:v>
                </c:pt>
                <c:pt idx="33">
                  <c:v>170</c:v>
                </c:pt>
                <c:pt idx="34">
                  <c:v>175</c:v>
                </c:pt>
                <c:pt idx="35">
                  <c:v>180</c:v>
                </c:pt>
                <c:pt idx="36">
                  <c:v>185</c:v>
                </c:pt>
                <c:pt idx="37">
                  <c:v>190</c:v>
                </c:pt>
                <c:pt idx="38">
                  <c:v>195</c:v>
                </c:pt>
                <c:pt idx="39">
                  <c:v>200</c:v>
                </c:pt>
              </c:numCache>
            </c:numRef>
          </c:xVal>
          <c:yVal>
            <c:numRef>
              <c:f>data!$DK$5:$DK$44</c:f>
              <c:numCache>
                <c:formatCode>0_ </c:formatCode>
                <c:ptCount val="40"/>
                <c:pt idx="0">
                  <c:v>14.847000000000001</c:v>
                </c:pt>
                <c:pt idx="1">
                  <c:v>20.53</c:v>
                </c:pt>
                <c:pt idx="2">
                  <c:v>25.86</c:v>
                </c:pt>
                <c:pt idx="3">
                  <c:v>31.54</c:v>
                </c:pt>
                <c:pt idx="4">
                  <c:v>35.120000000000012</c:v>
                </c:pt>
                <c:pt idx="5">
                  <c:v>37.39</c:v>
                </c:pt>
                <c:pt idx="6">
                  <c:v>39.25</c:v>
                </c:pt>
                <c:pt idx="7">
                  <c:v>40.93</c:v>
                </c:pt>
                <c:pt idx="8">
                  <c:v>42.52</c:v>
                </c:pt>
                <c:pt idx="9">
                  <c:v>43.85</c:v>
                </c:pt>
                <c:pt idx="10">
                  <c:v>45.11</c:v>
                </c:pt>
                <c:pt idx="11">
                  <c:v>46.28</c:v>
                </c:pt>
                <c:pt idx="12">
                  <c:v>47.32</c:v>
                </c:pt>
                <c:pt idx="13">
                  <c:v>48.31</c:v>
                </c:pt>
                <c:pt idx="14">
                  <c:v>49.21</c:v>
                </c:pt>
                <c:pt idx="15">
                  <c:v>50.06</c:v>
                </c:pt>
                <c:pt idx="16">
                  <c:v>50.84</c:v>
                </c:pt>
                <c:pt idx="17">
                  <c:v>51.6</c:v>
                </c:pt>
                <c:pt idx="18">
                  <c:v>52.32</c:v>
                </c:pt>
                <c:pt idx="19">
                  <c:v>53.01</c:v>
                </c:pt>
                <c:pt idx="20">
                  <c:v>53.75</c:v>
                </c:pt>
                <c:pt idx="21">
                  <c:v>54.37</c:v>
                </c:pt>
                <c:pt idx="22">
                  <c:v>55.03</c:v>
                </c:pt>
                <c:pt idx="23">
                  <c:v>55.68</c:v>
                </c:pt>
                <c:pt idx="24">
                  <c:v>56.27</c:v>
                </c:pt>
                <c:pt idx="25">
                  <c:v>56.89</c:v>
                </c:pt>
                <c:pt idx="26">
                  <c:v>57.47</c:v>
                </c:pt>
                <c:pt idx="27">
                  <c:v>58.07</c:v>
                </c:pt>
                <c:pt idx="28">
                  <c:v>58.64</c:v>
                </c:pt>
                <c:pt idx="29">
                  <c:v>59.18</c:v>
                </c:pt>
                <c:pt idx="30">
                  <c:v>59.730000000000011</c:v>
                </c:pt>
                <c:pt idx="31">
                  <c:v>60.24</c:v>
                </c:pt>
                <c:pt idx="32">
                  <c:v>60.790000000000013</c:v>
                </c:pt>
                <c:pt idx="33">
                  <c:v>61.3</c:v>
                </c:pt>
                <c:pt idx="34">
                  <c:v>61.8</c:v>
                </c:pt>
                <c:pt idx="35">
                  <c:v>62.34</c:v>
                </c:pt>
                <c:pt idx="36">
                  <c:v>62.81</c:v>
                </c:pt>
                <c:pt idx="37">
                  <c:v>63.290000000000013</c:v>
                </c:pt>
                <c:pt idx="38">
                  <c:v>63.78</c:v>
                </c:pt>
                <c:pt idx="39">
                  <c:v>64.23</c:v>
                </c:pt>
              </c:numCache>
            </c:numRef>
          </c:yVal>
          <c:smooth val="0"/>
        </c:ser>
        <c:ser>
          <c:idx val="29"/>
          <c:order val="29"/>
          <c:spPr>
            <a:ln w="28575">
              <a:noFill/>
            </a:ln>
          </c:spPr>
          <c:xVal>
            <c:numRef>
              <c:f>data!$DN$5:$DN$44</c:f>
              <c:numCache>
                <c:formatCode>General</c:formatCode>
                <c:ptCount val="40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  <c:pt idx="12">
                  <c:v>65</c:v>
                </c:pt>
                <c:pt idx="13">
                  <c:v>70</c:v>
                </c:pt>
                <c:pt idx="14">
                  <c:v>75</c:v>
                </c:pt>
                <c:pt idx="15">
                  <c:v>80</c:v>
                </c:pt>
                <c:pt idx="16">
                  <c:v>85</c:v>
                </c:pt>
                <c:pt idx="17">
                  <c:v>90</c:v>
                </c:pt>
                <c:pt idx="18">
                  <c:v>95</c:v>
                </c:pt>
                <c:pt idx="19">
                  <c:v>100</c:v>
                </c:pt>
                <c:pt idx="20">
                  <c:v>105</c:v>
                </c:pt>
                <c:pt idx="21">
                  <c:v>110</c:v>
                </c:pt>
                <c:pt idx="22">
                  <c:v>115</c:v>
                </c:pt>
                <c:pt idx="23">
                  <c:v>120</c:v>
                </c:pt>
                <c:pt idx="24">
                  <c:v>125</c:v>
                </c:pt>
                <c:pt idx="25">
                  <c:v>130</c:v>
                </c:pt>
                <c:pt idx="26">
                  <c:v>135</c:v>
                </c:pt>
                <c:pt idx="27">
                  <c:v>140</c:v>
                </c:pt>
                <c:pt idx="28">
                  <c:v>145</c:v>
                </c:pt>
                <c:pt idx="29">
                  <c:v>150</c:v>
                </c:pt>
                <c:pt idx="30">
                  <c:v>155</c:v>
                </c:pt>
                <c:pt idx="31">
                  <c:v>160</c:v>
                </c:pt>
                <c:pt idx="32">
                  <c:v>165</c:v>
                </c:pt>
                <c:pt idx="33">
                  <c:v>170</c:v>
                </c:pt>
                <c:pt idx="34">
                  <c:v>175</c:v>
                </c:pt>
                <c:pt idx="35">
                  <c:v>180</c:v>
                </c:pt>
                <c:pt idx="36">
                  <c:v>185</c:v>
                </c:pt>
                <c:pt idx="37">
                  <c:v>190</c:v>
                </c:pt>
                <c:pt idx="38">
                  <c:v>195</c:v>
                </c:pt>
                <c:pt idx="39">
                  <c:v>200</c:v>
                </c:pt>
              </c:numCache>
            </c:numRef>
          </c:xVal>
          <c:yVal>
            <c:numRef>
              <c:f>data!$DO$5:$DO$44</c:f>
              <c:numCache>
                <c:formatCode>0_ </c:formatCode>
                <c:ptCount val="40"/>
                <c:pt idx="0">
                  <c:v>16.741</c:v>
                </c:pt>
                <c:pt idx="1">
                  <c:v>23.7</c:v>
                </c:pt>
                <c:pt idx="2">
                  <c:v>30.27</c:v>
                </c:pt>
                <c:pt idx="3">
                  <c:v>37.32</c:v>
                </c:pt>
                <c:pt idx="4">
                  <c:v>41.43</c:v>
                </c:pt>
                <c:pt idx="5">
                  <c:v>44.02</c:v>
                </c:pt>
                <c:pt idx="6">
                  <c:v>46.24</c:v>
                </c:pt>
                <c:pt idx="7">
                  <c:v>48.11</c:v>
                </c:pt>
                <c:pt idx="8">
                  <c:v>49.89</c:v>
                </c:pt>
                <c:pt idx="9">
                  <c:v>51.41</c:v>
                </c:pt>
                <c:pt idx="10">
                  <c:v>52.85</c:v>
                </c:pt>
                <c:pt idx="11">
                  <c:v>54.11</c:v>
                </c:pt>
                <c:pt idx="12">
                  <c:v>55.27</c:v>
                </c:pt>
                <c:pt idx="13">
                  <c:v>56.37</c:v>
                </c:pt>
                <c:pt idx="14">
                  <c:v>57.34</c:v>
                </c:pt>
                <c:pt idx="15">
                  <c:v>58.25</c:v>
                </c:pt>
                <c:pt idx="16">
                  <c:v>59.08</c:v>
                </c:pt>
                <c:pt idx="17">
                  <c:v>59.89</c:v>
                </c:pt>
                <c:pt idx="18">
                  <c:v>60.660000000000011</c:v>
                </c:pt>
                <c:pt idx="19">
                  <c:v>61.39</c:v>
                </c:pt>
                <c:pt idx="20">
                  <c:v>62.190000000000012</c:v>
                </c:pt>
                <c:pt idx="21">
                  <c:v>62.86</c:v>
                </c:pt>
                <c:pt idx="22">
                  <c:v>63.56</c:v>
                </c:pt>
                <c:pt idx="23">
                  <c:v>64.22</c:v>
                </c:pt>
                <c:pt idx="24">
                  <c:v>64.84</c:v>
                </c:pt>
                <c:pt idx="25">
                  <c:v>65.489999999999995</c:v>
                </c:pt>
                <c:pt idx="26">
                  <c:v>66.09</c:v>
                </c:pt>
                <c:pt idx="27">
                  <c:v>66.709999999999994</c:v>
                </c:pt>
                <c:pt idx="28">
                  <c:v>67.33</c:v>
                </c:pt>
                <c:pt idx="29">
                  <c:v>67.900000000000006</c:v>
                </c:pt>
                <c:pt idx="30">
                  <c:v>68.47</c:v>
                </c:pt>
                <c:pt idx="31">
                  <c:v>69.02</c:v>
                </c:pt>
                <c:pt idx="32">
                  <c:v>69.58</c:v>
                </c:pt>
                <c:pt idx="33">
                  <c:v>70.13</c:v>
                </c:pt>
                <c:pt idx="34">
                  <c:v>70.64</c:v>
                </c:pt>
                <c:pt idx="35">
                  <c:v>71.179999999999978</c:v>
                </c:pt>
                <c:pt idx="36">
                  <c:v>71.7</c:v>
                </c:pt>
                <c:pt idx="37">
                  <c:v>72.239999999999995</c:v>
                </c:pt>
                <c:pt idx="38">
                  <c:v>72.75</c:v>
                </c:pt>
                <c:pt idx="39">
                  <c:v>73.209999999999994</c:v>
                </c:pt>
              </c:numCache>
            </c:numRef>
          </c:yVal>
          <c:smooth val="0"/>
        </c:ser>
        <c:ser>
          <c:idx val="30"/>
          <c:order val="30"/>
          <c:spPr>
            <a:ln w="28575">
              <a:noFill/>
            </a:ln>
          </c:spPr>
          <c:xVal>
            <c:numRef>
              <c:f>data!$DR$5:$DR$44</c:f>
              <c:numCache>
                <c:formatCode>General</c:formatCode>
                <c:ptCount val="40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  <c:pt idx="12">
                  <c:v>65</c:v>
                </c:pt>
                <c:pt idx="13">
                  <c:v>70</c:v>
                </c:pt>
                <c:pt idx="14">
                  <c:v>75</c:v>
                </c:pt>
                <c:pt idx="15">
                  <c:v>80</c:v>
                </c:pt>
                <c:pt idx="16">
                  <c:v>85</c:v>
                </c:pt>
                <c:pt idx="17">
                  <c:v>90</c:v>
                </c:pt>
                <c:pt idx="18">
                  <c:v>95</c:v>
                </c:pt>
                <c:pt idx="19">
                  <c:v>100</c:v>
                </c:pt>
                <c:pt idx="20">
                  <c:v>105</c:v>
                </c:pt>
                <c:pt idx="21">
                  <c:v>110</c:v>
                </c:pt>
                <c:pt idx="22">
                  <c:v>115</c:v>
                </c:pt>
                <c:pt idx="23">
                  <c:v>120</c:v>
                </c:pt>
                <c:pt idx="24">
                  <c:v>125</c:v>
                </c:pt>
                <c:pt idx="25">
                  <c:v>130</c:v>
                </c:pt>
                <c:pt idx="26">
                  <c:v>135</c:v>
                </c:pt>
                <c:pt idx="27">
                  <c:v>140</c:v>
                </c:pt>
                <c:pt idx="28">
                  <c:v>145</c:v>
                </c:pt>
                <c:pt idx="29">
                  <c:v>150</c:v>
                </c:pt>
                <c:pt idx="30">
                  <c:v>155</c:v>
                </c:pt>
                <c:pt idx="31">
                  <c:v>160</c:v>
                </c:pt>
                <c:pt idx="32">
                  <c:v>165</c:v>
                </c:pt>
                <c:pt idx="33">
                  <c:v>170</c:v>
                </c:pt>
                <c:pt idx="34">
                  <c:v>175</c:v>
                </c:pt>
                <c:pt idx="35">
                  <c:v>180</c:v>
                </c:pt>
                <c:pt idx="36">
                  <c:v>185</c:v>
                </c:pt>
                <c:pt idx="37">
                  <c:v>190</c:v>
                </c:pt>
                <c:pt idx="38">
                  <c:v>195</c:v>
                </c:pt>
                <c:pt idx="39">
                  <c:v>200</c:v>
                </c:pt>
              </c:numCache>
            </c:numRef>
          </c:xVal>
          <c:yVal>
            <c:numRef>
              <c:f>data!$DS$5:$DS$44</c:f>
              <c:numCache>
                <c:formatCode>0_ </c:formatCode>
                <c:ptCount val="40"/>
                <c:pt idx="0">
                  <c:v>17.698</c:v>
                </c:pt>
                <c:pt idx="1">
                  <c:v>25.37</c:v>
                </c:pt>
                <c:pt idx="2">
                  <c:v>32.46</c:v>
                </c:pt>
                <c:pt idx="3">
                  <c:v>40.04</c:v>
                </c:pt>
                <c:pt idx="4">
                  <c:v>44.52</c:v>
                </c:pt>
                <c:pt idx="5">
                  <c:v>47.32</c:v>
                </c:pt>
                <c:pt idx="6">
                  <c:v>49.67</c:v>
                </c:pt>
                <c:pt idx="7">
                  <c:v>51.77</c:v>
                </c:pt>
                <c:pt idx="8">
                  <c:v>53.620000000000012</c:v>
                </c:pt>
                <c:pt idx="9">
                  <c:v>55.32</c:v>
                </c:pt>
                <c:pt idx="10">
                  <c:v>56.86</c:v>
                </c:pt>
                <c:pt idx="11">
                  <c:v>58.230000000000011</c:v>
                </c:pt>
                <c:pt idx="12">
                  <c:v>59.51</c:v>
                </c:pt>
                <c:pt idx="13">
                  <c:v>60.68</c:v>
                </c:pt>
                <c:pt idx="14">
                  <c:v>61.84</c:v>
                </c:pt>
                <c:pt idx="15">
                  <c:v>62.690000000000012</c:v>
                </c:pt>
                <c:pt idx="16">
                  <c:v>63.57</c:v>
                </c:pt>
                <c:pt idx="17">
                  <c:v>64.42</c:v>
                </c:pt>
                <c:pt idx="18">
                  <c:v>65.22</c:v>
                </c:pt>
                <c:pt idx="19">
                  <c:v>65.98</c:v>
                </c:pt>
                <c:pt idx="20">
                  <c:v>66.81</c:v>
                </c:pt>
                <c:pt idx="21">
                  <c:v>67.489999999999995</c:v>
                </c:pt>
                <c:pt idx="22">
                  <c:v>68.179999999999978</c:v>
                </c:pt>
                <c:pt idx="23">
                  <c:v>68.88</c:v>
                </c:pt>
                <c:pt idx="24">
                  <c:v>69.489999999999995</c:v>
                </c:pt>
                <c:pt idx="25">
                  <c:v>70.16</c:v>
                </c:pt>
                <c:pt idx="26">
                  <c:v>70.78</c:v>
                </c:pt>
                <c:pt idx="27">
                  <c:v>71.39</c:v>
                </c:pt>
                <c:pt idx="28">
                  <c:v>72.03</c:v>
                </c:pt>
                <c:pt idx="29">
                  <c:v>72.61</c:v>
                </c:pt>
                <c:pt idx="30">
                  <c:v>73.19</c:v>
                </c:pt>
                <c:pt idx="31">
                  <c:v>73.739999999999995</c:v>
                </c:pt>
                <c:pt idx="32">
                  <c:v>74.34</c:v>
                </c:pt>
                <c:pt idx="33">
                  <c:v>74.900000000000006</c:v>
                </c:pt>
                <c:pt idx="34">
                  <c:v>75.42</c:v>
                </c:pt>
                <c:pt idx="35">
                  <c:v>76</c:v>
                </c:pt>
                <c:pt idx="36">
                  <c:v>76.53</c:v>
                </c:pt>
                <c:pt idx="37">
                  <c:v>77.06</c:v>
                </c:pt>
                <c:pt idx="38">
                  <c:v>77.56</c:v>
                </c:pt>
                <c:pt idx="39">
                  <c:v>78.06</c:v>
                </c:pt>
              </c:numCache>
            </c:numRef>
          </c:yVal>
          <c:smooth val="0"/>
        </c:ser>
        <c:ser>
          <c:idx val="31"/>
          <c:order val="31"/>
          <c:spPr>
            <a:ln w="28575">
              <a:noFill/>
            </a:ln>
          </c:spPr>
          <c:xVal>
            <c:numRef>
              <c:f>data!$DV$5:$DV$44</c:f>
              <c:numCache>
                <c:formatCode>General</c:formatCode>
                <c:ptCount val="40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  <c:pt idx="12">
                  <c:v>65</c:v>
                </c:pt>
                <c:pt idx="13">
                  <c:v>70</c:v>
                </c:pt>
                <c:pt idx="14">
                  <c:v>75</c:v>
                </c:pt>
                <c:pt idx="15">
                  <c:v>80</c:v>
                </c:pt>
                <c:pt idx="16">
                  <c:v>85</c:v>
                </c:pt>
                <c:pt idx="17">
                  <c:v>90</c:v>
                </c:pt>
                <c:pt idx="18">
                  <c:v>95</c:v>
                </c:pt>
                <c:pt idx="19">
                  <c:v>100</c:v>
                </c:pt>
                <c:pt idx="20">
                  <c:v>105</c:v>
                </c:pt>
                <c:pt idx="21">
                  <c:v>110</c:v>
                </c:pt>
                <c:pt idx="22">
                  <c:v>115</c:v>
                </c:pt>
                <c:pt idx="23">
                  <c:v>120</c:v>
                </c:pt>
                <c:pt idx="24">
                  <c:v>125</c:v>
                </c:pt>
                <c:pt idx="25">
                  <c:v>130</c:v>
                </c:pt>
                <c:pt idx="26">
                  <c:v>135</c:v>
                </c:pt>
                <c:pt idx="27">
                  <c:v>140</c:v>
                </c:pt>
                <c:pt idx="28">
                  <c:v>145</c:v>
                </c:pt>
                <c:pt idx="29">
                  <c:v>150</c:v>
                </c:pt>
                <c:pt idx="30">
                  <c:v>155</c:v>
                </c:pt>
                <c:pt idx="31">
                  <c:v>160</c:v>
                </c:pt>
                <c:pt idx="32">
                  <c:v>165</c:v>
                </c:pt>
                <c:pt idx="33">
                  <c:v>170</c:v>
                </c:pt>
                <c:pt idx="34">
                  <c:v>175</c:v>
                </c:pt>
                <c:pt idx="35">
                  <c:v>180</c:v>
                </c:pt>
                <c:pt idx="36">
                  <c:v>185</c:v>
                </c:pt>
                <c:pt idx="37">
                  <c:v>190</c:v>
                </c:pt>
                <c:pt idx="38">
                  <c:v>195</c:v>
                </c:pt>
                <c:pt idx="39">
                  <c:v>200</c:v>
                </c:pt>
              </c:numCache>
            </c:numRef>
          </c:xVal>
          <c:yVal>
            <c:numRef>
              <c:f>data!$DW$5:$DW$44</c:f>
              <c:numCache>
                <c:formatCode>0_ </c:formatCode>
                <c:ptCount val="40"/>
                <c:pt idx="0">
                  <c:v>16.784999999999989</c:v>
                </c:pt>
                <c:pt idx="1">
                  <c:v>23.919999999999987</c:v>
                </c:pt>
                <c:pt idx="2">
                  <c:v>30.3</c:v>
                </c:pt>
                <c:pt idx="3">
                  <c:v>37.660000000000011</c:v>
                </c:pt>
                <c:pt idx="4">
                  <c:v>41.44</c:v>
                </c:pt>
                <c:pt idx="5">
                  <c:v>43.82</c:v>
                </c:pt>
                <c:pt idx="6">
                  <c:v>45.91</c:v>
                </c:pt>
                <c:pt idx="7">
                  <c:v>47.720000000000013</c:v>
                </c:pt>
                <c:pt idx="8">
                  <c:v>49.32</c:v>
                </c:pt>
                <c:pt idx="9">
                  <c:v>50.83</c:v>
                </c:pt>
                <c:pt idx="10">
                  <c:v>52.18</c:v>
                </c:pt>
                <c:pt idx="11">
                  <c:v>53.31</c:v>
                </c:pt>
                <c:pt idx="12">
                  <c:v>54.44</c:v>
                </c:pt>
                <c:pt idx="13">
                  <c:v>55.44</c:v>
                </c:pt>
                <c:pt idx="14">
                  <c:v>56.34</c:v>
                </c:pt>
                <c:pt idx="15">
                  <c:v>57.18</c:v>
                </c:pt>
                <c:pt idx="16">
                  <c:v>57.99</c:v>
                </c:pt>
                <c:pt idx="17">
                  <c:v>58.71</c:v>
                </c:pt>
                <c:pt idx="18">
                  <c:v>59.42</c:v>
                </c:pt>
                <c:pt idx="19">
                  <c:v>60.11</c:v>
                </c:pt>
                <c:pt idx="20">
                  <c:v>60.839999999999911</c:v>
                </c:pt>
                <c:pt idx="21">
                  <c:v>61.45</c:v>
                </c:pt>
                <c:pt idx="22">
                  <c:v>62.09999999999998</c:v>
                </c:pt>
                <c:pt idx="23">
                  <c:v>62.71</c:v>
                </c:pt>
                <c:pt idx="24">
                  <c:v>63.3</c:v>
                </c:pt>
                <c:pt idx="25">
                  <c:v>63.91</c:v>
                </c:pt>
                <c:pt idx="26">
                  <c:v>64.47</c:v>
                </c:pt>
                <c:pt idx="27">
                  <c:v>65.069999999999993</c:v>
                </c:pt>
                <c:pt idx="28">
                  <c:v>65.61999999999999</c:v>
                </c:pt>
                <c:pt idx="29">
                  <c:v>66.149999999999906</c:v>
                </c:pt>
                <c:pt idx="30">
                  <c:v>66.679999999999978</c:v>
                </c:pt>
                <c:pt idx="31">
                  <c:v>67.19</c:v>
                </c:pt>
                <c:pt idx="32">
                  <c:v>67.709999999999994</c:v>
                </c:pt>
                <c:pt idx="33">
                  <c:v>68.23</c:v>
                </c:pt>
                <c:pt idx="34">
                  <c:v>68.72</c:v>
                </c:pt>
                <c:pt idx="35">
                  <c:v>69.239999999999995</c:v>
                </c:pt>
                <c:pt idx="36">
                  <c:v>69.7</c:v>
                </c:pt>
                <c:pt idx="37">
                  <c:v>70.2</c:v>
                </c:pt>
                <c:pt idx="38">
                  <c:v>70.7</c:v>
                </c:pt>
                <c:pt idx="39">
                  <c:v>71.11999999999999</c:v>
                </c:pt>
              </c:numCache>
            </c:numRef>
          </c:yVal>
          <c:smooth val="0"/>
        </c:ser>
        <c:ser>
          <c:idx val="32"/>
          <c:order val="32"/>
          <c:spPr>
            <a:ln w="28575">
              <a:noFill/>
            </a:ln>
          </c:spPr>
          <c:xVal>
            <c:numRef>
              <c:f>data!$DZ$5:$DZ$44</c:f>
              <c:numCache>
                <c:formatCode>General</c:formatCode>
                <c:ptCount val="40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  <c:pt idx="12">
                  <c:v>65</c:v>
                </c:pt>
                <c:pt idx="13">
                  <c:v>70</c:v>
                </c:pt>
                <c:pt idx="14">
                  <c:v>75</c:v>
                </c:pt>
                <c:pt idx="15">
                  <c:v>80</c:v>
                </c:pt>
                <c:pt idx="16">
                  <c:v>85</c:v>
                </c:pt>
                <c:pt idx="17">
                  <c:v>90</c:v>
                </c:pt>
                <c:pt idx="18">
                  <c:v>95</c:v>
                </c:pt>
                <c:pt idx="19">
                  <c:v>100</c:v>
                </c:pt>
                <c:pt idx="20">
                  <c:v>105</c:v>
                </c:pt>
                <c:pt idx="21">
                  <c:v>110</c:v>
                </c:pt>
                <c:pt idx="22">
                  <c:v>115</c:v>
                </c:pt>
                <c:pt idx="23">
                  <c:v>120</c:v>
                </c:pt>
                <c:pt idx="24">
                  <c:v>125</c:v>
                </c:pt>
                <c:pt idx="25">
                  <c:v>130</c:v>
                </c:pt>
                <c:pt idx="26">
                  <c:v>135</c:v>
                </c:pt>
                <c:pt idx="27">
                  <c:v>140</c:v>
                </c:pt>
                <c:pt idx="28">
                  <c:v>145</c:v>
                </c:pt>
                <c:pt idx="29">
                  <c:v>150</c:v>
                </c:pt>
                <c:pt idx="30">
                  <c:v>155</c:v>
                </c:pt>
                <c:pt idx="31">
                  <c:v>160</c:v>
                </c:pt>
                <c:pt idx="32">
                  <c:v>165</c:v>
                </c:pt>
                <c:pt idx="33">
                  <c:v>170</c:v>
                </c:pt>
                <c:pt idx="34">
                  <c:v>175</c:v>
                </c:pt>
                <c:pt idx="35">
                  <c:v>180</c:v>
                </c:pt>
                <c:pt idx="36">
                  <c:v>185</c:v>
                </c:pt>
                <c:pt idx="37">
                  <c:v>190</c:v>
                </c:pt>
                <c:pt idx="38">
                  <c:v>195</c:v>
                </c:pt>
                <c:pt idx="39">
                  <c:v>200</c:v>
                </c:pt>
              </c:numCache>
            </c:numRef>
          </c:xVal>
          <c:yVal>
            <c:numRef>
              <c:f>data!$EA$5:$EA$44</c:f>
              <c:numCache>
                <c:formatCode>0_ </c:formatCode>
                <c:ptCount val="40"/>
                <c:pt idx="0">
                  <c:v>14.482000000000006</c:v>
                </c:pt>
                <c:pt idx="1">
                  <c:v>20.05</c:v>
                </c:pt>
                <c:pt idx="2">
                  <c:v>25.7</c:v>
                </c:pt>
                <c:pt idx="3">
                  <c:v>31.27</c:v>
                </c:pt>
                <c:pt idx="4">
                  <c:v>36.260000000000012</c:v>
                </c:pt>
                <c:pt idx="5">
                  <c:v>39.17</c:v>
                </c:pt>
                <c:pt idx="6">
                  <c:v>41.52</c:v>
                </c:pt>
                <c:pt idx="7">
                  <c:v>43.59</c:v>
                </c:pt>
                <c:pt idx="8">
                  <c:v>45.44</c:v>
                </c:pt>
                <c:pt idx="9">
                  <c:v>47.1</c:v>
                </c:pt>
                <c:pt idx="10">
                  <c:v>48.660000000000011</c:v>
                </c:pt>
                <c:pt idx="11">
                  <c:v>50.09</c:v>
                </c:pt>
                <c:pt idx="12">
                  <c:v>51.41</c:v>
                </c:pt>
                <c:pt idx="13">
                  <c:v>52.6</c:v>
                </c:pt>
                <c:pt idx="14">
                  <c:v>53.730000000000011</c:v>
                </c:pt>
                <c:pt idx="15">
                  <c:v>54.83</c:v>
                </c:pt>
                <c:pt idx="16">
                  <c:v>55.77</c:v>
                </c:pt>
                <c:pt idx="17">
                  <c:v>56.68</c:v>
                </c:pt>
                <c:pt idx="18">
                  <c:v>57.54</c:v>
                </c:pt>
                <c:pt idx="19">
                  <c:v>58.37</c:v>
                </c:pt>
                <c:pt idx="20">
                  <c:v>59.25</c:v>
                </c:pt>
                <c:pt idx="21">
                  <c:v>59.99</c:v>
                </c:pt>
                <c:pt idx="22">
                  <c:v>60.720000000000013</c:v>
                </c:pt>
                <c:pt idx="23">
                  <c:v>61.44</c:v>
                </c:pt>
                <c:pt idx="24">
                  <c:v>62.13</c:v>
                </c:pt>
                <c:pt idx="25">
                  <c:v>62.84</c:v>
                </c:pt>
                <c:pt idx="26">
                  <c:v>63.49</c:v>
                </c:pt>
                <c:pt idx="27">
                  <c:v>64.179999999999978</c:v>
                </c:pt>
                <c:pt idx="28">
                  <c:v>64.84</c:v>
                </c:pt>
                <c:pt idx="29">
                  <c:v>65.440000000000026</c:v>
                </c:pt>
                <c:pt idx="30">
                  <c:v>66.079999999999899</c:v>
                </c:pt>
                <c:pt idx="31">
                  <c:v>66.669999999999987</c:v>
                </c:pt>
                <c:pt idx="32">
                  <c:v>67.28</c:v>
                </c:pt>
                <c:pt idx="33">
                  <c:v>67.88</c:v>
                </c:pt>
                <c:pt idx="34">
                  <c:v>68.440000000000026</c:v>
                </c:pt>
                <c:pt idx="35">
                  <c:v>69.02</c:v>
                </c:pt>
                <c:pt idx="36">
                  <c:v>69.569999999999922</c:v>
                </c:pt>
                <c:pt idx="37">
                  <c:v>70.13</c:v>
                </c:pt>
                <c:pt idx="38">
                  <c:v>70.669999999999987</c:v>
                </c:pt>
                <c:pt idx="39">
                  <c:v>71.19</c:v>
                </c:pt>
              </c:numCache>
            </c:numRef>
          </c:yVal>
          <c:smooth val="0"/>
        </c:ser>
        <c:ser>
          <c:idx val="33"/>
          <c:order val="33"/>
          <c:spPr>
            <a:ln w="28575">
              <a:noFill/>
            </a:ln>
          </c:spPr>
          <c:xVal>
            <c:numRef>
              <c:f>data!$ED$5:$ED$44</c:f>
              <c:numCache>
                <c:formatCode>General</c:formatCode>
                <c:ptCount val="40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  <c:pt idx="12">
                  <c:v>65</c:v>
                </c:pt>
                <c:pt idx="13">
                  <c:v>70</c:v>
                </c:pt>
                <c:pt idx="14">
                  <c:v>75</c:v>
                </c:pt>
                <c:pt idx="15">
                  <c:v>80</c:v>
                </c:pt>
                <c:pt idx="16">
                  <c:v>85</c:v>
                </c:pt>
                <c:pt idx="17">
                  <c:v>90</c:v>
                </c:pt>
                <c:pt idx="18">
                  <c:v>95</c:v>
                </c:pt>
                <c:pt idx="19">
                  <c:v>100</c:v>
                </c:pt>
                <c:pt idx="20">
                  <c:v>105</c:v>
                </c:pt>
                <c:pt idx="21">
                  <c:v>110</c:v>
                </c:pt>
                <c:pt idx="22">
                  <c:v>115</c:v>
                </c:pt>
                <c:pt idx="23">
                  <c:v>120</c:v>
                </c:pt>
                <c:pt idx="24">
                  <c:v>125</c:v>
                </c:pt>
                <c:pt idx="25">
                  <c:v>130</c:v>
                </c:pt>
                <c:pt idx="26">
                  <c:v>135</c:v>
                </c:pt>
                <c:pt idx="27">
                  <c:v>140</c:v>
                </c:pt>
                <c:pt idx="28">
                  <c:v>145</c:v>
                </c:pt>
                <c:pt idx="29">
                  <c:v>150</c:v>
                </c:pt>
                <c:pt idx="30">
                  <c:v>155</c:v>
                </c:pt>
                <c:pt idx="31">
                  <c:v>160</c:v>
                </c:pt>
                <c:pt idx="32">
                  <c:v>165</c:v>
                </c:pt>
                <c:pt idx="33">
                  <c:v>170</c:v>
                </c:pt>
                <c:pt idx="34">
                  <c:v>175</c:v>
                </c:pt>
                <c:pt idx="35">
                  <c:v>180</c:v>
                </c:pt>
                <c:pt idx="36">
                  <c:v>185</c:v>
                </c:pt>
                <c:pt idx="37">
                  <c:v>190</c:v>
                </c:pt>
                <c:pt idx="38">
                  <c:v>195</c:v>
                </c:pt>
                <c:pt idx="39">
                  <c:v>200</c:v>
                </c:pt>
              </c:numCache>
            </c:numRef>
          </c:xVal>
          <c:yVal>
            <c:numRef>
              <c:f>data!$EE$5:$EE$44</c:f>
              <c:numCache>
                <c:formatCode>0_ </c:formatCode>
                <c:ptCount val="40"/>
                <c:pt idx="0">
                  <c:v>16.172999999999988</c:v>
                </c:pt>
                <c:pt idx="1">
                  <c:v>22.84</c:v>
                </c:pt>
                <c:pt idx="2">
                  <c:v>29.22</c:v>
                </c:pt>
                <c:pt idx="3">
                  <c:v>35.68</c:v>
                </c:pt>
                <c:pt idx="4">
                  <c:v>41.37</c:v>
                </c:pt>
                <c:pt idx="5">
                  <c:v>44.42</c:v>
                </c:pt>
                <c:pt idx="6">
                  <c:v>46.82</c:v>
                </c:pt>
                <c:pt idx="7">
                  <c:v>48.98</c:v>
                </c:pt>
                <c:pt idx="8">
                  <c:v>50.9</c:v>
                </c:pt>
                <c:pt idx="9">
                  <c:v>52.64</c:v>
                </c:pt>
                <c:pt idx="10">
                  <c:v>54.230000000000011</c:v>
                </c:pt>
                <c:pt idx="11">
                  <c:v>55.730000000000011</c:v>
                </c:pt>
                <c:pt idx="12">
                  <c:v>57.08</c:v>
                </c:pt>
                <c:pt idx="13">
                  <c:v>58.32</c:v>
                </c:pt>
                <c:pt idx="14">
                  <c:v>59.5</c:v>
                </c:pt>
                <c:pt idx="15">
                  <c:v>60.55</c:v>
                </c:pt>
                <c:pt idx="16">
                  <c:v>61.57</c:v>
                </c:pt>
                <c:pt idx="17">
                  <c:v>62.47</c:v>
                </c:pt>
                <c:pt idx="18">
                  <c:v>63.32</c:v>
                </c:pt>
                <c:pt idx="19">
                  <c:v>64.119999999999905</c:v>
                </c:pt>
                <c:pt idx="20">
                  <c:v>64.98</c:v>
                </c:pt>
                <c:pt idx="21">
                  <c:v>65.679999999999978</c:v>
                </c:pt>
                <c:pt idx="22">
                  <c:v>66.410000000000025</c:v>
                </c:pt>
                <c:pt idx="23">
                  <c:v>67.13</c:v>
                </c:pt>
                <c:pt idx="24">
                  <c:v>67.790000000000006</c:v>
                </c:pt>
                <c:pt idx="25">
                  <c:v>68.459999999999994</c:v>
                </c:pt>
                <c:pt idx="26">
                  <c:v>69.079999999999899</c:v>
                </c:pt>
                <c:pt idx="27">
                  <c:v>69.73</c:v>
                </c:pt>
                <c:pt idx="28">
                  <c:v>70.39</c:v>
                </c:pt>
                <c:pt idx="29">
                  <c:v>70.989999999999995</c:v>
                </c:pt>
                <c:pt idx="30">
                  <c:v>71.61</c:v>
                </c:pt>
                <c:pt idx="31">
                  <c:v>72.19</c:v>
                </c:pt>
                <c:pt idx="32">
                  <c:v>72.81</c:v>
                </c:pt>
                <c:pt idx="33">
                  <c:v>73.400000000000006</c:v>
                </c:pt>
                <c:pt idx="34">
                  <c:v>73.959999999999994</c:v>
                </c:pt>
                <c:pt idx="35">
                  <c:v>74.53</c:v>
                </c:pt>
                <c:pt idx="36">
                  <c:v>75.069999999999993</c:v>
                </c:pt>
                <c:pt idx="37">
                  <c:v>75.61999999999999</c:v>
                </c:pt>
                <c:pt idx="38">
                  <c:v>76.199999999999903</c:v>
                </c:pt>
                <c:pt idx="39">
                  <c:v>76.7</c:v>
                </c:pt>
              </c:numCache>
            </c:numRef>
          </c:yVal>
          <c:smooth val="0"/>
        </c:ser>
        <c:ser>
          <c:idx val="34"/>
          <c:order val="34"/>
          <c:spPr>
            <a:ln w="28575">
              <a:noFill/>
            </a:ln>
          </c:spPr>
          <c:xVal>
            <c:numRef>
              <c:f>data!$EH$5:$EH$44</c:f>
              <c:numCache>
                <c:formatCode>General</c:formatCode>
                <c:ptCount val="40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  <c:pt idx="12">
                  <c:v>65</c:v>
                </c:pt>
                <c:pt idx="13">
                  <c:v>70</c:v>
                </c:pt>
                <c:pt idx="14">
                  <c:v>75</c:v>
                </c:pt>
                <c:pt idx="15">
                  <c:v>80</c:v>
                </c:pt>
                <c:pt idx="16">
                  <c:v>85</c:v>
                </c:pt>
                <c:pt idx="17">
                  <c:v>90</c:v>
                </c:pt>
                <c:pt idx="18">
                  <c:v>95</c:v>
                </c:pt>
                <c:pt idx="19">
                  <c:v>100</c:v>
                </c:pt>
                <c:pt idx="20">
                  <c:v>105</c:v>
                </c:pt>
                <c:pt idx="21">
                  <c:v>110</c:v>
                </c:pt>
                <c:pt idx="22">
                  <c:v>115</c:v>
                </c:pt>
                <c:pt idx="23">
                  <c:v>120</c:v>
                </c:pt>
                <c:pt idx="24">
                  <c:v>125</c:v>
                </c:pt>
                <c:pt idx="25">
                  <c:v>130</c:v>
                </c:pt>
                <c:pt idx="26">
                  <c:v>135</c:v>
                </c:pt>
                <c:pt idx="27">
                  <c:v>140</c:v>
                </c:pt>
                <c:pt idx="28">
                  <c:v>145</c:v>
                </c:pt>
                <c:pt idx="29">
                  <c:v>150</c:v>
                </c:pt>
                <c:pt idx="30">
                  <c:v>155</c:v>
                </c:pt>
                <c:pt idx="31">
                  <c:v>160</c:v>
                </c:pt>
                <c:pt idx="32">
                  <c:v>165</c:v>
                </c:pt>
                <c:pt idx="33">
                  <c:v>170</c:v>
                </c:pt>
                <c:pt idx="34">
                  <c:v>175</c:v>
                </c:pt>
                <c:pt idx="35">
                  <c:v>180</c:v>
                </c:pt>
                <c:pt idx="36">
                  <c:v>185</c:v>
                </c:pt>
                <c:pt idx="37">
                  <c:v>190</c:v>
                </c:pt>
                <c:pt idx="38">
                  <c:v>195</c:v>
                </c:pt>
                <c:pt idx="39">
                  <c:v>200</c:v>
                </c:pt>
              </c:numCache>
            </c:numRef>
          </c:xVal>
          <c:yVal>
            <c:numRef>
              <c:f>data!$EI$5:$EI$44</c:f>
              <c:numCache>
                <c:formatCode>0_ </c:formatCode>
                <c:ptCount val="40"/>
                <c:pt idx="0">
                  <c:v>15.345000000000002</c:v>
                </c:pt>
                <c:pt idx="1">
                  <c:v>21.57</c:v>
                </c:pt>
                <c:pt idx="2">
                  <c:v>27.39</c:v>
                </c:pt>
                <c:pt idx="3">
                  <c:v>33.270000000000003</c:v>
                </c:pt>
                <c:pt idx="4">
                  <c:v>38.64</c:v>
                </c:pt>
                <c:pt idx="5">
                  <c:v>41.55</c:v>
                </c:pt>
                <c:pt idx="6">
                  <c:v>43.87</c:v>
                </c:pt>
                <c:pt idx="7">
                  <c:v>45.84</c:v>
                </c:pt>
                <c:pt idx="8">
                  <c:v>47.65</c:v>
                </c:pt>
                <c:pt idx="9">
                  <c:v>49.3</c:v>
                </c:pt>
                <c:pt idx="10">
                  <c:v>50.82</c:v>
                </c:pt>
                <c:pt idx="11">
                  <c:v>52.21</c:v>
                </c:pt>
                <c:pt idx="12">
                  <c:v>53.51</c:v>
                </c:pt>
                <c:pt idx="13">
                  <c:v>54.68</c:v>
                </c:pt>
                <c:pt idx="14">
                  <c:v>55.82</c:v>
                </c:pt>
                <c:pt idx="15">
                  <c:v>56.86</c:v>
                </c:pt>
                <c:pt idx="16">
                  <c:v>57.8</c:v>
                </c:pt>
                <c:pt idx="17">
                  <c:v>58.68</c:v>
                </c:pt>
                <c:pt idx="18">
                  <c:v>59.5</c:v>
                </c:pt>
                <c:pt idx="19">
                  <c:v>60.290000000000013</c:v>
                </c:pt>
                <c:pt idx="20">
                  <c:v>61.1</c:v>
                </c:pt>
                <c:pt idx="21">
                  <c:v>61.760000000000012</c:v>
                </c:pt>
                <c:pt idx="22">
                  <c:v>62.46</c:v>
                </c:pt>
                <c:pt idx="23">
                  <c:v>63.14</c:v>
                </c:pt>
                <c:pt idx="24">
                  <c:v>63.77</c:v>
                </c:pt>
                <c:pt idx="25">
                  <c:v>64.410000000000025</c:v>
                </c:pt>
                <c:pt idx="26">
                  <c:v>65.010000000000005</c:v>
                </c:pt>
                <c:pt idx="27">
                  <c:v>65.63</c:v>
                </c:pt>
                <c:pt idx="28">
                  <c:v>66.239999999999995</c:v>
                </c:pt>
                <c:pt idx="29">
                  <c:v>66.790000000000006</c:v>
                </c:pt>
                <c:pt idx="30">
                  <c:v>67.38</c:v>
                </c:pt>
                <c:pt idx="31">
                  <c:v>67.940000000000026</c:v>
                </c:pt>
                <c:pt idx="32">
                  <c:v>68.5</c:v>
                </c:pt>
                <c:pt idx="33">
                  <c:v>69.05</c:v>
                </c:pt>
                <c:pt idx="34">
                  <c:v>69.59</c:v>
                </c:pt>
                <c:pt idx="35">
                  <c:v>70.14</c:v>
                </c:pt>
                <c:pt idx="36">
                  <c:v>70.649999999999991</c:v>
                </c:pt>
                <c:pt idx="37">
                  <c:v>71.169999999999987</c:v>
                </c:pt>
                <c:pt idx="38">
                  <c:v>71.679999999999978</c:v>
                </c:pt>
                <c:pt idx="39">
                  <c:v>72.149999999999906</c:v>
                </c:pt>
              </c:numCache>
            </c:numRef>
          </c:yVal>
          <c:smooth val="0"/>
        </c:ser>
        <c:ser>
          <c:idx val="35"/>
          <c:order val="35"/>
          <c:spPr>
            <a:ln w="28575">
              <a:noFill/>
            </a:ln>
          </c:spPr>
          <c:xVal>
            <c:numRef>
              <c:f>data!$EL$5:$EL$44</c:f>
              <c:numCache>
                <c:formatCode>General</c:formatCode>
                <c:ptCount val="40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  <c:pt idx="12">
                  <c:v>65</c:v>
                </c:pt>
                <c:pt idx="13">
                  <c:v>70</c:v>
                </c:pt>
                <c:pt idx="14">
                  <c:v>75</c:v>
                </c:pt>
                <c:pt idx="15">
                  <c:v>80</c:v>
                </c:pt>
                <c:pt idx="16">
                  <c:v>85</c:v>
                </c:pt>
                <c:pt idx="17">
                  <c:v>90</c:v>
                </c:pt>
                <c:pt idx="18">
                  <c:v>95</c:v>
                </c:pt>
                <c:pt idx="19">
                  <c:v>100</c:v>
                </c:pt>
                <c:pt idx="20">
                  <c:v>105</c:v>
                </c:pt>
                <c:pt idx="21">
                  <c:v>110</c:v>
                </c:pt>
                <c:pt idx="22">
                  <c:v>115</c:v>
                </c:pt>
                <c:pt idx="23">
                  <c:v>120</c:v>
                </c:pt>
                <c:pt idx="24">
                  <c:v>125</c:v>
                </c:pt>
                <c:pt idx="25">
                  <c:v>130</c:v>
                </c:pt>
                <c:pt idx="26">
                  <c:v>135</c:v>
                </c:pt>
                <c:pt idx="27">
                  <c:v>140</c:v>
                </c:pt>
                <c:pt idx="28">
                  <c:v>145</c:v>
                </c:pt>
                <c:pt idx="29">
                  <c:v>150</c:v>
                </c:pt>
                <c:pt idx="30">
                  <c:v>155</c:v>
                </c:pt>
                <c:pt idx="31">
                  <c:v>160</c:v>
                </c:pt>
                <c:pt idx="32">
                  <c:v>165</c:v>
                </c:pt>
                <c:pt idx="33">
                  <c:v>170</c:v>
                </c:pt>
                <c:pt idx="34">
                  <c:v>175</c:v>
                </c:pt>
                <c:pt idx="35">
                  <c:v>180</c:v>
                </c:pt>
                <c:pt idx="36">
                  <c:v>185</c:v>
                </c:pt>
                <c:pt idx="37">
                  <c:v>190</c:v>
                </c:pt>
                <c:pt idx="38">
                  <c:v>195</c:v>
                </c:pt>
                <c:pt idx="39">
                  <c:v>200</c:v>
                </c:pt>
              </c:numCache>
            </c:numRef>
          </c:xVal>
          <c:yVal>
            <c:numRef>
              <c:f>data!$EM$5:$EM$44</c:f>
              <c:numCache>
                <c:formatCode>0_ </c:formatCode>
                <c:ptCount val="40"/>
                <c:pt idx="0">
                  <c:v>15.042</c:v>
                </c:pt>
                <c:pt idx="1">
                  <c:v>21.04</c:v>
                </c:pt>
                <c:pt idx="2">
                  <c:v>26.5</c:v>
                </c:pt>
                <c:pt idx="3">
                  <c:v>32.090000000000003</c:v>
                </c:pt>
                <c:pt idx="4">
                  <c:v>37.06</c:v>
                </c:pt>
                <c:pt idx="5">
                  <c:v>39.54</c:v>
                </c:pt>
                <c:pt idx="6">
                  <c:v>41.57</c:v>
                </c:pt>
                <c:pt idx="7">
                  <c:v>43.39</c:v>
                </c:pt>
                <c:pt idx="8">
                  <c:v>45</c:v>
                </c:pt>
                <c:pt idx="9">
                  <c:v>46.44</c:v>
                </c:pt>
                <c:pt idx="10">
                  <c:v>47.78</c:v>
                </c:pt>
                <c:pt idx="11">
                  <c:v>49.01</c:v>
                </c:pt>
                <c:pt idx="12">
                  <c:v>50.15</c:v>
                </c:pt>
                <c:pt idx="13">
                  <c:v>51.190000000000012</c:v>
                </c:pt>
                <c:pt idx="14">
                  <c:v>52.15</c:v>
                </c:pt>
                <c:pt idx="15">
                  <c:v>53.04</c:v>
                </c:pt>
                <c:pt idx="16">
                  <c:v>53.87</c:v>
                </c:pt>
                <c:pt idx="17">
                  <c:v>54.64</c:v>
                </c:pt>
                <c:pt idx="18">
                  <c:v>55.35</c:v>
                </c:pt>
                <c:pt idx="19">
                  <c:v>56.02</c:v>
                </c:pt>
                <c:pt idx="20">
                  <c:v>56.7</c:v>
                </c:pt>
                <c:pt idx="21">
                  <c:v>57.290000000000013</c:v>
                </c:pt>
                <c:pt idx="22">
                  <c:v>57.91</c:v>
                </c:pt>
                <c:pt idx="23">
                  <c:v>58.5</c:v>
                </c:pt>
                <c:pt idx="24">
                  <c:v>59.04</c:v>
                </c:pt>
                <c:pt idx="25">
                  <c:v>59.620000000000012</c:v>
                </c:pt>
                <c:pt idx="26">
                  <c:v>60.17</c:v>
                </c:pt>
                <c:pt idx="27">
                  <c:v>60.730000000000011</c:v>
                </c:pt>
                <c:pt idx="28">
                  <c:v>61.27</c:v>
                </c:pt>
                <c:pt idx="29">
                  <c:v>61.760000000000012</c:v>
                </c:pt>
                <c:pt idx="30">
                  <c:v>62.27</c:v>
                </c:pt>
                <c:pt idx="31">
                  <c:v>62.75</c:v>
                </c:pt>
                <c:pt idx="32">
                  <c:v>63.260000000000012</c:v>
                </c:pt>
                <c:pt idx="33">
                  <c:v>63.77</c:v>
                </c:pt>
                <c:pt idx="34">
                  <c:v>64.22</c:v>
                </c:pt>
                <c:pt idx="35">
                  <c:v>64.709999999999994</c:v>
                </c:pt>
                <c:pt idx="36">
                  <c:v>65.16</c:v>
                </c:pt>
                <c:pt idx="37">
                  <c:v>65.599999999999994</c:v>
                </c:pt>
                <c:pt idx="38">
                  <c:v>66.06</c:v>
                </c:pt>
                <c:pt idx="39">
                  <c:v>66.489999999999995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514624"/>
        <c:axId val="37515200"/>
      </c:scatterChart>
      <c:valAx>
        <c:axId val="375146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2000"/>
                </a:pPr>
                <a:r>
                  <a:rPr lang="en-US" sz="1600" dirty="0"/>
                  <a:t>Bias Voltage</a:t>
                </a:r>
                <a:r>
                  <a:rPr lang="en-US" sz="1600" baseline="0" dirty="0"/>
                  <a:t> (V)</a:t>
                </a:r>
                <a:endParaRPr lang="en-US" sz="1600" dirty="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37515200"/>
        <c:crosses val="autoZero"/>
        <c:crossBetween val="midCat"/>
      </c:valAx>
      <c:valAx>
        <c:axId val="37515200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 sz="1600" dirty="0"/>
                  <a:t>leakage current (</a:t>
                </a:r>
                <a:r>
                  <a:rPr lang="en-US" sz="1600" dirty="0" err="1"/>
                  <a:t>nA</a:t>
                </a:r>
                <a:r>
                  <a:rPr lang="en-US" sz="1600" dirty="0"/>
                  <a:t>)</a:t>
                </a:r>
              </a:p>
            </c:rich>
          </c:tx>
          <c:layout/>
          <c:overlay val="0"/>
        </c:title>
        <c:numFmt formatCode="0_ " sourceLinked="1"/>
        <c:majorTickMark val="none"/>
        <c:minorTickMark val="none"/>
        <c:tickLblPos val="nextTo"/>
        <c:crossAx val="37514624"/>
        <c:crosses val="autoZero"/>
        <c:crossBetween val="midCat"/>
      </c:valAx>
      <c:spPr>
        <a:solidFill>
          <a:schemeClr val="bg1"/>
        </a:solidFill>
        <a:ln w="3175"/>
      </c:spPr>
    </c:plotArea>
    <c:plotVisOnly val="1"/>
    <c:dispBlanksAs val="gap"/>
    <c:showDLblsOverMax val="0"/>
  </c:chart>
  <c:spPr>
    <a:solidFill>
      <a:prstClr val="white"/>
    </a:solidFill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Vfd</c:v>
          </c:tx>
          <c:invertIfNegative val="0"/>
          <c:cat>
            <c:numRef>
              <c:f>Sheet3!$A$2:$A$7</c:f>
              <c:numCache>
                <c:formatCode>General</c:formatCode>
                <c:ptCount val="6"/>
                <c:pt idx="0">
                  <c:v>75</c:v>
                </c:pt>
                <c:pt idx="1">
                  <c:v>80</c:v>
                </c:pt>
                <c:pt idx="2">
                  <c:v>85</c:v>
                </c:pt>
                <c:pt idx="3">
                  <c:v>90</c:v>
                </c:pt>
                <c:pt idx="4">
                  <c:v>95</c:v>
                </c:pt>
                <c:pt idx="5">
                  <c:v>100</c:v>
                </c:pt>
              </c:numCache>
            </c:numRef>
          </c:cat>
          <c:val>
            <c:numRef>
              <c:f>Sheet3!$B$2:$B$7</c:f>
              <c:numCache>
                <c:formatCode>General</c:formatCode>
                <c:ptCount val="6"/>
                <c:pt idx="0">
                  <c:v>0</c:v>
                </c:pt>
                <c:pt idx="1">
                  <c:v>3</c:v>
                </c:pt>
                <c:pt idx="2">
                  <c:v>28</c:v>
                </c:pt>
                <c:pt idx="3">
                  <c:v>1</c:v>
                </c:pt>
                <c:pt idx="4">
                  <c:v>4</c:v>
                </c:pt>
                <c:pt idx="5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0820736"/>
        <c:axId val="75564736"/>
      </c:barChart>
      <c:catAx>
        <c:axId val="408207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75564736"/>
        <c:crosses val="autoZero"/>
        <c:auto val="1"/>
        <c:lblAlgn val="ctr"/>
        <c:lblOffset val="100"/>
        <c:noMultiLvlLbl val="0"/>
      </c:catAx>
      <c:valAx>
        <c:axId val="755647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0820736"/>
        <c:crosses val="autoZero"/>
        <c:crossBetween val="between"/>
      </c:valAx>
      <c:spPr>
        <a:solidFill>
          <a:schemeClr val="bg1"/>
        </a:solidFill>
      </c:spPr>
    </c:plotArea>
    <c:plotVisOnly val="1"/>
    <c:dispBlanksAs val="gap"/>
    <c:showDLblsOverMax val="0"/>
  </c:chart>
  <c:spPr>
    <a:solidFill>
      <a:prstClr val="white"/>
    </a:solidFill>
  </c:sp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0.56716</cdr:x>
      <cdr:y>0.42841</cdr:y>
    </cdr:from>
    <cdr:to>
      <cdr:x>0.79948</cdr:x>
      <cdr:y>0.52548</cdr:y>
    </cdr:to>
    <cdr:sp macro="" textlink="">
      <cdr:nvSpPr>
        <cdr:cNvPr id="2" name="TextBox 2"/>
        <cdr:cNvSpPr txBox="1"/>
      </cdr:nvSpPr>
      <cdr:spPr>
        <a:xfrm xmlns:a="http://schemas.openxmlformats.org/drawingml/2006/main">
          <a:off x="2736304" y="1358279"/>
          <a:ext cx="1120820" cy="30777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it-IT"/>
          </a:defPPr>
          <a:lvl1pPr algn="l" rtl="0" fontAlgn="base">
            <a:spcBef>
              <a:spcPct val="0"/>
            </a:spcBef>
            <a:spcAft>
              <a:spcPct val="0"/>
            </a:spcAft>
            <a:defRPr sz="2000" kern="120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2000" kern="120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2000" kern="120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2000" kern="120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2000" kern="120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defRPr>
          </a:lvl5pPr>
          <a:lvl6pPr marL="2286000" algn="l" defTabSz="457200" rtl="0" eaLnBrk="1" latinLnBrk="0" hangingPunct="1">
            <a:defRPr sz="2000" kern="120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defRPr>
          </a:lvl6pPr>
          <a:lvl7pPr marL="2743200" algn="l" defTabSz="457200" rtl="0" eaLnBrk="1" latinLnBrk="0" hangingPunct="1">
            <a:defRPr sz="2000" kern="120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defRPr>
          </a:lvl7pPr>
          <a:lvl8pPr marL="3200400" algn="l" defTabSz="457200" rtl="0" eaLnBrk="1" latinLnBrk="0" hangingPunct="1">
            <a:defRPr sz="2000" kern="120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defRPr>
          </a:lvl8pPr>
          <a:lvl9pPr marL="3657600" algn="l" defTabSz="457200" rtl="0" eaLnBrk="1" latinLnBrk="0" hangingPunct="1">
            <a:defRPr sz="2000" kern="120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defRPr>
          </a:lvl9pPr>
        </a:lstStyle>
        <a:p xmlns:a="http://schemas.openxmlformats.org/drawingml/2006/main">
          <a:r>
            <a:rPr lang="it-IT" sz="1400" dirty="0" smtClean="0"/>
            <a:t>noise: 1.4%</a:t>
          </a:r>
          <a:endParaRPr lang="it-IT" sz="1400" dirty="0"/>
        </a:p>
      </cdr:txBody>
    </cdr:sp>
  </cdr:relSizeAnchor>
  <cdr:relSizeAnchor xmlns:cdr="http://schemas.openxmlformats.org/drawingml/2006/chartDrawing">
    <cdr:from>
      <cdr:x>0.68647</cdr:x>
      <cdr:y>0.31796</cdr:y>
    </cdr:from>
    <cdr:to>
      <cdr:x>0.76119</cdr:x>
      <cdr:y>0.45181</cdr:y>
    </cdr:to>
    <cdr:cxnSp macro="">
      <cdr:nvCxnSpPr>
        <cdr:cNvPr id="3" name="Straight Arrow Connector 2"/>
        <cdr:cNvCxnSpPr/>
      </cdr:nvCxnSpPr>
      <cdr:spPr>
        <a:xfrm xmlns:a="http://schemas.openxmlformats.org/drawingml/2006/main" flipV="1">
          <a:off x="3311916" y="1008112"/>
          <a:ext cx="360492" cy="424355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E9BEC8-F210-4CD3-89A1-DE59D173CF56}" type="datetimeFigureOut">
              <a:rPr lang="it-IT" smtClean="0"/>
              <a:t>08/09/2014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EE0FA9-CC5A-4C27-A7B8-CD169633BF0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70197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E0FA9-CC5A-4C27-A7B8-CD169633BF0F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04509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September 9th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Scaringella - PSD10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September 9th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Scaringella - PSD10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September 9th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Scaringella - PSD10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September 9th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Scaringella - PSD10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September 9th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Scaringella - PSD10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September 9th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Scaringella - PSD10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September 9th 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Scaringella - PSD10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September 9th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Scaringella - PSD10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September 9th 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Scaringella - PSD10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September 9th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Scaringella - PSD10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September 9th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Scaringella - PSD10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it-IT" smtClean="0"/>
              <a:t>September 9th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smtClean="0"/>
              <a:t>M. Scaringella - PSD10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iming>
    <p:tnLst>
      <p:par>
        <p:cTn id="1" dur="indefinite" restart="never" nodeType="tmRoot"/>
      </p:par>
    </p:tnLst>
  </p:timing>
  <p:hf hdr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74805/session/7/contribution/86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slideLayout" Target="../slideLayouts/slideLayout2.xml"/><Relationship Id="rId7" Type="http://schemas.openxmlformats.org/officeDocument/2006/relationships/chart" Target="../charts/chart1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ttotitolo 1"/>
          <p:cNvSpPr>
            <a:spLocks noGrp="1"/>
          </p:cNvSpPr>
          <p:nvPr>
            <p:ph type="subTitle" idx="1"/>
          </p:nvPr>
        </p:nvSpPr>
        <p:spPr>
          <a:xfrm>
            <a:off x="179512" y="2132856"/>
            <a:ext cx="8784976" cy="3888432"/>
          </a:xfrm>
        </p:spPr>
        <p:txBody>
          <a:bodyPr>
            <a:normAutofit fontScale="62500" lnSpcReduction="20000"/>
          </a:bodyPr>
          <a:lstStyle/>
          <a:p>
            <a:pPr lvl="0" algn="ctr"/>
            <a:r>
              <a:rPr lang="it-IT" sz="3800" u="sng" dirty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M. </a:t>
            </a:r>
            <a:r>
              <a:rPr lang="it-IT" sz="3800" u="sng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Scaringella</a:t>
            </a:r>
            <a:r>
              <a:rPr lang="it-IT" sz="3800" baseline="30000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1</a:t>
            </a:r>
            <a:r>
              <a:rPr lang="it-IT" sz="3800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, </a:t>
            </a:r>
            <a:r>
              <a:rPr lang="it-IT" sz="3800" dirty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M. </a:t>
            </a:r>
            <a:r>
              <a:rPr lang="it-IT" sz="3800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Bruzzi</a:t>
            </a:r>
            <a:r>
              <a:rPr lang="it-IT" sz="3800" baseline="30000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2,3</a:t>
            </a:r>
            <a:r>
              <a:rPr lang="it-IT" sz="3800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, </a:t>
            </a:r>
            <a:r>
              <a:rPr lang="it-IT" sz="3800" dirty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M. </a:t>
            </a:r>
            <a:r>
              <a:rPr lang="it-IT" sz="3800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Bucciolini</a:t>
            </a:r>
            <a:r>
              <a:rPr lang="it-IT" sz="3800" baseline="30000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3,4,10</a:t>
            </a:r>
            <a:r>
              <a:rPr lang="it-IT" sz="3800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,  M. Carpinelli</a:t>
            </a:r>
            <a:r>
              <a:rPr lang="it-IT" sz="3800" baseline="30000" dirty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8,9</a:t>
            </a:r>
            <a:r>
              <a:rPr lang="it-IT" sz="3800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, G</a:t>
            </a:r>
            <a:r>
              <a:rPr lang="it-IT" sz="3800" dirty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. A. P. </a:t>
            </a:r>
            <a:r>
              <a:rPr lang="it-IT" sz="3800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Cirrone</a:t>
            </a:r>
            <a:r>
              <a:rPr lang="it-IT" sz="3800" baseline="30000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5</a:t>
            </a:r>
            <a:r>
              <a:rPr lang="it-IT" sz="3800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, </a:t>
            </a:r>
            <a:r>
              <a:rPr lang="it-IT" sz="3800" dirty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C. </a:t>
            </a:r>
            <a:r>
              <a:rPr lang="it-IT" sz="3800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Civinini</a:t>
            </a:r>
            <a:r>
              <a:rPr lang="it-IT" sz="3800" baseline="30000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3</a:t>
            </a:r>
            <a:r>
              <a:rPr lang="it-IT" sz="3800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, </a:t>
            </a:r>
            <a:r>
              <a:rPr lang="it-IT" sz="3800" dirty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G. </a:t>
            </a:r>
            <a:r>
              <a:rPr lang="it-IT" sz="3800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Cuttone</a:t>
            </a:r>
            <a:r>
              <a:rPr lang="it-IT" sz="3800" baseline="30000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5</a:t>
            </a:r>
            <a:r>
              <a:rPr lang="it-IT" sz="3800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, </a:t>
            </a:r>
            <a:r>
              <a:rPr lang="it-IT" sz="3800" dirty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D. Lo </a:t>
            </a:r>
            <a:r>
              <a:rPr lang="it-IT" sz="3800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Presti</a:t>
            </a:r>
            <a:r>
              <a:rPr lang="it-IT" sz="3800" baseline="30000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6,7</a:t>
            </a:r>
            <a:r>
              <a:rPr lang="it-IT" sz="3800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, </a:t>
            </a:r>
            <a:r>
              <a:rPr lang="it-IT" sz="3800" dirty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S. </a:t>
            </a:r>
            <a:r>
              <a:rPr lang="it-IT" sz="3800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Pallotta</a:t>
            </a:r>
            <a:r>
              <a:rPr lang="it-IT" sz="3800" baseline="30000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3,4,10</a:t>
            </a:r>
            <a:r>
              <a:rPr lang="it-IT" sz="3800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, </a:t>
            </a:r>
            <a:r>
              <a:rPr lang="it-IT" sz="3800" dirty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C. </a:t>
            </a:r>
            <a:r>
              <a:rPr lang="it-IT" sz="3800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Pugliatti</a:t>
            </a:r>
            <a:r>
              <a:rPr lang="it-IT" sz="3800" baseline="30000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6,7</a:t>
            </a:r>
            <a:r>
              <a:rPr lang="it-IT" sz="3800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, </a:t>
            </a:r>
            <a:r>
              <a:rPr lang="it-IT" sz="3800" dirty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N. </a:t>
            </a:r>
            <a:r>
              <a:rPr lang="it-IT" sz="3800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Randazzo</a:t>
            </a:r>
            <a:r>
              <a:rPr lang="it-IT" sz="3800" baseline="30000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6</a:t>
            </a:r>
            <a:r>
              <a:rPr lang="it-IT" sz="3800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, </a:t>
            </a:r>
            <a:r>
              <a:rPr lang="it-IT" sz="3800" dirty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F. </a:t>
            </a:r>
            <a:r>
              <a:rPr lang="it-IT" sz="3800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Romano</a:t>
            </a:r>
            <a:r>
              <a:rPr lang="it-IT" sz="3800" baseline="30000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5</a:t>
            </a:r>
            <a:r>
              <a:rPr lang="it-IT" sz="3800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, </a:t>
            </a:r>
            <a:r>
              <a:rPr lang="it-IT" sz="3800" dirty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V. Sipala</a:t>
            </a:r>
            <a:r>
              <a:rPr lang="it-IT" sz="3800" baseline="30000" dirty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8,9</a:t>
            </a:r>
            <a:r>
              <a:rPr lang="it-IT" sz="3800" dirty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, C. </a:t>
            </a:r>
            <a:r>
              <a:rPr lang="it-IT" sz="3800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Stancampiano</a:t>
            </a:r>
            <a:r>
              <a:rPr lang="it-IT" sz="3800" baseline="30000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5</a:t>
            </a:r>
            <a:r>
              <a:rPr lang="it-IT" sz="3800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, </a:t>
            </a:r>
            <a:r>
              <a:rPr lang="it-IT" sz="3800" dirty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C. </a:t>
            </a:r>
            <a:r>
              <a:rPr lang="it-IT" sz="3800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Talamonti</a:t>
            </a:r>
            <a:r>
              <a:rPr lang="it-IT" sz="3800" baseline="30000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3,4,10</a:t>
            </a:r>
            <a:r>
              <a:rPr lang="it-IT" sz="3800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, </a:t>
            </a:r>
            <a:r>
              <a:rPr lang="it-IT" sz="3800" dirty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E. </a:t>
            </a:r>
            <a:r>
              <a:rPr lang="it-IT" sz="3800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Vanzi</a:t>
            </a:r>
            <a:r>
              <a:rPr lang="it-IT" sz="3800" baseline="30000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11</a:t>
            </a:r>
            <a:r>
              <a:rPr lang="it-IT" sz="3800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, </a:t>
            </a:r>
            <a:r>
              <a:rPr lang="it-IT" sz="3800" dirty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M. </a:t>
            </a:r>
            <a:r>
              <a:rPr lang="it-IT" sz="3800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Zani</a:t>
            </a:r>
            <a:r>
              <a:rPr lang="it-IT" sz="3800" baseline="30000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3,4</a:t>
            </a:r>
          </a:p>
          <a:p>
            <a:pPr lvl="0" algn="ctr"/>
            <a:endParaRPr lang="it-IT" baseline="30000" dirty="0">
              <a:solidFill>
                <a:schemeClr val="tx1"/>
              </a:solidFill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baseline="300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1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Information Engineering Department, </a:t>
            </a:r>
            <a:r>
              <a:rPr lang="en-US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University of Florence, Florence, Italy</a:t>
            </a:r>
            <a:br>
              <a:rPr lang="en-US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</a:br>
            <a:r>
              <a:rPr lang="en-US" baseline="300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2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Physics and Astronomy Department, </a:t>
            </a:r>
            <a:r>
              <a:rPr lang="en-US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University of Florence, Florence, Italy</a:t>
            </a:r>
            <a:br>
              <a:rPr lang="en-US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</a:br>
            <a:r>
              <a:rPr lang="en-US" baseline="300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3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INFN </a:t>
            </a:r>
            <a:r>
              <a:rPr lang="en-US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- Florence Division, Florence, Italy</a:t>
            </a:r>
            <a:br>
              <a:rPr lang="en-US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</a:br>
            <a:r>
              <a:rPr lang="en-US" baseline="300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4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Department of Biomedical, Experimental and Clinical Sciences, </a:t>
            </a:r>
            <a:r>
              <a:rPr lang="en-US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University of Florence, Florence, Italy</a:t>
            </a:r>
            <a:br>
              <a:rPr lang="en-US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</a:br>
            <a:r>
              <a:rPr lang="en-US" baseline="300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5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INFN </a:t>
            </a:r>
            <a:r>
              <a:rPr lang="en-US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- </a:t>
            </a:r>
            <a:r>
              <a:rPr lang="en-US" dirty="0" err="1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Laboratori</a:t>
            </a:r>
            <a:r>
              <a:rPr lang="en-US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Nazionali</a:t>
            </a:r>
            <a:r>
              <a:rPr lang="en-US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del </a:t>
            </a:r>
            <a:r>
              <a:rPr lang="en-US" dirty="0" err="1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Sud</a:t>
            </a:r>
            <a:r>
              <a:rPr lang="en-US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, Catania, Italy</a:t>
            </a:r>
            <a:br>
              <a:rPr lang="en-US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</a:br>
            <a:r>
              <a:rPr lang="en-US" baseline="300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6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INFN </a:t>
            </a:r>
            <a:r>
              <a:rPr lang="en-US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- Catania Division, Catania, Italy</a:t>
            </a:r>
            <a:br>
              <a:rPr lang="en-US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</a:br>
            <a:r>
              <a:rPr lang="en-US" baseline="300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7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Physics and Astronomy Department</a:t>
            </a:r>
            <a:r>
              <a:rPr lang="en-US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, University of Catania, Catania, Italy</a:t>
            </a:r>
            <a:br>
              <a:rPr lang="en-US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</a:br>
            <a:r>
              <a:rPr lang="en-US" baseline="300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8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Chemistry </a:t>
            </a:r>
            <a:r>
              <a:rPr lang="en-US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and Pharmacy Department, University of Sassari, Sassari, Italy</a:t>
            </a:r>
            <a:br>
              <a:rPr lang="en-US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</a:br>
            <a:r>
              <a:rPr lang="en-US" baseline="30000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9</a:t>
            </a:r>
            <a:r>
              <a:rPr lang="en-US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INFN Cagliari Division, Cagliari, Italy</a:t>
            </a:r>
            <a:endParaRPr 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it-IT" baseline="30000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10</a:t>
            </a:r>
            <a:r>
              <a:rPr lang="it-IT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SOD Fisica Medica, Azienda Ospedaliero-Universitaria Careggi, Firenze, </a:t>
            </a:r>
            <a:r>
              <a:rPr lang="it-IT" dirty="0" err="1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Italy</a:t>
            </a:r>
            <a:endParaRPr lang="it-IT" dirty="0" smtClean="0">
              <a:solidFill>
                <a:schemeClr val="tx1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it-IT" baseline="300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11</a:t>
            </a:r>
            <a:r>
              <a:rPr lang="it-IT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Fisica Sanitaria, Azienda Ospedaliero-Universitaria Senese, Siena, </a:t>
            </a:r>
            <a:r>
              <a:rPr lang="it-IT" dirty="0" err="1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Italy</a:t>
            </a:r>
            <a:endParaRPr lang="it-IT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it-IT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/>
            <a:endParaRPr lang="it-IT" sz="2000" baseline="30000" dirty="0" smtClean="0">
              <a:solidFill>
                <a:schemeClr val="tx1"/>
              </a:solidFill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ctrTitle"/>
          </p:nvPr>
        </p:nvSpPr>
        <p:spPr>
          <a:xfrm>
            <a:off x="467544" y="188640"/>
            <a:ext cx="8208912" cy="1793167"/>
          </a:xfrm>
        </p:spPr>
        <p:txBody>
          <a:bodyPr/>
          <a:lstStyle/>
          <a:p>
            <a:pPr marL="182880" indent="0">
              <a:buNone/>
            </a:pPr>
            <a:r>
              <a:rPr lang="en-US" sz="4000" b="0" dirty="0">
                <a:effectLst/>
                <a:hlinkClick r:id="rId2"/>
              </a:rPr>
              <a:t>A proton Computed Tomography based medical imaging system</a:t>
            </a:r>
            <a:endParaRPr lang="it-IT" sz="40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872503" y="6252120"/>
            <a:ext cx="7632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/>
              <a:t>PSD10 – 7-12 </a:t>
            </a:r>
            <a:r>
              <a:rPr lang="it-IT" sz="2400" dirty="0" err="1" smtClean="0"/>
              <a:t>September</a:t>
            </a:r>
            <a:r>
              <a:rPr lang="it-IT" sz="2400" dirty="0" smtClean="0"/>
              <a:t> – </a:t>
            </a:r>
            <a:r>
              <a:rPr lang="it-IT" sz="2400" dirty="0" err="1" smtClean="0"/>
              <a:t>University</a:t>
            </a:r>
            <a:r>
              <a:rPr lang="it-IT" sz="2400" dirty="0" smtClean="0"/>
              <a:t> of </a:t>
            </a:r>
            <a:r>
              <a:rPr lang="it-IT" sz="2400" dirty="0" err="1" smtClean="0"/>
              <a:t>Surrey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2854569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6172200" y="6448251"/>
            <a:ext cx="2514600" cy="365125"/>
          </a:xfrm>
        </p:spPr>
        <p:txBody>
          <a:bodyPr/>
          <a:lstStyle/>
          <a:p>
            <a:r>
              <a:rPr lang="it-IT" smtClean="0"/>
              <a:t>September 9th 2014</a:t>
            </a:r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457199" y="6448251"/>
            <a:ext cx="3352801" cy="365125"/>
          </a:xfrm>
        </p:spPr>
        <p:txBody>
          <a:bodyPr/>
          <a:lstStyle/>
          <a:p>
            <a:r>
              <a:rPr lang="en-US" smtClean="0"/>
              <a:t>M. Scaringella - PSD10</a:t>
            </a:r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3810000" y="6448251"/>
            <a:ext cx="1828800" cy="365125"/>
          </a:xfrm>
        </p:spPr>
        <p:txBody>
          <a:bodyPr/>
          <a:lstStyle/>
          <a:p>
            <a:fld id="{D7E63A33-8271-4DD0-9C48-789913D7C115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253" y="1124744"/>
            <a:ext cx="3749675" cy="284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4391" y="936779"/>
            <a:ext cx="3694113" cy="2932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16" y="3961408"/>
            <a:ext cx="5638800" cy="2347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305800" cy="720080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it-IT" dirty="0" smtClean="0"/>
              <a:t>Tracker performance</a:t>
            </a:r>
            <a:endParaRPr lang="it-IT" dirty="0"/>
          </a:p>
        </p:txBody>
      </p:sp>
      <p:cxnSp>
        <p:nvCxnSpPr>
          <p:cNvPr id="14" name="Straight Arrow Connector 6"/>
          <p:cNvCxnSpPr/>
          <p:nvPr/>
        </p:nvCxnSpPr>
        <p:spPr>
          <a:xfrm>
            <a:off x="1850444" y="1556792"/>
            <a:ext cx="0" cy="8640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1"/>
          <p:cNvCxnSpPr/>
          <p:nvPr/>
        </p:nvCxnSpPr>
        <p:spPr>
          <a:xfrm>
            <a:off x="7393328" y="2420889"/>
            <a:ext cx="0" cy="93610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" name="TextBox 10"/>
          <p:cNvSpPr txBox="1"/>
          <p:nvPr/>
        </p:nvSpPr>
        <p:spPr>
          <a:xfrm>
            <a:off x="1807932" y="980728"/>
            <a:ext cx="224292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>
                <a:latin typeface="+mn-lt"/>
              </a:rPr>
              <a:t>6</a:t>
            </a:r>
            <a:r>
              <a:rPr lang="it-IT" sz="1400" dirty="0" smtClean="0">
                <a:latin typeface="+mn-lt"/>
              </a:rPr>
              <a:t>2 MeV proton </a:t>
            </a:r>
          </a:p>
          <a:p>
            <a:r>
              <a:rPr lang="it-IT" sz="1400" dirty="0" smtClean="0">
                <a:latin typeface="+mn-lt"/>
              </a:rPr>
              <a:t>minimum released charge</a:t>
            </a:r>
          </a:p>
          <a:p>
            <a:r>
              <a:rPr lang="it-IT" sz="1400" dirty="0" smtClean="0">
                <a:latin typeface="+mn-lt"/>
              </a:rPr>
              <a:t>in 200</a:t>
            </a:r>
            <a:r>
              <a:rPr lang="it-IT" sz="1400" dirty="0" smtClean="0">
                <a:latin typeface="Symbol" pitchFamily="18" charset="2"/>
              </a:rPr>
              <a:t>m</a:t>
            </a:r>
            <a:r>
              <a:rPr lang="it-IT" sz="1400" dirty="0" smtClean="0">
                <a:latin typeface="+mn-lt"/>
              </a:rPr>
              <a:t>m of silicon</a:t>
            </a:r>
            <a:endParaRPr lang="it-IT" sz="1400" dirty="0">
              <a:latin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937590" y="1772816"/>
            <a:ext cx="224292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>
                <a:latin typeface="+mn-lt"/>
              </a:rPr>
              <a:t>180 MeV proton </a:t>
            </a:r>
          </a:p>
          <a:p>
            <a:r>
              <a:rPr lang="it-IT" sz="1400" dirty="0" smtClean="0">
                <a:latin typeface="+mn-lt"/>
              </a:rPr>
              <a:t>minimum released charge</a:t>
            </a:r>
          </a:p>
          <a:p>
            <a:r>
              <a:rPr lang="it-IT" sz="1400" dirty="0" smtClean="0">
                <a:latin typeface="+mn-lt"/>
              </a:rPr>
              <a:t>in 200</a:t>
            </a:r>
            <a:r>
              <a:rPr lang="it-IT" sz="1400" dirty="0" smtClean="0">
                <a:latin typeface="Symbol" pitchFamily="18" charset="2"/>
              </a:rPr>
              <a:t>m</a:t>
            </a:r>
            <a:r>
              <a:rPr lang="it-IT" sz="1400" dirty="0" smtClean="0">
                <a:latin typeface="+mn-lt"/>
              </a:rPr>
              <a:t>m of silicon</a:t>
            </a:r>
            <a:endParaRPr lang="it-IT" sz="1400" dirty="0">
              <a:latin typeface="+mn-lt"/>
            </a:endParaRPr>
          </a:p>
        </p:txBody>
      </p:sp>
      <p:sp>
        <p:nvSpPr>
          <p:cNvPr id="18" name="TextBox 12"/>
          <p:cNvSpPr txBox="1"/>
          <p:nvPr/>
        </p:nvSpPr>
        <p:spPr>
          <a:xfrm>
            <a:off x="4050854" y="2888940"/>
            <a:ext cx="14274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latin typeface="+mn-lt"/>
              </a:rPr>
              <a:t>Calibration</a:t>
            </a:r>
            <a:endParaRPr lang="it-IT" dirty="0">
              <a:latin typeface="+mn-lt"/>
            </a:endParaRPr>
          </a:p>
        </p:txBody>
      </p:sp>
      <p:cxnSp>
        <p:nvCxnSpPr>
          <p:cNvPr id="19" name="Straight Arrow Connector 14"/>
          <p:cNvCxnSpPr/>
          <p:nvPr/>
        </p:nvCxnSpPr>
        <p:spPr>
          <a:xfrm>
            <a:off x="3926534" y="3279942"/>
            <a:ext cx="1737682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" name="TextBox 20"/>
          <p:cNvSpPr txBox="1"/>
          <p:nvPr/>
        </p:nvSpPr>
        <p:spPr>
          <a:xfrm>
            <a:off x="3982923" y="2220833"/>
            <a:ext cx="12802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latin typeface="+mn-lt"/>
              </a:rPr>
              <a:t>Efficiency</a:t>
            </a:r>
            <a:endParaRPr lang="it-IT" dirty="0">
              <a:latin typeface="+mn-lt"/>
            </a:endParaRPr>
          </a:p>
        </p:txBody>
      </p:sp>
      <p:sp>
        <p:nvSpPr>
          <p:cNvPr id="21" name="TextBox 21"/>
          <p:cNvSpPr txBox="1"/>
          <p:nvPr/>
        </p:nvSpPr>
        <p:spPr>
          <a:xfrm>
            <a:off x="3779912" y="1588730"/>
            <a:ext cx="18780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latin typeface="+mn-lt"/>
              </a:rPr>
              <a:t>Signal duration</a:t>
            </a:r>
            <a:endParaRPr lang="it-IT" dirty="0">
              <a:latin typeface="+mn-lt"/>
            </a:endParaRPr>
          </a:p>
        </p:txBody>
      </p:sp>
      <p:cxnSp>
        <p:nvCxnSpPr>
          <p:cNvPr id="22" name="Straight Arrow Connector 17"/>
          <p:cNvCxnSpPr/>
          <p:nvPr/>
        </p:nvCxnSpPr>
        <p:spPr>
          <a:xfrm flipH="1">
            <a:off x="3863470" y="1988840"/>
            <a:ext cx="939007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4"/>
          <p:cNvCxnSpPr>
            <a:stCxn id="20" idx="2"/>
          </p:cNvCxnSpPr>
          <p:nvPr/>
        </p:nvCxnSpPr>
        <p:spPr>
          <a:xfrm flipV="1">
            <a:off x="4623067" y="2584197"/>
            <a:ext cx="1041149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4" name="TextBox 30"/>
          <p:cNvSpPr txBox="1"/>
          <p:nvPr/>
        </p:nvSpPr>
        <p:spPr>
          <a:xfrm>
            <a:off x="1985455" y="6165304"/>
            <a:ext cx="22135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latin typeface="+mn-lt"/>
              </a:rPr>
              <a:t>Noise occupancies</a:t>
            </a:r>
            <a:endParaRPr lang="it-IT" dirty="0">
              <a:latin typeface="+mn-lt"/>
            </a:endParaRPr>
          </a:p>
        </p:txBody>
      </p:sp>
      <p:cxnSp>
        <p:nvCxnSpPr>
          <p:cNvPr id="26" name="Straight Connector 27"/>
          <p:cNvCxnSpPr/>
          <p:nvPr/>
        </p:nvCxnSpPr>
        <p:spPr>
          <a:xfrm>
            <a:off x="1691680" y="5301208"/>
            <a:ext cx="3718685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34"/>
          <p:cNvCxnSpPr/>
          <p:nvPr/>
        </p:nvCxnSpPr>
        <p:spPr>
          <a:xfrm>
            <a:off x="1691680" y="6513363"/>
            <a:ext cx="3718685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8" name="Oval 28"/>
          <p:cNvSpPr/>
          <p:nvPr/>
        </p:nvSpPr>
        <p:spPr>
          <a:xfrm>
            <a:off x="683568" y="4869160"/>
            <a:ext cx="720080" cy="5760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Oval 36"/>
          <p:cNvSpPr/>
          <p:nvPr/>
        </p:nvSpPr>
        <p:spPr>
          <a:xfrm>
            <a:off x="683568" y="5805264"/>
            <a:ext cx="720080" cy="5760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4871" y="3790527"/>
            <a:ext cx="3236913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TextBox 31"/>
          <p:cNvSpPr txBox="1"/>
          <p:nvPr/>
        </p:nvSpPr>
        <p:spPr>
          <a:xfrm>
            <a:off x="5868144" y="6237312"/>
            <a:ext cx="18070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latin typeface="+mn-lt"/>
              </a:rPr>
              <a:t>Data LNS+TSL</a:t>
            </a:r>
            <a:endParaRPr lang="it-IT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32494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6172200" y="6448251"/>
            <a:ext cx="2514600" cy="365125"/>
          </a:xfrm>
        </p:spPr>
        <p:txBody>
          <a:bodyPr/>
          <a:lstStyle/>
          <a:p>
            <a:r>
              <a:rPr lang="it-IT" smtClean="0"/>
              <a:t>September 9th 2014</a:t>
            </a:r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457199" y="6448251"/>
            <a:ext cx="3352801" cy="365125"/>
          </a:xfrm>
        </p:spPr>
        <p:txBody>
          <a:bodyPr/>
          <a:lstStyle/>
          <a:p>
            <a:r>
              <a:rPr lang="en-US" smtClean="0"/>
              <a:t>M. Scaringella - PSD10</a:t>
            </a:r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3810000" y="6448251"/>
            <a:ext cx="1828800" cy="365125"/>
          </a:xfrm>
        </p:spPr>
        <p:txBody>
          <a:bodyPr/>
          <a:lstStyle/>
          <a:p>
            <a:fld id="{D7E63A33-8271-4DD0-9C48-789913D7C115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068984"/>
            <a:ext cx="3456384" cy="261875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3764731"/>
            <a:ext cx="3456384" cy="261659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036496" cy="838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dirty="0" smtClean="0"/>
              <a:t>Calorimeter</a:t>
            </a:r>
            <a:r>
              <a:rPr lang="it-IT" dirty="0"/>
              <a:t> </a:t>
            </a:r>
            <a:r>
              <a:rPr lang="it-IT" dirty="0" smtClean="0"/>
              <a:t>and DAQ</a:t>
            </a:r>
            <a:endParaRPr lang="en-US" dirty="0"/>
          </a:p>
        </p:txBody>
      </p:sp>
      <p:grpSp>
        <p:nvGrpSpPr>
          <p:cNvPr id="10" name="Group 2"/>
          <p:cNvGrpSpPr/>
          <p:nvPr/>
        </p:nvGrpSpPr>
        <p:grpSpPr>
          <a:xfrm>
            <a:off x="5292080" y="980728"/>
            <a:ext cx="3732540" cy="5366891"/>
            <a:chOff x="5517322" y="1118419"/>
            <a:chExt cx="3507298" cy="5229200"/>
          </a:xfrm>
        </p:grpSpPr>
        <p:sp>
          <p:nvSpPr>
            <p:cNvPr id="11" name="Freccia a destra 10"/>
            <p:cNvSpPr/>
            <p:nvPr/>
          </p:nvSpPr>
          <p:spPr>
            <a:xfrm>
              <a:off x="6948264" y="2132856"/>
              <a:ext cx="474352" cy="48463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517322" y="1118419"/>
              <a:ext cx="3507298" cy="522920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13" name="Rectangle 29"/>
            <p:cNvSpPr>
              <a:spLocks noChangeArrowheads="1"/>
            </p:cNvSpPr>
            <p:nvPr/>
          </p:nvSpPr>
          <p:spPr bwMode="auto">
            <a:xfrm>
              <a:off x="6903243" y="1822295"/>
              <a:ext cx="1008063" cy="503237"/>
            </a:xfrm>
            <a:prstGeom prst="rect">
              <a:avLst/>
            </a:prstGeom>
            <a:solidFill>
              <a:srgbClr val="009900">
                <a:alpha val="29999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Rectangle 30"/>
            <p:cNvSpPr>
              <a:spLocks noChangeArrowheads="1"/>
            </p:cNvSpPr>
            <p:nvPr/>
          </p:nvSpPr>
          <p:spPr bwMode="auto">
            <a:xfrm>
              <a:off x="6868496" y="2928555"/>
              <a:ext cx="987425" cy="503238"/>
            </a:xfrm>
            <a:prstGeom prst="rect">
              <a:avLst/>
            </a:prstGeom>
            <a:solidFill>
              <a:srgbClr val="009900">
                <a:alpha val="29999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5" name="Group 1"/>
            <p:cNvGrpSpPr/>
            <p:nvPr/>
          </p:nvGrpSpPr>
          <p:grpSpPr>
            <a:xfrm>
              <a:off x="6994525" y="3628673"/>
              <a:ext cx="900112" cy="681038"/>
              <a:chOff x="7010400" y="4680198"/>
              <a:chExt cx="900112" cy="681038"/>
            </a:xfrm>
          </p:grpSpPr>
          <p:sp>
            <p:nvSpPr>
              <p:cNvPr id="17" name="Rectangle 31"/>
              <p:cNvSpPr>
                <a:spLocks noChangeArrowheads="1"/>
              </p:cNvSpPr>
              <p:nvPr/>
            </p:nvSpPr>
            <p:spPr bwMode="auto">
              <a:xfrm>
                <a:off x="7010400" y="4681786"/>
                <a:ext cx="196850" cy="663575"/>
              </a:xfrm>
              <a:prstGeom prst="rect">
                <a:avLst/>
              </a:prstGeom>
              <a:solidFill>
                <a:srgbClr val="FFFF00">
                  <a:alpha val="29999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" name="Rectangle 32"/>
              <p:cNvSpPr>
                <a:spLocks noChangeArrowheads="1"/>
              </p:cNvSpPr>
              <p:nvPr/>
            </p:nvSpPr>
            <p:spPr bwMode="auto">
              <a:xfrm>
                <a:off x="7226300" y="4697661"/>
                <a:ext cx="196850" cy="663575"/>
              </a:xfrm>
              <a:prstGeom prst="rect">
                <a:avLst/>
              </a:prstGeom>
              <a:solidFill>
                <a:srgbClr val="FFFF00">
                  <a:alpha val="29999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" name="Rectangle 33"/>
              <p:cNvSpPr>
                <a:spLocks noChangeArrowheads="1"/>
              </p:cNvSpPr>
              <p:nvPr/>
            </p:nvSpPr>
            <p:spPr bwMode="auto">
              <a:xfrm>
                <a:off x="7486650" y="4680198"/>
                <a:ext cx="196850" cy="663575"/>
              </a:xfrm>
              <a:prstGeom prst="rect">
                <a:avLst/>
              </a:prstGeom>
              <a:solidFill>
                <a:srgbClr val="FFFF00">
                  <a:alpha val="29999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" name="Rectangle 34"/>
              <p:cNvSpPr>
                <a:spLocks noChangeArrowheads="1"/>
              </p:cNvSpPr>
              <p:nvPr/>
            </p:nvSpPr>
            <p:spPr bwMode="auto">
              <a:xfrm>
                <a:off x="7713662" y="4684961"/>
                <a:ext cx="196850" cy="663575"/>
              </a:xfrm>
              <a:prstGeom prst="rect">
                <a:avLst/>
              </a:prstGeom>
              <a:solidFill>
                <a:srgbClr val="FFFF00">
                  <a:alpha val="29999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6" name="Rectangle 58"/>
            <p:cNvSpPr>
              <a:spLocks noChangeArrowheads="1"/>
            </p:cNvSpPr>
            <p:nvPr/>
          </p:nvSpPr>
          <p:spPr bwMode="auto">
            <a:xfrm>
              <a:off x="6980497" y="4881986"/>
              <a:ext cx="884237" cy="477838"/>
            </a:xfrm>
            <a:prstGeom prst="rect">
              <a:avLst/>
            </a:prstGeom>
            <a:solidFill>
              <a:srgbClr val="66CCFF">
                <a:alpha val="29999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43074" y="4754903"/>
            <a:ext cx="1837038" cy="1554417"/>
          </a:xfrm>
          <a:prstGeom prst="rect">
            <a:avLst/>
          </a:prstGeom>
          <a:noFill/>
          <a:ln w="9360">
            <a:solidFill>
              <a:srgbClr val="000099"/>
            </a:solidFill>
            <a:miter lim="800000"/>
            <a:headEnd/>
            <a:tailEnd/>
          </a:ln>
          <a:effectLst/>
        </p:spPr>
      </p:pic>
      <p:sp>
        <p:nvSpPr>
          <p:cNvPr id="22" name="Rectangle 9"/>
          <p:cNvSpPr/>
          <p:nvPr/>
        </p:nvSpPr>
        <p:spPr>
          <a:xfrm>
            <a:off x="3635897" y="919748"/>
            <a:ext cx="151216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+mn-lt"/>
              </a:rPr>
              <a:t>4 </a:t>
            </a:r>
            <a:r>
              <a:rPr lang="en-US" dirty="0" err="1" smtClean="0">
                <a:latin typeface="+mn-lt"/>
              </a:rPr>
              <a:t>YAG:Ce</a:t>
            </a:r>
            <a:r>
              <a:rPr lang="en-US" dirty="0" smtClean="0">
                <a:latin typeface="+mn-lt"/>
              </a:rPr>
              <a:t> </a:t>
            </a:r>
          </a:p>
          <a:p>
            <a:r>
              <a:rPr lang="en-US" dirty="0" smtClean="0">
                <a:latin typeface="+mn-lt"/>
              </a:rPr>
              <a:t>scintillating </a:t>
            </a:r>
          </a:p>
          <a:p>
            <a:r>
              <a:rPr lang="en-US" dirty="0" smtClean="0">
                <a:latin typeface="+mn-lt"/>
              </a:rPr>
              <a:t>crystals </a:t>
            </a:r>
          </a:p>
          <a:p>
            <a:r>
              <a:rPr lang="en-US" dirty="0" smtClean="0">
                <a:latin typeface="+mn-lt"/>
              </a:rPr>
              <a:t>30 x 30 mm</a:t>
            </a:r>
            <a:r>
              <a:rPr lang="en-US" baseline="30000" dirty="0" smtClean="0">
                <a:latin typeface="+mn-lt"/>
              </a:rPr>
              <a:t>2</a:t>
            </a:r>
            <a:r>
              <a:rPr lang="en-US" dirty="0" smtClean="0">
                <a:latin typeface="+mn-lt"/>
              </a:rPr>
              <a:t> x 100mm </a:t>
            </a:r>
          </a:p>
          <a:p>
            <a:r>
              <a:rPr lang="en-US" dirty="0" smtClean="0">
                <a:latin typeface="+mn-lt"/>
              </a:rPr>
              <a:t>each</a:t>
            </a:r>
          </a:p>
          <a:p>
            <a:endParaRPr lang="fr-FR" dirty="0" smtClean="0">
              <a:latin typeface="+mn-lt"/>
            </a:endParaRPr>
          </a:p>
          <a:p>
            <a:endParaRPr lang="fr-FR" dirty="0">
              <a:latin typeface="+mn-lt"/>
            </a:endParaRPr>
          </a:p>
          <a:p>
            <a:endParaRPr lang="fr-FR" dirty="0" smtClean="0">
              <a:latin typeface="+mn-lt"/>
            </a:endParaRPr>
          </a:p>
          <a:p>
            <a:endParaRPr lang="fr-FR" dirty="0">
              <a:latin typeface="+mn-lt"/>
            </a:endParaRPr>
          </a:p>
          <a:p>
            <a:r>
              <a:rPr lang="fr-FR" dirty="0" smtClean="0">
                <a:latin typeface="+mn-lt"/>
              </a:rPr>
              <a:t>4 Photodiodes </a:t>
            </a:r>
          </a:p>
          <a:p>
            <a:r>
              <a:rPr lang="fr-FR" dirty="0" smtClean="0">
                <a:latin typeface="+mn-lt"/>
              </a:rPr>
              <a:t>18x 18 mm</a:t>
            </a:r>
            <a:r>
              <a:rPr lang="fr-FR" baseline="30000" dirty="0" smtClean="0">
                <a:latin typeface="+mn-lt"/>
              </a:rPr>
              <a:t>2</a:t>
            </a:r>
          </a:p>
          <a:p>
            <a:endParaRPr lang="en-US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2552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6172200" y="6448251"/>
            <a:ext cx="2514600" cy="365125"/>
          </a:xfrm>
        </p:spPr>
        <p:txBody>
          <a:bodyPr/>
          <a:lstStyle/>
          <a:p>
            <a:r>
              <a:rPr lang="it-IT" smtClean="0"/>
              <a:t>September 9th 2014</a:t>
            </a:r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457199" y="6448251"/>
            <a:ext cx="3352801" cy="365125"/>
          </a:xfrm>
        </p:spPr>
        <p:txBody>
          <a:bodyPr/>
          <a:lstStyle/>
          <a:p>
            <a:r>
              <a:rPr lang="en-US" smtClean="0"/>
              <a:t>M. Scaringella - PSD10</a:t>
            </a:r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3810000" y="6448251"/>
            <a:ext cx="1828800" cy="365125"/>
          </a:xfrm>
        </p:spPr>
        <p:txBody>
          <a:bodyPr/>
          <a:lstStyle/>
          <a:p>
            <a:fld id="{D7E63A33-8271-4DD0-9C48-789913D7C115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Titolo 1"/>
          <p:cNvSpPr>
            <a:spLocks noGrp="1"/>
          </p:cNvSpPr>
          <p:nvPr>
            <p:ph type="title"/>
          </p:nvPr>
        </p:nvSpPr>
        <p:spPr>
          <a:xfrm>
            <a:off x="-108520" y="15280"/>
            <a:ext cx="8305800" cy="515112"/>
          </a:xfrm>
          <a:ln>
            <a:miter lim="800000"/>
            <a:headEnd/>
            <a:tailEnd/>
          </a:ln>
          <a:extLst/>
        </p:spPr>
        <p:txBody>
          <a:bodyPr>
            <a:normAutofit fontScale="90000"/>
          </a:bodyPr>
          <a:lstStyle/>
          <a:p>
            <a:pPr marL="0" indent="0" algn="ctr">
              <a:buNone/>
              <a:defRPr/>
            </a:pPr>
            <a:r>
              <a:rPr lang="it-IT" dirty="0" smtClean="0"/>
              <a:t>INFN-Prima: pCT image</a:t>
            </a:r>
            <a:endParaRPr lang="it-IT" dirty="0"/>
          </a:p>
        </p:txBody>
      </p:sp>
      <p:sp>
        <p:nvSpPr>
          <p:cNvPr id="8" name="Rectangle 1"/>
          <p:cNvSpPr/>
          <p:nvPr/>
        </p:nvSpPr>
        <p:spPr>
          <a:xfrm>
            <a:off x="87531" y="1052736"/>
            <a:ext cx="504056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 smtClean="0">
                <a:latin typeface="+mn-lt"/>
              </a:rPr>
              <a:t>PMMA phantom </a:t>
            </a:r>
          </a:p>
          <a:p>
            <a:pPr>
              <a:defRPr/>
            </a:pPr>
            <a:r>
              <a:rPr lang="en-US" dirty="0" smtClean="0">
                <a:latin typeface="+mn-lt"/>
              </a:rPr>
              <a:t>36 projection steps:  </a:t>
            </a:r>
            <a:r>
              <a:rPr lang="it-IT" dirty="0" smtClean="0">
                <a:solidFill>
                  <a:prstClr val="black"/>
                </a:solidFill>
                <a:latin typeface="Constantia"/>
                <a:ea typeface="ＭＳ Ｐゴシック" pitchFamily="2"/>
                <a:cs typeface="Arial" pitchFamily="34" charset="0"/>
              </a:rPr>
              <a:t>0° </a:t>
            </a:r>
            <a:r>
              <a:rPr lang="it-IT" dirty="0" smtClean="0">
                <a:solidFill>
                  <a:prstClr val="black"/>
                </a:solidFill>
                <a:latin typeface="Constantia"/>
                <a:ea typeface="ＭＳ Ｐゴシック" pitchFamily="2"/>
                <a:cs typeface="Arial" pitchFamily="34" charset="0"/>
                <a:sym typeface="Wingdings" pitchFamily="2" charset="2"/>
              </a:rPr>
              <a:t> 36</a:t>
            </a:r>
            <a:r>
              <a:rPr lang="it-IT" dirty="0" smtClean="0">
                <a:solidFill>
                  <a:prstClr val="black"/>
                </a:solidFill>
                <a:latin typeface="Constantia"/>
                <a:ea typeface="ＭＳ Ｐゴシック" pitchFamily="2"/>
                <a:cs typeface="Arial" pitchFamily="34" charset="0"/>
              </a:rPr>
              <a:t>0</a:t>
            </a:r>
            <a:r>
              <a:rPr lang="it-IT" dirty="0">
                <a:solidFill>
                  <a:prstClr val="black"/>
                </a:solidFill>
                <a:latin typeface="Constantia"/>
                <a:ea typeface="ＭＳ Ｐゴシック" pitchFamily="2"/>
                <a:cs typeface="Arial" pitchFamily="34" charset="0"/>
              </a:rPr>
              <a:t>°</a:t>
            </a:r>
            <a:endParaRPr lang="en-US" dirty="0">
              <a:latin typeface="+mn-lt"/>
            </a:endParaRPr>
          </a:p>
          <a:p>
            <a:pPr lvl="0">
              <a:defRPr/>
            </a:pPr>
            <a:r>
              <a:rPr lang="en-US" dirty="0" smtClean="0">
                <a:latin typeface="+mn-lt"/>
              </a:rPr>
              <a:t>An average of 950000 events per projection</a:t>
            </a:r>
          </a:p>
          <a:p>
            <a:pPr lvl="0">
              <a:defRPr/>
            </a:pPr>
            <a:r>
              <a:rPr lang="en-US" dirty="0" smtClean="0">
                <a:latin typeface="+mn-lt"/>
              </a:rPr>
              <a:t>E</a:t>
            </a:r>
            <a:r>
              <a:rPr lang="en-US" baseline="-25000" dirty="0" smtClean="0">
                <a:latin typeface="+mn-lt"/>
              </a:rPr>
              <a:t>0</a:t>
            </a:r>
            <a:r>
              <a:rPr lang="en-US" dirty="0" smtClean="0">
                <a:latin typeface="+mn-lt"/>
              </a:rPr>
              <a:t>=62MeV INFN-LNS</a:t>
            </a:r>
            <a:endParaRPr lang="en-US" dirty="0">
              <a:latin typeface="+mn-lt"/>
            </a:endParaRPr>
          </a:p>
          <a:p>
            <a:pPr lvl="0">
              <a:defRPr/>
            </a:pPr>
            <a:r>
              <a:rPr lang="en-US" dirty="0" smtClean="0">
                <a:latin typeface="+mn-lt"/>
              </a:rPr>
              <a:t>Filtered Back Projection algorithm</a:t>
            </a:r>
          </a:p>
          <a:p>
            <a:pPr lvl="0">
              <a:defRPr/>
            </a:pPr>
            <a:r>
              <a:rPr lang="en-US" dirty="0" smtClean="0">
                <a:latin typeface="+mn-lt"/>
              </a:rPr>
              <a:t>Tomographic equation </a:t>
            </a:r>
          </a:p>
          <a:p>
            <a:pPr lvl="0">
              <a:defRPr/>
            </a:pPr>
            <a:r>
              <a:rPr lang="it-IT" sz="1600" dirty="0" smtClean="0">
                <a:latin typeface="+mn-lt"/>
              </a:rPr>
              <a:t>(</a:t>
            </a:r>
            <a:r>
              <a:rPr lang="it-IT" sz="1600" dirty="0">
                <a:latin typeface="+mn-lt"/>
              </a:rPr>
              <a:t>Wang, Med.Phys. 37(8), 2010: 4138)</a:t>
            </a:r>
            <a:endParaRPr lang="en-US" sz="1600" dirty="0">
              <a:latin typeface="+mn-lt"/>
            </a:endParaRPr>
          </a:p>
        </p:txBody>
      </p:sp>
      <p:graphicFrame>
        <p:nvGraphicFramePr>
          <p:cNvPr id="9" name="Oggetto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2166874"/>
              </p:ext>
            </p:extLst>
          </p:nvPr>
        </p:nvGraphicFramePr>
        <p:xfrm>
          <a:off x="100585" y="3284984"/>
          <a:ext cx="5670550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Equazione" r:id="rId3" imgW="3276600" imgH="495300" progId="Equation.3">
                  <p:embed/>
                </p:oleObj>
              </mc:Choice>
              <mc:Fallback>
                <p:oleObj name="Equazione" r:id="rId3" imgW="3276600" imgH="495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585" y="3284984"/>
                        <a:ext cx="5670550" cy="8572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CasellaDiTesto 12"/>
          <p:cNvSpPr txBox="1"/>
          <p:nvPr/>
        </p:nvSpPr>
        <p:spPr>
          <a:xfrm>
            <a:off x="3131840" y="4077072"/>
            <a:ext cx="13566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latin typeface="+mn-lt"/>
              </a:rPr>
              <a:t>«</a:t>
            </a:r>
            <a:r>
              <a:rPr lang="it-IT" sz="1600" dirty="0" err="1" smtClean="0">
                <a:latin typeface="+mn-lt"/>
              </a:rPr>
              <a:t>projection</a:t>
            </a:r>
            <a:r>
              <a:rPr lang="it-IT" dirty="0" smtClean="0">
                <a:latin typeface="+mn-lt"/>
              </a:rPr>
              <a:t>»</a:t>
            </a:r>
            <a:endParaRPr lang="en-US" dirty="0">
              <a:latin typeface="+mn-lt"/>
            </a:endParaRPr>
          </a:p>
        </p:txBody>
      </p:sp>
      <p:sp>
        <p:nvSpPr>
          <p:cNvPr id="11" name="CasellaDiTesto 23"/>
          <p:cNvSpPr txBox="1"/>
          <p:nvPr/>
        </p:nvSpPr>
        <p:spPr>
          <a:xfrm>
            <a:off x="0" y="4005064"/>
            <a:ext cx="22522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 err="1" smtClean="0">
                <a:latin typeface="+mn-lt"/>
              </a:rPr>
              <a:t>Unknown</a:t>
            </a:r>
            <a:r>
              <a:rPr lang="it-IT" sz="1400" dirty="0" smtClean="0">
                <a:latin typeface="+mn-lt"/>
              </a:rPr>
              <a:t> stopping power </a:t>
            </a:r>
            <a:r>
              <a:rPr lang="it-IT" sz="1400" dirty="0" err="1" smtClean="0">
                <a:latin typeface="+mn-lt"/>
              </a:rPr>
              <a:t>distribution</a:t>
            </a:r>
            <a:r>
              <a:rPr lang="it-IT" sz="1400" dirty="0" smtClean="0">
                <a:latin typeface="+mn-lt"/>
              </a:rPr>
              <a:t> (</a:t>
            </a:r>
            <a:r>
              <a:rPr lang="it-IT" sz="1400" dirty="0" err="1" smtClean="0">
                <a:latin typeface="+mn-lt"/>
              </a:rPr>
              <a:t>at</a:t>
            </a:r>
            <a:r>
              <a:rPr lang="it-IT" sz="1400" dirty="0" smtClean="0">
                <a:latin typeface="+mn-lt"/>
              </a:rPr>
              <a:t> E</a:t>
            </a:r>
            <a:r>
              <a:rPr lang="it-IT" sz="1400" baseline="-25000" dirty="0" smtClean="0">
                <a:latin typeface="+mn-lt"/>
              </a:rPr>
              <a:t>0</a:t>
            </a:r>
            <a:r>
              <a:rPr lang="it-IT" sz="1400" dirty="0" smtClean="0">
                <a:latin typeface="+mn-lt"/>
              </a:rPr>
              <a:t>)</a:t>
            </a:r>
            <a:endParaRPr lang="en-US" sz="1600" dirty="0">
              <a:latin typeface="+mn-lt"/>
            </a:endParaRPr>
          </a:p>
        </p:txBody>
      </p:sp>
      <p:sp>
        <p:nvSpPr>
          <p:cNvPr id="12" name="Rettangolo 7"/>
          <p:cNvSpPr/>
          <p:nvPr/>
        </p:nvSpPr>
        <p:spPr>
          <a:xfrm>
            <a:off x="72008" y="4913873"/>
            <a:ext cx="406794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latin typeface="+mn-lt"/>
              </a:rPr>
              <a:t>Evaluation of the “projection” term (through </a:t>
            </a:r>
            <a:r>
              <a:rPr lang="it-IT" sz="2000" dirty="0" err="1">
                <a:latin typeface="+mn-lt"/>
              </a:rPr>
              <a:t>numerical</a:t>
            </a:r>
            <a:r>
              <a:rPr lang="it-IT" sz="2000" dirty="0">
                <a:latin typeface="+mn-lt"/>
              </a:rPr>
              <a:t> </a:t>
            </a:r>
            <a:r>
              <a:rPr lang="en-US" sz="2000" dirty="0">
                <a:latin typeface="+mn-lt"/>
              </a:rPr>
              <a:t>integration</a:t>
            </a:r>
            <a:r>
              <a:rPr lang="it-IT" sz="2000" dirty="0">
                <a:latin typeface="+mn-lt"/>
              </a:rPr>
              <a:t> </a:t>
            </a:r>
            <a:r>
              <a:rPr lang="it-IT" sz="2000" dirty="0" err="1">
                <a:latin typeface="+mn-lt"/>
              </a:rPr>
              <a:t>starting</a:t>
            </a:r>
            <a:r>
              <a:rPr lang="it-IT" sz="2000" dirty="0">
                <a:latin typeface="+mn-lt"/>
              </a:rPr>
              <a:t> from NIST </a:t>
            </a:r>
            <a:r>
              <a:rPr lang="it-IT" sz="2000" dirty="0" err="1">
                <a:latin typeface="+mn-lt"/>
              </a:rPr>
              <a:t>tables</a:t>
            </a:r>
            <a:r>
              <a:rPr lang="it-IT" sz="2000" dirty="0">
                <a:latin typeface="+mn-lt"/>
              </a:rPr>
              <a:t> and </a:t>
            </a:r>
            <a:r>
              <a:rPr lang="en-US" sz="2000" dirty="0">
                <a:latin typeface="+mn-lt"/>
              </a:rPr>
              <a:t>using the measured </a:t>
            </a:r>
            <a:r>
              <a:rPr lang="en-US" sz="2000" dirty="0" err="1">
                <a:latin typeface="+mn-lt"/>
              </a:rPr>
              <a:t>E</a:t>
            </a:r>
            <a:r>
              <a:rPr lang="en-US" sz="2000" baseline="-25000" dirty="0" err="1">
                <a:latin typeface="+mn-lt"/>
              </a:rPr>
              <a:t>res</a:t>
            </a:r>
            <a:r>
              <a:rPr lang="it-IT" sz="2000" dirty="0">
                <a:latin typeface="+mn-lt"/>
              </a:rPr>
              <a:t>)</a:t>
            </a:r>
          </a:p>
        </p:txBody>
      </p:sp>
      <p:grpSp>
        <p:nvGrpSpPr>
          <p:cNvPr id="13" name="Gruppo 8"/>
          <p:cNvGrpSpPr>
            <a:grpSpLocks noChangeAspect="1"/>
          </p:cNvGrpSpPr>
          <p:nvPr/>
        </p:nvGrpSpPr>
        <p:grpSpPr>
          <a:xfrm>
            <a:off x="4349300" y="4005064"/>
            <a:ext cx="4687196" cy="2488573"/>
            <a:chOff x="5505648" y="2922738"/>
            <a:chExt cx="2852304" cy="1514374"/>
          </a:xfrm>
        </p:grpSpPr>
        <p:grpSp>
          <p:nvGrpSpPr>
            <p:cNvPr id="14" name="Gruppo 34"/>
            <p:cNvGrpSpPr/>
            <p:nvPr/>
          </p:nvGrpSpPr>
          <p:grpSpPr>
            <a:xfrm>
              <a:off x="6201183" y="2922738"/>
              <a:ext cx="2156769" cy="844108"/>
              <a:chOff x="3859268" y="3894866"/>
              <a:chExt cx="2156769" cy="844108"/>
            </a:xfrm>
          </p:grpSpPr>
          <p:sp>
            <p:nvSpPr>
              <p:cNvPr id="17" name="Freccia a destra 5"/>
              <p:cNvSpPr/>
              <p:nvPr/>
            </p:nvSpPr>
            <p:spPr>
              <a:xfrm>
                <a:off x="4451206" y="4617152"/>
                <a:ext cx="285102" cy="121822"/>
              </a:xfrm>
              <a:prstGeom prst="rightArrow">
                <a:avLst/>
              </a:prstGeom>
              <a:ln w="31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8" name="CasellaDiTesto 31"/>
              <p:cNvSpPr txBox="1"/>
              <p:nvPr/>
            </p:nvSpPr>
            <p:spPr>
              <a:xfrm>
                <a:off x="3859268" y="3894866"/>
                <a:ext cx="367013" cy="2477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600" b="1" dirty="0" err="1" smtClean="0">
                    <a:latin typeface="+mn-lt"/>
                  </a:rPr>
                  <a:t>E</a:t>
                </a:r>
                <a:r>
                  <a:rPr lang="it-IT" sz="1600" b="1" baseline="-25000" dirty="0" err="1" smtClean="0">
                    <a:latin typeface="+mn-lt"/>
                  </a:rPr>
                  <a:t>res</a:t>
                </a:r>
                <a:endParaRPr lang="en-US" sz="1600" b="1" baseline="-25000" dirty="0">
                  <a:latin typeface="+mn-lt"/>
                </a:endParaRPr>
              </a:p>
            </p:txBody>
          </p:sp>
          <p:sp>
            <p:nvSpPr>
              <p:cNvPr id="19" name="CasellaDiTesto 32"/>
              <p:cNvSpPr txBox="1"/>
              <p:nvPr/>
            </p:nvSpPr>
            <p:spPr>
              <a:xfrm>
                <a:off x="4846268" y="3951811"/>
                <a:ext cx="1169769" cy="2251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400" b="1" dirty="0" err="1" smtClean="0"/>
                  <a:t>Wang</a:t>
                </a:r>
                <a:r>
                  <a:rPr lang="it-IT" sz="1400" b="1" dirty="0" smtClean="0"/>
                  <a:t> </a:t>
                </a:r>
                <a:r>
                  <a:rPr lang="it-IT" sz="1400" b="1" dirty="0" err="1" smtClean="0">
                    <a:latin typeface="+mn-lt"/>
                  </a:rPr>
                  <a:t>projection</a:t>
                </a:r>
                <a:endParaRPr lang="en-US" sz="1400" b="1" dirty="0">
                  <a:latin typeface="+mn-lt"/>
                </a:endParaRPr>
              </a:p>
            </p:txBody>
          </p:sp>
        </p:grpSp>
        <p:pic>
          <p:nvPicPr>
            <p:cNvPr id="15" name="Immagine 6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05648" y="3177112"/>
              <a:ext cx="1260000" cy="1260000"/>
            </a:xfrm>
            <a:prstGeom prst="rect">
              <a:avLst/>
            </a:prstGeom>
          </p:spPr>
        </p:pic>
        <p:pic>
          <p:nvPicPr>
            <p:cNvPr id="16" name="Immagine 6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3136" y="3177112"/>
              <a:ext cx="1260000" cy="1260000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</p:pic>
      </p:grpSp>
      <p:sp>
        <p:nvSpPr>
          <p:cNvPr id="20" name="Rectangle 7"/>
          <p:cNvSpPr/>
          <p:nvPr/>
        </p:nvSpPr>
        <p:spPr>
          <a:xfrm>
            <a:off x="5353355" y="756523"/>
            <a:ext cx="3521716" cy="25301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34"/>
          <p:cNvGrpSpPr/>
          <p:nvPr/>
        </p:nvGrpSpPr>
        <p:grpSpPr>
          <a:xfrm>
            <a:off x="5713395" y="756523"/>
            <a:ext cx="2303813" cy="2170059"/>
            <a:chOff x="2627785" y="1988840"/>
            <a:chExt cx="2779237" cy="2808312"/>
          </a:xfrm>
        </p:grpSpPr>
        <p:grpSp>
          <p:nvGrpSpPr>
            <p:cNvPr id="22" name="Group 36"/>
            <p:cNvGrpSpPr/>
            <p:nvPr/>
          </p:nvGrpSpPr>
          <p:grpSpPr>
            <a:xfrm>
              <a:off x="3917822" y="2311763"/>
              <a:ext cx="1097886" cy="2485389"/>
              <a:chOff x="4320000" y="1556792"/>
              <a:chExt cx="1440160" cy="3240360"/>
            </a:xfrm>
          </p:grpSpPr>
          <p:cxnSp>
            <p:nvCxnSpPr>
              <p:cNvPr id="36" name="Straight Connector 49"/>
              <p:cNvCxnSpPr/>
              <p:nvPr/>
            </p:nvCxnSpPr>
            <p:spPr>
              <a:xfrm>
                <a:off x="4320000" y="1728000"/>
                <a:ext cx="0" cy="288000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50"/>
              <p:cNvCxnSpPr/>
              <p:nvPr/>
            </p:nvCxnSpPr>
            <p:spPr>
              <a:xfrm>
                <a:off x="5760000" y="1728000"/>
                <a:ext cx="0" cy="288000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Oval 51"/>
              <p:cNvSpPr/>
              <p:nvPr/>
            </p:nvSpPr>
            <p:spPr>
              <a:xfrm>
                <a:off x="4320000" y="1556792"/>
                <a:ext cx="1440160" cy="360040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Oval 52"/>
              <p:cNvSpPr/>
              <p:nvPr/>
            </p:nvSpPr>
            <p:spPr>
              <a:xfrm>
                <a:off x="4320000" y="4437112"/>
                <a:ext cx="1440160" cy="360040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0" name="Straight Connector 53"/>
              <p:cNvCxnSpPr/>
              <p:nvPr/>
            </p:nvCxnSpPr>
            <p:spPr>
              <a:xfrm>
                <a:off x="4500376" y="1771200"/>
                <a:ext cx="0" cy="1440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54"/>
              <p:cNvCxnSpPr/>
              <p:nvPr/>
            </p:nvCxnSpPr>
            <p:spPr>
              <a:xfrm>
                <a:off x="4932376" y="1771200"/>
                <a:ext cx="0" cy="1440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Oval 55"/>
              <p:cNvSpPr>
                <a:spLocks noChangeAspect="1"/>
              </p:cNvSpPr>
              <p:nvPr/>
            </p:nvSpPr>
            <p:spPr>
              <a:xfrm>
                <a:off x="4500040" y="1700808"/>
                <a:ext cx="432000" cy="108000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Oval 56"/>
              <p:cNvSpPr>
                <a:spLocks noChangeAspect="1"/>
              </p:cNvSpPr>
              <p:nvPr/>
            </p:nvSpPr>
            <p:spPr>
              <a:xfrm>
                <a:off x="4499992" y="3140968"/>
                <a:ext cx="432000" cy="108000"/>
              </a:xfrm>
              <a:prstGeom prst="ellipse">
                <a:avLst/>
              </a:prstGeom>
              <a:noFill/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4" name="Straight Connector 57"/>
              <p:cNvCxnSpPr/>
              <p:nvPr/>
            </p:nvCxnSpPr>
            <p:spPr>
              <a:xfrm>
                <a:off x="5220072" y="1772816"/>
                <a:ext cx="0" cy="1440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58"/>
              <p:cNvCxnSpPr/>
              <p:nvPr/>
            </p:nvCxnSpPr>
            <p:spPr>
              <a:xfrm>
                <a:off x="5508104" y="1772816"/>
                <a:ext cx="0" cy="1440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Oval 59"/>
              <p:cNvSpPr>
                <a:spLocks noChangeAspect="1"/>
              </p:cNvSpPr>
              <p:nvPr/>
            </p:nvSpPr>
            <p:spPr>
              <a:xfrm>
                <a:off x="5220072" y="1728000"/>
                <a:ext cx="288000" cy="72000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Oval 60"/>
              <p:cNvSpPr>
                <a:spLocks noChangeAspect="1"/>
              </p:cNvSpPr>
              <p:nvPr/>
            </p:nvSpPr>
            <p:spPr>
              <a:xfrm>
                <a:off x="5220072" y="3171600"/>
                <a:ext cx="288000" cy="72000"/>
              </a:xfrm>
              <a:prstGeom prst="ellipse">
                <a:avLst/>
              </a:prstGeom>
              <a:noFill/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Oval 36"/>
            <p:cNvSpPr/>
            <p:nvPr/>
          </p:nvSpPr>
          <p:spPr>
            <a:xfrm>
              <a:off x="2627785" y="2864072"/>
              <a:ext cx="1097886" cy="1104617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37"/>
            <p:cNvSpPr>
              <a:spLocks noChangeAspect="1"/>
            </p:cNvSpPr>
            <p:nvPr/>
          </p:nvSpPr>
          <p:spPr>
            <a:xfrm>
              <a:off x="2743965" y="3250724"/>
              <a:ext cx="329329" cy="33134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38"/>
            <p:cNvSpPr>
              <a:spLocks noChangeAspect="1"/>
            </p:cNvSpPr>
            <p:nvPr/>
          </p:nvSpPr>
          <p:spPr>
            <a:xfrm>
              <a:off x="3341435" y="3305943"/>
              <a:ext cx="219553" cy="220899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6" name="Straight Connector 39"/>
            <p:cNvCxnSpPr/>
            <p:nvPr/>
          </p:nvCxnSpPr>
          <p:spPr>
            <a:xfrm>
              <a:off x="5152923" y="2477455"/>
              <a:ext cx="0" cy="1104495"/>
            </a:xfrm>
            <a:prstGeom prst="line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40"/>
            <p:cNvCxnSpPr/>
            <p:nvPr/>
          </p:nvCxnSpPr>
          <p:spPr>
            <a:xfrm flipH="1">
              <a:off x="3917822" y="2201301"/>
              <a:ext cx="1097886" cy="0"/>
            </a:xfrm>
            <a:prstGeom prst="line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41"/>
            <p:cNvCxnSpPr/>
            <p:nvPr/>
          </p:nvCxnSpPr>
          <p:spPr>
            <a:xfrm flipV="1">
              <a:off x="3917822" y="2201301"/>
              <a:ext cx="0" cy="276154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42"/>
            <p:cNvCxnSpPr/>
            <p:nvPr/>
          </p:nvCxnSpPr>
          <p:spPr>
            <a:xfrm flipV="1">
              <a:off x="5015586" y="2201301"/>
              <a:ext cx="0" cy="276154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43"/>
            <p:cNvCxnSpPr/>
            <p:nvPr/>
          </p:nvCxnSpPr>
          <p:spPr>
            <a:xfrm flipH="1">
              <a:off x="2737574" y="3416380"/>
              <a:ext cx="329329" cy="0"/>
            </a:xfrm>
            <a:prstGeom prst="line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44"/>
            <p:cNvCxnSpPr/>
            <p:nvPr/>
          </p:nvCxnSpPr>
          <p:spPr>
            <a:xfrm flipH="1">
              <a:off x="3341411" y="3416380"/>
              <a:ext cx="219553" cy="0"/>
            </a:xfrm>
            <a:prstGeom prst="line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45"/>
            <p:cNvSpPr txBox="1"/>
            <p:nvPr/>
          </p:nvSpPr>
          <p:spPr>
            <a:xfrm>
              <a:off x="2640733" y="3527430"/>
              <a:ext cx="570859" cy="2987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6 mm</a:t>
              </a:r>
              <a:endParaRPr lang="en-US" sz="900" dirty="0"/>
            </a:p>
          </p:txBody>
        </p:sp>
        <p:sp>
          <p:nvSpPr>
            <p:cNvPr id="33" name="TextBox 46"/>
            <p:cNvSpPr txBox="1"/>
            <p:nvPr/>
          </p:nvSpPr>
          <p:spPr>
            <a:xfrm>
              <a:off x="3194622" y="3527430"/>
              <a:ext cx="570859" cy="2987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4 mm</a:t>
              </a:r>
              <a:endParaRPr lang="en-US" sz="900" dirty="0"/>
            </a:p>
          </p:txBody>
        </p:sp>
        <p:sp>
          <p:nvSpPr>
            <p:cNvPr id="34" name="TextBox 47"/>
            <p:cNvSpPr txBox="1"/>
            <p:nvPr/>
          </p:nvSpPr>
          <p:spPr>
            <a:xfrm>
              <a:off x="4136644" y="1988840"/>
              <a:ext cx="686888" cy="3186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20 mm</a:t>
              </a:r>
              <a:endParaRPr lang="en-US" sz="1000" dirty="0"/>
            </a:p>
          </p:txBody>
        </p:sp>
        <p:sp>
          <p:nvSpPr>
            <p:cNvPr id="35" name="TextBox 48"/>
            <p:cNvSpPr txBox="1"/>
            <p:nvPr/>
          </p:nvSpPr>
          <p:spPr>
            <a:xfrm rot="5400000">
              <a:off x="4890079" y="2918137"/>
              <a:ext cx="736854" cy="2970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20 mm</a:t>
              </a:r>
              <a:endParaRPr lang="en-US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2585728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6172200" y="6448251"/>
            <a:ext cx="2514600" cy="365125"/>
          </a:xfrm>
        </p:spPr>
        <p:txBody>
          <a:bodyPr/>
          <a:lstStyle/>
          <a:p>
            <a:r>
              <a:rPr lang="it-IT" smtClean="0"/>
              <a:t>September 9th 2014</a:t>
            </a:r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457199" y="6448251"/>
            <a:ext cx="3352801" cy="365125"/>
          </a:xfrm>
        </p:spPr>
        <p:txBody>
          <a:bodyPr/>
          <a:lstStyle/>
          <a:p>
            <a:r>
              <a:rPr lang="en-US" smtClean="0"/>
              <a:t>M. Scaringella - PSD10</a:t>
            </a:r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3810000" y="6448251"/>
            <a:ext cx="1828800" cy="365125"/>
          </a:xfrm>
        </p:spPr>
        <p:txBody>
          <a:bodyPr/>
          <a:lstStyle/>
          <a:p>
            <a:fld id="{D7E63A33-8271-4DD0-9C48-789913D7C115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85" y="692696"/>
            <a:ext cx="2160000" cy="2160000"/>
          </a:xfrm>
          <a:prstGeom prst="rect">
            <a:avLst/>
          </a:prstGeom>
          <a:ln>
            <a:noFill/>
          </a:ln>
        </p:spPr>
      </p:pic>
      <p:sp>
        <p:nvSpPr>
          <p:cNvPr id="8" name="CasellaDiTesto 7"/>
          <p:cNvSpPr txBox="1"/>
          <p:nvPr/>
        </p:nvSpPr>
        <p:spPr>
          <a:xfrm>
            <a:off x="5220072" y="4653136"/>
            <a:ext cx="3415646" cy="70788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No selection cuts has been applied to the data sample</a:t>
            </a:r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36296" y="1124744"/>
            <a:ext cx="1600200" cy="315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1"/>
          <p:cNvSpPr/>
          <p:nvPr/>
        </p:nvSpPr>
        <p:spPr>
          <a:xfrm>
            <a:off x="5085680" y="5606324"/>
            <a:ext cx="406794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+mn-lt"/>
              </a:rPr>
              <a:t>E. </a:t>
            </a:r>
            <a:r>
              <a:rPr lang="en-US" sz="1400" dirty="0" err="1">
                <a:latin typeface="+mn-lt"/>
              </a:rPr>
              <a:t>Vanzi</a:t>
            </a:r>
            <a:r>
              <a:rPr lang="en-US" sz="1400" dirty="0">
                <a:latin typeface="+mn-lt"/>
              </a:rPr>
              <a:t> et al.  The PRIMA collaboration: preliminary results in FBP reconstruction of </a:t>
            </a:r>
            <a:r>
              <a:rPr lang="en-US" sz="1400" dirty="0" err="1">
                <a:latin typeface="+mn-lt"/>
              </a:rPr>
              <a:t>pCT</a:t>
            </a:r>
            <a:r>
              <a:rPr lang="en-US" sz="1400" dirty="0">
                <a:latin typeface="+mn-lt"/>
              </a:rPr>
              <a:t> data </a:t>
            </a:r>
            <a:r>
              <a:rPr lang="en-US" sz="1400" dirty="0" smtClean="0">
                <a:latin typeface="+mn-lt"/>
              </a:rPr>
              <a:t>–</a:t>
            </a:r>
            <a:r>
              <a:rPr lang="en-US" sz="1400" dirty="0" err="1" smtClean="0">
                <a:latin typeface="+mn-lt"/>
              </a:rPr>
              <a:t>Nucl</a:t>
            </a:r>
            <a:r>
              <a:rPr lang="en-US" sz="1400" dirty="0" smtClean="0">
                <a:latin typeface="+mn-lt"/>
              </a:rPr>
              <a:t>. Instr. Meth. A, 730 (2013), p. 184</a:t>
            </a:r>
            <a:endParaRPr lang="en-US" sz="1400" dirty="0">
              <a:latin typeface="+mn-lt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270" y="1196752"/>
            <a:ext cx="2670164" cy="2922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2" name="Straight Arrow Connector 3"/>
          <p:cNvCxnSpPr/>
          <p:nvPr/>
        </p:nvCxnSpPr>
        <p:spPr>
          <a:xfrm flipV="1">
            <a:off x="6300192" y="1988840"/>
            <a:ext cx="1296144" cy="43216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3" name="Straight Arrow Connector 33"/>
          <p:cNvCxnSpPr/>
          <p:nvPr/>
        </p:nvCxnSpPr>
        <p:spPr>
          <a:xfrm>
            <a:off x="6300192" y="2852696"/>
            <a:ext cx="1296144" cy="5717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graphicFrame>
        <p:nvGraphicFramePr>
          <p:cNvPr id="14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29828373"/>
              </p:ext>
            </p:extLst>
          </p:nvPr>
        </p:nvGraphicFramePr>
        <p:xfrm>
          <a:off x="155149" y="3356992"/>
          <a:ext cx="4824536" cy="31705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5" name="TextBox 2"/>
          <p:cNvSpPr txBox="1"/>
          <p:nvPr/>
        </p:nvSpPr>
        <p:spPr>
          <a:xfrm>
            <a:off x="1043608" y="5667879"/>
            <a:ext cx="11512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noise: 6.3%</a:t>
            </a:r>
            <a:endParaRPr lang="it-IT" sz="1400" dirty="0"/>
          </a:p>
        </p:txBody>
      </p:sp>
      <p:sp>
        <p:nvSpPr>
          <p:cNvPr id="16" name="TextBox 13"/>
          <p:cNvSpPr txBox="1"/>
          <p:nvPr/>
        </p:nvSpPr>
        <p:spPr>
          <a:xfrm>
            <a:off x="2007007" y="5207133"/>
            <a:ext cx="1120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noise: 2.4%</a:t>
            </a:r>
            <a:endParaRPr lang="it-IT" sz="1400" dirty="0"/>
          </a:p>
        </p:txBody>
      </p:sp>
      <p:cxnSp>
        <p:nvCxnSpPr>
          <p:cNvPr id="17" name="Straight Arrow Connector 5"/>
          <p:cNvCxnSpPr>
            <a:stCxn id="15" idx="0"/>
          </p:cNvCxnSpPr>
          <p:nvPr/>
        </p:nvCxnSpPr>
        <p:spPr>
          <a:xfrm flipH="1" flipV="1">
            <a:off x="1043608" y="5207133"/>
            <a:ext cx="575639" cy="4607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6"/>
          <p:cNvCxnSpPr/>
          <p:nvPr/>
        </p:nvCxnSpPr>
        <p:spPr>
          <a:xfrm flipH="1" flipV="1">
            <a:off x="1601203" y="4861467"/>
            <a:ext cx="882565" cy="3456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nocutPC_20_4-1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2410285" y="701016"/>
            <a:ext cx="2160000" cy="2160000"/>
          </a:xfrm>
          <a:prstGeom prst="rect">
            <a:avLst/>
          </a:prstGeom>
        </p:spPr>
      </p:pic>
      <p:sp>
        <p:nvSpPr>
          <p:cNvPr id="20" name="Titolo 1"/>
          <p:cNvSpPr>
            <a:spLocks noGrp="1"/>
          </p:cNvSpPr>
          <p:nvPr>
            <p:ph type="title"/>
          </p:nvPr>
        </p:nvSpPr>
        <p:spPr>
          <a:xfrm>
            <a:off x="329918" y="0"/>
            <a:ext cx="8305800" cy="701016"/>
          </a:xfrm>
          <a:ln>
            <a:miter lim="800000"/>
            <a:headEnd/>
            <a:tailEnd/>
          </a:ln>
          <a:extLst/>
        </p:spPr>
        <p:txBody>
          <a:bodyPr>
            <a:normAutofit fontScale="90000"/>
          </a:bodyPr>
          <a:lstStyle/>
          <a:p>
            <a:pPr marL="0" indent="0" algn="ctr">
              <a:buNone/>
              <a:defRPr/>
            </a:pPr>
            <a:r>
              <a:rPr lang="it-IT" dirty="0" smtClean="0"/>
              <a:t>INFN-Prima: pCT image</a:t>
            </a:r>
            <a:endParaRPr lang="it-IT" dirty="0"/>
          </a:p>
        </p:txBody>
      </p:sp>
      <p:sp>
        <p:nvSpPr>
          <p:cNvPr id="21" name="CasellaDiTesto 20"/>
          <p:cNvSpPr txBox="1"/>
          <p:nvPr/>
        </p:nvSpPr>
        <p:spPr>
          <a:xfrm>
            <a:off x="34885" y="2772217"/>
            <a:ext cx="4568385" cy="584775"/>
          </a:xfrm>
          <a:prstGeom prst="rect">
            <a:avLst/>
          </a:prstGeom>
          <a:ln w="31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Butterworth filter: </a:t>
            </a:r>
            <a:r>
              <a:rPr lang="en-US" sz="1600" smtClean="0"/>
              <a:t>order </a:t>
            </a:r>
            <a:r>
              <a:rPr lang="en-US" sz="1600" smtClean="0"/>
              <a:t>4, </a:t>
            </a:r>
            <a:r>
              <a:rPr lang="en-US" sz="1600" dirty="0" smtClean="0"/>
              <a:t>cut-off 20/128 of the </a:t>
            </a:r>
            <a:r>
              <a:rPr lang="en-US" sz="1600" dirty="0" err="1" smtClean="0"/>
              <a:t>Nyquist</a:t>
            </a:r>
            <a:r>
              <a:rPr lang="en-US" sz="1600" dirty="0" smtClean="0"/>
              <a:t> freq</a:t>
            </a:r>
            <a:r>
              <a:rPr lang="en-US" sz="1600" dirty="0"/>
              <a:t>. </a:t>
            </a:r>
            <a:r>
              <a:rPr lang="en-US" sz="1600" dirty="0" smtClean="0"/>
              <a:t>(</a:t>
            </a:r>
            <a:r>
              <a:rPr lang="en-US" sz="1600" dirty="0" err="1" smtClean="0"/>
              <a:t>Nyf</a:t>
            </a:r>
            <a:r>
              <a:rPr lang="en-US" sz="1600" dirty="0" smtClean="0"/>
              <a:t>=2.5mm</a:t>
            </a:r>
            <a:r>
              <a:rPr lang="en-US" sz="1600" baseline="30000" dirty="0" smtClean="0"/>
              <a:t>-1</a:t>
            </a:r>
            <a:r>
              <a:rPr lang="en-US" sz="1600" dirty="0" smtClean="0"/>
              <a:t> 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956964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3657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vide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6172200" y="6448251"/>
            <a:ext cx="2514600" cy="365125"/>
          </a:xfrm>
        </p:spPr>
        <p:txBody>
          <a:bodyPr/>
          <a:lstStyle/>
          <a:p>
            <a:r>
              <a:rPr lang="it-IT" smtClean="0"/>
              <a:t>September 9th 2014</a:t>
            </a:r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457199" y="6448251"/>
            <a:ext cx="3352801" cy="365125"/>
          </a:xfrm>
        </p:spPr>
        <p:txBody>
          <a:bodyPr/>
          <a:lstStyle/>
          <a:p>
            <a:r>
              <a:rPr lang="en-US" smtClean="0"/>
              <a:t>M. Scaringella - PSD10</a:t>
            </a:r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3810000" y="6448251"/>
            <a:ext cx="1828800" cy="365125"/>
          </a:xfrm>
        </p:spPr>
        <p:txBody>
          <a:bodyPr/>
          <a:lstStyle/>
          <a:p>
            <a:fld id="{D7E63A33-8271-4DD0-9C48-789913D7C115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it-IT" dirty="0" smtClean="0"/>
              <a:t>INFN pCT upgrade</a:t>
            </a:r>
            <a:endParaRPr lang="it-IT" dirty="0"/>
          </a:p>
        </p:txBody>
      </p:sp>
      <p:sp>
        <p:nvSpPr>
          <p:cNvPr id="24" name="Content Placeholder 2"/>
          <p:cNvSpPr>
            <a:spLocks noGrp="1"/>
          </p:cNvSpPr>
          <p:nvPr>
            <p:ph idx="4294967295"/>
          </p:nvPr>
        </p:nvSpPr>
        <p:spPr>
          <a:xfrm>
            <a:off x="457200" y="1772816"/>
            <a:ext cx="8229600" cy="4551784"/>
          </a:xfrm>
          <a:prstGeom prst="rect">
            <a:avLst/>
          </a:prstGeom>
        </p:spPr>
        <p:txBody>
          <a:bodyPr/>
          <a:lstStyle/>
          <a:p>
            <a:r>
              <a:rPr lang="it-IT" dirty="0" smtClean="0"/>
              <a:t>A system similar to the one already tested</a:t>
            </a:r>
          </a:p>
          <a:p>
            <a:pPr lvl="1"/>
            <a:r>
              <a:rPr lang="it-IT" dirty="0" smtClean="0"/>
              <a:t>Microstrip tracker</a:t>
            </a:r>
          </a:p>
          <a:p>
            <a:pPr lvl="1"/>
            <a:r>
              <a:rPr lang="it-IT" dirty="0" smtClean="0"/>
              <a:t>YAG:Ce calorimeter</a:t>
            </a:r>
          </a:p>
          <a:p>
            <a:r>
              <a:rPr lang="it-IT" dirty="0" smtClean="0"/>
              <a:t>But with a </a:t>
            </a:r>
            <a:r>
              <a:rPr lang="it-IT" dirty="0" smtClean="0">
                <a:solidFill>
                  <a:srgbClr val="FF0000"/>
                </a:solidFill>
              </a:rPr>
              <a:t>50 x 200 mm</a:t>
            </a:r>
            <a:r>
              <a:rPr lang="it-IT" baseline="30000" dirty="0" smtClean="0">
                <a:solidFill>
                  <a:srgbClr val="FF0000"/>
                </a:solidFill>
              </a:rPr>
              <a:t>2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smtClean="0"/>
              <a:t>field of view</a:t>
            </a:r>
          </a:p>
          <a:p>
            <a:r>
              <a:rPr lang="it-IT" dirty="0" smtClean="0">
                <a:solidFill>
                  <a:schemeClr val="tx1"/>
                </a:solidFill>
              </a:rPr>
              <a:t>On-line data aquisition</a:t>
            </a:r>
          </a:p>
          <a:p>
            <a:r>
              <a:rPr lang="it-IT" dirty="0" smtClean="0">
                <a:solidFill>
                  <a:schemeClr val="tx1"/>
                </a:solidFill>
              </a:rPr>
              <a:t>1 MHz capability</a:t>
            </a:r>
          </a:p>
          <a:p>
            <a:r>
              <a:rPr lang="it-IT" dirty="0" smtClean="0"/>
              <a:t>Rectangular aspect ratio to perform tomographies in slices</a:t>
            </a:r>
            <a:endParaRPr lang="it-IT" dirty="0"/>
          </a:p>
        </p:txBody>
      </p:sp>
      <p:grpSp>
        <p:nvGrpSpPr>
          <p:cNvPr id="25" name="Group 43008"/>
          <p:cNvGrpSpPr/>
          <p:nvPr/>
        </p:nvGrpSpPr>
        <p:grpSpPr>
          <a:xfrm>
            <a:off x="493875" y="1556792"/>
            <a:ext cx="8338807" cy="4926460"/>
            <a:chOff x="493875" y="1556792"/>
            <a:chExt cx="8338807" cy="4926460"/>
          </a:xfrm>
        </p:grpSpPr>
        <p:pic>
          <p:nvPicPr>
            <p:cNvPr id="26" name="Picture 2" descr="C:\Users\Carlo\Dropbox\new_frontend\new_tracker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3648" y="1556792"/>
              <a:ext cx="6568613" cy="49264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TextBox 6"/>
            <p:cNvSpPr txBox="1"/>
            <p:nvPr/>
          </p:nvSpPr>
          <p:spPr>
            <a:xfrm>
              <a:off x="7240131" y="2156331"/>
              <a:ext cx="157511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400" dirty="0" smtClean="0">
                  <a:latin typeface="+mn-lt"/>
                </a:rPr>
                <a:t>Beam pipe</a:t>
              </a:r>
              <a:endParaRPr lang="it-IT" sz="2400" dirty="0">
                <a:latin typeface="+mn-lt"/>
              </a:endParaRPr>
            </a:p>
          </p:txBody>
        </p:sp>
        <p:sp>
          <p:nvSpPr>
            <p:cNvPr id="28" name="TextBox 8"/>
            <p:cNvSpPr txBox="1"/>
            <p:nvPr/>
          </p:nvSpPr>
          <p:spPr>
            <a:xfrm>
              <a:off x="6711909" y="2976384"/>
              <a:ext cx="210333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400" dirty="0" smtClean="0">
                  <a:latin typeface="+mn-lt"/>
                </a:rPr>
                <a:t>Tracker planes</a:t>
              </a:r>
              <a:endParaRPr lang="it-IT" sz="2400" dirty="0">
                <a:latin typeface="+mn-lt"/>
              </a:endParaRPr>
            </a:p>
          </p:txBody>
        </p:sp>
        <p:sp>
          <p:nvSpPr>
            <p:cNvPr id="29" name="TextBox 9"/>
            <p:cNvSpPr txBox="1"/>
            <p:nvPr/>
          </p:nvSpPr>
          <p:spPr>
            <a:xfrm>
              <a:off x="2276078" y="2141835"/>
              <a:ext cx="14173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400" dirty="0" smtClean="0">
                  <a:latin typeface="+mn-lt"/>
                </a:rPr>
                <a:t>Phantom</a:t>
              </a:r>
              <a:endParaRPr lang="it-IT" sz="2400" dirty="0">
                <a:latin typeface="+mn-lt"/>
              </a:endParaRPr>
            </a:p>
          </p:txBody>
        </p:sp>
        <p:sp>
          <p:nvSpPr>
            <p:cNvPr id="30" name="TextBox 10"/>
            <p:cNvSpPr txBox="1"/>
            <p:nvPr/>
          </p:nvSpPr>
          <p:spPr>
            <a:xfrm>
              <a:off x="493875" y="6016219"/>
              <a:ext cx="17780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400" dirty="0" smtClean="0">
                  <a:latin typeface="+mn-lt"/>
                </a:rPr>
                <a:t>Calorimeter</a:t>
              </a:r>
              <a:endParaRPr lang="it-IT" sz="2400" dirty="0">
                <a:latin typeface="+mn-lt"/>
              </a:endParaRPr>
            </a:p>
          </p:txBody>
        </p:sp>
        <p:cxnSp>
          <p:nvCxnSpPr>
            <p:cNvPr id="31" name="Straight Arrow Connector 11"/>
            <p:cNvCxnSpPr/>
            <p:nvPr/>
          </p:nvCxnSpPr>
          <p:spPr>
            <a:xfrm flipH="1" flipV="1">
              <a:off x="7092280" y="1772816"/>
              <a:ext cx="879981" cy="38351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Straight Arrow Connector 14"/>
            <p:cNvCxnSpPr/>
            <p:nvPr/>
          </p:nvCxnSpPr>
          <p:spPr>
            <a:xfrm flipH="1" flipV="1">
              <a:off x="6516216" y="2884566"/>
              <a:ext cx="1296790" cy="19175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Straight Arrow Connector 16"/>
            <p:cNvCxnSpPr/>
            <p:nvPr/>
          </p:nvCxnSpPr>
          <p:spPr>
            <a:xfrm flipH="1">
              <a:off x="5292080" y="3438049"/>
              <a:ext cx="2520927" cy="200717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Arrow Connector 19"/>
            <p:cNvCxnSpPr>
              <a:stCxn id="29" idx="2"/>
            </p:cNvCxnSpPr>
            <p:nvPr/>
          </p:nvCxnSpPr>
          <p:spPr>
            <a:xfrm>
              <a:off x="2984766" y="2603500"/>
              <a:ext cx="1011170" cy="6037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Straight Arrow Connector 23"/>
            <p:cNvCxnSpPr>
              <a:stCxn id="30" idx="0"/>
            </p:cNvCxnSpPr>
            <p:nvPr/>
          </p:nvCxnSpPr>
          <p:spPr>
            <a:xfrm flipV="1">
              <a:off x="1382901" y="5805264"/>
              <a:ext cx="740827" cy="21095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6" name="TextBox 28"/>
            <p:cNvSpPr txBox="1"/>
            <p:nvPr/>
          </p:nvSpPr>
          <p:spPr>
            <a:xfrm>
              <a:off x="6694468" y="4462545"/>
              <a:ext cx="21382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400" dirty="0" smtClean="0">
                  <a:latin typeface="+mn-lt"/>
                </a:rPr>
                <a:t>Silicon sensors</a:t>
              </a:r>
              <a:endParaRPr lang="it-IT" sz="2400" dirty="0">
                <a:latin typeface="+mn-lt"/>
              </a:endParaRPr>
            </a:p>
          </p:txBody>
        </p:sp>
        <p:cxnSp>
          <p:nvCxnSpPr>
            <p:cNvPr id="37" name="Straight Arrow Connector 29"/>
            <p:cNvCxnSpPr/>
            <p:nvPr/>
          </p:nvCxnSpPr>
          <p:spPr>
            <a:xfrm flipH="1" flipV="1">
              <a:off x="6084168" y="3438049"/>
              <a:ext cx="1728839" cy="102449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Arrow Connector 31"/>
            <p:cNvCxnSpPr>
              <a:stCxn id="36" idx="0"/>
            </p:cNvCxnSpPr>
            <p:nvPr/>
          </p:nvCxnSpPr>
          <p:spPr>
            <a:xfrm flipH="1">
              <a:off x="4499992" y="4462545"/>
              <a:ext cx="3263583" cy="62263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12338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/>
          <p:nvPr/>
        </p:nvSpPr>
        <p:spPr>
          <a:xfrm>
            <a:off x="4716016" y="3212976"/>
            <a:ext cx="4104456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72616" y="0"/>
            <a:ext cx="8686800" cy="7647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4000" dirty="0" err="1" smtClean="0"/>
              <a:t>Silicon</a:t>
            </a:r>
            <a:r>
              <a:rPr lang="it-IT" sz="4000" dirty="0" smtClean="0"/>
              <a:t> microstrip </a:t>
            </a:r>
            <a:r>
              <a:rPr lang="it-IT" sz="4000" dirty="0" err="1" smtClean="0"/>
              <a:t>detectors</a:t>
            </a:r>
            <a:endParaRPr lang="en-US" sz="4000" dirty="0"/>
          </a:p>
        </p:txBody>
      </p:sp>
      <p:graphicFrame>
        <p:nvGraphicFramePr>
          <p:cNvPr id="6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751488179"/>
              </p:ext>
            </p:extLst>
          </p:nvPr>
        </p:nvGraphicFramePr>
        <p:xfrm>
          <a:off x="251520" y="3154139"/>
          <a:ext cx="4176464" cy="2651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836712"/>
            <a:ext cx="7571184" cy="2376264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it-IT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36 p on n single-sided</a:t>
            </a:r>
            <a:r>
              <a:rPr kumimoji="0" lang="it-IT" sz="29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silicon microstrip</a:t>
            </a:r>
            <a:r>
              <a:rPr kumimoji="0" lang="it-IT" sz="29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detectors  (HPK)</a:t>
            </a:r>
            <a:r>
              <a:rPr lang="it-IT" sz="2900" dirty="0" smtClean="0">
                <a:solidFill>
                  <a:schemeClr val="tx2"/>
                </a:solidFill>
                <a:latin typeface="+mn-lt"/>
              </a:rPr>
              <a:t>:</a:t>
            </a:r>
          </a:p>
          <a:p>
            <a:pPr marL="800100" lvl="1" indent="-34290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defRPr/>
            </a:pPr>
            <a:r>
              <a:rPr lang="it-IT" sz="2900" dirty="0" smtClean="0">
                <a:solidFill>
                  <a:schemeClr val="tx2"/>
                </a:solidFill>
                <a:latin typeface="+mn-lt"/>
              </a:rPr>
              <a:t>51.2 x 51.2 mm</a:t>
            </a:r>
            <a:r>
              <a:rPr lang="it-IT" sz="2900" baseline="30000" dirty="0" smtClean="0">
                <a:solidFill>
                  <a:schemeClr val="tx2"/>
                </a:solidFill>
                <a:latin typeface="+mn-lt"/>
              </a:rPr>
              <a:t>2</a:t>
            </a:r>
            <a:r>
              <a:rPr lang="it-IT" sz="2900" dirty="0" smtClean="0">
                <a:solidFill>
                  <a:schemeClr val="tx2"/>
                </a:solidFill>
                <a:latin typeface="+mn-lt"/>
              </a:rPr>
              <a:t> active area</a:t>
            </a:r>
          </a:p>
          <a:p>
            <a:pPr marL="800100" lvl="1" indent="-34290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defRPr/>
            </a:pPr>
            <a:r>
              <a:rPr kumimoji="0" lang="it-IT" sz="29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&lt;100&gt; crystal type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</a:pPr>
            <a:r>
              <a:rPr lang="it-IT" sz="2900" baseline="0" dirty="0" smtClean="0">
                <a:solidFill>
                  <a:schemeClr val="tx2"/>
                </a:solidFill>
                <a:latin typeface="+mn-lt"/>
              </a:rPr>
              <a:t>320 </a:t>
            </a:r>
            <a:r>
              <a:rPr lang="it-IT" sz="2900" baseline="0" dirty="0" smtClean="0">
                <a:solidFill>
                  <a:schemeClr val="tx2"/>
                </a:solidFill>
                <a:latin typeface="Symbol" pitchFamily="18" charset="2"/>
              </a:rPr>
              <a:t>m</a:t>
            </a:r>
            <a:r>
              <a:rPr lang="it-IT" sz="2900" baseline="0" dirty="0" smtClean="0">
                <a:solidFill>
                  <a:schemeClr val="tx2"/>
                </a:solidFill>
                <a:latin typeface="+mn-lt"/>
              </a:rPr>
              <a:t>m </a:t>
            </a:r>
            <a:r>
              <a:rPr lang="it-IT" sz="2900" baseline="0" dirty="0" err="1" smtClean="0">
                <a:solidFill>
                  <a:schemeClr val="tx2"/>
                </a:solidFill>
                <a:latin typeface="+mn-lt"/>
              </a:rPr>
              <a:t>thickness</a:t>
            </a:r>
            <a:endParaRPr lang="it-IT" sz="2900" baseline="0" dirty="0" smtClean="0">
              <a:solidFill>
                <a:schemeClr val="tx2"/>
              </a:solidFill>
              <a:latin typeface="+mn-lt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</a:pPr>
            <a:r>
              <a:rPr kumimoji="0" lang="it-IT" sz="29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200 </a:t>
            </a:r>
            <a:r>
              <a:rPr kumimoji="0" lang="it-IT" sz="29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Symbol" pitchFamily="18" charset="2"/>
              </a:rPr>
              <a:t>m</a:t>
            </a:r>
            <a:r>
              <a:rPr kumimoji="0" lang="it-IT" sz="29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 </a:t>
            </a:r>
            <a:r>
              <a:rPr kumimoji="0" lang="it-IT" sz="2900" b="0" i="0" u="none" strike="noStrike" kern="120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pitch</a:t>
            </a:r>
            <a:endParaRPr kumimoji="0" lang="it-IT" sz="2900" b="0" i="0" u="none" strike="noStrike" kern="1200" cap="none" spc="0" normalizeH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</a:pPr>
            <a:r>
              <a:rPr lang="it-IT" sz="2900" baseline="0" dirty="0" smtClean="0">
                <a:solidFill>
                  <a:schemeClr val="tx2"/>
                </a:solidFill>
                <a:latin typeface="+mn-lt"/>
              </a:rPr>
              <a:t>256 channels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</a:pPr>
            <a:r>
              <a:rPr lang="it-IT" sz="2900" dirty="0" smtClean="0">
                <a:solidFill>
                  <a:schemeClr val="tx2"/>
                </a:solidFill>
                <a:latin typeface="+mn-lt"/>
              </a:rPr>
              <a:t>I(Vfd)~2-3nA/cm</a:t>
            </a:r>
            <a:r>
              <a:rPr lang="it-IT" sz="2900" baseline="30000" dirty="0" smtClean="0">
                <a:solidFill>
                  <a:schemeClr val="tx2"/>
                </a:solidFill>
                <a:latin typeface="+mn-lt"/>
              </a:rPr>
              <a:t>2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251520" y="5895453"/>
            <a:ext cx="8686800" cy="69269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it-IT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 bad strips 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all 36 detectors (9216 strips)</a:t>
            </a:r>
            <a:endParaRPr kumimoji="0" lang="it-IT" b="0" i="0" u="none" strike="noStrike" kern="1200" cap="none" spc="0" normalizeH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Date Placeholder 5"/>
          <p:cNvSpPr>
            <a:spLocks noGrp="1"/>
          </p:cNvSpPr>
          <p:nvPr>
            <p:ph type="dt" sz="half" idx="10"/>
          </p:nvPr>
        </p:nvSpPr>
        <p:spPr>
          <a:xfrm>
            <a:off x="6660232" y="6448251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it-IT" dirty="0" err="1" smtClean="0"/>
              <a:t>September</a:t>
            </a:r>
            <a:r>
              <a:rPr lang="it-IT" dirty="0" smtClean="0"/>
              <a:t> 9th 2014</a:t>
            </a:r>
            <a:endParaRPr lang="it-IT" dirty="0"/>
          </a:p>
        </p:txBody>
      </p:sp>
      <p:sp>
        <p:nvSpPr>
          <p:cNvPr id="13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467544" y="6448251"/>
            <a:ext cx="3352800" cy="365125"/>
          </a:xfrm>
        </p:spPr>
        <p:txBody>
          <a:bodyPr/>
          <a:lstStyle/>
          <a:p>
            <a:pPr>
              <a:defRPr/>
            </a:pPr>
            <a:r>
              <a:rPr lang="it-IT" dirty="0" smtClean="0"/>
              <a:t>M. Scaringella - PSD10</a:t>
            </a:r>
            <a:endParaRPr lang="it-IT" dirty="0"/>
          </a:p>
        </p:txBody>
      </p:sp>
      <p:sp>
        <p:nvSpPr>
          <p:cNvPr id="15" name="Rectangle 7"/>
          <p:cNvSpPr/>
          <p:nvPr/>
        </p:nvSpPr>
        <p:spPr>
          <a:xfrm>
            <a:off x="4716016" y="3212976"/>
            <a:ext cx="4104456" cy="26642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6" name="Chart 4"/>
          <p:cNvGraphicFramePr/>
          <p:nvPr>
            <p:extLst>
              <p:ext uri="{D42A27DB-BD31-4B8C-83A1-F6EECF244321}">
                <p14:modId xmlns:p14="http://schemas.microsoft.com/office/powerpoint/2010/main" val="3973044919"/>
              </p:ext>
            </p:extLst>
          </p:nvPr>
        </p:nvGraphicFramePr>
        <p:xfrm>
          <a:off x="4788024" y="3356992"/>
          <a:ext cx="3954205" cy="2181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TextBox 8"/>
          <p:cNvSpPr txBox="1"/>
          <p:nvPr/>
        </p:nvSpPr>
        <p:spPr>
          <a:xfrm>
            <a:off x="5243661" y="5538718"/>
            <a:ext cx="28083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Full </a:t>
            </a:r>
            <a:r>
              <a:rPr lang="it-IT" sz="1600" dirty="0" err="1" smtClean="0"/>
              <a:t>Depletion</a:t>
            </a:r>
            <a:r>
              <a:rPr lang="it-IT" sz="1600" dirty="0" smtClean="0"/>
              <a:t> </a:t>
            </a:r>
            <a:r>
              <a:rPr lang="it-IT" sz="1600" dirty="0" err="1" smtClean="0"/>
              <a:t>Voltage</a:t>
            </a:r>
            <a:r>
              <a:rPr lang="it-IT" sz="1600" dirty="0" smtClean="0"/>
              <a:t> (V)</a:t>
            </a:r>
            <a:endParaRPr lang="en-US" sz="1600" dirty="0"/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12"/>
          </p:nvPr>
        </p:nvSpPr>
        <p:spPr>
          <a:xfrm>
            <a:off x="3801616" y="6448251"/>
            <a:ext cx="1828800" cy="365125"/>
          </a:xfrm>
        </p:spPr>
        <p:txBody>
          <a:bodyPr/>
          <a:lstStyle/>
          <a:p>
            <a:fld id="{D7E63A33-8271-4DD0-9C48-789913D7C11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174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6172200" y="6448251"/>
            <a:ext cx="2514600" cy="365125"/>
          </a:xfrm>
        </p:spPr>
        <p:txBody>
          <a:bodyPr/>
          <a:lstStyle/>
          <a:p>
            <a:r>
              <a:rPr lang="it-IT" smtClean="0"/>
              <a:t>September 9th 2014</a:t>
            </a:r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457199" y="6448251"/>
            <a:ext cx="3352801" cy="365125"/>
          </a:xfrm>
        </p:spPr>
        <p:txBody>
          <a:bodyPr/>
          <a:lstStyle/>
          <a:p>
            <a:r>
              <a:rPr lang="en-US" smtClean="0"/>
              <a:t>M. Scaringella - PSD10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3810000" y="6448251"/>
            <a:ext cx="1828800" cy="365125"/>
          </a:xfrm>
        </p:spPr>
        <p:txBody>
          <a:bodyPr/>
          <a:lstStyle/>
          <a:p>
            <a:fld id="{D7E63A33-8271-4DD0-9C48-789913D7C115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64301" y="260648"/>
            <a:ext cx="8305800" cy="648072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it-IT" dirty="0" smtClean="0"/>
              <a:t>Microstrip sensors layout</a:t>
            </a:r>
            <a:endParaRPr lang="it-IT" dirty="0"/>
          </a:p>
        </p:txBody>
      </p:sp>
      <p:grpSp>
        <p:nvGrpSpPr>
          <p:cNvPr id="8" name="Group 54"/>
          <p:cNvGrpSpPr/>
          <p:nvPr/>
        </p:nvGrpSpPr>
        <p:grpSpPr>
          <a:xfrm>
            <a:off x="179512" y="1369090"/>
            <a:ext cx="6857156" cy="5025138"/>
            <a:chOff x="179512" y="1369090"/>
            <a:chExt cx="6857156" cy="5025138"/>
          </a:xfrm>
        </p:grpSpPr>
        <p:sp>
          <p:nvSpPr>
            <p:cNvPr id="9" name="Rectangle 6"/>
            <p:cNvSpPr/>
            <p:nvPr/>
          </p:nvSpPr>
          <p:spPr>
            <a:xfrm>
              <a:off x="179512" y="1372432"/>
              <a:ext cx="6801544" cy="22337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7"/>
            <p:cNvSpPr/>
            <p:nvPr/>
          </p:nvSpPr>
          <p:spPr>
            <a:xfrm>
              <a:off x="481471" y="1852032"/>
              <a:ext cx="5620799" cy="1500243"/>
            </a:xfrm>
            <a:prstGeom prst="rect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" name="Rectangle 8"/>
            <p:cNvSpPr>
              <a:spLocks noChangeAspect="1"/>
            </p:cNvSpPr>
            <p:nvPr/>
          </p:nvSpPr>
          <p:spPr>
            <a:xfrm>
              <a:off x="3259139" y="1941483"/>
              <a:ext cx="1430325" cy="137643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" name="Rectangle 9"/>
            <p:cNvSpPr>
              <a:spLocks noChangeAspect="1"/>
            </p:cNvSpPr>
            <p:nvPr/>
          </p:nvSpPr>
          <p:spPr>
            <a:xfrm>
              <a:off x="511353" y="1941357"/>
              <a:ext cx="1430325" cy="137643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" name="Rectangle 10"/>
            <p:cNvSpPr>
              <a:spLocks noChangeAspect="1"/>
            </p:cNvSpPr>
            <p:nvPr/>
          </p:nvSpPr>
          <p:spPr>
            <a:xfrm>
              <a:off x="1882306" y="1886386"/>
              <a:ext cx="1430325" cy="137643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14" name="Straight Arrow Connector 11"/>
            <p:cNvCxnSpPr/>
            <p:nvPr/>
          </p:nvCxnSpPr>
          <p:spPr>
            <a:xfrm flipV="1">
              <a:off x="510064" y="3317789"/>
              <a:ext cx="1289" cy="18602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2"/>
            <p:cNvSpPr>
              <a:spLocks noChangeAspect="1"/>
            </p:cNvSpPr>
            <p:nvPr/>
          </p:nvSpPr>
          <p:spPr>
            <a:xfrm>
              <a:off x="4630091" y="1886512"/>
              <a:ext cx="1430325" cy="137643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6" name="Rectangle 13"/>
            <p:cNvSpPr/>
            <p:nvPr/>
          </p:nvSpPr>
          <p:spPr>
            <a:xfrm>
              <a:off x="556013" y="1992330"/>
              <a:ext cx="5458884" cy="1231344"/>
            </a:xfrm>
            <a:prstGeom prst="rect">
              <a:avLst/>
            </a:prstGeom>
            <a:noFill/>
            <a:ln w="12700">
              <a:solidFill>
                <a:srgbClr val="00B05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17" name="Straight Arrow Connector 14"/>
            <p:cNvCxnSpPr/>
            <p:nvPr/>
          </p:nvCxnSpPr>
          <p:spPr>
            <a:xfrm flipV="1">
              <a:off x="546004" y="1679770"/>
              <a:ext cx="5620799" cy="14340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8" name="TextBox 15"/>
            <p:cNvSpPr txBox="1"/>
            <p:nvPr/>
          </p:nvSpPr>
          <p:spPr>
            <a:xfrm>
              <a:off x="2765992" y="1369090"/>
              <a:ext cx="902706" cy="2664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>
                  <a:solidFill>
                    <a:srgbClr val="FF0000"/>
                  </a:solidFill>
                </a:rPr>
                <a:t>207320</a:t>
              </a:r>
              <a:r>
                <a:rPr lang="it-IT" dirty="0" smtClean="0">
                  <a:solidFill>
                    <a:srgbClr val="FF0000"/>
                  </a:solidFill>
                  <a:latin typeface="Symbol" pitchFamily="18" charset="2"/>
                </a:rPr>
                <a:t>m</a:t>
              </a:r>
              <a:r>
                <a:rPr lang="it-IT" dirty="0" smtClean="0">
                  <a:solidFill>
                    <a:srgbClr val="FF0000"/>
                  </a:solidFill>
                </a:rPr>
                <a:t>m</a:t>
              </a:r>
              <a:endParaRPr lang="it-IT" dirty="0">
                <a:solidFill>
                  <a:srgbClr val="FF0000"/>
                </a:solidFill>
              </a:endParaRP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>
              <a:off x="6215775" y="1852032"/>
              <a:ext cx="0" cy="1526876"/>
            </a:xfrm>
            <a:prstGeom prst="straightConnector1">
              <a:avLst/>
            </a:prstGeom>
            <a:ln>
              <a:solidFill>
                <a:srgbClr val="FF0000"/>
              </a:solidFill>
              <a:prstDash val="solid"/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 rot="5400000">
              <a:off x="6106087" y="2314552"/>
              <a:ext cx="784276" cy="2768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>
                  <a:solidFill>
                    <a:srgbClr val="FF0000"/>
                  </a:solidFill>
                </a:rPr>
                <a:t>55750</a:t>
              </a:r>
              <a:r>
                <a:rPr lang="it-IT" dirty="0" smtClean="0">
                  <a:solidFill>
                    <a:srgbClr val="FF0000"/>
                  </a:solidFill>
                  <a:latin typeface="Symbol" pitchFamily="18" charset="2"/>
                </a:rPr>
                <a:t>m</a:t>
              </a:r>
              <a:r>
                <a:rPr lang="it-IT" dirty="0" smtClean="0">
                  <a:solidFill>
                    <a:srgbClr val="FF0000"/>
                  </a:solidFill>
                </a:rPr>
                <a:t>m</a:t>
              </a:r>
              <a:endParaRPr lang="it-IT" dirty="0">
                <a:solidFill>
                  <a:srgbClr val="FF0000"/>
                </a:solidFill>
              </a:endParaRPr>
            </a:p>
          </p:txBody>
        </p:sp>
        <p:sp>
          <p:nvSpPr>
            <p:cNvPr id="21" name="Rectangle 22"/>
            <p:cNvSpPr/>
            <p:nvPr/>
          </p:nvSpPr>
          <p:spPr>
            <a:xfrm>
              <a:off x="4657342" y="1822621"/>
              <a:ext cx="1357555" cy="118737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2" name="Rectangle 23"/>
            <p:cNvSpPr/>
            <p:nvPr/>
          </p:nvSpPr>
          <p:spPr>
            <a:xfrm>
              <a:off x="3285455" y="3263290"/>
              <a:ext cx="1357555" cy="118737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3" name="Rectangle 24"/>
            <p:cNvSpPr/>
            <p:nvPr/>
          </p:nvSpPr>
          <p:spPr>
            <a:xfrm>
              <a:off x="1918691" y="1827018"/>
              <a:ext cx="1357555" cy="118737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4" name="Rectangle 25"/>
            <p:cNvSpPr/>
            <p:nvPr/>
          </p:nvSpPr>
          <p:spPr>
            <a:xfrm>
              <a:off x="547738" y="3262819"/>
              <a:ext cx="1357555" cy="118737"/>
            </a:xfrm>
            <a:prstGeom prst="rect">
              <a:avLst/>
            </a:prstGeom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5" name="Rectangle 27"/>
            <p:cNvSpPr/>
            <p:nvPr/>
          </p:nvSpPr>
          <p:spPr>
            <a:xfrm>
              <a:off x="179512" y="3846328"/>
              <a:ext cx="6857156" cy="25479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Rectangle 28"/>
            <p:cNvSpPr/>
            <p:nvPr/>
          </p:nvSpPr>
          <p:spPr>
            <a:xfrm>
              <a:off x="462390" y="4402628"/>
              <a:ext cx="5900920" cy="1672376"/>
            </a:xfrm>
            <a:prstGeom prst="rect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7" name="Rectangle 29"/>
            <p:cNvSpPr>
              <a:spLocks noChangeAspect="1"/>
            </p:cNvSpPr>
            <p:nvPr/>
          </p:nvSpPr>
          <p:spPr>
            <a:xfrm>
              <a:off x="3378487" y="4477236"/>
              <a:ext cx="1501607" cy="153436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8" name="Rectangle 30"/>
            <p:cNvSpPr>
              <a:spLocks noChangeAspect="1"/>
            </p:cNvSpPr>
            <p:nvPr/>
          </p:nvSpPr>
          <p:spPr>
            <a:xfrm>
              <a:off x="493762" y="4477096"/>
              <a:ext cx="1501607" cy="153436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9" name="Rectangle 31"/>
            <p:cNvSpPr>
              <a:spLocks noChangeAspect="1"/>
            </p:cNvSpPr>
            <p:nvPr/>
          </p:nvSpPr>
          <p:spPr>
            <a:xfrm>
              <a:off x="4817763" y="4473344"/>
              <a:ext cx="1501607" cy="1534360"/>
            </a:xfrm>
            <a:prstGeom prst="rect">
              <a:avLst/>
            </a:prstGeom>
            <a:noFill/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30" name="Straight Arrow Connector 32"/>
            <p:cNvCxnSpPr/>
            <p:nvPr/>
          </p:nvCxnSpPr>
          <p:spPr>
            <a:xfrm flipV="1">
              <a:off x="484185" y="4221088"/>
              <a:ext cx="5900920" cy="15985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31" name="TextBox 33"/>
            <p:cNvSpPr txBox="1"/>
            <p:nvPr/>
          </p:nvSpPr>
          <p:spPr>
            <a:xfrm>
              <a:off x="2860763" y="3924082"/>
              <a:ext cx="947693" cy="2970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>
                  <a:solidFill>
                    <a:srgbClr val="FF0000"/>
                  </a:solidFill>
                </a:rPr>
                <a:t>207320</a:t>
              </a:r>
              <a:r>
                <a:rPr lang="it-IT" dirty="0" smtClean="0">
                  <a:solidFill>
                    <a:srgbClr val="FF0000"/>
                  </a:solidFill>
                  <a:latin typeface="Symbol" pitchFamily="18" charset="2"/>
                </a:rPr>
                <a:t>m</a:t>
              </a:r>
              <a:r>
                <a:rPr lang="it-IT" dirty="0" smtClean="0">
                  <a:solidFill>
                    <a:srgbClr val="FF0000"/>
                  </a:solidFill>
                </a:rPr>
                <a:t>m</a:t>
              </a:r>
              <a:endParaRPr lang="it-IT" dirty="0">
                <a:solidFill>
                  <a:srgbClr val="FF0000"/>
                </a:solidFill>
              </a:endParaRPr>
            </a:p>
          </p:txBody>
        </p:sp>
        <p:cxnSp>
          <p:nvCxnSpPr>
            <p:cNvPr id="32" name="Straight Arrow Connector 36"/>
            <p:cNvCxnSpPr/>
            <p:nvPr/>
          </p:nvCxnSpPr>
          <p:spPr>
            <a:xfrm>
              <a:off x="6503807" y="4402628"/>
              <a:ext cx="0" cy="1702065"/>
            </a:xfrm>
            <a:prstGeom prst="straightConnector1">
              <a:avLst/>
            </a:prstGeom>
            <a:ln>
              <a:solidFill>
                <a:srgbClr val="FF0000"/>
              </a:solidFill>
              <a:prstDash val="solid"/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7"/>
            <p:cNvSpPr txBox="1"/>
            <p:nvPr/>
          </p:nvSpPr>
          <p:spPr>
            <a:xfrm rot="5400000">
              <a:off x="6315448" y="4983624"/>
              <a:ext cx="874261" cy="290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>
                  <a:solidFill>
                    <a:srgbClr val="FF0000"/>
                  </a:solidFill>
                </a:rPr>
                <a:t>55750</a:t>
              </a:r>
              <a:r>
                <a:rPr lang="it-IT" dirty="0" smtClean="0">
                  <a:solidFill>
                    <a:srgbClr val="FF0000"/>
                  </a:solidFill>
                  <a:latin typeface="Symbol" pitchFamily="18" charset="2"/>
                </a:rPr>
                <a:t>m</a:t>
              </a:r>
              <a:r>
                <a:rPr lang="it-IT" dirty="0" smtClean="0">
                  <a:solidFill>
                    <a:srgbClr val="FF0000"/>
                  </a:solidFill>
                </a:rPr>
                <a:t>m</a:t>
              </a:r>
              <a:endParaRPr lang="it-IT" dirty="0">
                <a:solidFill>
                  <a:srgbClr val="FF0000"/>
                </a:solidFill>
              </a:endParaRPr>
            </a:p>
          </p:txBody>
        </p:sp>
        <p:sp>
          <p:nvSpPr>
            <p:cNvPr id="34" name="Rectangle 40"/>
            <p:cNvSpPr/>
            <p:nvPr/>
          </p:nvSpPr>
          <p:spPr>
            <a:xfrm rot="5400000">
              <a:off x="5611120" y="5157223"/>
              <a:ext cx="1456298" cy="129535"/>
            </a:xfrm>
            <a:prstGeom prst="rect">
              <a:avLst/>
            </a:prstGeom>
            <a:pattFill prst="ltHorz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5" name="Rectangle 41"/>
            <p:cNvSpPr>
              <a:spLocks noChangeAspect="1"/>
            </p:cNvSpPr>
            <p:nvPr/>
          </p:nvSpPr>
          <p:spPr>
            <a:xfrm>
              <a:off x="1933038" y="4476790"/>
              <a:ext cx="1501607" cy="1534360"/>
            </a:xfrm>
            <a:prstGeom prst="rect">
              <a:avLst/>
            </a:prstGeom>
            <a:noFill/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6" name="Rectangle 42"/>
            <p:cNvSpPr/>
            <p:nvPr/>
          </p:nvSpPr>
          <p:spPr>
            <a:xfrm>
              <a:off x="540648" y="4559023"/>
              <a:ext cx="5730936" cy="1372625"/>
            </a:xfrm>
            <a:prstGeom prst="rect">
              <a:avLst/>
            </a:prstGeom>
            <a:noFill/>
            <a:ln w="12700">
              <a:solidFill>
                <a:srgbClr val="00B05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7" name="Rectangle 43"/>
            <p:cNvSpPr/>
            <p:nvPr/>
          </p:nvSpPr>
          <p:spPr>
            <a:xfrm rot="5400000">
              <a:off x="4121400" y="5166960"/>
              <a:ext cx="1456298" cy="129535"/>
            </a:xfrm>
            <a:prstGeom prst="rect">
              <a:avLst/>
            </a:prstGeom>
            <a:pattFill prst="ltHorz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8" name="Rectangle 44"/>
            <p:cNvSpPr/>
            <p:nvPr/>
          </p:nvSpPr>
          <p:spPr>
            <a:xfrm rot="5400000">
              <a:off x="1229735" y="5177879"/>
              <a:ext cx="1456298" cy="129535"/>
            </a:xfrm>
            <a:prstGeom prst="rect">
              <a:avLst/>
            </a:prstGeom>
            <a:pattFill prst="ltHorz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9" name="Rectangle 45"/>
            <p:cNvSpPr/>
            <p:nvPr/>
          </p:nvSpPr>
          <p:spPr>
            <a:xfrm rot="5400000">
              <a:off x="-234385" y="5177879"/>
              <a:ext cx="1456298" cy="129535"/>
            </a:xfrm>
            <a:prstGeom prst="rect">
              <a:avLst/>
            </a:prstGeom>
            <a:pattFill prst="ltHorz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40" name="TextBox 52"/>
          <p:cNvSpPr txBox="1"/>
          <p:nvPr/>
        </p:nvSpPr>
        <p:spPr>
          <a:xfrm>
            <a:off x="7164288" y="1369090"/>
            <a:ext cx="18002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Mounted on the two sides of a PCB which houses the front-end and readout electronics.</a:t>
            </a:r>
          </a:p>
          <a:p>
            <a:endParaRPr lang="it-IT" dirty="0"/>
          </a:p>
          <a:p>
            <a:r>
              <a:rPr lang="it-IT" dirty="0" smtClean="0"/>
              <a:t>Sensors are overlapped to assure hermeticity</a:t>
            </a:r>
          </a:p>
        </p:txBody>
      </p:sp>
      <p:sp>
        <p:nvSpPr>
          <p:cNvPr id="41" name="TextBox 5"/>
          <p:cNvSpPr txBox="1"/>
          <p:nvPr/>
        </p:nvSpPr>
        <p:spPr>
          <a:xfrm>
            <a:off x="179512" y="1279660"/>
            <a:ext cx="9557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X-view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42" name="TextBox 39"/>
          <p:cNvSpPr txBox="1"/>
          <p:nvPr/>
        </p:nvSpPr>
        <p:spPr>
          <a:xfrm>
            <a:off x="179511" y="3820978"/>
            <a:ext cx="9557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Y-view</a:t>
            </a:r>
            <a:endParaRPr lang="it-IT" dirty="0">
              <a:solidFill>
                <a:srgbClr val="FF0000"/>
              </a:solidFill>
            </a:endParaRPr>
          </a:p>
        </p:txBody>
      </p:sp>
      <p:pic>
        <p:nvPicPr>
          <p:cNvPr id="43" name="Picture 4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341" y="1279660"/>
            <a:ext cx="4366695" cy="3412166"/>
          </a:xfrm>
          <a:prstGeom prst="rect">
            <a:avLst/>
          </a:prstGeom>
        </p:spPr>
      </p:pic>
      <p:pic>
        <p:nvPicPr>
          <p:cNvPr id="44" name="Picture 4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6637" y="1438097"/>
            <a:ext cx="4154799" cy="3246589"/>
          </a:xfrm>
          <a:prstGeom prst="rect">
            <a:avLst/>
          </a:prstGeom>
        </p:spPr>
      </p:pic>
      <p:sp>
        <p:nvSpPr>
          <p:cNvPr id="45" name="TextBox 17"/>
          <p:cNvSpPr txBox="1"/>
          <p:nvPr/>
        </p:nvSpPr>
        <p:spPr>
          <a:xfrm>
            <a:off x="2597468" y="4720168"/>
            <a:ext cx="434984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>
                <a:latin typeface="+mn-lt"/>
              </a:rPr>
              <a:t>Errors in the overlap regions</a:t>
            </a:r>
          </a:p>
          <a:p>
            <a:r>
              <a:rPr lang="it-IT" dirty="0" smtClean="0">
                <a:latin typeface="+mn-lt"/>
              </a:rPr>
              <a:t>~ 2.75% of the total tracker active area</a:t>
            </a:r>
            <a:endParaRPr lang="it-IT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02007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/>
      <p:bldP spid="4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686800" cy="838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3200" dirty="0"/>
              <a:t>T</a:t>
            </a:r>
            <a:r>
              <a:rPr lang="it-IT" sz="3200" dirty="0" smtClean="0"/>
              <a:t>racker DAQ architecture</a:t>
            </a:r>
            <a:endParaRPr lang="en-US" sz="3200" dirty="0"/>
          </a:p>
        </p:txBody>
      </p:sp>
      <p:pic>
        <p:nvPicPr>
          <p:cNvPr id="3" name="Immagine 71"/>
          <p:cNvPicPr>
            <a:picLocks noChangeAspect="1"/>
          </p:cNvPicPr>
          <p:nvPr/>
        </p:nvPicPr>
        <p:blipFill>
          <a:blip r:embed="rId3" cstate="print"/>
          <a:srcRect r="11491"/>
          <a:stretch>
            <a:fillRect/>
          </a:stretch>
        </p:blipFill>
        <p:spPr bwMode="auto">
          <a:xfrm>
            <a:off x="6902325" y="1594718"/>
            <a:ext cx="1974850" cy="334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asellaDiTesto 78"/>
          <p:cNvSpPr txBox="1">
            <a:spLocks noChangeArrowheads="1"/>
          </p:cNvSpPr>
          <p:nvPr/>
        </p:nvSpPr>
        <p:spPr bwMode="auto">
          <a:xfrm>
            <a:off x="5721516" y="4930843"/>
            <a:ext cx="1763689" cy="101566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it-IT" dirty="0" err="1" smtClean="0"/>
              <a:t>Central</a:t>
            </a:r>
            <a:r>
              <a:rPr lang="it-IT" dirty="0" smtClean="0"/>
              <a:t> </a:t>
            </a:r>
            <a:r>
              <a:rPr lang="it-IT" dirty="0" err="1" smtClean="0"/>
              <a:t>acquisition</a:t>
            </a:r>
            <a:endParaRPr lang="it-IT" dirty="0" smtClean="0"/>
          </a:p>
          <a:p>
            <a:pPr algn="ctr"/>
            <a:r>
              <a:rPr lang="it-IT" dirty="0" smtClean="0"/>
              <a:t>VIRTEX 6</a:t>
            </a:r>
            <a:endParaRPr lang="it-IT" dirty="0"/>
          </a:p>
        </p:txBody>
      </p:sp>
      <p:sp>
        <p:nvSpPr>
          <p:cNvPr id="5" name="CasellaDiTesto 78"/>
          <p:cNvSpPr txBox="1">
            <a:spLocks noChangeArrowheads="1"/>
          </p:cNvSpPr>
          <p:nvPr/>
        </p:nvSpPr>
        <p:spPr bwMode="auto">
          <a:xfrm>
            <a:off x="7020271" y="620688"/>
            <a:ext cx="1856903" cy="584775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>
                <a:shade val="50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1600" dirty="0" smtClean="0"/>
              <a:t>CALORIMETER DAQ</a:t>
            </a:r>
            <a:endParaRPr lang="it-IT" sz="1600" dirty="0"/>
          </a:p>
        </p:txBody>
      </p:sp>
      <p:cxnSp>
        <p:nvCxnSpPr>
          <p:cNvPr id="6" name="Connettore 2 48"/>
          <p:cNvCxnSpPr/>
          <p:nvPr/>
        </p:nvCxnSpPr>
        <p:spPr>
          <a:xfrm>
            <a:off x="7257925" y="1237356"/>
            <a:ext cx="0" cy="530225"/>
          </a:xfrm>
          <a:prstGeom prst="straightConnector1">
            <a:avLst/>
          </a:prstGeom>
          <a:ln w="22225">
            <a:solidFill>
              <a:srgbClr val="33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ttore 2 50"/>
          <p:cNvCxnSpPr/>
          <p:nvPr/>
        </p:nvCxnSpPr>
        <p:spPr>
          <a:xfrm>
            <a:off x="7834188" y="1237356"/>
            <a:ext cx="0" cy="530225"/>
          </a:xfrm>
          <a:prstGeom prst="straightConnector1">
            <a:avLst/>
          </a:prstGeom>
          <a:ln w="22225">
            <a:solidFill>
              <a:srgbClr val="33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2 51"/>
          <p:cNvCxnSpPr/>
          <p:nvPr/>
        </p:nvCxnSpPr>
        <p:spPr>
          <a:xfrm flipV="1">
            <a:off x="8121525" y="1197669"/>
            <a:ext cx="0" cy="542925"/>
          </a:xfrm>
          <a:prstGeom prst="straightConnector1">
            <a:avLst/>
          </a:prstGeom>
          <a:ln w="22225">
            <a:solidFill>
              <a:srgbClr val="33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llaDiTesto 57"/>
          <p:cNvSpPr txBox="1">
            <a:spLocks noChangeArrowheads="1"/>
          </p:cNvSpPr>
          <p:nvPr/>
        </p:nvSpPr>
        <p:spPr bwMode="auto">
          <a:xfrm>
            <a:off x="8085213" y="1124744"/>
            <a:ext cx="98789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rgbClr val="333399"/>
                </a:solidFill>
              </a:rPr>
              <a:t>Trigger</a:t>
            </a:r>
          </a:p>
          <a:p>
            <a:r>
              <a:rPr lang="it-IT" dirty="0" smtClean="0">
                <a:solidFill>
                  <a:srgbClr val="333399"/>
                </a:solidFill>
              </a:rPr>
              <a:t>enable</a:t>
            </a:r>
            <a:endParaRPr lang="it-IT" dirty="0">
              <a:solidFill>
                <a:srgbClr val="333399"/>
              </a:solidFill>
            </a:endParaRPr>
          </a:p>
        </p:txBody>
      </p:sp>
      <p:sp>
        <p:nvSpPr>
          <p:cNvPr id="10" name="CasellaDiTesto 57"/>
          <p:cNvSpPr txBox="1">
            <a:spLocks noChangeArrowheads="1"/>
          </p:cNvSpPr>
          <p:nvPr/>
        </p:nvSpPr>
        <p:spPr bwMode="auto">
          <a:xfrm>
            <a:off x="6444208" y="1196752"/>
            <a:ext cx="82625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600" dirty="0">
                <a:solidFill>
                  <a:srgbClr val="333399"/>
                </a:solidFill>
              </a:rPr>
              <a:t>T</a:t>
            </a:r>
            <a:r>
              <a:rPr lang="it-IT" sz="1600" dirty="0" smtClean="0">
                <a:solidFill>
                  <a:srgbClr val="333399"/>
                </a:solidFill>
              </a:rPr>
              <a:t>rigger</a:t>
            </a:r>
            <a:endParaRPr lang="it-IT" sz="1600" dirty="0">
              <a:solidFill>
                <a:srgbClr val="333399"/>
              </a:solidFill>
            </a:endParaRPr>
          </a:p>
        </p:txBody>
      </p:sp>
      <p:cxnSp>
        <p:nvCxnSpPr>
          <p:cNvPr id="11" name="Connettore 1 57"/>
          <p:cNvCxnSpPr/>
          <p:nvPr/>
        </p:nvCxnSpPr>
        <p:spPr>
          <a:xfrm flipH="1">
            <a:off x="7731000" y="1340544"/>
            <a:ext cx="174625" cy="1619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sellaDiTesto 83"/>
          <p:cNvSpPr txBox="1">
            <a:spLocks noChangeArrowheads="1"/>
          </p:cNvSpPr>
          <p:nvPr/>
        </p:nvSpPr>
        <p:spPr bwMode="auto">
          <a:xfrm>
            <a:off x="7780213" y="1411981"/>
            <a:ext cx="27443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200" dirty="0" smtClean="0"/>
              <a:t>7</a:t>
            </a:r>
            <a:endParaRPr lang="it-IT" sz="1200" dirty="0"/>
          </a:p>
        </p:txBody>
      </p:sp>
      <p:sp>
        <p:nvSpPr>
          <p:cNvPr id="13" name="CasellaDiTesto 57"/>
          <p:cNvSpPr txBox="1">
            <a:spLocks noChangeArrowheads="1"/>
          </p:cNvSpPr>
          <p:nvPr/>
        </p:nvSpPr>
        <p:spPr bwMode="auto">
          <a:xfrm>
            <a:off x="7308304" y="1196752"/>
            <a:ext cx="50366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600" dirty="0" err="1">
                <a:solidFill>
                  <a:srgbClr val="333399"/>
                </a:solidFill>
              </a:rPr>
              <a:t>gen</a:t>
            </a:r>
            <a:endParaRPr lang="it-IT" sz="1600" dirty="0">
              <a:solidFill>
                <a:srgbClr val="333399"/>
              </a:solidFill>
            </a:endParaRPr>
          </a:p>
        </p:txBody>
      </p:sp>
      <p:sp>
        <p:nvSpPr>
          <p:cNvPr id="14" name="Onda 1 25"/>
          <p:cNvSpPr/>
          <p:nvPr/>
        </p:nvSpPr>
        <p:spPr>
          <a:xfrm>
            <a:off x="5220072" y="1954758"/>
            <a:ext cx="1944216" cy="860922"/>
          </a:xfrm>
          <a:prstGeom prst="wav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grpSp>
        <p:nvGrpSpPr>
          <p:cNvPr id="15" name="Group 16"/>
          <p:cNvGrpSpPr/>
          <p:nvPr/>
        </p:nvGrpSpPr>
        <p:grpSpPr>
          <a:xfrm>
            <a:off x="251520" y="969120"/>
            <a:ext cx="4968552" cy="3227807"/>
            <a:chOff x="251520" y="1219226"/>
            <a:chExt cx="4968552" cy="3227807"/>
          </a:xfrm>
        </p:grpSpPr>
        <p:sp>
          <p:nvSpPr>
            <p:cNvPr id="16" name="Rectangle 17"/>
            <p:cNvSpPr/>
            <p:nvPr/>
          </p:nvSpPr>
          <p:spPr>
            <a:xfrm>
              <a:off x="251520" y="1271480"/>
              <a:ext cx="4968552" cy="3175553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18"/>
            <p:cNvSpPr/>
            <p:nvPr/>
          </p:nvSpPr>
          <p:spPr>
            <a:xfrm>
              <a:off x="3322039" y="1336287"/>
              <a:ext cx="870423" cy="3030385"/>
            </a:xfrm>
            <a:prstGeom prst="rect">
              <a:avLst/>
            </a:prstGeom>
            <a:solidFill>
              <a:schemeClr val="accent3">
                <a:lumMod val="40000"/>
                <a:lumOff val="60000"/>
                <a:alpha val="5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9"/>
            <p:cNvSpPr/>
            <p:nvPr/>
          </p:nvSpPr>
          <p:spPr>
            <a:xfrm>
              <a:off x="2639619" y="1532005"/>
              <a:ext cx="682420" cy="68242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2000" dirty="0" smtClean="0">
                  <a:solidFill>
                    <a:schemeClr val="tx1"/>
                  </a:solidFill>
                </a:rPr>
                <a:t>SS 1</a:t>
              </a:r>
              <a:endParaRPr lang="en-US" sz="2000" dirty="0">
                <a:solidFill>
                  <a:schemeClr val="tx1"/>
                </a:solidFill>
              </a:endParaRPr>
            </a:p>
          </p:txBody>
        </p:sp>
        <p:sp>
          <p:nvSpPr>
            <p:cNvPr id="19" name="Rectangle 20"/>
            <p:cNvSpPr/>
            <p:nvPr/>
          </p:nvSpPr>
          <p:spPr>
            <a:xfrm>
              <a:off x="2639619" y="3106820"/>
              <a:ext cx="682420" cy="68242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2000" dirty="0" smtClean="0">
                  <a:solidFill>
                    <a:schemeClr val="tx1"/>
                  </a:solidFill>
                </a:rPr>
                <a:t>SS 6</a:t>
              </a:r>
              <a:endParaRPr lang="en-US" sz="2000" dirty="0">
                <a:solidFill>
                  <a:schemeClr val="tx1"/>
                </a:solidFill>
              </a:endParaRPr>
            </a:p>
          </p:txBody>
        </p:sp>
        <p:sp>
          <p:nvSpPr>
            <p:cNvPr id="20" name="TextBox 21"/>
            <p:cNvSpPr txBox="1"/>
            <p:nvPr/>
          </p:nvSpPr>
          <p:spPr>
            <a:xfrm>
              <a:off x="2849594" y="2266919"/>
              <a:ext cx="215255" cy="673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/>
                <a:t>. </a:t>
              </a:r>
            </a:p>
            <a:p>
              <a:r>
                <a:rPr lang="it-IT" dirty="0" smtClean="0"/>
                <a:t>.</a:t>
              </a:r>
            </a:p>
            <a:p>
              <a:r>
                <a:rPr lang="it-IT" dirty="0"/>
                <a:t>.</a:t>
              </a:r>
              <a:endParaRPr lang="en-US" dirty="0"/>
            </a:p>
          </p:txBody>
        </p:sp>
        <p:sp>
          <p:nvSpPr>
            <p:cNvPr id="21" name="Right Arrow 22"/>
            <p:cNvSpPr/>
            <p:nvPr/>
          </p:nvSpPr>
          <p:spPr>
            <a:xfrm>
              <a:off x="2167174" y="1741980"/>
              <a:ext cx="472444" cy="26246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3"/>
            <p:cNvSpPr txBox="1"/>
            <p:nvPr/>
          </p:nvSpPr>
          <p:spPr>
            <a:xfrm>
              <a:off x="2114680" y="1525231"/>
              <a:ext cx="4972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dirty="0" smtClean="0"/>
                <a:t>256</a:t>
              </a:r>
            </a:p>
          </p:txBody>
        </p:sp>
        <p:sp>
          <p:nvSpPr>
            <p:cNvPr id="23" name="Right Arrow 24"/>
            <p:cNvSpPr/>
            <p:nvPr/>
          </p:nvSpPr>
          <p:spPr>
            <a:xfrm>
              <a:off x="2167174" y="3316795"/>
              <a:ext cx="472444" cy="26246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5"/>
            <p:cNvSpPr txBox="1"/>
            <p:nvPr/>
          </p:nvSpPr>
          <p:spPr>
            <a:xfrm>
              <a:off x="2114680" y="3094131"/>
              <a:ext cx="4972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dirty="0" smtClean="0"/>
                <a:t>256</a:t>
              </a:r>
            </a:p>
          </p:txBody>
        </p:sp>
        <p:sp>
          <p:nvSpPr>
            <p:cNvPr id="25" name="Rectangle 26"/>
            <p:cNvSpPr/>
            <p:nvPr/>
          </p:nvSpPr>
          <p:spPr>
            <a:xfrm>
              <a:off x="4230122" y="2319412"/>
              <a:ext cx="682420" cy="68242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2000" dirty="0" smtClean="0">
                  <a:solidFill>
                    <a:schemeClr val="tx1"/>
                  </a:solidFill>
                </a:rPr>
                <a:t>SM</a:t>
              </a:r>
              <a:endParaRPr lang="en-US" sz="2000" dirty="0">
                <a:solidFill>
                  <a:schemeClr val="tx1"/>
                </a:solidFill>
              </a:endParaRPr>
            </a:p>
          </p:txBody>
        </p:sp>
        <p:cxnSp>
          <p:nvCxnSpPr>
            <p:cNvPr id="26" name="Elbow Connector 27"/>
            <p:cNvCxnSpPr>
              <a:stCxn id="18" idx="3"/>
            </p:cNvCxnSpPr>
            <p:nvPr/>
          </p:nvCxnSpPr>
          <p:spPr>
            <a:xfrm>
              <a:off x="3322039" y="1873215"/>
              <a:ext cx="870423" cy="623366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Elbow Connector 28"/>
            <p:cNvCxnSpPr>
              <a:stCxn id="19" idx="3"/>
            </p:cNvCxnSpPr>
            <p:nvPr/>
          </p:nvCxnSpPr>
          <p:spPr>
            <a:xfrm flipV="1">
              <a:off x="3322039" y="2856621"/>
              <a:ext cx="870423" cy="591409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9"/>
            <p:cNvSpPr txBox="1"/>
            <p:nvPr/>
          </p:nvSpPr>
          <p:spPr>
            <a:xfrm>
              <a:off x="3322039" y="3631758"/>
              <a:ext cx="1014439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500" dirty="0" smtClean="0"/>
                <a:t>serial link data/</a:t>
              </a:r>
              <a:r>
                <a:rPr lang="it-IT" sz="1500" dirty="0" err="1" smtClean="0"/>
                <a:t>clk</a:t>
              </a:r>
              <a:endParaRPr lang="it-IT" sz="1500" dirty="0" smtClean="0"/>
            </a:p>
            <a:p>
              <a:r>
                <a:rPr lang="it-IT" sz="1500" dirty="0" smtClean="0"/>
                <a:t>200 </a:t>
              </a:r>
              <a:r>
                <a:rPr lang="it-IT" sz="1500" dirty="0" err="1" smtClean="0"/>
                <a:t>Mbs</a:t>
              </a:r>
              <a:endParaRPr lang="it-IT" sz="1500" dirty="0" smtClean="0"/>
            </a:p>
          </p:txBody>
        </p:sp>
        <p:grpSp>
          <p:nvGrpSpPr>
            <p:cNvPr id="29" name="Group 27"/>
            <p:cNvGrpSpPr/>
            <p:nvPr/>
          </p:nvGrpSpPr>
          <p:grpSpPr>
            <a:xfrm rot="5400000">
              <a:off x="382446" y="1531943"/>
              <a:ext cx="672028" cy="672152"/>
              <a:chOff x="1259632" y="1844824"/>
              <a:chExt cx="1080000" cy="1080200"/>
            </a:xfrm>
          </p:grpSpPr>
          <p:sp>
            <p:nvSpPr>
              <p:cNvPr id="75" name="Rectangle 76"/>
              <p:cNvSpPr>
                <a:spLocks noChangeAspect="1"/>
              </p:cNvSpPr>
              <p:nvPr/>
            </p:nvSpPr>
            <p:spPr>
              <a:xfrm>
                <a:off x="1259632" y="1845024"/>
                <a:ext cx="1080000" cy="108000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6" name="Straight Connector 77"/>
              <p:cNvCxnSpPr/>
              <p:nvPr/>
            </p:nvCxnSpPr>
            <p:spPr>
              <a:xfrm>
                <a:off x="1296000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8"/>
              <p:cNvCxnSpPr/>
              <p:nvPr/>
            </p:nvCxnSpPr>
            <p:spPr>
              <a:xfrm>
                <a:off x="1332000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9"/>
              <p:cNvCxnSpPr/>
              <p:nvPr/>
            </p:nvCxnSpPr>
            <p:spPr>
              <a:xfrm>
                <a:off x="1403648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80"/>
              <p:cNvCxnSpPr/>
              <p:nvPr/>
            </p:nvCxnSpPr>
            <p:spPr>
              <a:xfrm>
                <a:off x="1368000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81"/>
              <p:cNvCxnSpPr/>
              <p:nvPr/>
            </p:nvCxnSpPr>
            <p:spPr>
              <a:xfrm>
                <a:off x="1440000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2"/>
              <p:cNvCxnSpPr/>
              <p:nvPr/>
            </p:nvCxnSpPr>
            <p:spPr>
              <a:xfrm>
                <a:off x="1476000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3"/>
              <p:cNvCxnSpPr/>
              <p:nvPr/>
            </p:nvCxnSpPr>
            <p:spPr>
              <a:xfrm>
                <a:off x="1548000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4"/>
              <p:cNvCxnSpPr/>
              <p:nvPr/>
            </p:nvCxnSpPr>
            <p:spPr>
              <a:xfrm>
                <a:off x="1512000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5"/>
              <p:cNvCxnSpPr/>
              <p:nvPr/>
            </p:nvCxnSpPr>
            <p:spPr>
              <a:xfrm>
                <a:off x="1583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6"/>
              <p:cNvCxnSpPr/>
              <p:nvPr/>
            </p:nvCxnSpPr>
            <p:spPr>
              <a:xfrm>
                <a:off x="1619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7"/>
              <p:cNvCxnSpPr/>
              <p:nvPr/>
            </p:nvCxnSpPr>
            <p:spPr>
              <a:xfrm>
                <a:off x="1691344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8"/>
              <p:cNvCxnSpPr/>
              <p:nvPr/>
            </p:nvCxnSpPr>
            <p:spPr>
              <a:xfrm>
                <a:off x="1655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9"/>
              <p:cNvCxnSpPr/>
              <p:nvPr/>
            </p:nvCxnSpPr>
            <p:spPr>
              <a:xfrm>
                <a:off x="1727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90"/>
              <p:cNvCxnSpPr/>
              <p:nvPr/>
            </p:nvCxnSpPr>
            <p:spPr>
              <a:xfrm>
                <a:off x="1763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91"/>
              <p:cNvCxnSpPr/>
              <p:nvPr/>
            </p:nvCxnSpPr>
            <p:spPr>
              <a:xfrm>
                <a:off x="1835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2"/>
              <p:cNvCxnSpPr/>
              <p:nvPr/>
            </p:nvCxnSpPr>
            <p:spPr>
              <a:xfrm>
                <a:off x="1799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3"/>
              <p:cNvCxnSpPr/>
              <p:nvPr/>
            </p:nvCxnSpPr>
            <p:spPr>
              <a:xfrm>
                <a:off x="1835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4"/>
              <p:cNvCxnSpPr/>
              <p:nvPr/>
            </p:nvCxnSpPr>
            <p:spPr>
              <a:xfrm>
                <a:off x="1871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5"/>
              <p:cNvCxnSpPr/>
              <p:nvPr/>
            </p:nvCxnSpPr>
            <p:spPr>
              <a:xfrm>
                <a:off x="1943344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6"/>
              <p:cNvCxnSpPr/>
              <p:nvPr/>
            </p:nvCxnSpPr>
            <p:spPr>
              <a:xfrm>
                <a:off x="1907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7"/>
              <p:cNvCxnSpPr/>
              <p:nvPr/>
            </p:nvCxnSpPr>
            <p:spPr>
              <a:xfrm>
                <a:off x="1979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8"/>
              <p:cNvCxnSpPr/>
              <p:nvPr/>
            </p:nvCxnSpPr>
            <p:spPr>
              <a:xfrm>
                <a:off x="2015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9"/>
              <p:cNvCxnSpPr/>
              <p:nvPr/>
            </p:nvCxnSpPr>
            <p:spPr>
              <a:xfrm>
                <a:off x="2087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100"/>
              <p:cNvCxnSpPr/>
              <p:nvPr/>
            </p:nvCxnSpPr>
            <p:spPr>
              <a:xfrm>
                <a:off x="2051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101"/>
              <p:cNvCxnSpPr/>
              <p:nvPr/>
            </p:nvCxnSpPr>
            <p:spPr>
              <a:xfrm>
                <a:off x="2087752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2"/>
              <p:cNvCxnSpPr/>
              <p:nvPr/>
            </p:nvCxnSpPr>
            <p:spPr>
              <a:xfrm>
                <a:off x="2123752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3"/>
              <p:cNvCxnSpPr/>
              <p:nvPr/>
            </p:nvCxnSpPr>
            <p:spPr>
              <a:xfrm>
                <a:off x="2195400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4"/>
              <p:cNvCxnSpPr/>
              <p:nvPr/>
            </p:nvCxnSpPr>
            <p:spPr>
              <a:xfrm>
                <a:off x="2159752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5"/>
              <p:cNvCxnSpPr/>
              <p:nvPr/>
            </p:nvCxnSpPr>
            <p:spPr>
              <a:xfrm>
                <a:off x="2231752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6"/>
              <p:cNvCxnSpPr/>
              <p:nvPr/>
            </p:nvCxnSpPr>
            <p:spPr>
              <a:xfrm>
                <a:off x="2267752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7"/>
              <p:cNvCxnSpPr/>
              <p:nvPr/>
            </p:nvCxnSpPr>
            <p:spPr>
              <a:xfrm>
                <a:off x="2303752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TextBox 31"/>
            <p:cNvSpPr txBox="1"/>
            <p:nvPr/>
          </p:nvSpPr>
          <p:spPr>
            <a:xfrm>
              <a:off x="376038" y="1219226"/>
              <a:ext cx="516750" cy="2692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/>
                <a:t>SSD 1</a:t>
              </a:r>
              <a:endParaRPr lang="en-US" dirty="0"/>
            </a:p>
          </p:txBody>
        </p:sp>
        <p:grpSp>
          <p:nvGrpSpPr>
            <p:cNvPr id="31" name="Group 61"/>
            <p:cNvGrpSpPr/>
            <p:nvPr/>
          </p:nvGrpSpPr>
          <p:grpSpPr>
            <a:xfrm rot="5400000">
              <a:off x="382447" y="3106758"/>
              <a:ext cx="672028" cy="672152"/>
              <a:chOff x="1259632" y="1844824"/>
              <a:chExt cx="1080000" cy="1080200"/>
            </a:xfrm>
          </p:grpSpPr>
          <p:sp>
            <p:nvSpPr>
              <p:cNvPr id="43" name="Rectangle 44"/>
              <p:cNvSpPr>
                <a:spLocks noChangeAspect="1"/>
              </p:cNvSpPr>
              <p:nvPr/>
            </p:nvSpPr>
            <p:spPr>
              <a:xfrm>
                <a:off x="1259632" y="1845024"/>
                <a:ext cx="1080000" cy="108000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4" name="Straight Connector 45"/>
              <p:cNvCxnSpPr/>
              <p:nvPr/>
            </p:nvCxnSpPr>
            <p:spPr>
              <a:xfrm>
                <a:off x="1296000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6"/>
              <p:cNvCxnSpPr/>
              <p:nvPr/>
            </p:nvCxnSpPr>
            <p:spPr>
              <a:xfrm>
                <a:off x="1332000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7"/>
              <p:cNvCxnSpPr/>
              <p:nvPr/>
            </p:nvCxnSpPr>
            <p:spPr>
              <a:xfrm>
                <a:off x="1403648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8"/>
              <p:cNvCxnSpPr/>
              <p:nvPr/>
            </p:nvCxnSpPr>
            <p:spPr>
              <a:xfrm>
                <a:off x="1368000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9"/>
              <p:cNvCxnSpPr/>
              <p:nvPr/>
            </p:nvCxnSpPr>
            <p:spPr>
              <a:xfrm>
                <a:off x="1440000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50"/>
              <p:cNvCxnSpPr/>
              <p:nvPr/>
            </p:nvCxnSpPr>
            <p:spPr>
              <a:xfrm>
                <a:off x="1476000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51"/>
              <p:cNvCxnSpPr/>
              <p:nvPr/>
            </p:nvCxnSpPr>
            <p:spPr>
              <a:xfrm>
                <a:off x="1548000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2"/>
              <p:cNvCxnSpPr/>
              <p:nvPr/>
            </p:nvCxnSpPr>
            <p:spPr>
              <a:xfrm>
                <a:off x="1512000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3"/>
              <p:cNvCxnSpPr/>
              <p:nvPr/>
            </p:nvCxnSpPr>
            <p:spPr>
              <a:xfrm>
                <a:off x="1583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4"/>
              <p:cNvCxnSpPr/>
              <p:nvPr/>
            </p:nvCxnSpPr>
            <p:spPr>
              <a:xfrm>
                <a:off x="1619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5"/>
              <p:cNvCxnSpPr/>
              <p:nvPr/>
            </p:nvCxnSpPr>
            <p:spPr>
              <a:xfrm>
                <a:off x="1691344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6"/>
              <p:cNvCxnSpPr/>
              <p:nvPr/>
            </p:nvCxnSpPr>
            <p:spPr>
              <a:xfrm>
                <a:off x="1655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7"/>
              <p:cNvCxnSpPr/>
              <p:nvPr/>
            </p:nvCxnSpPr>
            <p:spPr>
              <a:xfrm>
                <a:off x="1727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8"/>
              <p:cNvCxnSpPr/>
              <p:nvPr/>
            </p:nvCxnSpPr>
            <p:spPr>
              <a:xfrm>
                <a:off x="1763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9"/>
              <p:cNvCxnSpPr/>
              <p:nvPr/>
            </p:nvCxnSpPr>
            <p:spPr>
              <a:xfrm>
                <a:off x="1835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60"/>
              <p:cNvCxnSpPr/>
              <p:nvPr/>
            </p:nvCxnSpPr>
            <p:spPr>
              <a:xfrm>
                <a:off x="1799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61"/>
              <p:cNvCxnSpPr/>
              <p:nvPr/>
            </p:nvCxnSpPr>
            <p:spPr>
              <a:xfrm>
                <a:off x="1835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2"/>
              <p:cNvCxnSpPr/>
              <p:nvPr/>
            </p:nvCxnSpPr>
            <p:spPr>
              <a:xfrm>
                <a:off x="1871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3"/>
              <p:cNvCxnSpPr/>
              <p:nvPr/>
            </p:nvCxnSpPr>
            <p:spPr>
              <a:xfrm>
                <a:off x="1943344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4"/>
              <p:cNvCxnSpPr/>
              <p:nvPr/>
            </p:nvCxnSpPr>
            <p:spPr>
              <a:xfrm>
                <a:off x="1907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5"/>
              <p:cNvCxnSpPr/>
              <p:nvPr/>
            </p:nvCxnSpPr>
            <p:spPr>
              <a:xfrm>
                <a:off x="1979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6"/>
              <p:cNvCxnSpPr/>
              <p:nvPr/>
            </p:nvCxnSpPr>
            <p:spPr>
              <a:xfrm>
                <a:off x="2015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7"/>
              <p:cNvCxnSpPr/>
              <p:nvPr/>
            </p:nvCxnSpPr>
            <p:spPr>
              <a:xfrm>
                <a:off x="2087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8"/>
              <p:cNvCxnSpPr/>
              <p:nvPr/>
            </p:nvCxnSpPr>
            <p:spPr>
              <a:xfrm>
                <a:off x="2051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9"/>
              <p:cNvCxnSpPr/>
              <p:nvPr/>
            </p:nvCxnSpPr>
            <p:spPr>
              <a:xfrm>
                <a:off x="2087752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70"/>
              <p:cNvCxnSpPr/>
              <p:nvPr/>
            </p:nvCxnSpPr>
            <p:spPr>
              <a:xfrm>
                <a:off x="2123752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71"/>
              <p:cNvCxnSpPr/>
              <p:nvPr/>
            </p:nvCxnSpPr>
            <p:spPr>
              <a:xfrm>
                <a:off x="2195400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2"/>
              <p:cNvCxnSpPr/>
              <p:nvPr/>
            </p:nvCxnSpPr>
            <p:spPr>
              <a:xfrm>
                <a:off x="2159752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3"/>
              <p:cNvCxnSpPr/>
              <p:nvPr/>
            </p:nvCxnSpPr>
            <p:spPr>
              <a:xfrm>
                <a:off x="2231752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4"/>
              <p:cNvCxnSpPr/>
              <p:nvPr/>
            </p:nvCxnSpPr>
            <p:spPr>
              <a:xfrm>
                <a:off x="2267752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5"/>
              <p:cNvCxnSpPr/>
              <p:nvPr/>
            </p:nvCxnSpPr>
            <p:spPr>
              <a:xfrm>
                <a:off x="2303752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TextBox 33"/>
            <p:cNvSpPr txBox="1"/>
            <p:nvPr/>
          </p:nvSpPr>
          <p:spPr>
            <a:xfrm>
              <a:off x="376038" y="2784613"/>
              <a:ext cx="516750" cy="2692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/>
                <a:t>SSD 6</a:t>
              </a:r>
              <a:endParaRPr lang="en-US" dirty="0"/>
            </a:p>
          </p:txBody>
        </p:sp>
        <p:sp>
          <p:nvSpPr>
            <p:cNvPr id="33" name="Right Arrow 34"/>
            <p:cNvSpPr/>
            <p:nvPr/>
          </p:nvSpPr>
          <p:spPr>
            <a:xfrm>
              <a:off x="1064804" y="1741980"/>
              <a:ext cx="472444" cy="26246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5"/>
            <p:cNvSpPr txBox="1"/>
            <p:nvPr/>
          </p:nvSpPr>
          <p:spPr>
            <a:xfrm>
              <a:off x="1012310" y="1525231"/>
              <a:ext cx="4972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dirty="0" smtClean="0"/>
                <a:t>256</a:t>
              </a:r>
            </a:p>
          </p:txBody>
        </p:sp>
        <p:sp>
          <p:nvSpPr>
            <p:cNvPr id="35" name="Right Arrow 36"/>
            <p:cNvSpPr/>
            <p:nvPr/>
          </p:nvSpPr>
          <p:spPr>
            <a:xfrm>
              <a:off x="1064804" y="3316795"/>
              <a:ext cx="472444" cy="26246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7"/>
            <p:cNvSpPr txBox="1"/>
            <p:nvPr/>
          </p:nvSpPr>
          <p:spPr>
            <a:xfrm>
              <a:off x="1012310" y="3100046"/>
              <a:ext cx="4972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dirty="0" smtClean="0"/>
                <a:t>256</a:t>
              </a:r>
            </a:p>
          </p:txBody>
        </p:sp>
        <p:sp>
          <p:nvSpPr>
            <p:cNvPr id="37" name="Rectangle 38"/>
            <p:cNvSpPr/>
            <p:nvPr/>
          </p:nvSpPr>
          <p:spPr>
            <a:xfrm>
              <a:off x="1537248" y="1636993"/>
              <a:ext cx="629926" cy="47244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9"/>
            <p:cNvSpPr txBox="1"/>
            <p:nvPr/>
          </p:nvSpPr>
          <p:spPr>
            <a:xfrm>
              <a:off x="1537248" y="1560477"/>
              <a:ext cx="682420" cy="5262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dirty="0" err="1" smtClean="0"/>
                <a:t>Front</a:t>
              </a:r>
              <a:r>
                <a:rPr lang="it-IT" sz="1600" dirty="0" smtClean="0"/>
                <a:t> end 1</a:t>
              </a:r>
            </a:p>
          </p:txBody>
        </p:sp>
        <p:sp>
          <p:nvSpPr>
            <p:cNvPr id="39" name="Rectangle 40"/>
            <p:cNvSpPr/>
            <p:nvPr/>
          </p:nvSpPr>
          <p:spPr>
            <a:xfrm>
              <a:off x="1537248" y="3211807"/>
              <a:ext cx="629926" cy="47244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41"/>
            <p:cNvSpPr txBox="1"/>
            <p:nvPr/>
          </p:nvSpPr>
          <p:spPr>
            <a:xfrm>
              <a:off x="1537248" y="3144653"/>
              <a:ext cx="682420" cy="5262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dirty="0" err="1" smtClean="0"/>
                <a:t>Front</a:t>
              </a:r>
              <a:r>
                <a:rPr lang="it-IT" sz="1600" dirty="0" smtClean="0"/>
                <a:t> end 6</a:t>
              </a:r>
            </a:p>
          </p:txBody>
        </p:sp>
        <p:sp>
          <p:nvSpPr>
            <p:cNvPr id="41" name="TextBox 42"/>
            <p:cNvSpPr txBox="1"/>
            <p:nvPr/>
          </p:nvSpPr>
          <p:spPr>
            <a:xfrm>
              <a:off x="817239" y="3993383"/>
              <a:ext cx="1674632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400" b="1" dirty="0" err="1" smtClean="0"/>
                <a:t>tracker</a:t>
              </a:r>
              <a:r>
                <a:rPr lang="it-IT" sz="2400" b="1" dirty="0" smtClean="0"/>
                <a:t> </a:t>
              </a:r>
              <a:r>
                <a:rPr lang="it-IT" sz="2400" b="1" dirty="0" err="1" smtClean="0"/>
                <a:t>plane</a:t>
              </a:r>
              <a:endParaRPr lang="en-US" sz="2400" b="1" dirty="0"/>
            </a:p>
          </p:txBody>
        </p:sp>
        <p:sp>
          <p:nvSpPr>
            <p:cNvPr id="42" name="Right Arrow 43"/>
            <p:cNvSpPr/>
            <p:nvPr/>
          </p:nvSpPr>
          <p:spPr>
            <a:xfrm>
              <a:off x="4932040" y="2492896"/>
              <a:ext cx="288032" cy="216024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7" name="Onda 1 25"/>
          <p:cNvSpPr/>
          <p:nvPr/>
        </p:nvSpPr>
        <p:spPr>
          <a:xfrm>
            <a:off x="5372472" y="2107158"/>
            <a:ext cx="1791816" cy="860922"/>
          </a:xfrm>
          <a:prstGeom prst="wav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grpSp>
        <p:nvGrpSpPr>
          <p:cNvPr id="108" name="Group 109"/>
          <p:cNvGrpSpPr/>
          <p:nvPr/>
        </p:nvGrpSpPr>
        <p:grpSpPr>
          <a:xfrm>
            <a:off x="403920" y="1121520"/>
            <a:ext cx="4968552" cy="3227807"/>
            <a:chOff x="251520" y="1219226"/>
            <a:chExt cx="4968552" cy="3227807"/>
          </a:xfrm>
        </p:grpSpPr>
        <p:sp>
          <p:nvSpPr>
            <p:cNvPr id="109" name="Rectangle 110"/>
            <p:cNvSpPr/>
            <p:nvPr/>
          </p:nvSpPr>
          <p:spPr>
            <a:xfrm>
              <a:off x="251520" y="1271480"/>
              <a:ext cx="4968552" cy="3175553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0" name="Rectangle 111"/>
            <p:cNvSpPr/>
            <p:nvPr/>
          </p:nvSpPr>
          <p:spPr>
            <a:xfrm>
              <a:off x="3322039" y="1336287"/>
              <a:ext cx="870423" cy="3030385"/>
            </a:xfrm>
            <a:prstGeom prst="rect">
              <a:avLst/>
            </a:prstGeom>
            <a:solidFill>
              <a:schemeClr val="accent3">
                <a:lumMod val="40000"/>
                <a:lumOff val="60000"/>
                <a:alpha val="5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Rectangle 112"/>
            <p:cNvSpPr/>
            <p:nvPr/>
          </p:nvSpPr>
          <p:spPr>
            <a:xfrm>
              <a:off x="2639619" y="1532005"/>
              <a:ext cx="682420" cy="68242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2000" dirty="0" smtClean="0">
                  <a:solidFill>
                    <a:schemeClr val="tx1"/>
                  </a:solidFill>
                </a:rPr>
                <a:t>SS 1</a:t>
              </a:r>
              <a:endParaRPr lang="en-US" sz="2000" dirty="0">
                <a:solidFill>
                  <a:schemeClr val="tx1"/>
                </a:solidFill>
              </a:endParaRPr>
            </a:p>
          </p:txBody>
        </p:sp>
        <p:sp>
          <p:nvSpPr>
            <p:cNvPr id="112" name="Rectangle 113"/>
            <p:cNvSpPr/>
            <p:nvPr/>
          </p:nvSpPr>
          <p:spPr>
            <a:xfrm>
              <a:off x="2639619" y="3106820"/>
              <a:ext cx="682420" cy="68242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2000" dirty="0" smtClean="0">
                  <a:solidFill>
                    <a:schemeClr val="tx1"/>
                  </a:solidFill>
                </a:rPr>
                <a:t>SS 6</a:t>
              </a:r>
              <a:endParaRPr lang="en-US" sz="2000" dirty="0">
                <a:solidFill>
                  <a:schemeClr val="tx1"/>
                </a:solidFill>
              </a:endParaRPr>
            </a:p>
          </p:txBody>
        </p:sp>
        <p:sp>
          <p:nvSpPr>
            <p:cNvPr id="113" name="TextBox 114"/>
            <p:cNvSpPr txBox="1"/>
            <p:nvPr/>
          </p:nvSpPr>
          <p:spPr>
            <a:xfrm>
              <a:off x="2849594" y="2266919"/>
              <a:ext cx="215255" cy="673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/>
                <a:t>. </a:t>
              </a:r>
            </a:p>
            <a:p>
              <a:r>
                <a:rPr lang="it-IT" dirty="0" smtClean="0"/>
                <a:t>.</a:t>
              </a:r>
            </a:p>
            <a:p>
              <a:r>
                <a:rPr lang="it-IT" dirty="0"/>
                <a:t>.</a:t>
              </a:r>
              <a:endParaRPr lang="en-US" dirty="0"/>
            </a:p>
          </p:txBody>
        </p:sp>
        <p:sp>
          <p:nvSpPr>
            <p:cNvPr id="114" name="Right Arrow 115"/>
            <p:cNvSpPr/>
            <p:nvPr/>
          </p:nvSpPr>
          <p:spPr>
            <a:xfrm>
              <a:off x="2167174" y="1741980"/>
              <a:ext cx="472444" cy="26246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TextBox 116"/>
            <p:cNvSpPr txBox="1"/>
            <p:nvPr/>
          </p:nvSpPr>
          <p:spPr>
            <a:xfrm>
              <a:off x="2114680" y="1525231"/>
              <a:ext cx="4972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dirty="0" smtClean="0"/>
                <a:t>256</a:t>
              </a:r>
            </a:p>
          </p:txBody>
        </p:sp>
        <p:sp>
          <p:nvSpPr>
            <p:cNvPr id="116" name="Right Arrow 117"/>
            <p:cNvSpPr/>
            <p:nvPr/>
          </p:nvSpPr>
          <p:spPr>
            <a:xfrm>
              <a:off x="2167174" y="3316795"/>
              <a:ext cx="472444" cy="26246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TextBox 118"/>
            <p:cNvSpPr txBox="1"/>
            <p:nvPr/>
          </p:nvSpPr>
          <p:spPr>
            <a:xfrm>
              <a:off x="2114680" y="3094131"/>
              <a:ext cx="4972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dirty="0" smtClean="0"/>
                <a:t>256</a:t>
              </a:r>
            </a:p>
          </p:txBody>
        </p:sp>
        <p:sp>
          <p:nvSpPr>
            <p:cNvPr id="118" name="Rectangle 119"/>
            <p:cNvSpPr/>
            <p:nvPr/>
          </p:nvSpPr>
          <p:spPr>
            <a:xfrm>
              <a:off x="4230122" y="2319412"/>
              <a:ext cx="682420" cy="68242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2000" dirty="0" smtClean="0">
                  <a:solidFill>
                    <a:schemeClr val="tx1"/>
                  </a:solidFill>
                </a:rPr>
                <a:t>SM</a:t>
              </a:r>
              <a:endParaRPr lang="en-US" sz="2000" dirty="0">
                <a:solidFill>
                  <a:schemeClr val="tx1"/>
                </a:solidFill>
              </a:endParaRPr>
            </a:p>
          </p:txBody>
        </p:sp>
        <p:cxnSp>
          <p:nvCxnSpPr>
            <p:cNvPr id="119" name="Elbow Connector 120"/>
            <p:cNvCxnSpPr>
              <a:stCxn id="111" idx="3"/>
            </p:cNvCxnSpPr>
            <p:nvPr/>
          </p:nvCxnSpPr>
          <p:spPr>
            <a:xfrm>
              <a:off x="3322039" y="1873215"/>
              <a:ext cx="870423" cy="623366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Elbow Connector 121"/>
            <p:cNvCxnSpPr>
              <a:stCxn id="112" idx="3"/>
            </p:cNvCxnSpPr>
            <p:nvPr/>
          </p:nvCxnSpPr>
          <p:spPr>
            <a:xfrm flipV="1">
              <a:off x="3322039" y="2856621"/>
              <a:ext cx="870423" cy="591409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TextBox 122"/>
            <p:cNvSpPr txBox="1"/>
            <p:nvPr/>
          </p:nvSpPr>
          <p:spPr>
            <a:xfrm>
              <a:off x="3322039" y="3631758"/>
              <a:ext cx="1014439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500" dirty="0" smtClean="0"/>
                <a:t>serial link data/</a:t>
              </a:r>
              <a:r>
                <a:rPr lang="it-IT" sz="1500" dirty="0" err="1" smtClean="0"/>
                <a:t>clk</a:t>
              </a:r>
              <a:endParaRPr lang="it-IT" sz="1500" dirty="0" smtClean="0"/>
            </a:p>
            <a:p>
              <a:r>
                <a:rPr lang="it-IT" sz="1500" dirty="0" smtClean="0"/>
                <a:t>200 </a:t>
              </a:r>
              <a:r>
                <a:rPr lang="it-IT" sz="1500" dirty="0" err="1" smtClean="0"/>
                <a:t>Mbs</a:t>
              </a:r>
              <a:endParaRPr lang="it-IT" sz="1500" dirty="0" smtClean="0"/>
            </a:p>
          </p:txBody>
        </p:sp>
        <p:grpSp>
          <p:nvGrpSpPr>
            <p:cNvPr id="122" name="Group 27"/>
            <p:cNvGrpSpPr/>
            <p:nvPr/>
          </p:nvGrpSpPr>
          <p:grpSpPr>
            <a:xfrm rot="5400000">
              <a:off x="382446" y="1531943"/>
              <a:ext cx="672028" cy="672152"/>
              <a:chOff x="1259632" y="1844824"/>
              <a:chExt cx="1080000" cy="1080200"/>
            </a:xfrm>
          </p:grpSpPr>
          <p:sp>
            <p:nvSpPr>
              <p:cNvPr id="168" name="Rectangle 169"/>
              <p:cNvSpPr>
                <a:spLocks noChangeAspect="1"/>
              </p:cNvSpPr>
              <p:nvPr/>
            </p:nvSpPr>
            <p:spPr>
              <a:xfrm>
                <a:off x="1259632" y="1845024"/>
                <a:ext cx="1080000" cy="108000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69" name="Straight Connector 170"/>
              <p:cNvCxnSpPr/>
              <p:nvPr/>
            </p:nvCxnSpPr>
            <p:spPr>
              <a:xfrm>
                <a:off x="1296000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Straight Connector 171"/>
              <p:cNvCxnSpPr/>
              <p:nvPr/>
            </p:nvCxnSpPr>
            <p:spPr>
              <a:xfrm>
                <a:off x="1332000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Straight Connector 172"/>
              <p:cNvCxnSpPr/>
              <p:nvPr/>
            </p:nvCxnSpPr>
            <p:spPr>
              <a:xfrm>
                <a:off x="1403648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Straight Connector 173"/>
              <p:cNvCxnSpPr/>
              <p:nvPr/>
            </p:nvCxnSpPr>
            <p:spPr>
              <a:xfrm>
                <a:off x="1368000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Straight Connector 174"/>
              <p:cNvCxnSpPr/>
              <p:nvPr/>
            </p:nvCxnSpPr>
            <p:spPr>
              <a:xfrm>
                <a:off x="1440000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Straight Connector 175"/>
              <p:cNvCxnSpPr/>
              <p:nvPr/>
            </p:nvCxnSpPr>
            <p:spPr>
              <a:xfrm>
                <a:off x="1476000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Straight Connector 176"/>
              <p:cNvCxnSpPr/>
              <p:nvPr/>
            </p:nvCxnSpPr>
            <p:spPr>
              <a:xfrm>
                <a:off x="1548000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Straight Connector 177"/>
              <p:cNvCxnSpPr/>
              <p:nvPr/>
            </p:nvCxnSpPr>
            <p:spPr>
              <a:xfrm>
                <a:off x="1512000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Straight Connector 178"/>
              <p:cNvCxnSpPr/>
              <p:nvPr/>
            </p:nvCxnSpPr>
            <p:spPr>
              <a:xfrm>
                <a:off x="1583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Straight Connector 179"/>
              <p:cNvCxnSpPr/>
              <p:nvPr/>
            </p:nvCxnSpPr>
            <p:spPr>
              <a:xfrm>
                <a:off x="1619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Straight Connector 180"/>
              <p:cNvCxnSpPr/>
              <p:nvPr/>
            </p:nvCxnSpPr>
            <p:spPr>
              <a:xfrm>
                <a:off x="1691344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Straight Connector 181"/>
              <p:cNvCxnSpPr/>
              <p:nvPr/>
            </p:nvCxnSpPr>
            <p:spPr>
              <a:xfrm>
                <a:off x="1655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Connector 182"/>
              <p:cNvCxnSpPr/>
              <p:nvPr/>
            </p:nvCxnSpPr>
            <p:spPr>
              <a:xfrm>
                <a:off x="1727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3"/>
              <p:cNvCxnSpPr/>
              <p:nvPr/>
            </p:nvCxnSpPr>
            <p:spPr>
              <a:xfrm>
                <a:off x="1763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184"/>
              <p:cNvCxnSpPr/>
              <p:nvPr/>
            </p:nvCxnSpPr>
            <p:spPr>
              <a:xfrm>
                <a:off x="1835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5"/>
              <p:cNvCxnSpPr/>
              <p:nvPr/>
            </p:nvCxnSpPr>
            <p:spPr>
              <a:xfrm>
                <a:off x="1799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Straight Connector 186"/>
              <p:cNvCxnSpPr/>
              <p:nvPr/>
            </p:nvCxnSpPr>
            <p:spPr>
              <a:xfrm>
                <a:off x="1835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Straight Connector 187"/>
              <p:cNvCxnSpPr/>
              <p:nvPr/>
            </p:nvCxnSpPr>
            <p:spPr>
              <a:xfrm>
                <a:off x="1871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Straight Connector 188"/>
              <p:cNvCxnSpPr/>
              <p:nvPr/>
            </p:nvCxnSpPr>
            <p:spPr>
              <a:xfrm>
                <a:off x="1943344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189"/>
              <p:cNvCxnSpPr/>
              <p:nvPr/>
            </p:nvCxnSpPr>
            <p:spPr>
              <a:xfrm>
                <a:off x="1907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Straight Connector 190"/>
              <p:cNvCxnSpPr/>
              <p:nvPr/>
            </p:nvCxnSpPr>
            <p:spPr>
              <a:xfrm>
                <a:off x="1979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Straight Connector 191"/>
              <p:cNvCxnSpPr/>
              <p:nvPr/>
            </p:nvCxnSpPr>
            <p:spPr>
              <a:xfrm>
                <a:off x="2015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Straight Connector 192"/>
              <p:cNvCxnSpPr/>
              <p:nvPr/>
            </p:nvCxnSpPr>
            <p:spPr>
              <a:xfrm>
                <a:off x="2087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Straight Connector 193"/>
              <p:cNvCxnSpPr/>
              <p:nvPr/>
            </p:nvCxnSpPr>
            <p:spPr>
              <a:xfrm>
                <a:off x="2051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Straight Connector 194"/>
              <p:cNvCxnSpPr/>
              <p:nvPr/>
            </p:nvCxnSpPr>
            <p:spPr>
              <a:xfrm>
                <a:off x="2087752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Straight Connector 195"/>
              <p:cNvCxnSpPr/>
              <p:nvPr/>
            </p:nvCxnSpPr>
            <p:spPr>
              <a:xfrm>
                <a:off x="2123752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Straight Connector 196"/>
              <p:cNvCxnSpPr/>
              <p:nvPr/>
            </p:nvCxnSpPr>
            <p:spPr>
              <a:xfrm>
                <a:off x="2195400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Straight Connector 197"/>
              <p:cNvCxnSpPr/>
              <p:nvPr/>
            </p:nvCxnSpPr>
            <p:spPr>
              <a:xfrm>
                <a:off x="2159752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Straight Connector 198"/>
              <p:cNvCxnSpPr/>
              <p:nvPr/>
            </p:nvCxnSpPr>
            <p:spPr>
              <a:xfrm>
                <a:off x="2231752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Straight Connector 199"/>
              <p:cNvCxnSpPr/>
              <p:nvPr/>
            </p:nvCxnSpPr>
            <p:spPr>
              <a:xfrm>
                <a:off x="2267752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Straight Connector 200"/>
              <p:cNvCxnSpPr/>
              <p:nvPr/>
            </p:nvCxnSpPr>
            <p:spPr>
              <a:xfrm>
                <a:off x="2303752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3" name="TextBox 124"/>
            <p:cNvSpPr txBox="1"/>
            <p:nvPr/>
          </p:nvSpPr>
          <p:spPr>
            <a:xfrm>
              <a:off x="376038" y="1219226"/>
              <a:ext cx="516750" cy="2692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/>
                <a:t>SSD 1</a:t>
              </a:r>
              <a:endParaRPr lang="en-US" dirty="0"/>
            </a:p>
          </p:txBody>
        </p:sp>
        <p:grpSp>
          <p:nvGrpSpPr>
            <p:cNvPr id="124" name="Group 61"/>
            <p:cNvGrpSpPr/>
            <p:nvPr/>
          </p:nvGrpSpPr>
          <p:grpSpPr>
            <a:xfrm rot="5400000">
              <a:off x="382447" y="3106758"/>
              <a:ext cx="672028" cy="672152"/>
              <a:chOff x="1259632" y="1844824"/>
              <a:chExt cx="1080000" cy="1080200"/>
            </a:xfrm>
          </p:grpSpPr>
          <p:sp>
            <p:nvSpPr>
              <p:cNvPr id="136" name="Rectangle 137"/>
              <p:cNvSpPr>
                <a:spLocks noChangeAspect="1"/>
              </p:cNvSpPr>
              <p:nvPr/>
            </p:nvSpPr>
            <p:spPr>
              <a:xfrm>
                <a:off x="1259632" y="1845024"/>
                <a:ext cx="1080000" cy="108000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37" name="Straight Connector 138"/>
              <p:cNvCxnSpPr/>
              <p:nvPr/>
            </p:nvCxnSpPr>
            <p:spPr>
              <a:xfrm>
                <a:off x="1296000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9"/>
              <p:cNvCxnSpPr/>
              <p:nvPr/>
            </p:nvCxnSpPr>
            <p:spPr>
              <a:xfrm>
                <a:off x="1332000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40"/>
              <p:cNvCxnSpPr/>
              <p:nvPr/>
            </p:nvCxnSpPr>
            <p:spPr>
              <a:xfrm>
                <a:off x="1403648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41"/>
              <p:cNvCxnSpPr/>
              <p:nvPr/>
            </p:nvCxnSpPr>
            <p:spPr>
              <a:xfrm>
                <a:off x="1368000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2"/>
              <p:cNvCxnSpPr/>
              <p:nvPr/>
            </p:nvCxnSpPr>
            <p:spPr>
              <a:xfrm>
                <a:off x="1440000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Connector 143"/>
              <p:cNvCxnSpPr/>
              <p:nvPr/>
            </p:nvCxnSpPr>
            <p:spPr>
              <a:xfrm>
                <a:off x="1476000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Straight Connector 144"/>
              <p:cNvCxnSpPr/>
              <p:nvPr/>
            </p:nvCxnSpPr>
            <p:spPr>
              <a:xfrm>
                <a:off x="1548000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Straight Connector 145"/>
              <p:cNvCxnSpPr/>
              <p:nvPr/>
            </p:nvCxnSpPr>
            <p:spPr>
              <a:xfrm>
                <a:off x="1512000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Straight Connector 146"/>
              <p:cNvCxnSpPr/>
              <p:nvPr/>
            </p:nvCxnSpPr>
            <p:spPr>
              <a:xfrm>
                <a:off x="1583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Straight Connector 147"/>
              <p:cNvCxnSpPr/>
              <p:nvPr/>
            </p:nvCxnSpPr>
            <p:spPr>
              <a:xfrm>
                <a:off x="1619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Straight Connector 148"/>
              <p:cNvCxnSpPr/>
              <p:nvPr/>
            </p:nvCxnSpPr>
            <p:spPr>
              <a:xfrm>
                <a:off x="1691344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Connector 149"/>
              <p:cNvCxnSpPr/>
              <p:nvPr/>
            </p:nvCxnSpPr>
            <p:spPr>
              <a:xfrm>
                <a:off x="1655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Connector 150"/>
              <p:cNvCxnSpPr/>
              <p:nvPr/>
            </p:nvCxnSpPr>
            <p:spPr>
              <a:xfrm>
                <a:off x="1727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traight Connector 151"/>
              <p:cNvCxnSpPr/>
              <p:nvPr/>
            </p:nvCxnSpPr>
            <p:spPr>
              <a:xfrm>
                <a:off x="1763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Straight Connector 152"/>
              <p:cNvCxnSpPr/>
              <p:nvPr/>
            </p:nvCxnSpPr>
            <p:spPr>
              <a:xfrm>
                <a:off x="1835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Straight Connector 153"/>
              <p:cNvCxnSpPr/>
              <p:nvPr/>
            </p:nvCxnSpPr>
            <p:spPr>
              <a:xfrm>
                <a:off x="1799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Straight Connector 154"/>
              <p:cNvCxnSpPr/>
              <p:nvPr/>
            </p:nvCxnSpPr>
            <p:spPr>
              <a:xfrm>
                <a:off x="1835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Straight Connector 155"/>
              <p:cNvCxnSpPr/>
              <p:nvPr/>
            </p:nvCxnSpPr>
            <p:spPr>
              <a:xfrm>
                <a:off x="1871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Straight Connector 156"/>
              <p:cNvCxnSpPr/>
              <p:nvPr/>
            </p:nvCxnSpPr>
            <p:spPr>
              <a:xfrm>
                <a:off x="1943344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Straight Connector 157"/>
              <p:cNvCxnSpPr/>
              <p:nvPr/>
            </p:nvCxnSpPr>
            <p:spPr>
              <a:xfrm>
                <a:off x="1907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Straight Connector 158"/>
              <p:cNvCxnSpPr/>
              <p:nvPr/>
            </p:nvCxnSpPr>
            <p:spPr>
              <a:xfrm>
                <a:off x="1979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Straight Connector 159"/>
              <p:cNvCxnSpPr/>
              <p:nvPr/>
            </p:nvCxnSpPr>
            <p:spPr>
              <a:xfrm>
                <a:off x="2015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Straight Connector 160"/>
              <p:cNvCxnSpPr/>
              <p:nvPr/>
            </p:nvCxnSpPr>
            <p:spPr>
              <a:xfrm>
                <a:off x="2087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Straight Connector 161"/>
              <p:cNvCxnSpPr/>
              <p:nvPr/>
            </p:nvCxnSpPr>
            <p:spPr>
              <a:xfrm>
                <a:off x="2051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Straight Connector 162"/>
              <p:cNvCxnSpPr/>
              <p:nvPr/>
            </p:nvCxnSpPr>
            <p:spPr>
              <a:xfrm>
                <a:off x="2087752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Straight Connector 163"/>
              <p:cNvCxnSpPr/>
              <p:nvPr/>
            </p:nvCxnSpPr>
            <p:spPr>
              <a:xfrm>
                <a:off x="2123752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Straight Connector 164"/>
              <p:cNvCxnSpPr/>
              <p:nvPr/>
            </p:nvCxnSpPr>
            <p:spPr>
              <a:xfrm>
                <a:off x="2195400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Straight Connector 165"/>
              <p:cNvCxnSpPr/>
              <p:nvPr/>
            </p:nvCxnSpPr>
            <p:spPr>
              <a:xfrm>
                <a:off x="2159752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Straight Connector 166"/>
              <p:cNvCxnSpPr/>
              <p:nvPr/>
            </p:nvCxnSpPr>
            <p:spPr>
              <a:xfrm>
                <a:off x="2231752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Straight Connector 167"/>
              <p:cNvCxnSpPr/>
              <p:nvPr/>
            </p:nvCxnSpPr>
            <p:spPr>
              <a:xfrm>
                <a:off x="2267752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Straight Connector 168"/>
              <p:cNvCxnSpPr/>
              <p:nvPr/>
            </p:nvCxnSpPr>
            <p:spPr>
              <a:xfrm>
                <a:off x="2303752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5" name="TextBox 126"/>
            <p:cNvSpPr txBox="1"/>
            <p:nvPr/>
          </p:nvSpPr>
          <p:spPr>
            <a:xfrm>
              <a:off x="376038" y="2784613"/>
              <a:ext cx="516750" cy="2692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/>
                <a:t>SSD 6</a:t>
              </a:r>
              <a:endParaRPr lang="en-US" dirty="0"/>
            </a:p>
          </p:txBody>
        </p:sp>
        <p:sp>
          <p:nvSpPr>
            <p:cNvPr id="126" name="Right Arrow 127"/>
            <p:cNvSpPr/>
            <p:nvPr/>
          </p:nvSpPr>
          <p:spPr>
            <a:xfrm>
              <a:off x="1064804" y="1741980"/>
              <a:ext cx="472444" cy="26246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TextBox 128"/>
            <p:cNvSpPr txBox="1"/>
            <p:nvPr/>
          </p:nvSpPr>
          <p:spPr>
            <a:xfrm>
              <a:off x="1012310" y="1525231"/>
              <a:ext cx="4972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dirty="0" smtClean="0"/>
                <a:t>256</a:t>
              </a:r>
            </a:p>
          </p:txBody>
        </p:sp>
        <p:sp>
          <p:nvSpPr>
            <p:cNvPr id="128" name="Right Arrow 129"/>
            <p:cNvSpPr/>
            <p:nvPr/>
          </p:nvSpPr>
          <p:spPr>
            <a:xfrm>
              <a:off x="1064804" y="3316795"/>
              <a:ext cx="472444" cy="26246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TextBox 130"/>
            <p:cNvSpPr txBox="1"/>
            <p:nvPr/>
          </p:nvSpPr>
          <p:spPr>
            <a:xfrm>
              <a:off x="1012310" y="3100046"/>
              <a:ext cx="4972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dirty="0" smtClean="0"/>
                <a:t>256</a:t>
              </a:r>
            </a:p>
          </p:txBody>
        </p:sp>
        <p:sp>
          <p:nvSpPr>
            <p:cNvPr id="130" name="Rectangle 131"/>
            <p:cNvSpPr/>
            <p:nvPr/>
          </p:nvSpPr>
          <p:spPr>
            <a:xfrm>
              <a:off x="1537248" y="1636993"/>
              <a:ext cx="629926" cy="47244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TextBox 132"/>
            <p:cNvSpPr txBox="1"/>
            <p:nvPr/>
          </p:nvSpPr>
          <p:spPr>
            <a:xfrm>
              <a:off x="1537248" y="1560477"/>
              <a:ext cx="682420" cy="5262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dirty="0" err="1" smtClean="0"/>
                <a:t>Front</a:t>
              </a:r>
              <a:r>
                <a:rPr lang="it-IT" sz="1600" dirty="0" smtClean="0"/>
                <a:t> end 1</a:t>
              </a:r>
            </a:p>
          </p:txBody>
        </p:sp>
        <p:sp>
          <p:nvSpPr>
            <p:cNvPr id="132" name="Rectangle 133"/>
            <p:cNvSpPr/>
            <p:nvPr/>
          </p:nvSpPr>
          <p:spPr>
            <a:xfrm>
              <a:off x="1537248" y="3211807"/>
              <a:ext cx="629926" cy="47244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TextBox 134"/>
            <p:cNvSpPr txBox="1"/>
            <p:nvPr/>
          </p:nvSpPr>
          <p:spPr>
            <a:xfrm>
              <a:off x="1537248" y="3144653"/>
              <a:ext cx="682420" cy="5262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dirty="0" err="1" smtClean="0"/>
                <a:t>Front</a:t>
              </a:r>
              <a:r>
                <a:rPr lang="it-IT" sz="1600" dirty="0" smtClean="0"/>
                <a:t> end 6</a:t>
              </a:r>
            </a:p>
          </p:txBody>
        </p:sp>
        <p:sp>
          <p:nvSpPr>
            <p:cNvPr id="134" name="TextBox 135"/>
            <p:cNvSpPr txBox="1"/>
            <p:nvPr/>
          </p:nvSpPr>
          <p:spPr>
            <a:xfrm>
              <a:off x="817239" y="3993383"/>
              <a:ext cx="1674632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400" b="1" dirty="0" err="1" smtClean="0"/>
                <a:t>tracker</a:t>
              </a:r>
              <a:r>
                <a:rPr lang="it-IT" sz="2400" b="1" dirty="0" smtClean="0"/>
                <a:t> </a:t>
              </a:r>
              <a:r>
                <a:rPr lang="it-IT" sz="2400" b="1" dirty="0" err="1" smtClean="0"/>
                <a:t>plane</a:t>
              </a:r>
              <a:endParaRPr lang="en-US" sz="2400" b="1" dirty="0"/>
            </a:p>
          </p:txBody>
        </p:sp>
        <p:sp>
          <p:nvSpPr>
            <p:cNvPr id="135" name="Right Arrow 136"/>
            <p:cNvSpPr/>
            <p:nvPr/>
          </p:nvSpPr>
          <p:spPr>
            <a:xfrm>
              <a:off x="4932040" y="2492896"/>
              <a:ext cx="288032" cy="216024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0" name="Onda 1 25"/>
          <p:cNvSpPr/>
          <p:nvPr/>
        </p:nvSpPr>
        <p:spPr>
          <a:xfrm>
            <a:off x="5524872" y="2259558"/>
            <a:ext cx="1639416" cy="860922"/>
          </a:xfrm>
          <a:prstGeom prst="wav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grpSp>
        <p:nvGrpSpPr>
          <p:cNvPr id="201" name="Group 202"/>
          <p:cNvGrpSpPr/>
          <p:nvPr/>
        </p:nvGrpSpPr>
        <p:grpSpPr>
          <a:xfrm>
            <a:off x="556320" y="1273920"/>
            <a:ext cx="4968552" cy="3227807"/>
            <a:chOff x="251520" y="1219226"/>
            <a:chExt cx="4968552" cy="3227807"/>
          </a:xfrm>
        </p:grpSpPr>
        <p:sp>
          <p:nvSpPr>
            <p:cNvPr id="202" name="Rectangle 203"/>
            <p:cNvSpPr/>
            <p:nvPr/>
          </p:nvSpPr>
          <p:spPr>
            <a:xfrm>
              <a:off x="251520" y="1271480"/>
              <a:ext cx="4968552" cy="3175553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3" name="Rectangle 204"/>
            <p:cNvSpPr/>
            <p:nvPr/>
          </p:nvSpPr>
          <p:spPr>
            <a:xfrm>
              <a:off x="3322039" y="1336287"/>
              <a:ext cx="870423" cy="3030385"/>
            </a:xfrm>
            <a:prstGeom prst="rect">
              <a:avLst/>
            </a:prstGeom>
            <a:solidFill>
              <a:schemeClr val="accent3">
                <a:lumMod val="40000"/>
                <a:lumOff val="60000"/>
                <a:alpha val="5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" name="Rectangle 205"/>
            <p:cNvSpPr/>
            <p:nvPr/>
          </p:nvSpPr>
          <p:spPr>
            <a:xfrm>
              <a:off x="2639619" y="1532005"/>
              <a:ext cx="682420" cy="68242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2000" dirty="0" smtClean="0">
                  <a:solidFill>
                    <a:schemeClr val="tx1"/>
                  </a:solidFill>
                </a:rPr>
                <a:t>SS 1</a:t>
              </a:r>
              <a:endParaRPr lang="en-US" sz="2000" dirty="0">
                <a:solidFill>
                  <a:schemeClr val="tx1"/>
                </a:solidFill>
              </a:endParaRPr>
            </a:p>
          </p:txBody>
        </p:sp>
        <p:sp>
          <p:nvSpPr>
            <p:cNvPr id="205" name="Rectangle 206"/>
            <p:cNvSpPr/>
            <p:nvPr/>
          </p:nvSpPr>
          <p:spPr>
            <a:xfrm>
              <a:off x="2639619" y="3106820"/>
              <a:ext cx="682420" cy="68242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2000" dirty="0" smtClean="0">
                  <a:solidFill>
                    <a:schemeClr val="tx1"/>
                  </a:solidFill>
                </a:rPr>
                <a:t>SS 6</a:t>
              </a:r>
              <a:endParaRPr lang="en-US" sz="2000" dirty="0">
                <a:solidFill>
                  <a:schemeClr val="tx1"/>
                </a:solidFill>
              </a:endParaRPr>
            </a:p>
          </p:txBody>
        </p:sp>
        <p:sp>
          <p:nvSpPr>
            <p:cNvPr id="206" name="TextBox 207"/>
            <p:cNvSpPr txBox="1"/>
            <p:nvPr/>
          </p:nvSpPr>
          <p:spPr>
            <a:xfrm>
              <a:off x="2849594" y="2266919"/>
              <a:ext cx="215255" cy="673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/>
                <a:t>. </a:t>
              </a:r>
            </a:p>
            <a:p>
              <a:r>
                <a:rPr lang="it-IT" dirty="0" smtClean="0"/>
                <a:t>.</a:t>
              </a:r>
            </a:p>
            <a:p>
              <a:r>
                <a:rPr lang="it-IT" dirty="0"/>
                <a:t>.</a:t>
              </a:r>
              <a:endParaRPr lang="en-US" dirty="0"/>
            </a:p>
          </p:txBody>
        </p:sp>
        <p:sp>
          <p:nvSpPr>
            <p:cNvPr id="207" name="Right Arrow 208"/>
            <p:cNvSpPr/>
            <p:nvPr/>
          </p:nvSpPr>
          <p:spPr>
            <a:xfrm>
              <a:off x="2167174" y="1741980"/>
              <a:ext cx="472444" cy="26246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" name="TextBox 209"/>
            <p:cNvSpPr txBox="1"/>
            <p:nvPr/>
          </p:nvSpPr>
          <p:spPr>
            <a:xfrm>
              <a:off x="2114680" y="1525231"/>
              <a:ext cx="4972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dirty="0" smtClean="0"/>
                <a:t>256</a:t>
              </a:r>
            </a:p>
          </p:txBody>
        </p:sp>
        <p:sp>
          <p:nvSpPr>
            <p:cNvPr id="209" name="Right Arrow 210"/>
            <p:cNvSpPr/>
            <p:nvPr/>
          </p:nvSpPr>
          <p:spPr>
            <a:xfrm>
              <a:off x="2167174" y="3316795"/>
              <a:ext cx="472444" cy="26246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0" name="TextBox 211"/>
            <p:cNvSpPr txBox="1"/>
            <p:nvPr/>
          </p:nvSpPr>
          <p:spPr>
            <a:xfrm>
              <a:off x="2114680" y="3094131"/>
              <a:ext cx="4972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dirty="0" smtClean="0"/>
                <a:t>256</a:t>
              </a:r>
            </a:p>
          </p:txBody>
        </p:sp>
        <p:sp>
          <p:nvSpPr>
            <p:cNvPr id="211" name="Rectangle 212"/>
            <p:cNvSpPr/>
            <p:nvPr/>
          </p:nvSpPr>
          <p:spPr>
            <a:xfrm>
              <a:off x="4230122" y="2319412"/>
              <a:ext cx="682420" cy="68242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2000" dirty="0" smtClean="0">
                  <a:solidFill>
                    <a:schemeClr val="tx1"/>
                  </a:solidFill>
                </a:rPr>
                <a:t>SM</a:t>
              </a:r>
              <a:endParaRPr lang="en-US" sz="2000" dirty="0">
                <a:solidFill>
                  <a:schemeClr val="tx1"/>
                </a:solidFill>
              </a:endParaRPr>
            </a:p>
          </p:txBody>
        </p:sp>
        <p:cxnSp>
          <p:nvCxnSpPr>
            <p:cNvPr id="212" name="Elbow Connector 213"/>
            <p:cNvCxnSpPr>
              <a:stCxn id="204" idx="3"/>
            </p:cNvCxnSpPr>
            <p:nvPr/>
          </p:nvCxnSpPr>
          <p:spPr>
            <a:xfrm>
              <a:off x="3322039" y="1873215"/>
              <a:ext cx="870423" cy="623366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Elbow Connector 214"/>
            <p:cNvCxnSpPr>
              <a:stCxn id="205" idx="3"/>
            </p:cNvCxnSpPr>
            <p:nvPr/>
          </p:nvCxnSpPr>
          <p:spPr>
            <a:xfrm flipV="1">
              <a:off x="3322039" y="2856621"/>
              <a:ext cx="870423" cy="591409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4" name="TextBox 215"/>
            <p:cNvSpPr txBox="1"/>
            <p:nvPr/>
          </p:nvSpPr>
          <p:spPr>
            <a:xfrm>
              <a:off x="3322039" y="3631758"/>
              <a:ext cx="1014439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500" dirty="0" smtClean="0"/>
                <a:t>serial link data/</a:t>
              </a:r>
              <a:r>
                <a:rPr lang="it-IT" sz="1500" dirty="0" err="1" smtClean="0"/>
                <a:t>clk</a:t>
              </a:r>
              <a:endParaRPr lang="it-IT" sz="1500" dirty="0" smtClean="0"/>
            </a:p>
            <a:p>
              <a:r>
                <a:rPr lang="it-IT" sz="1500" dirty="0" smtClean="0"/>
                <a:t>200 </a:t>
              </a:r>
              <a:r>
                <a:rPr lang="it-IT" sz="1500" dirty="0" err="1" smtClean="0"/>
                <a:t>Mbs</a:t>
              </a:r>
              <a:endParaRPr lang="it-IT" sz="1500" dirty="0" smtClean="0"/>
            </a:p>
          </p:txBody>
        </p:sp>
        <p:grpSp>
          <p:nvGrpSpPr>
            <p:cNvPr id="215" name="Group 27"/>
            <p:cNvGrpSpPr/>
            <p:nvPr/>
          </p:nvGrpSpPr>
          <p:grpSpPr>
            <a:xfrm rot="5400000">
              <a:off x="382446" y="1531943"/>
              <a:ext cx="672028" cy="672152"/>
              <a:chOff x="1259632" y="1844824"/>
              <a:chExt cx="1080000" cy="1080200"/>
            </a:xfrm>
          </p:grpSpPr>
          <p:sp>
            <p:nvSpPr>
              <p:cNvPr id="261" name="Rectangle 262"/>
              <p:cNvSpPr>
                <a:spLocks noChangeAspect="1"/>
              </p:cNvSpPr>
              <p:nvPr/>
            </p:nvSpPr>
            <p:spPr>
              <a:xfrm>
                <a:off x="1259632" y="1845024"/>
                <a:ext cx="1080000" cy="108000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62" name="Straight Connector 263"/>
              <p:cNvCxnSpPr/>
              <p:nvPr/>
            </p:nvCxnSpPr>
            <p:spPr>
              <a:xfrm>
                <a:off x="1296000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3" name="Straight Connector 264"/>
              <p:cNvCxnSpPr/>
              <p:nvPr/>
            </p:nvCxnSpPr>
            <p:spPr>
              <a:xfrm>
                <a:off x="1332000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4" name="Straight Connector 265"/>
              <p:cNvCxnSpPr/>
              <p:nvPr/>
            </p:nvCxnSpPr>
            <p:spPr>
              <a:xfrm>
                <a:off x="1403648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5" name="Straight Connector 266"/>
              <p:cNvCxnSpPr/>
              <p:nvPr/>
            </p:nvCxnSpPr>
            <p:spPr>
              <a:xfrm>
                <a:off x="1368000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6" name="Straight Connector 267"/>
              <p:cNvCxnSpPr/>
              <p:nvPr/>
            </p:nvCxnSpPr>
            <p:spPr>
              <a:xfrm>
                <a:off x="1440000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7" name="Straight Connector 268"/>
              <p:cNvCxnSpPr/>
              <p:nvPr/>
            </p:nvCxnSpPr>
            <p:spPr>
              <a:xfrm>
                <a:off x="1476000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8" name="Straight Connector 269"/>
              <p:cNvCxnSpPr/>
              <p:nvPr/>
            </p:nvCxnSpPr>
            <p:spPr>
              <a:xfrm>
                <a:off x="1548000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9" name="Straight Connector 270"/>
              <p:cNvCxnSpPr/>
              <p:nvPr/>
            </p:nvCxnSpPr>
            <p:spPr>
              <a:xfrm>
                <a:off x="1512000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0" name="Straight Connector 271"/>
              <p:cNvCxnSpPr/>
              <p:nvPr/>
            </p:nvCxnSpPr>
            <p:spPr>
              <a:xfrm>
                <a:off x="1583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1" name="Straight Connector 272"/>
              <p:cNvCxnSpPr/>
              <p:nvPr/>
            </p:nvCxnSpPr>
            <p:spPr>
              <a:xfrm>
                <a:off x="1619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2" name="Straight Connector 273"/>
              <p:cNvCxnSpPr/>
              <p:nvPr/>
            </p:nvCxnSpPr>
            <p:spPr>
              <a:xfrm>
                <a:off x="1691344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3" name="Straight Connector 274"/>
              <p:cNvCxnSpPr/>
              <p:nvPr/>
            </p:nvCxnSpPr>
            <p:spPr>
              <a:xfrm>
                <a:off x="1655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4" name="Straight Connector 275"/>
              <p:cNvCxnSpPr/>
              <p:nvPr/>
            </p:nvCxnSpPr>
            <p:spPr>
              <a:xfrm>
                <a:off x="1727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5" name="Straight Connector 276"/>
              <p:cNvCxnSpPr/>
              <p:nvPr/>
            </p:nvCxnSpPr>
            <p:spPr>
              <a:xfrm>
                <a:off x="1763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6" name="Straight Connector 277"/>
              <p:cNvCxnSpPr/>
              <p:nvPr/>
            </p:nvCxnSpPr>
            <p:spPr>
              <a:xfrm>
                <a:off x="1835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7" name="Straight Connector 278"/>
              <p:cNvCxnSpPr/>
              <p:nvPr/>
            </p:nvCxnSpPr>
            <p:spPr>
              <a:xfrm>
                <a:off x="1799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8" name="Straight Connector 279"/>
              <p:cNvCxnSpPr/>
              <p:nvPr/>
            </p:nvCxnSpPr>
            <p:spPr>
              <a:xfrm>
                <a:off x="1835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9" name="Straight Connector 280"/>
              <p:cNvCxnSpPr/>
              <p:nvPr/>
            </p:nvCxnSpPr>
            <p:spPr>
              <a:xfrm>
                <a:off x="1871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0" name="Straight Connector 281"/>
              <p:cNvCxnSpPr/>
              <p:nvPr/>
            </p:nvCxnSpPr>
            <p:spPr>
              <a:xfrm>
                <a:off x="1943344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1" name="Straight Connector 282"/>
              <p:cNvCxnSpPr/>
              <p:nvPr/>
            </p:nvCxnSpPr>
            <p:spPr>
              <a:xfrm>
                <a:off x="1907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2" name="Straight Connector 283"/>
              <p:cNvCxnSpPr/>
              <p:nvPr/>
            </p:nvCxnSpPr>
            <p:spPr>
              <a:xfrm>
                <a:off x="1979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3" name="Straight Connector 284"/>
              <p:cNvCxnSpPr/>
              <p:nvPr/>
            </p:nvCxnSpPr>
            <p:spPr>
              <a:xfrm>
                <a:off x="2015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4" name="Straight Connector 285"/>
              <p:cNvCxnSpPr/>
              <p:nvPr/>
            </p:nvCxnSpPr>
            <p:spPr>
              <a:xfrm>
                <a:off x="2087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5" name="Straight Connector 286"/>
              <p:cNvCxnSpPr/>
              <p:nvPr/>
            </p:nvCxnSpPr>
            <p:spPr>
              <a:xfrm>
                <a:off x="2051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6" name="Straight Connector 287"/>
              <p:cNvCxnSpPr/>
              <p:nvPr/>
            </p:nvCxnSpPr>
            <p:spPr>
              <a:xfrm>
                <a:off x="2087752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7" name="Straight Connector 288"/>
              <p:cNvCxnSpPr/>
              <p:nvPr/>
            </p:nvCxnSpPr>
            <p:spPr>
              <a:xfrm>
                <a:off x="2123752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8" name="Straight Connector 289"/>
              <p:cNvCxnSpPr/>
              <p:nvPr/>
            </p:nvCxnSpPr>
            <p:spPr>
              <a:xfrm>
                <a:off x="2195400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9" name="Straight Connector 290"/>
              <p:cNvCxnSpPr/>
              <p:nvPr/>
            </p:nvCxnSpPr>
            <p:spPr>
              <a:xfrm>
                <a:off x="2159752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0" name="Straight Connector 291"/>
              <p:cNvCxnSpPr/>
              <p:nvPr/>
            </p:nvCxnSpPr>
            <p:spPr>
              <a:xfrm>
                <a:off x="2231752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1" name="Straight Connector 292"/>
              <p:cNvCxnSpPr/>
              <p:nvPr/>
            </p:nvCxnSpPr>
            <p:spPr>
              <a:xfrm>
                <a:off x="2267752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2" name="Straight Connector 293"/>
              <p:cNvCxnSpPr/>
              <p:nvPr/>
            </p:nvCxnSpPr>
            <p:spPr>
              <a:xfrm>
                <a:off x="2303752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6" name="TextBox 217"/>
            <p:cNvSpPr txBox="1"/>
            <p:nvPr/>
          </p:nvSpPr>
          <p:spPr>
            <a:xfrm>
              <a:off x="376038" y="1219226"/>
              <a:ext cx="516750" cy="2692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/>
                <a:t>SSD 1</a:t>
              </a:r>
              <a:endParaRPr lang="en-US" dirty="0"/>
            </a:p>
          </p:txBody>
        </p:sp>
        <p:grpSp>
          <p:nvGrpSpPr>
            <p:cNvPr id="217" name="Group 61"/>
            <p:cNvGrpSpPr/>
            <p:nvPr/>
          </p:nvGrpSpPr>
          <p:grpSpPr>
            <a:xfrm rot="5400000">
              <a:off x="382447" y="3106758"/>
              <a:ext cx="672028" cy="672152"/>
              <a:chOff x="1259632" y="1844824"/>
              <a:chExt cx="1080000" cy="1080200"/>
            </a:xfrm>
          </p:grpSpPr>
          <p:sp>
            <p:nvSpPr>
              <p:cNvPr id="229" name="Rectangle 230"/>
              <p:cNvSpPr>
                <a:spLocks noChangeAspect="1"/>
              </p:cNvSpPr>
              <p:nvPr/>
            </p:nvSpPr>
            <p:spPr>
              <a:xfrm>
                <a:off x="1259632" y="1845024"/>
                <a:ext cx="1080000" cy="108000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30" name="Straight Connector 231"/>
              <p:cNvCxnSpPr/>
              <p:nvPr/>
            </p:nvCxnSpPr>
            <p:spPr>
              <a:xfrm>
                <a:off x="1296000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1" name="Straight Connector 232"/>
              <p:cNvCxnSpPr/>
              <p:nvPr/>
            </p:nvCxnSpPr>
            <p:spPr>
              <a:xfrm>
                <a:off x="1332000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2" name="Straight Connector 233"/>
              <p:cNvCxnSpPr/>
              <p:nvPr/>
            </p:nvCxnSpPr>
            <p:spPr>
              <a:xfrm>
                <a:off x="1403648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3" name="Straight Connector 234"/>
              <p:cNvCxnSpPr/>
              <p:nvPr/>
            </p:nvCxnSpPr>
            <p:spPr>
              <a:xfrm>
                <a:off x="1368000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4" name="Straight Connector 235"/>
              <p:cNvCxnSpPr/>
              <p:nvPr/>
            </p:nvCxnSpPr>
            <p:spPr>
              <a:xfrm>
                <a:off x="1440000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5" name="Straight Connector 236"/>
              <p:cNvCxnSpPr/>
              <p:nvPr/>
            </p:nvCxnSpPr>
            <p:spPr>
              <a:xfrm>
                <a:off x="1476000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6" name="Straight Connector 237"/>
              <p:cNvCxnSpPr/>
              <p:nvPr/>
            </p:nvCxnSpPr>
            <p:spPr>
              <a:xfrm>
                <a:off x="1548000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7" name="Straight Connector 238"/>
              <p:cNvCxnSpPr/>
              <p:nvPr/>
            </p:nvCxnSpPr>
            <p:spPr>
              <a:xfrm>
                <a:off x="1512000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8" name="Straight Connector 239"/>
              <p:cNvCxnSpPr/>
              <p:nvPr/>
            </p:nvCxnSpPr>
            <p:spPr>
              <a:xfrm>
                <a:off x="1583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9" name="Straight Connector 240"/>
              <p:cNvCxnSpPr/>
              <p:nvPr/>
            </p:nvCxnSpPr>
            <p:spPr>
              <a:xfrm>
                <a:off x="1619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0" name="Straight Connector 241"/>
              <p:cNvCxnSpPr/>
              <p:nvPr/>
            </p:nvCxnSpPr>
            <p:spPr>
              <a:xfrm>
                <a:off x="1691344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1" name="Straight Connector 242"/>
              <p:cNvCxnSpPr/>
              <p:nvPr/>
            </p:nvCxnSpPr>
            <p:spPr>
              <a:xfrm>
                <a:off x="1655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2" name="Straight Connector 243"/>
              <p:cNvCxnSpPr/>
              <p:nvPr/>
            </p:nvCxnSpPr>
            <p:spPr>
              <a:xfrm>
                <a:off x="1727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3" name="Straight Connector 244"/>
              <p:cNvCxnSpPr/>
              <p:nvPr/>
            </p:nvCxnSpPr>
            <p:spPr>
              <a:xfrm>
                <a:off x="1763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4" name="Straight Connector 245"/>
              <p:cNvCxnSpPr/>
              <p:nvPr/>
            </p:nvCxnSpPr>
            <p:spPr>
              <a:xfrm>
                <a:off x="1835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5" name="Straight Connector 246"/>
              <p:cNvCxnSpPr/>
              <p:nvPr/>
            </p:nvCxnSpPr>
            <p:spPr>
              <a:xfrm>
                <a:off x="1799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6" name="Straight Connector 247"/>
              <p:cNvCxnSpPr/>
              <p:nvPr/>
            </p:nvCxnSpPr>
            <p:spPr>
              <a:xfrm>
                <a:off x="1835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7" name="Straight Connector 248"/>
              <p:cNvCxnSpPr/>
              <p:nvPr/>
            </p:nvCxnSpPr>
            <p:spPr>
              <a:xfrm>
                <a:off x="1871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8" name="Straight Connector 249"/>
              <p:cNvCxnSpPr/>
              <p:nvPr/>
            </p:nvCxnSpPr>
            <p:spPr>
              <a:xfrm>
                <a:off x="1943344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9" name="Straight Connector 250"/>
              <p:cNvCxnSpPr/>
              <p:nvPr/>
            </p:nvCxnSpPr>
            <p:spPr>
              <a:xfrm>
                <a:off x="1907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0" name="Straight Connector 251"/>
              <p:cNvCxnSpPr/>
              <p:nvPr/>
            </p:nvCxnSpPr>
            <p:spPr>
              <a:xfrm>
                <a:off x="1979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1" name="Straight Connector 252"/>
              <p:cNvCxnSpPr/>
              <p:nvPr/>
            </p:nvCxnSpPr>
            <p:spPr>
              <a:xfrm>
                <a:off x="2015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2" name="Straight Connector 253"/>
              <p:cNvCxnSpPr/>
              <p:nvPr/>
            </p:nvCxnSpPr>
            <p:spPr>
              <a:xfrm>
                <a:off x="2087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3" name="Straight Connector 254"/>
              <p:cNvCxnSpPr/>
              <p:nvPr/>
            </p:nvCxnSpPr>
            <p:spPr>
              <a:xfrm>
                <a:off x="2051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4" name="Straight Connector 255"/>
              <p:cNvCxnSpPr/>
              <p:nvPr/>
            </p:nvCxnSpPr>
            <p:spPr>
              <a:xfrm>
                <a:off x="2087752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5" name="Straight Connector 256"/>
              <p:cNvCxnSpPr/>
              <p:nvPr/>
            </p:nvCxnSpPr>
            <p:spPr>
              <a:xfrm>
                <a:off x="2123752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6" name="Straight Connector 257"/>
              <p:cNvCxnSpPr/>
              <p:nvPr/>
            </p:nvCxnSpPr>
            <p:spPr>
              <a:xfrm>
                <a:off x="2195400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7" name="Straight Connector 258"/>
              <p:cNvCxnSpPr/>
              <p:nvPr/>
            </p:nvCxnSpPr>
            <p:spPr>
              <a:xfrm>
                <a:off x="2159752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8" name="Straight Connector 259"/>
              <p:cNvCxnSpPr/>
              <p:nvPr/>
            </p:nvCxnSpPr>
            <p:spPr>
              <a:xfrm>
                <a:off x="2231752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9" name="Straight Connector 260"/>
              <p:cNvCxnSpPr/>
              <p:nvPr/>
            </p:nvCxnSpPr>
            <p:spPr>
              <a:xfrm>
                <a:off x="2267752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0" name="Straight Connector 261"/>
              <p:cNvCxnSpPr/>
              <p:nvPr/>
            </p:nvCxnSpPr>
            <p:spPr>
              <a:xfrm>
                <a:off x="2303752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8" name="TextBox 219"/>
            <p:cNvSpPr txBox="1"/>
            <p:nvPr/>
          </p:nvSpPr>
          <p:spPr>
            <a:xfrm>
              <a:off x="376038" y="2784613"/>
              <a:ext cx="516750" cy="2692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/>
                <a:t>SSD 6</a:t>
              </a:r>
              <a:endParaRPr lang="en-US" dirty="0"/>
            </a:p>
          </p:txBody>
        </p:sp>
        <p:sp>
          <p:nvSpPr>
            <p:cNvPr id="219" name="Right Arrow 220"/>
            <p:cNvSpPr/>
            <p:nvPr/>
          </p:nvSpPr>
          <p:spPr>
            <a:xfrm>
              <a:off x="1064804" y="1741980"/>
              <a:ext cx="472444" cy="26246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0" name="TextBox 221"/>
            <p:cNvSpPr txBox="1"/>
            <p:nvPr/>
          </p:nvSpPr>
          <p:spPr>
            <a:xfrm>
              <a:off x="1012310" y="1525231"/>
              <a:ext cx="4972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dirty="0" smtClean="0"/>
                <a:t>256</a:t>
              </a:r>
            </a:p>
          </p:txBody>
        </p:sp>
        <p:sp>
          <p:nvSpPr>
            <p:cNvPr id="221" name="Right Arrow 222"/>
            <p:cNvSpPr/>
            <p:nvPr/>
          </p:nvSpPr>
          <p:spPr>
            <a:xfrm>
              <a:off x="1064804" y="3316795"/>
              <a:ext cx="472444" cy="26246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2" name="TextBox 223"/>
            <p:cNvSpPr txBox="1"/>
            <p:nvPr/>
          </p:nvSpPr>
          <p:spPr>
            <a:xfrm>
              <a:off x="1012310" y="3100046"/>
              <a:ext cx="4972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dirty="0" smtClean="0"/>
                <a:t>256</a:t>
              </a:r>
            </a:p>
          </p:txBody>
        </p:sp>
        <p:sp>
          <p:nvSpPr>
            <p:cNvPr id="223" name="Rectangle 224"/>
            <p:cNvSpPr/>
            <p:nvPr/>
          </p:nvSpPr>
          <p:spPr>
            <a:xfrm>
              <a:off x="1537248" y="1636993"/>
              <a:ext cx="629926" cy="47244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4" name="TextBox 225"/>
            <p:cNvSpPr txBox="1"/>
            <p:nvPr/>
          </p:nvSpPr>
          <p:spPr>
            <a:xfrm>
              <a:off x="1537248" y="1560477"/>
              <a:ext cx="682420" cy="5262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dirty="0" err="1" smtClean="0"/>
                <a:t>Front</a:t>
              </a:r>
              <a:r>
                <a:rPr lang="it-IT" sz="1600" dirty="0" smtClean="0"/>
                <a:t> end 1</a:t>
              </a:r>
            </a:p>
          </p:txBody>
        </p:sp>
        <p:sp>
          <p:nvSpPr>
            <p:cNvPr id="225" name="Rectangle 226"/>
            <p:cNvSpPr/>
            <p:nvPr/>
          </p:nvSpPr>
          <p:spPr>
            <a:xfrm>
              <a:off x="1537248" y="3211807"/>
              <a:ext cx="629926" cy="47244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6" name="TextBox 227"/>
            <p:cNvSpPr txBox="1"/>
            <p:nvPr/>
          </p:nvSpPr>
          <p:spPr>
            <a:xfrm>
              <a:off x="1537248" y="3144653"/>
              <a:ext cx="682420" cy="5262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dirty="0" err="1" smtClean="0"/>
                <a:t>Front</a:t>
              </a:r>
              <a:r>
                <a:rPr lang="it-IT" sz="1600" dirty="0" smtClean="0"/>
                <a:t> end 6</a:t>
              </a:r>
            </a:p>
          </p:txBody>
        </p:sp>
        <p:sp>
          <p:nvSpPr>
            <p:cNvPr id="227" name="TextBox 228"/>
            <p:cNvSpPr txBox="1"/>
            <p:nvPr/>
          </p:nvSpPr>
          <p:spPr>
            <a:xfrm>
              <a:off x="817239" y="3993383"/>
              <a:ext cx="1674632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400" b="1" dirty="0" err="1" smtClean="0"/>
                <a:t>tracker</a:t>
              </a:r>
              <a:r>
                <a:rPr lang="it-IT" sz="2400" b="1" dirty="0" smtClean="0"/>
                <a:t> </a:t>
              </a:r>
              <a:r>
                <a:rPr lang="it-IT" sz="2400" b="1" dirty="0" err="1" smtClean="0"/>
                <a:t>plane</a:t>
              </a:r>
              <a:endParaRPr lang="en-US" sz="2400" b="1" dirty="0"/>
            </a:p>
          </p:txBody>
        </p:sp>
        <p:sp>
          <p:nvSpPr>
            <p:cNvPr id="228" name="Right Arrow 229"/>
            <p:cNvSpPr/>
            <p:nvPr/>
          </p:nvSpPr>
          <p:spPr>
            <a:xfrm>
              <a:off x="4932040" y="2492896"/>
              <a:ext cx="288032" cy="216024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3" name="Onda 1 25"/>
          <p:cNvSpPr/>
          <p:nvPr/>
        </p:nvSpPr>
        <p:spPr>
          <a:xfrm>
            <a:off x="5677272" y="2411958"/>
            <a:ext cx="1487016" cy="860922"/>
          </a:xfrm>
          <a:prstGeom prst="wav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grpSp>
        <p:nvGrpSpPr>
          <p:cNvPr id="294" name="Group 295"/>
          <p:cNvGrpSpPr/>
          <p:nvPr/>
        </p:nvGrpSpPr>
        <p:grpSpPr>
          <a:xfrm>
            <a:off x="708720" y="1426320"/>
            <a:ext cx="5087416" cy="3227807"/>
            <a:chOff x="251520" y="1219226"/>
            <a:chExt cx="5087416" cy="3227807"/>
          </a:xfrm>
        </p:grpSpPr>
        <p:sp>
          <p:nvSpPr>
            <p:cNvPr id="295" name="Rectangle 296"/>
            <p:cNvSpPr/>
            <p:nvPr/>
          </p:nvSpPr>
          <p:spPr>
            <a:xfrm>
              <a:off x="251520" y="1271480"/>
              <a:ext cx="4968552" cy="3175553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6" name="Rectangle 297"/>
            <p:cNvSpPr/>
            <p:nvPr/>
          </p:nvSpPr>
          <p:spPr>
            <a:xfrm>
              <a:off x="3322039" y="1336287"/>
              <a:ext cx="870423" cy="3030385"/>
            </a:xfrm>
            <a:prstGeom prst="rect">
              <a:avLst/>
            </a:prstGeom>
            <a:solidFill>
              <a:schemeClr val="accent3">
                <a:lumMod val="40000"/>
                <a:lumOff val="60000"/>
                <a:alpha val="5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7" name="Rectangle 298"/>
            <p:cNvSpPr/>
            <p:nvPr/>
          </p:nvSpPr>
          <p:spPr>
            <a:xfrm>
              <a:off x="2639619" y="1532005"/>
              <a:ext cx="682420" cy="68242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900" dirty="0" smtClean="0">
                  <a:solidFill>
                    <a:schemeClr val="tx1"/>
                  </a:solidFill>
                </a:rPr>
                <a:t>SS 1</a:t>
              </a:r>
              <a:endParaRPr lang="en-US" sz="1900" dirty="0">
                <a:solidFill>
                  <a:schemeClr val="tx1"/>
                </a:solidFill>
              </a:endParaRPr>
            </a:p>
          </p:txBody>
        </p:sp>
        <p:sp>
          <p:nvSpPr>
            <p:cNvPr id="298" name="Rectangle 299"/>
            <p:cNvSpPr/>
            <p:nvPr/>
          </p:nvSpPr>
          <p:spPr>
            <a:xfrm>
              <a:off x="2639619" y="3106820"/>
              <a:ext cx="682420" cy="68242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900" dirty="0" smtClean="0">
                  <a:solidFill>
                    <a:schemeClr val="tx1"/>
                  </a:solidFill>
                </a:rPr>
                <a:t>SS 6</a:t>
              </a:r>
              <a:endParaRPr lang="en-US" sz="1900" dirty="0">
                <a:solidFill>
                  <a:schemeClr val="tx1"/>
                </a:solidFill>
              </a:endParaRPr>
            </a:p>
          </p:txBody>
        </p:sp>
        <p:sp>
          <p:nvSpPr>
            <p:cNvPr id="299" name="TextBox 300"/>
            <p:cNvSpPr txBox="1"/>
            <p:nvPr/>
          </p:nvSpPr>
          <p:spPr>
            <a:xfrm>
              <a:off x="2849594" y="2266919"/>
              <a:ext cx="215255" cy="673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/>
                <a:t>. </a:t>
              </a:r>
            </a:p>
            <a:p>
              <a:r>
                <a:rPr lang="it-IT" dirty="0" smtClean="0"/>
                <a:t>.</a:t>
              </a:r>
            </a:p>
            <a:p>
              <a:r>
                <a:rPr lang="it-IT" dirty="0"/>
                <a:t>.</a:t>
              </a:r>
              <a:endParaRPr lang="en-US" dirty="0"/>
            </a:p>
          </p:txBody>
        </p:sp>
        <p:sp>
          <p:nvSpPr>
            <p:cNvPr id="300" name="Right Arrow 301"/>
            <p:cNvSpPr/>
            <p:nvPr/>
          </p:nvSpPr>
          <p:spPr>
            <a:xfrm>
              <a:off x="2167174" y="1741980"/>
              <a:ext cx="472444" cy="26246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1" name="TextBox 302"/>
            <p:cNvSpPr txBox="1"/>
            <p:nvPr/>
          </p:nvSpPr>
          <p:spPr>
            <a:xfrm>
              <a:off x="2114680" y="1510258"/>
              <a:ext cx="4972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dirty="0" smtClean="0"/>
                <a:t>256</a:t>
              </a:r>
            </a:p>
          </p:txBody>
        </p:sp>
        <p:sp>
          <p:nvSpPr>
            <p:cNvPr id="302" name="Right Arrow 303"/>
            <p:cNvSpPr/>
            <p:nvPr/>
          </p:nvSpPr>
          <p:spPr>
            <a:xfrm>
              <a:off x="2167174" y="3316795"/>
              <a:ext cx="472444" cy="26246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3" name="TextBox 304"/>
            <p:cNvSpPr txBox="1"/>
            <p:nvPr/>
          </p:nvSpPr>
          <p:spPr>
            <a:xfrm>
              <a:off x="2114680" y="3043912"/>
              <a:ext cx="4972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dirty="0" smtClean="0"/>
                <a:t>256</a:t>
              </a:r>
            </a:p>
          </p:txBody>
        </p:sp>
        <p:sp>
          <p:nvSpPr>
            <p:cNvPr id="304" name="Rectangle 305"/>
            <p:cNvSpPr/>
            <p:nvPr/>
          </p:nvSpPr>
          <p:spPr>
            <a:xfrm>
              <a:off x="4230122" y="2319412"/>
              <a:ext cx="682420" cy="68242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2000" dirty="0" smtClean="0">
                  <a:solidFill>
                    <a:schemeClr val="tx1"/>
                  </a:solidFill>
                </a:rPr>
                <a:t>SM</a:t>
              </a:r>
              <a:endParaRPr lang="en-US" sz="2000" dirty="0">
                <a:solidFill>
                  <a:schemeClr val="tx1"/>
                </a:solidFill>
              </a:endParaRPr>
            </a:p>
          </p:txBody>
        </p:sp>
        <p:cxnSp>
          <p:nvCxnSpPr>
            <p:cNvPr id="305" name="Elbow Connector 306"/>
            <p:cNvCxnSpPr>
              <a:stCxn id="297" idx="3"/>
            </p:cNvCxnSpPr>
            <p:nvPr/>
          </p:nvCxnSpPr>
          <p:spPr>
            <a:xfrm>
              <a:off x="3322039" y="1873215"/>
              <a:ext cx="870423" cy="623366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Elbow Connector 307"/>
            <p:cNvCxnSpPr>
              <a:stCxn id="298" idx="3"/>
            </p:cNvCxnSpPr>
            <p:nvPr/>
          </p:nvCxnSpPr>
          <p:spPr>
            <a:xfrm flipV="1">
              <a:off x="3322039" y="2856621"/>
              <a:ext cx="870423" cy="591409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7" name="TextBox 308"/>
            <p:cNvSpPr txBox="1"/>
            <p:nvPr/>
          </p:nvSpPr>
          <p:spPr>
            <a:xfrm>
              <a:off x="3288503" y="3437930"/>
              <a:ext cx="205043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6 readout links</a:t>
              </a:r>
            </a:p>
            <a:p>
              <a:r>
                <a:rPr lang="it-IT" sz="1600" b="1" dirty="0" smtClean="0"/>
                <a:t>200(x8) Mbs each</a:t>
              </a:r>
            </a:p>
          </p:txBody>
        </p:sp>
        <p:grpSp>
          <p:nvGrpSpPr>
            <p:cNvPr id="308" name="Group 27"/>
            <p:cNvGrpSpPr/>
            <p:nvPr/>
          </p:nvGrpSpPr>
          <p:grpSpPr>
            <a:xfrm rot="5400000">
              <a:off x="382446" y="1531943"/>
              <a:ext cx="672028" cy="672152"/>
              <a:chOff x="1259632" y="1844824"/>
              <a:chExt cx="1080000" cy="1080200"/>
            </a:xfrm>
          </p:grpSpPr>
          <p:sp>
            <p:nvSpPr>
              <p:cNvPr id="354" name="Rectangle 355"/>
              <p:cNvSpPr>
                <a:spLocks noChangeAspect="1"/>
              </p:cNvSpPr>
              <p:nvPr/>
            </p:nvSpPr>
            <p:spPr>
              <a:xfrm>
                <a:off x="1259632" y="1845024"/>
                <a:ext cx="1080000" cy="108000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55" name="Straight Connector 356"/>
              <p:cNvCxnSpPr/>
              <p:nvPr/>
            </p:nvCxnSpPr>
            <p:spPr>
              <a:xfrm>
                <a:off x="1296000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6" name="Straight Connector 357"/>
              <p:cNvCxnSpPr/>
              <p:nvPr/>
            </p:nvCxnSpPr>
            <p:spPr>
              <a:xfrm>
                <a:off x="1332000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7" name="Straight Connector 358"/>
              <p:cNvCxnSpPr/>
              <p:nvPr/>
            </p:nvCxnSpPr>
            <p:spPr>
              <a:xfrm>
                <a:off x="1403648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8" name="Straight Connector 359"/>
              <p:cNvCxnSpPr/>
              <p:nvPr/>
            </p:nvCxnSpPr>
            <p:spPr>
              <a:xfrm>
                <a:off x="1368000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9" name="Straight Connector 360"/>
              <p:cNvCxnSpPr/>
              <p:nvPr/>
            </p:nvCxnSpPr>
            <p:spPr>
              <a:xfrm>
                <a:off x="1440000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0" name="Straight Connector 361"/>
              <p:cNvCxnSpPr/>
              <p:nvPr/>
            </p:nvCxnSpPr>
            <p:spPr>
              <a:xfrm>
                <a:off x="1476000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1" name="Straight Connector 362"/>
              <p:cNvCxnSpPr/>
              <p:nvPr/>
            </p:nvCxnSpPr>
            <p:spPr>
              <a:xfrm>
                <a:off x="1548000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2" name="Straight Connector 363"/>
              <p:cNvCxnSpPr/>
              <p:nvPr/>
            </p:nvCxnSpPr>
            <p:spPr>
              <a:xfrm>
                <a:off x="1512000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3" name="Straight Connector 364"/>
              <p:cNvCxnSpPr/>
              <p:nvPr/>
            </p:nvCxnSpPr>
            <p:spPr>
              <a:xfrm>
                <a:off x="1583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4" name="Straight Connector 365"/>
              <p:cNvCxnSpPr/>
              <p:nvPr/>
            </p:nvCxnSpPr>
            <p:spPr>
              <a:xfrm>
                <a:off x="1619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5" name="Straight Connector 366"/>
              <p:cNvCxnSpPr/>
              <p:nvPr/>
            </p:nvCxnSpPr>
            <p:spPr>
              <a:xfrm>
                <a:off x="1691344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6" name="Straight Connector 367"/>
              <p:cNvCxnSpPr/>
              <p:nvPr/>
            </p:nvCxnSpPr>
            <p:spPr>
              <a:xfrm>
                <a:off x="1655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7" name="Straight Connector 368"/>
              <p:cNvCxnSpPr/>
              <p:nvPr/>
            </p:nvCxnSpPr>
            <p:spPr>
              <a:xfrm>
                <a:off x="1727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8" name="Straight Connector 369"/>
              <p:cNvCxnSpPr/>
              <p:nvPr/>
            </p:nvCxnSpPr>
            <p:spPr>
              <a:xfrm>
                <a:off x="1763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9" name="Straight Connector 370"/>
              <p:cNvCxnSpPr/>
              <p:nvPr/>
            </p:nvCxnSpPr>
            <p:spPr>
              <a:xfrm>
                <a:off x="1835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0" name="Straight Connector 371"/>
              <p:cNvCxnSpPr/>
              <p:nvPr/>
            </p:nvCxnSpPr>
            <p:spPr>
              <a:xfrm>
                <a:off x="1799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1" name="Straight Connector 372"/>
              <p:cNvCxnSpPr/>
              <p:nvPr/>
            </p:nvCxnSpPr>
            <p:spPr>
              <a:xfrm>
                <a:off x="1835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2" name="Straight Connector 373"/>
              <p:cNvCxnSpPr/>
              <p:nvPr/>
            </p:nvCxnSpPr>
            <p:spPr>
              <a:xfrm>
                <a:off x="1871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3" name="Straight Connector 374"/>
              <p:cNvCxnSpPr/>
              <p:nvPr/>
            </p:nvCxnSpPr>
            <p:spPr>
              <a:xfrm>
                <a:off x="1943344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4" name="Straight Connector 375"/>
              <p:cNvCxnSpPr/>
              <p:nvPr/>
            </p:nvCxnSpPr>
            <p:spPr>
              <a:xfrm>
                <a:off x="1907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5" name="Straight Connector 376"/>
              <p:cNvCxnSpPr/>
              <p:nvPr/>
            </p:nvCxnSpPr>
            <p:spPr>
              <a:xfrm>
                <a:off x="1979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6" name="Straight Connector 377"/>
              <p:cNvCxnSpPr/>
              <p:nvPr/>
            </p:nvCxnSpPr>
            <p:spPr>
              <a:xfrm>
                <a:off x="2015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7" name="Straight Connector 378"/>
              <p:cNvCxnSpPr/>
              <p:nvPr/>
            </p:nvCxnSpPr>
            <p:spPr>
              <a:xfrm>
                <a:off x="2087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8" name="Straight Connector 379"/>
              <p:cNvCxnSpPr/>
              <p:nvPr/>
            </p:nvCxnSpPr>
            <p:spPr>
              <a:xfrm>
                <a:off x="2051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9" name="Straight Connector 380"/>
              <p:cNvCxnSpPr/>
              <p:nvPr/>
            </p:nvCxnSpPr>
            <p:spPr>
              <a:xfrm>
                <a:off x="2087752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0" name="Straight Connector 381"/>
              <p:cNvCxnSpPr/>
              <p:nvPr/>
            </p:nvCxnSpPr>
            <p:spPr>
              <a:xfrm>
                <a:off x="2123752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1" name="Straight Connector 382"/>
              <p:cNvCxnSpPr/>
              <p:nvPr/>
            </p:nvCxnSpPr>
            <p:spPr>
              <a:xfrm>
                <a:off x="2195400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2" name="Straight Connector 383"/>
              <p:cNvCxnSpPr/>
              <p:nvPr/>
            </p:nvCxnSpPr>
            <p:spPr>
              <a:xfrm>
                <a:off x="2159752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3" name="Straight Connector 384"/>
              <p:cNvCxnSpPr/>
              <p:nvPr/>
            </p:nvCxnSpPr>
            <p:spPr>
              <a:xfrm>
                <a:off x="2231752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4" name="Straight Connector 385"/>
              <p:cNvCxnSpPr/>
              <p:nvPr/>
            </p:nvCxnSpPr>
            <p:spPr>
              <a:xfrm>
                <a:off x="2267752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5" name="Straight Connector 386"/>
              <p:cNvCxnSpPr/>
              <p:nvPr/>
            </p:nvCxnSpPr>
            <p:spPr>
              <a:xfrm>
                <a:off x="2303752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9" name="TextBox 310"/>
            <p:cNvSpPr txBox="1"/>
            <p:nvPr/>
          </p:nvSpPr>
          <p:spPr>
            <a:xfrm>
              <a:off x="376038" y="1219226"/>
              <a:ext cx="516750" cy="2692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/>
                <a:t>SSD 1</a:t>
              </a:r>
              <a:endParaRPr lang="en-US" dirty="0"/>
            </a:p>
          </p:txBody>
        </p:sp>
        <p:grpSp>
          <p:nvGrpSpPr>
            <p:cNvPr id="310" name="Group 61"/>
            <p:cNvGrpSpPr/>
            <p:nvPr/>
          </p:nvGrpSpPr>
          <p:grpSpPr>
            <a:xfrm rot="5400000">
              <a:off x="382447" y="3106758"/>
              <a:ext cx="672028" cy="672152"/>
              <a:chOff x="1259632" y="1844824"/>
              <a:chExt cx="1080000" cy="1080200"/>
            </a:xfrm>
          </p:grpSpPr>
          <p:sp>
            <p:nvSpPr>
              <p:cNvPr id="322" name="Rectangle 323"/>
              <p:cNvSpPr>
                <a:spLocks noChangeAspect="1"/>
              </p:cNvSpPr>
              <p:nvPr/>
            </p:nvSpPr>
            <p:spPr>
              <a:xfrm>
                <a:off x="1259632" y="1845024"/>
                <a:ext cx="1080000" cy="108000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23" name="Straight Connector 324"/>
              <p:cNvCxnSpPr/>
              <p:nvPr/>
            </p:nvCxnSpPr>
            <p:spPr>
              <a:xfrm>
                <a:off x="1296000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4" name="Straight Connector 325"/>
              <p:cNvCxnSpPr/>
              <p:nvPr/>
            </p:nvCxnSpPr>
            <p:spPr>
              <a:xfrm>
                <a:off x="1332000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5" name="Straight Connector 326"/>
              <p:cNvCxnSpPr/>
              <p:nvPr/>
            </p:nvCxnSpPr>
            <p:spPr>
              <a:xfrm>
                <a:off x="1403648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6" name="Straight Connector 327"/>
              <p:cNvCxnSpPr/>
              <p:nvPr/>
            </p:nvCxnSpPr>
            <p:spPr>
              <a:xfrm>
                <a:off x="1368000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7" name="Straight Connector 328"/>
              <p:cNvCxnSpPr/>
              <p:nvPr/>
            </p:nvCxnSpPr>
            <p:spPr>
              <a:xfrm>
                <a:off x="1440000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8" name="Straight Connector 329"/>
              <p:cNvCxnSpPr/>
              <p:nvPr/>
            </p:nvCxnSpPr>
            <p:spPr>
              <a:xfrm>
                <a:off x="1476000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9" name="Straight Connector 330"/>
              <p:cNvCxnSpPr/>
              <p:nvPr/>
            </p:nvCxnSpPr>
            <p:spPr>
              <a:xfrm>
                <a:off x="1548000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0" name="Straight Connector 331"/>
              <p:cNvCxnSpPr/>
              <p:nvPr/>
            </p:nvCxnSpPr>
            <p:spPr>
              <a:xfrm>
                <a:off x="1512000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1" name="Straight Connector 332"/>
              <p:cNvCxnSpPr/>
              <p:nvPr/>
            </p:nvCxnSpPr>
            <p:spPr>
              <a:xfrm>
                <a:off x="1583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2" name="Straight Connector 333"/>
              <p:cNvCxnSpPr/>
              <p:nvPr/>
            </p:nvCxnSpPr>
            <p:spPr>
              <a:xfrm>
                <a:off x="1619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3" name="Straight Connector 334"/>
              <p:cNvCxnSpPr/>
              <p:nvPr/>
            </p:nvCxnSpPr>
            <p:spPr>
              <a:xfrm>
                <a:off x="1691344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4" name="Straight Connector 335"/>
              <p:cNvCxnSpPr/>
              <p:nvPr/>
            </p:nvCxnSpPr>
            <p:spPr>
              <a:xfrm>
                <a:off x="1655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5" name="Straight Connector 336"/>
              <p:cNvCxnSpPr/>
              <p:nvPr/>
            </p:nvCxnSpPr>
            <p:spPr>
              <a:xfrm>
                <a:off x="1727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6" name="Straight Connector 337"/>
              <p:cNvCxnSpPr/>
              <p:nvPr/>
            </p:nvCxnSpPr>
            <p:spPr>
              <a:xfrm>
                <a:off x="1763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7" name="Straight Connector 338"/>
              <p:cNvCxnSpPr/>
              <p:nvPr/>
            </p:nvCxnSpPr>
            <p:spPr>
              <a:xfrm>
                <a:off x="1835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8" name="Straight Connector 339"/>
              <p:cNvCxnSpPr/>
              <p:nvPr/>
            </p:nvCxnSpPr>
            <p:spPr>
              <a:xfrm>
                <a:off x="1799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9" name="Straight Connector 340"/>
              <p:cNvCxnSpPr/>
              <p:nvPr/>
            </p:nvCxnSpPr>
            <p:spPr>
              <a:xfrm>
                <a:off x="1835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0" name="Straight Connector 341"/>
              <p:cNvCxnSpPr/>
              <p:nvPr/>
            </p:nvCxnSpPr>
            <p:spPr>
              <a:xfrm>
                <a:off x="1871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1" name="Straight Connector 342"/>
              <p:cNvCxnSpPr/>
              <p:nvPr/>
            </p:nvCxnSpPr>
            <p:spPr>
              <a:xfrm>
                <a:off x="1943344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2" name="Straight Connector 343"/>
              <p:cNvCxnSpPr/>
              <p:nvPr/>
            </p:nvCxnSpPr>
            <p:spPr>
              <a:xfrm>
                <a:off x="1907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3" name="Straight Connector 344"/>
              <p:cNvCxnSpPr/>
              <p:nvPr/>
            </p:nvCxnSpPr>
            <p:spPr>
              <a:xfrm>
                <a:off x="1979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4" name="Straight Connector 345"/>
              <p:cNvCxnSpPr/>
              <p:nvPr/>
            </p:nvCxnSpPr>
            <p:spPr>
              <a:xfrm>
                <a:off x="2015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5" name="Straight Connector 346"/>
              <p:cNvCxnSpPr/>
              <p:nvPr/>
            </p:nvCxnSpPr>
            <p:spPr>
              <a:xfrm>
                <a:off x="2087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6" name="Straight Connector 347"/>
              <p:cNvCxnSpPr/>
              <p:nvPr/>
            </p:nvCxnSpPr>
            <p:spPr>
              <a:xfrm>
                <a:off x="2051696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7" name="Straight Connector 348"/>
              <p:cNvCxnSpPr/>
              <p:nvPr/>
            </p:nvCxnSpPr>
            <p:spPr>
              <a:xfrm>
                <a:off x="2087752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8" name="Straight Connector 349"/>
              <p:cNvCxnSpPr/>
              <p:nvPr/>
            </p:nvCxnSpPr>
            <p:spPr>
              <a:xfrm>
                <a:off x="2123752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9" name="Straight Connector 350"/>
              <p:cNvCxnSpPr/>
              <p:nvPr/>
            </p:nvCxnSpPr>
            <p:spPr>
              <a:xfrm>
                <a:off x="2195400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0" name="Straight Connector 351"/>
              <p:cNvCxnSpPr/>
              <p:nvPr/>
            </p:nvCxnSpPr>
            <p:spPr>
              <a:xfrm>
                <a:off x="2159752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1" name="Straight Connector 352"/>
              <p:cNvCxnSpPr/>
              <p:nvPr/>
            </p:nvCxnSpPr>
            <p:spPr>
              <a:xfrm>
                <a:off x="2231752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2" name="Straight Connector 353"/>
              <p:cNvCxnSpPr/>
              <p:nvPr/>
            </p:nvCxnSpPr>
            <p:spPr>
              <a:xfrm>
                <a:off x="2267752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3" name="Straight Connector 354"/>
              <p:cNvCxnSpPr/>
              <p:nvPr/>
            </p:nvCxnSpPr>
            <p:spPr>
              <a:xfrm>
                <a:off x="2303752" y="1844824"/>
                <a:ext cx="0" cy="108012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1" name="TextBox 312"/>
            <p:cNvSpPr txBox="1"/>
            <p:nvPr/>
          </p:nvSpPr>
          <p:spPr>
            <a:xfrm>
              <a:off x="376038" y="2784613"/>
              <a:ext cx="516750" cy="2692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/>
                <a:t>SSD 6</a:t>
              </a:r>
              <a:endParaRPr lang="en-US" dirty="0"/>
            </a:p>
          </p:txBody>
        </p:sp>
        <p:sp>
          <p:nvSpPr>
            <p:cNvPr id="312" name="Right Arrow 313"/>
            <p:cNvSpPr/>
            <p:nvPr/>
          </p:nvSpPr>
          <p:spPr>
            <a:xfrm>
              <a:off x="1064804" y="1741980"/>
              <a:ext cx="472444" cy="26246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3" name="TextBox 314"/>
            <p:cNvSpPr txBox="1"/>
            <p:nvPr/>
          </p:nvSpPr>
          <p:spPr>
            <a:xfrm>
              <a:off x="1012310" y="1510258"/>
              <a:ext cx="4972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dirty="0" smtClean="0"/>
                <a:t>256</a:t>
              </a:r>
            </a:p>
          </p:txBody>
        </p:sp>
        <p:sp>
          <p:nvSpPr>
            <p:cNvPr id="314" name="Right Arrow 315"/>
            <p:cNvSpPr/>
            <p:nvPr/>
          </p:nvSpPr>
          <p:spPr>
            <a:xfrm>
              <a:off x="1064804" y="3316795"/>
              <a:ext cx="472444" cy="26246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5" name="TextBox 316"/>
            <p:cNvSpPr txBox="1"/>
            <p:nvPr/>
          </p:nvSpPr>
          <p:spPr>
            <a:xfrm>
              <a:off x="1012310" y="3043912"/>
              <a:ext cx="4972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dirty="0" smtClean="0"/>
                <a:t>256</a:t>
              </a:r>
            </a:p>
          </p:txBody>
        </p:sp>
        <p:sp>
          <p:nvSpPr>
            <p:cNvPr id="316" name="Rectangle 317"/>
            <p:cNvSpPr/>
            <p:nvPr/>
          </p:nvSpPr>
          <p:spPr>
            <a:xfrm>
              <a:off x="1537248" y="1636993"/>
              <a:ext cx="629926" cy="47244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7" name="TextBox 318"/>
            <p:cNvSpPr txBox="1"/>
            <p:nvPr/>
          </p:nvSpPr>
          <p:spPr>
            <a:xfrm>
              <a:off x="1537247" y="1560477"/>
              <a:ext cx="8022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dirty="0" err="1" smtClean="0"/>
                <a:t>Front</a:t>
              </a:r>
              <a:r>
                <a:rPr lang="it-IT" sz="1600" dirty="0" smtClean="0"/>
                <a:t> end 1</a:t>
              </a:r>
            </a:p>
          </p:txBody>
        </p:sp>
        <p:sp>
          <p:nvSpPr>
            <p:cNvPr id="318" name="Rectangle 319"/>
            <p:cNvSpPr/>
            <p:nvPr/>
          </p:nvSpPr>
          <p:spPr>
            <a:xfrm>
              <a:off x="1537248" y="3211807"/>
              <a:ext cx="629926" cy="47244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9" name="TextBox 320"/>
            <p:cNvSpPr txBox="1"/>
            <p:nvPr/>
          </p:nvSpPr>
          <p:spPr>
            <a:xfrm>
              <a:off x="1537248" y="3144653"/>
              <a:ext cx="7413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dirty="0" err="1" smtClean="0"/>
                <a:t>Front</a:t>
              </a:r>
              <a:r>
                <a:rPr lang="it-IT" sz="1600" dirty="0" smtClean="0"/>
                <a:t> end 6</a:t>
              </a:r>
            </a:p>
          </p:txBody>
        </p:sp>
        <p:sp>
          <p:nvSpPr>
            <p:cNvPr id="320" name="TextBox 321"/>
            <p:cNvSpPr txBox="1"/>
            <p:nvPr/>
          </p:nvSpPr>
          <p:spPr>
            <a:xfrm>
              <a:off x="817239" y="3993383"/>
              <a:ext cx="1674632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400" b="1" dirty="0" err="1" smtClean="0"/>
                <a:t>tracker</a:t>
              </a:r>
              <a:r>
                <a:rPr lang="it-IT" sz="2400" b="1" dirty="0" smtClean="0"/>
                <a:t> </a:t>
              </a:r>
              <a:r>
                <a:rPr lang="it-IT" sz="2400" b="1" dirty="0" err="1" smtClean="0"/>
                <a:t>plane</a:t>
              </a:r>
              <a:endParaRPr lang="en-US" sz="2400" b="1" dirty="0"/>
            </a:p>
          </p:txBody>
        </p:sp>
        <p:sp>
          <p:nvSpPr>
            <p:cNvPr id="321" name="Right Arrow 322"/>
            <p:cNvSpPr/>
            <p:nvPr/>
          </p:nvSpPr>
          <p:spPr>
            <a:xfrm>
              <a:off x="4932040" y="2492896"/>
              <a:ext cx="288032" cy="216024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6" name="TextBox 387"/>
          <p:cNvSpPr txBox="1"/>
          <p:nvPr/>
        </p:nvSpPr>
        <p:spPr>
          <a:xfrm>
            <a:off x="5724128" y="2237963"/>
            <a:ext cx="1440159" cy="73866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b="1" dirty="0" smtClean="0"/>
              <a:t>4 readout links </a:t>
            </a:r>
          </a:p>
          <a:p>
            <a:r>
              <a:rPr lang="it-IT" sz="1400" b="1" dirty="0" smtClean="0"/>
              <a:t>200(x8) Mbs</a:t>
            </a:r>
          </a:p>
          <a:p>
            <a:r>
              <a:rPr lang="it-IT" sz="1400" b="1" dirty="0" smtClean="0"/>
              <a:t>each</a:t>
            </a:r>
          </a:p>
        </p:txBody>
      </p:sp>
      <p:sp>
        <p:nvSpPr>
          <p:cNvPr id="387" name="Content Placeholder 2"/>
          <p:cNvSpPr>
            <a:spLocks noGrp="1"/>
          </p:cNvSpPr>
          <p:nvPr>
            <p:ph idx="4294967295"/>
          </p:nvPr>
        </p:nvSpPr>
        <p:spPr>
          <a:xfrm>
            <a:off x="35496" y="4654127"/>
            <a:ext cx="5832648" cy="1799209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r>
              <a:rPr lang="it-IT" dirty="0" smtClean="0"/>
              <a:t>The front end of each detector will read-out by a Xilinx Spartan 6 FPGA (SS)</a:t>
            </a:r>
          </a:p>
          <a:p>
            <a:r>
              <a:rPr lang="it-IT" dirty="0" smtClean="0"/>
              <a:t>When a trigger occurs the corresponding SS containing at least one hit will send the data to a central FPGA (SM)</a:t>
            </a:r>
          </a:p>
          <a:p>
            <a:r>
              <a:rPr lang="it-IT" dirty="0" smtClean="0"/>
              <a:t>The SM </a:t>
            </a:r>
            <a:r>
              <a:rPr lang="it-IT" dirty="0" err="1" smtClean="0"/>
              <a:t>will</a:t>
            </a:r>
            <a:r>
              <a:rPr lang="it-IT" dirty="0" smtClean="0"/>
              <a:t> </a:t>
            </a:r>
            <a:r>
              <a:rPr lang="it-IT" dirty="0" err="1" smtClean="0"/>
              <a:t>then</a:t>
            </a:r>
            <a:r>
              <a:rPr lang="it-IT" dirty="0" smtClean="0"/>
              <a:t> </a:t>
            </a:r>
            <a:r>
              <a:rPr lang="it-IT" dirty="0" err="1" smtClean="0"/>
              <a:t>send</a:t>
            </a:r>
            <a:r>
              <a:rPr lang="it-IT" dirty="0" smtClean="0"/>
              <a:t> </a:t>
            </a:r>
            <a:r>
              <a:rPr lang="it-IT" dirty="0" err="1" smtClean="0"/>
              <a:t>tha</a:t>
            </a:r>
            <a:r>
              <a:rPr lang="it-IT" dirty="0" smtClean="0"/>
              <a:t> data </a:t>
            </a:r>
            <a:r>
              <a:rPr lang="it-IT" dirty="0" err="1" smtClean="0"/>
              <a:t>to</a:t>
            </a:r>
            <a:r>
              <a:rPr lang="it-IT" dirty="0" smtClean="0"/>
              <a:t> the </a:t>
            </a:r>
            <a:r>
              <a:rPr lang="it-IT" dirty="0" err="1" smtClean="0"/>
              <a:t>central</a:t>
            </a:r>
            <a:r>
              <a:rPr lang="it-IT" dirty="0" smtClean="0"/>
              <a:t> </a:t>
            </a:r>
            <a:r>
              <a:rPr lang="it-IT" dirty="0" err="1" smtClean="0"/>
              <a:t>acquisition</a:t>
            </a:r>
            <a:r>
              <a:rPr lang="it-IT" dirty="0" smtClean="0"/>
              <a:t> </a:t>
            </a:r>
            <a:r>
              <a:rPr lang="it-IT" dirty="0" err="1" smtClean="0"/>
              <a:t>board</a:t>
            </a:r>
            <a:endParaRPr lang="it-IT" dirty="0" smtClean="0"/>
          </a:p>
          <a:p>
            <a:endParaRPr lang="en-US" dirty="0"/>
          </a:p>
        </p:txBody>
      </p:sp>
      <p:cxnSp>
        <p:nvCxnSpPr>
          <p:cNvPr id="388" name="Connettore 2 48"/>
          <p:cNvCxnSpPr/>
          <p:nvPr/>
        </p:nvCxnSpPr>
        <p:spPr>
          <a:xfrm flipH="1">
            <a:off x="5724128" y="3641938"/>
            <a:ext cx="1440160" cy="0"/>
          </a:xfrm>
          <a:prstGeom prst="straightConnector1">
            <a:avLst/>
          </a:prstGeom>
          <a:ln w="22225">
            <a:solidFill>
              <a:srgbClr val="33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9" name="CasellaDiTesto 57"/>
          <p:cNvSpPr txBox="1">
            <a:spLocks noChangeArrowheads="1"/>
          </p:cNvSpPr>
          <p:nvPr/>
        </p:nvSpPr>
        <p:spPr bwMode="auto">
          <a:xfrm>
            <a:off x="5994538" y="3306470"/>
            <a:ext cx="82625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600" dirty="0">
                <a:solidFill>
                  <a:srgbClr val="333399"/>
                </a:solidFill>
              </a:rPr>
              <a:t>T</a:t>
            </a:r>
            <a:r>
              <a:rPr lang="it-IT" sz="1600" dirty="0" smtClean="0">
                <a:solidFill>
                  <a:srgbClr val="333399"/>
                </a:solidFill>
              </a:rPr>
              <a:t>rigger</a:t>
            </a:r>
            <a:endParaRPr lang="it-IT" sz="1600" dirty="0">
              <a:solidFill>
                <a:srgbClr val="333399"/>
              </a:solidFill>
            </a:endParaRPr>
          </a:p>
        </p:txBody>
      </p:sp>
      <p:cxnSp>
        <p:nvCxnSpPr>
          <p:cNvPr id="390" name="Connettore 2 48"/>
          <p:cNvCxnSpPr/>
          <p:nvPr/>
        </p:nvCxnSpPr>
        <p:spPr>
          <a:xfrm flipH="1">
            <a:off x="5724128" y="4001978"/>
            <a:ext cx="1440160" cy="0"/>
          </a:xfrm>
          <a:prstGeom prst="straightConnector1">
            <a:avLst/>
          </a:prstGeom>
          <a:ln w="22225">
            <a:solidFill>
              <a:srgbClr val="33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1" name="CasellaDiTesto 57"/>
          <p:cNvSpPr txBox="1">
            <a:spLocks noChangeArrowheads="1"/>
          </p:cNvSpPr>
          <p:nvPr/>
        </p:nvSpPr>
        <p:spPr bwMode="auto">
          <a:xfrm>
            <a:off x="6012160" y="3663424"/>
            <a:ext cx="50366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600" dirty="0" err="1" smtClean="0">
                <a:solidFill>
                  <a:srgbClr val="333399"/>
                </a:solidFill>
              </a:rPr>
              <a:t>gen</a:t>
            </a:r>
            <a:endParaRPr lang="it-IT" sz="1600" dirty="0">
              <a:solidFill>
                <a:srgbClr val="333399"/>
              </a:solidFill>
            </a:endParaRPr>
          </a:p>
        </p:txBody>
      </p:sp>
      <p:cxnSp>
        <p:nvCxnSpPr>
          <p:cNvPr id="392" name="Connettore 2 48"/>
          <p:cNvCxnSpPr/>
          <p:nvPr/>
        </p:nvCxnSpPr>
        <p:spPr>
          <a:xfrm flipH="1">
            <a:off x="5724128" y="4362018"/>
            <a:ext cx="1440160" cy="0"/>
          </a:xfrm>
          <a:prstGeom prst="straightConnector1">
            <a:avLst/>
          </a:prstGeom>
          <a:ln w="22225">
            <a:solidFill>
              <a:srgbClr val="333399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3" name="CasellaDiTesto 57"/>
          <p:cNvSpPr txBox="1">
            <a:spLocks noChangeArrowheads="1"/>
          </p:cNvSpPr>
          <p:nvPr/>
        </p:nvSpPr>
        <p:spPr bwMode="auto">
          <a:xfrm>
            <a:off x="5868144" y="4026550"/>
            <a:ext cx="116769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600" dirty="0">
                <a:solidFill>
                  <a:srgbClr val="333399"/>
                </a:solidFill>
              </a:rPr>
              <a:t>T</a:t>
            </a:r>
            <a:r>
              <a:rPr lang="it-IT" sz="1600" dirty="0" smtClean="0">
                <a:solidFill>
                  <a:srgbClr val="333399"/>
                </a:solidFill>
              </a:rPr>
              <a:t>rigger_en</a:t>
            </a:r>
            <a:endParaRPr lang="it-IT" sz="1600" dirty="0">
              <a:solidFill>
                <a:srgbClr val="333399"/>
              </a:solidFill>
            </a:endParaRPr>
          </a:p>
        </p:txBody>
      </p:sp>
      <p:cxnSp>
        <p:nvCxnSpPr>
          <p:cNvPr id="394" name="Connettore 1 57"/>
          <p:cNvCxnSpPr/>
          <p:nvPr/>
        </p:nvCxnSpPr>
        <p:spPr>
          <a:xfrm flipH="1">
            <a:off x="6629623" y="3915147"/>
            <a:ext cx="174625" cy="1619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5" name="CasellaDiTesto 83"/>
          <p:cNvSpPr txBox="1">
            <a:spLocks noChangeArrowheads="1"/>
          </p:cNvSpPr>
          <p:nvPr/>
        </p:nvSpPr>
        <p:spPr bwMode="auto">
          <a:xfrm>
            <a:off x="6601822" y="3728065"/>
            <a:ext cx="27443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200" dirty="0" smtClean="0"/>
              <a:t>7</a:t>
            </a:r>
            <a:endParaRPr lang="it-IT" sz="1200" dirty="0"/>
          </a:p>
        </p:txBody>
      </p:sp>
      <p:sp>
        <p:nvSpPr>
          <p:cNvPr id="396" name="laptop"/>
          <p:cNvSpPr>
            <a:spLocks noEditPoints="1" noChangeArrowheads="1"/>
          </p:cNvSpPr>
          <p:nvPr/>
        </p:nvSpPr>
        <p:spPr bwMode="auto">
          <a:xfrm>
            <a:off x="7490147" y="5517232"/>
            <a:ext cx="1330325" cy="1031875"/>
          </a:xfrm>
          <a:custGeom>
            <a:avLst/>
            <a:gdLst>
              <a:gd name="T0" fmla="*/ 206935 w 21600"/>
              <a:gd name="T1" fmla="*/ 0 h 21600"/>
              <a:gd name="T2" fmla="*/ 206935 w 21600"/>
              <a:gd name="T3" fmla="*/ 342763 h 21600"/>
              <a:gd name="T4" fmla="*/ 1128049 w 21600"/>
              <a:gd name="T5" fmla="*/ 0 h 21600"/>
              <a:gd name="T6" fmla="*/ 1128049 w 21600"/>
              <a:gd name="T7" fmla="*/ 342763 h 21600"/>
              <a:gd name="T8" fmla="*/ 664753 w 21600"/>
              <a:gd name="T9" fmla="*/ 0 h 21600"/>
              <a:gd name="T10" fmla="*/ 664753 w 21600"/>
              <a:gd name="T11" fmla="*/ 1032159 h 21600"/>
              <a:gd name="T12" fmla="*/ 0 w 21600"/>
              <a:gd name="T13" fmla="*/ 1032159 h 21600"/>
              <a:gd name="T14" fmla="*/ 1329506 w 21600"/>
              <a:gd name="T15" fmla="*/ 1032159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4445 w 21600"/>
              <a:gd name="T25" fmla="*/ 1858 h 21600"/>
              <a:gd name="T26" fmla="*/ 17311 w 21600"/>
              <a:gd name="T27" fmla="*/ 12323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 extrusionOk="0">
                <a:moveTo>
                  <a:pt x="3362" y="0"/>
                </a:moveTo>
                <a:lnTo>
                  <a:pt x="18327" y="0"/>
                </a:lnTo>
                <a:lnTo>
                  <a:pt x="18327" y="14347"/>
                </a:lnTo>
                <a:lnTo>
                  <a:pt x="3362" y="14347"/>
                </a:lnTo>
                <a:lnTo>
                  <a:pt x="3362" y="0"/>
                </a:lnTo>
                <a:close/>
              </a:path>
              <a:path w="21600" h="21600" extrusionOk="0">
                <a:moveTo>
                  <a:pt x="3340" y="15068"/>
                </a:moveTo>
                <a:lnTo>
                  <a:pt x="0" y="19877"/>
                </a:lnTo>
                <a:lnTo>
                  <a:pt x="21600" y="19877"/>
                </a:lnTo>
                <a:lnTo>
                  <a:pt x="18327" y="15068"/>
                </a:lnTo>
                <a:lnTo>
                  <a:pt x="3340" y="15068"/>
                </a:lnTo>
                <a:close/>
              </a:path>
              <a:path w="21600" h="21600" extrusionOk="0">
                <a:moveTo>
                  <a:pt x="0" y="19877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19877"/>
                </a:lnTo>
                <a:lnTo>
                  <a:pt x="0" y="19877"/>
                </a:lnTo>
                <a:close/>
              </a:path>
              <a:path w="21600" h="21600" extrusionOk="0">
                <a:moveTo>
                  <a:pt x="4186" y="1523"/>
                </a:moveTo>
                <a:lnTo>
                  <a:pt x="17547" y="1523"/>
                </a:lnTo>
                <a:lnTo>
                  <a:pt x="17547" y="12744"/>
                </a:lnTo>
                <a:lnTo>
                  <a:pt x="4186" y="12744"/>
                </a:lnTo>
                <a:lnTo>
                  <a:pt x="4186" y="1523"/>
                </a:lnTo>
                <a:close/>
              </a:path>
              <a:path w="21600" h="21600" extrusionOk="0">
                <a:moveTo>
                  <a:pt x="3318" y="15549"/>
                </a:moveTo>
                <a:lnTo>
                  <a:pt x="2917" y="16110"/>
                </a:lnTo>
                <a:lnTo>
                  <a:pt x="18727" y="16110"/>
                </a:lnTo>
                <a:lnTo>
                  <a:pt x="18327" y="15549"/>
                </a:lnTo>
                <a:lnTo>
                  <a:pt x="3318" y="15549"/>
                </a:lnTo>
                <a:close/>
              </a:path>
              <a:path w="21600" h="21600" extrusionOk="0">
                <a:moveTo>
                  <a:pt x="6213" y="18314"/>
                </a:moveTo>
                <a:lnTo>
                  <a:pt x="5946" y="18875"/>
                </a:lnTo>
                <a:lnTo>
                  <a:pt x="15766" y="18875"/>
                </a:lnTo>
                <a:lnTo>
                  <a:pt x="15499" y="18314"/>
                </a:lnTo>
                <a:lnTo>
                  <a:pt x="6213" y="18314"/>
                </a:lnTo>
                <a:close/>
              </a:path>
              <a:path w="21600" h="21600" extrusionOk="0">
                <a:moveTo>
                  <a:pt x="2828" y="16471"/>
                </a:moveTo>
                <a:lnTo>
                  <a:pt x="2405" y="17072"/>
                </a:lnTo>
                <a:lnTo>
                  <a:pt x="19284" y="17072"/>
                </a:lnTo>
                <a:lnTo>
                  <a:pt x="18839" y="16471"/>
                </a:lnTo>
                <a:lnTo>
                  <a:pt x="2828" y="16471"/>
                </a:lnTo>
                <a:close/>
              </a:path>
              <a:path w="21600" h="21600" extrusionOk="0">
                <a:moveTo>
                  <a:pt x="2316" y="17352"/>
                </a:moveTo>
                <a:lnTo>
                  <a:pt x="1871" y="17953"/>
                </a:lnTo>
                <a:lnTo>
                  <a:pt x="19863" y="17953"/>
                </a:lnTo>
                <a:lnTo>
                  <a:pt x="19395" y="17352"/>
                </a:lnTo>
                <a:lnTo>
                  <a:pt x="2316" y="17352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7" name="Down Arrow 400"/>
          <p:cNvSpPr/>
          <p:nvPr/>
        </p:nvSpPr>
        <p:spPr>
          <a:xfrm>
            <a:off x="7668344" y="4797152"/>
            <a:ext cx="360040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8" name="TextBox 401"/>
          <p:cNvSpPr txBox="1"/>
          <p:nvPr/>
        </p:nvSpPr>
        <p:spPr>
          <a:xfrm>
            <a:off x="7992888" y="4797152"/>
            <a:ext cx="1187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Ethernet link</a:t>
            </a:r>
            <a:endParaRPr lang="en-US" dirty="0"/>
          </a:p>
        </p:txBody>
      </p:sp>
      <p:cxnSp>
        <p:nvCxnSpPr>
          <p:cNvPr id="402" name="Straight Arrow Connector 402"/>
          <p:cNvCxnSpPr>
            <a:stCxn id="4" idx="0"/>
          </p:cNvCxnSpPr>
          <p:nvPr/>
        </p:nvCxnSpPr>
        <p:spPr>
          <a:xfrm flipV="1">
            <a:off x="6603361" y="4615975"/>
            <a:ext cx="461153" cy="3148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04" name="Segnaposto piè di pagina 403"/>
          <p:cNvSpPr>
            <a:spLocks noGrp="1"/>
          </p:cNvSpPr>
          <p:nvPr>
            <p:ph type="ftr" sz="quarter" idx="11"/>
          </p:nvPr>
        </p:nvSpPr>
        <p:spPr>
          <a:xfrm>
            <a:off x="457199" y="6448251"/>
            <a:ext cx="3352801" cy="365125"/>
          </a:xfrm>
        </p:spPr>
        <p:txBody>
          <a:bodyPr/>
          <a:lstStyle/>
          <a:p>
            <a:r>
              <a:rPr lang="en-US" dirty="0" smtClean="0"/>
              <a:t>M. </a:t>
            </a:r>
            <a:r>
              <a:rPr lang="en-US" dirty="0" err="1" smtClean="0"/>
              <a:t>Scaringella</a:t>
            </a:r>
            <a:r>
              <a:rPr lang="en-US" dirty="0" smtClean="0"/>
              <a:t> - PSD10</a:t>
            </a:r>
            <a:endParaRPr lang="en-US" dirty="0"/>
          </a:p>
        </p:txBody>
      </p:sp>
      <p:sp>
        <p:nvSpPr>
          <p:cNvPr id="405" name="Segnaposto numero diapositiva 404"/>
          <p:cNvSpPr>
            <a:spLocks noGrp="1"/>
          </p:cNvSpPr>
          <p:nvPr>
            <p:ph type="sldNum" sz="quarter" idx="12"/>
          </p:nvPr>
        </p:nvSpPr>
        <p:spPr>
          <a:xfrm>
            <a:off x="3810000" y="6448251"/>
            <a:ext cx="1828800" cy="365125"/>
          </a:xfrm>
        </p:spPr>
        <p:txBody>
          <a:bodyPr/>
          <a:lstStyle/>
          <a:p>
            <a:fld id="{D7E63A33-8271-4DD0-9C48-789913D7C11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406" name="Segnaposto data 3"/>
          <p:cNvSpPr>
            <a:spLocks noGrp="1"/>
          </p:cNvSpPr>
          <p:nvPr>
            <p:ph type="dt" sz="half" idx="10"/>
          </p:nvPr>
        </p:nvSpPr>
        <p:spPr>
          <a:xfrm>
            <a:off x="6804248" y="6448251"/>
            <a:ext cx="1882552" cy="365125"/>
          </a:xfrm>
        </p:spPr>
        <p:txBody>
          <a:bodyPr/>
          <a:lstStyle/>
          <a:p>
            <a:r>
              <a:rPr lang="it-IT" dirty="0" err="1" smtClean="0"/>
              <a:t>September</a:t>
            </a:r>
            <a:r>
              <a:rPr lang="it-IT" dirty="0" smtClean="0"/>
              <a:t> 9th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7815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September 9th 2014</a:t>
            </a:r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Scaringella - PSD10</a:t>
            </a:r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7" name="Immagine 6" descr="2014-04-09 16.21.15.jpg"/>
          <p:cNvPicPr>
            <a:picLocks noChangeAspect="1"/>
          </p:cNvPicPr>
          <p:nvPr/>
        </p:nvPicPr>
        <p:blipFill>
          <a:blip r:embed="rId2" cstate="print"/>
          <a:srcRect t="9567" b="16288"/>
          <a:stretch>
            <a:fillRect/>
          </a:stretch>
        </p:blipFill>
        <p:spPr>
          <a:xfrm>
            <a:off x="539552" y="1268760"/>
            <a:ext cx="8028384" cy="4464496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686800" cy="838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3200" dirty="0" err="1"/>
              <a:t>Tracker</a:t>
            </a:r>
            <a:r>
              <a:rPr lang="it-IT" sz="3200" dirty="0"/>
              <a:t> front-end </a:t>
            </a:r>
            <a:r>
              <a:rPr lang="it-IT" sz="3200" dirty="0" err="1" smtClean="0"/>
              <a:t>board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55521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936104"/>
          </a:xfrm>
        </p:spPr>
        <p:txBody>
          <a:bodyPr/>
          <a:lstStyle/>
          <a:p>
            <a:pPr marL="0" indent="0" algn="l">
              <a:buNone/>
            </a:pPr>
            <a:r>
              <a:rPr lang="it-IT" dirty="0" smtClean="0"/>
              <a:t>New </a:t>
            </a:r>
            <a:r>
              <a:rPr lang="it-IT" dirty="0" err="1" smtClean="0"/>
              <a:t>calorimeter</a:t>
            </a:r>
            <a:endParaRPr lang="it-IT" dirty="0"/>
          </a:p>
        </p:txBody>
      </p:sp>
      <p:pic>
        <p:nvPicPr>
          <p:cNvPr id="33" name="Content Placeholder 6" descr="IMG_1788._modificato.jpg"/>
          <p:cNvPicPr>
            <a:picLocks noGrp="1" noChangeAspect="1"/>
          </p:cNvPicPr>
          <p:nvPr>
            <p:ph idx="4294967295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08" t="4661" r="-801"/>
          <a:stretch/>
        </p:blipFill>
        <p:spPr>
          <a:xfrm>
            <a:off x="6012160" y="103378"/>
            <a:ext cx="3017534" cy="2114540"/>
          </a:xfrm>
          <a:prstGeom prst="rect">
            <a:avLst/>
          </a:prstGeom>
        </p:spPr>
      </p:pic>
      <p:sp>
        <p:nvSpPr>
          <p:cNvPr id="37" name="TextBox 7"/>
          <p:cNvSpPr txBox="1"/>
          <p:nvPr/>
        </p:nvSpPr>
        <p:spPr>
          <a:xfrm>
            <a:off x="6084168" y="2204864"/>
            <a:ext cx="305983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2x7 </a:t>
            </a:r>
            <a:r>
              <a:rPr lang="en-GB" sz="1600" dirty="0" err="1" smtClean="0"/>
              <a:t>YAG:Ce</a:t>
            </a:r>
            <a:r>
              <a:rPr lang="en-GB" sz="1600" dirty="0" smtClean="0"/>
              <a:t> Crystals </a:t>
            </a:r>
            <a:r>
              <a:rPr lang="en-GB" sz="1600" dirty="0"/>
              <a:t>Array </a:t>
            </a:r>
            <a:endParaRPr lang="en-GB" sz="1600" dirty="0" smtClean="0"/>
          </a:p>
          <a:p>
            <a:r>
              <a:rPr lang="en-GB" sz="1600" dirty="0" smtClean="0"/>
              <a:t>Size: 3x3x10cm</a:t>
            </a:r>
            <a:r>
              <a:rPr lang="en-GB" sz="1600" baseline="30000" dirty="0" smtClean="0"/>
              <a:t>3</a:t>
            </a:r>
            <a:endParaRPr lang="en-GB" sz="1600" dirty="0" smtClean="0"/>
          </a:p>
        </p:txBody>
      </p:sp>
      <p:sp>
        <p:nvSpPr>
          <p:cNvPr id="38" name="Text Box 1"/>
          <p:cNvSpPr txBox="1">
            <a:spLocks noChangeArrowheads="1"/>
          </p:cNvSpPr>
          <p:nvPr/>
        </p:nvSpPr>
        <p:spPr bwMode="auto">
          <a:xfrm rot="16200000">
            <a:off x="188455" y="2483953"/>
            <a:ext cx="2527556" cy="2257410"/>
          </a:xfrm>
          <a:prstGeom prst="rect">
            <a:avLst/>
          </a:prstGeom>
          <a:noFill/>
          <a:ln w="36000" cap="flat">
            <a:solidFill>
              <a:srgbClr val="000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08000" tIns="78876" rIns="108000" bIns="63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pPr algn="ctr">
              <a:defRPr/>
            </a:pPr>
            <a:r>
              <a:rPr lang="it-IT" sz="1600" dirty="0" smtClean="0"/>
              <a:t>CHASSIS NI PXIe-1071</a:t>
            </a:r>
          </a:p>
        </p:txBody>
      </p:sp>
      <p:sp>
        <p:nvSpPr>
          <p:cNvPr id="39" name="Text Box 2"/>
          <p:cNvSpPr txBox="1">
            <a:spLocks noChangeArrowheads="1"/>
          </p:cNvSpPr>
          <p:nvPr/>
        </p:nvSpPr>
        <p:spPr bwMode="auto">
          <a:xfrm>
            <a:off x="690323" y="3493928"/>
            <a:ext cx="1831280" cy="1314038"/>
          </a:xfrm>
          <a:prstGeom prst="rect">
            <a:avLst/>
          </a:prstGeom>
          <a:noFill/>
          <a:ln w="9525" cap="flat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 anchor="ctr" anchorCtr="1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pPr>
              <a:defRPr/>
            </a:pPr>
            <a:r>
              <a:rPr lang="it-IT" sz="1800" smtClean="0"/>
              <a:t>RT Controller</a:t>
            </a:r>
          </a:p>
          <a:p>
            <a:pPr>
              <a:defRPr/>
            </a:pPr>
            <a:r>
              <a:rPr lang="it-IT" sz="1800" smtClean="0"/>
              <a:t>NI PXI-8102</a:t>
            </a:r>
          </a:p>
        </p:txBody>
      </p:sp>
      <p:sp>
        <p:nvSpPr>
          <p:cNvPr id="40" name="Text Box 3"/>
          <p:cNvSpPr txBox="1">
            <a:spLocks noChangeArrowheads="1"/>
          </p:cNvSpPr>
          <p:nvPr/>
        </p:nvSpPr>
        <p:spPr bwMode="auto">
          <a:xfrm>
            <a:off x="690322" y="2412979"/>
            <a:ext cx="2009221" cy="1013936"/>
          </a:xfrm>
          <a:prstGeom prst="rect">
            <a:avLst/>
          </a:prstGeom>
          <a:noFill/>
          <a:ln w="9525" cap="flat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 anchor="ctr" anchorCtr="1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pPr algn="ctr">
              <a:defRPr/>
            </a:pPr>
            <a:r>
              <a:rPr lang="it-IT" sz="1800" dirty="0" err="1" smtClean="0"/>
              <a:t>FlexRIO</a:t>
            </a:r>
            <a:endParaRPr lang="it-IT" sz="1800" dirty="0" smtClean="0"/>
          </a:p>
          <a:p>
            <a:pPr algn="ctr">
              <a:defRPr/>
            </a:pPr>
            <a:r>
              <a:rPr lang="it-IT" sz="1800" dirty="0" smtClean="0"/>
              <a:t>NI PXIe-7962R</a:t>
            </a:r>
          </a:p>
        </p:txBody>
      </p:sp>
      <p:sp>
        <p:nvSpPr>
          <p:cNvPr id="41" name="Text Box 4"/>
          <p:cNvSpPr txBox="1">
            <a:spLocks noChangeArrowheads="1"/>
          </p:cNvSpPr>
          <p:nvPr/>
        </p:nvSpPr>
        <p:spPr bwMode="auto">
          <a:xfrm>
            <a:off x="2630833" y="2497474"/>
            <a:ext cx="1077071" cy="863886"/>
          </a:xfrm>
          <a:prstGeom prst="rect">
            <a:avLst/>
          </a:prstGeom>
          <a:noFill/>
          <a:ln w="9525" cap="flat">
            <a:solidFill>
              <a:srgbClr val="000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 anchor="ctr" anchorCtr="1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pPr algn="ctr">
              <a:defRPr/>
            </a:pPr>
            <a:r>
              <a:rPr lang="it-IT" sz="1400" dirty="0" err="1" smtClean="0"/>
              <a:t>Ad.Mod</a:t>
            </a:r>
            <a:r>
              <a:rPr lang="it-IT" sz="1400" dirty="0" smtClean="0"/>
              <a:t>.</a:t>
            </a:r>
          </a:p>
          <a:p>
            <a:pPr algn="ctr">
              <a:defRPr/>
            </a:pPr>
            <a:r>
              <a:rPr lang="it-IT" sz="1400" dirty="0" smtClean="0"/>
              <a:t>NI-5751</a:t>
            </a:r>
          </a:p>
        </p:txBody>
      </p:sp>
      <p:sp>
        <p:nvSpPr>
          <p:cNvPr id="42" name="AutoShape 5"/>
          <p:cNvSpPr>
            <a:spLocks noChangeArrowheads="1"/>
          </p:cNvSpPr>
          <p:nvPr/>
        </p:nvSpPr>
        <p:spPr bwMode="auto">
          <a:xfrm>
            <a:off x="3707904" y="2564904"/>
            <a:ext cx="2088232" cy="594717"/>
          </a:xfrm>
          <a:prstGeom prst="leftArrow">
            <a:avLst>
              <a:gd name="adj1" fmla="val 50000"/>
              <a:gd name="adj2" fmla="val 49677"/>
            </a:avLst>
          </a:prstGeom>
          <a:solidFill>
            <a:srgbClr val="B3EAF2"/>
          </a:solidFill>
          <a:ln w="9525" cap="flat">
            <a:solidFill>
              <a:srgbClr val="80808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it-IT">
              <a:cs typeface="Microsoft YaHei" charset="0"/>
            </a:endParaRPr>
          </a:p>
        </p:txBody>
      </p:sp>
      <p:sp>
        <p:nvSpPr>
          <p:cNvPr id="43" name="Text Box 8"/>
          <p:cNvSpPr txBox="1">
            <a:spLocks noChangeArrowheads="1"/>
          </p:cNvSpPr>
          <p:nvPr/>
        </p:nvSpPr>
        <p:spPr bwMode="auto">
          <a:xfrm>
            <a:off x="3779912" y="2658349"/>
            <a:ext cx="1182645" cy="266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57347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pPr>
              <a:defRPr/>
            </a:pPr>
            <a:r>
              <a:rPr lang="it-IT" sz="1400" dirty="0" smtClean="0"/>
              <a:t>14 </a:t>
            </a:r>
            <a:r>
              <a:rPr lang="it-IT" sz="1400" dirty="0" err="1" smtClean="0"/>
              <a:t>Analog</a:t>
            </a:r>
            <a:r>
              <a:rPr lang="it-IT" sz="1400" dirty="0" smtClean="0"/>
              <a:t> </a:t>
            </a:r>
            <a:r>
              <a:rPr lang="it-IT" sz="1400" dirty="0" err="1" smtClean="0"/>
              <a:t>Channels</a:t>
            </a:r>
            <a:endParaRPr lang="it-IT" sz="1400" dirty="0" smtClean="0"/>
          </a:p>
        </p:txBody>
      </p:sp>
      <p:sp>
        <p:nvSpPr>
          <p:cNvPr id="44" name="AutoShape 9"/>
          <p:cNvSpPr>
            <a:spLocks noChangeArrowheads="1"/>
          </p:cNvSpPr>
          <p:nvPr/>
        </p:nvSpPr>
        <p:spPr bwMode="auto">
          <a:xfrm rot="5400000">
            <a:off x="2601456" y="4175408"/>
            <a:ext cx="1852856" cy="360040"/>
          </a:xfrm>
          <a:prstGeom prst="rightArrow">
            <a:avLst>
              <a:gd name="adj1" fmla="val 50000"/>
              <a:gd name="adj2" fmla="val 69093"/>
            </a:avLst>
          </a:prstGeom>
          <a:solidFill>
            <a:srgbClr val="CFE7F5"/>
          </a:solidFill>
          <a:ln w="9525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it-IT">
              <a:cs typeface="Microsoft YaHei" charset="0"/>
            </a:endParaRPr>
          </a:p>
        </p:txBody>
      </p:sp>
      <p:sp>
        <p:nvSpPr>
          <p:cNvPr id="45" name="Text Box 10"/>
          <p:cNvSpPr txBox="1">
            <a:spLocks noChangeArrowheads="1"/>
          </p:cNvSpPr>
          <p:nvPr/>
        </p:nvSpPr>
        <p:spPr bwMode="auto">
          <a:xfrm>
            <a:off x="2549794" y="5301208"/>
            <a:ext cx="1374134" cy="648072"/>
          </a:xfrm>
          <a:prstGeom prst="rect">
            <a:avLst/>
          </a:prstGeom>
          <a:noFill/>
          <a:ln>
            <a:solidFill>
              <a:srgbClr val="008000"/>
            </a:solidFill>
            <a:headEnd/>
            <a:tailEnd/>
          </a:ln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90000" tIns="60876" rIns="90000" bIns="45000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pPr algn="ctr">
              <a:defRPr/>
            </a:pPr>
            <a:endParaRPr lang="it-IT" sz="900" dirty="0" smtClean="0">
              <a:solidFill>
                <a:srgbClr val="008000"/>
              </a:solidFill>
            </a:endParaRPr>
          </a:p>
          <a:p>
            <a:pPr algn="ctr">
              <a:defRPr/>
            </a:pPr>
            <a:r>
              <a:rPr lang="it-IT" sz="1600" dirty="0" err="1" smtClean="0">
                <a:solidFill>
                  <a:srgbClr val="008000"/>
                </a:solidFill>
              </a:rPr>
              <a:t>Tracker</a:t>
            </a:r>
            <a:endParaRPr lang="it-IT" sz="1600" dirty="0" smtClean="0">
              <a:solidFill>
                <a:srgbClr val="008000"/>
              </a:solidFill>
            </a:endParaRPr>
          </a:p>
        </p:txBody>
      </p:sp>
      <p:sp>
        <p:nvSpPr>
          <p:cNvPr id="46" name="Text Box 13"/>
          <p:cNvSpPr txBox="1">
            <a:spLocks noChangeArrowheads="1"/>
          </p:cNvSpPr>
          <p:nvPr/>
        </p:nvSpPr>
        <p:spPr bwMode="auto">
          <a:xfrm rot="16200000">
            <a:off x="2886468" y="4034412"/>
            <a:ext cx="1189388" cy="266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57347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pPr>
              <a:defRPr/>
            </a:pPr>
            <a:r>
              <a:rPr lang="it-IT" sz="1400" dirty="0" smtClean="0"/>
              <a:t>7Dig I/O GEN</a:t>
            </a:r>
          </a:p>
        </p:txBody>
      </p:sp>
      <p:sp>
        <p:nvSpPr>
          <p:cNvPr id="47" name="Text Box 14"/>
          <p:cNvSpPr txBox="1">
            <a:spLocks noChangeArrowheads="1"/>
          </p:cNvSpPr>
          <p:nvPr/>
        </p:nvSpPr>
        <p:spPr bwMode="auto">
          <a:xfrm rot="16200000">
            <a:off x="2313909" y="4221088"/>
            <a:ext cx="937217" cy="266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57347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pPr>
              <a:defRPr/>
            </a:pPr>
            <a:r>
              <a:rPr lang="it-IT" sz="1400" dirty="0" err="1" smtClean="0"/>
              <a:t>Dig</a:t>
            </a:r>
            <a:r>
              <a:rPr lang="it-IT" sz="1400" dirty="0" smtClean="0"/>
              <a:t>. Trigger</a:t>
            </a:r>
          </a:p>
        </p:txBody>
      </p:sp>
      <p:sp>
        <p:nvSpPr>
          <p:cNvPr id="48" name="Text Box 16"/>
          <p:cNvSpPr txBox="1">
            <a:spLocks noChangeArrowheads="1"/>
          </p:cNvSpPr>
          <p:nvPr/>
        </p:nvSpPr>
        <p:spPr bwMode="auto">
          <a:xfrm rot="16200000">
            <a:off x="2484621" y="4293949"/>
            <a:ext cx="1171858" cy="266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57347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pPr>
              <a:defRPr/>
            </a:pPr>
            <a:r>
              <a:rPr lang="it-IT" sz="1400" dirty="0" err="1" smtClean="0"/>
              <a:t>Disable</a:t>
            </a:r>
            <a:r>
              <a:rPr lang="it-IT" sz="1400" dirty="0" smtClean="0"/>
              <a:t> Trigger</a:t>
            </a:r>
          </a:p>
        </p:txBody>
      </p:sp>
      <p:cxnSp>
        <p:nvCxnSpPr>
          <p:cNvPr id="49" name="Straight Arrow Connector 55"/>
          <p:cNvCxnSpPr/>
          <p:nvPr/>
        </p:nvCxnSpPr>
        <p:spPr>
          <a:xfrm>
            <a:off x="2915816" y="3356992"/>
            <a:ext cx="0" cy="19442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0" name="Straight Arrow Connector 56"/>
          <p:cNvCxnSpPr/>
          <p:nvPr/>
        </p:nvCxnSpPr>
        <p:spPr>
          <a:xfrm>
            <a:off x="3203848" y="3356992"/>
            <a:ext cx="0" cy="1944216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51" name="Picture 57" descr="IMG_1806_modificato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3722" y="2780928"/>
            <a:ext cx="2815072" cy="1800200"/>
          </a:xfrm>
          <a:prstGeom prst="rect">
            <a:avLst/>
          </a:prstGeom>
        </p:spPr>
      </p:pic>
      <p:sp>
        <p:nvSpPr>
          <p:cNvPr id="52" name="TextBox 58"/>
          <p:cNvSpPr txBox="1"/>
          <p:nvPr/>
        </p:nvSpPr>
        <p:spPr>
          <a:xfrm>
            <a:off x="6012160" y="4581128"/>
            <a:ext cx="31318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Silicon Photodiodes 1.8x1.8cm</a:t>
            </a:r>
            <a:r>
              <a:rPr lang="en-GB" sz="1600" baseline="30000" dirty="0" smtClean="0"/>
              <a:t>2</a:t>
            </a:r>
          </a:p>
        </p:txBody>
      </p:sp>
      <p:pic>
        <p:nvPicPr>
          <p:cNvPr id="53" name="Picture 11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80"/>
          <a:stretch/>
        </p:blipFill>
        <p:spPr bwMode="auto">
          <a:xfrm>
            <a:off x="6156176" y="4941168"/>
            <a:ext cx="1363469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" name="TextBox 60"/>
          <p:cNvSpPr txBox="1"/>
          <p:nvPr/>
        </p:nvSpPr>
        <p:spPr>
          <a:xfrm>
            <a:off x="4928220" y="5209745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Fast Charge Amplifier + Shaper</a:t>
            </a:r>
            <a:endParaRPr lang="en-GB" sz="1600" baseline="30000" dirty="0" smtClean="0"/>
          </a:p>
        </p:txBody>
      </p:sp>
      <p:pic>
        <p:nvPicPr>
          <p:cNvPr id="55" name="Picture 11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80"/>
          <a:stretch/>
        </p:blipFill>
        <p:spPr bwMode="auto">
          <a:xfrm>
            <a:off x="6660232" y="5157192"/>
            <a:ext cx="1363469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" name="TextBox 66"/>
          <p:cNvSpPr txBox="1"/>
          <p:nvPr/>
        </p:nvSpPr>
        <p:spPr>
          <a:xfrm>
            <a:off x="7308304" y="5589240"/>
            <a:ext cx="79208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x14</a:t>
            </a:r>
            <a:endParaRPr lang="it-IT" sz="1600" dirty="0"/>
          </a:p>
        </p:txBody>
      </p:sp>
      <p:pic>
        <p:nvPicPr>
          <p:cNvPr id="57" name="Picture 11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80"/>
          <a:stretch/>
        </p:blipFill>
        <p:spPr bwMode="auto">
          <a:xfrm>
            <a:off x="7780531" y="5445224"/>
            <a:ext cx="1363469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" name="TextBox 67"/>
          <p:cNvSpPr txBox="1"/>
          <p:nvPr/>
        </p:nvSpPr>
        <p:spPr>
          <a:xfrm>
            <a:off x="323528" y="1772816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mtClean="0"/>
              <a:t>Data Acquisition System</a:t>
            </a:r>
            <a:endParaRPr lang="en-CA"/>
          </a:p>
        </p:txBody>
      </p:sp>
      <p:sp>
        <p:nvSpPr>
          <p:cNvPr id="59" name="TextBox 68"/>
          <p:cNvSpPr txBox="1"/>
          <p:nvPr/>
        </p:nvSpPr>
        <p:spPr>
          <a:xfrm>
            <a:off x="3995936" y="3068960"/>
            <a:ext cx="22322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>
              <a:buFont typeface="Arial"/>
              <a:buChar char="•"/>
            </a:pPr>
            <a:r>
              <a:rPr lang="it-IT" sz="1400" dirty="0" err="1" smtClean="0"/>
              <a:t>Parallel</a:t>
            </a:r>
            <a:r>
              <a:rPr lang="it-IT" sz="1400" dirty="0" smtClean="0"/>
              <a:t> </a:t>
            </a:r>
            <a:r>
              <a:rPr lang="it-IT" sz="1400" dirty="0" err="1" smtClean="0"/>
              <a:t>read</a:t>
            </a:r>
            <a:r>
              <a:rPr lang="it-IT" sz="1400" dirty="0" smtClean="0"/>
              <a:t>-out</a:t>
            </a:r>
          </a:p>
          <a:p>
            <a:pPr marL="177800" indent="-177800">
              <a:buFont typeface="Arial"/>
              <a:buChar char="•"/>
            </a:pPr>
            <a:r>
              <a:rPr lang="it-IT" sz="1400" dirty="0" err="1" smtClean="0"/>
              <a:t>Sampling</a:t>
            </a:r>
            <a:r>
              <a:rPr lang="it-IT" sz="1400" dirty="0" smtClean="0"/>
              <a:t>: 5MS/</a:t>
            </a:r>
            <a:r>
              <a:rPr lang="it-IT" sz="1400" dirty="0" err="1" smtClean="0"/>
              <a:t>s</a:t>
            </a:r>
            <a:endParaRPr lang="it-IT" sz="1400" dirty="0" smtClean="0"/>
          </a:p>
          <a:p>
            <a:pPr marL="177800" indent="-177800">
              <a:buFont typeface="Arial"/>
              <a:buChar char="•"/>
            </a:pPr>
            <a:r>
              <a:rPr lang="it-IT" sz="1400" dirty="0" smtClean="0"/>
              <a:t>24 </a:t>
            </a:r>
            <a:r>
              <a:rPr lang="it-IT" sz="1400" dirty="0" err="1" smtClean="0"/>
              <a:t>Samples</a:t>
            </a:r>
            <a:r>
              <a:rPr lang="it-IT" sz="1400" dirty="0" smtClean="0"/>
              <a:t> x </a:t>
            </a:r>
            <a:r>
              <a:rPr lang="it-IT" sz="1400" dirty="0" err="1" smtClean="0"/>
              <a:t>event</a:t>
            </a:r>
            <a:endParaRPr lang="it-IT" sz="1400" dirty="0"/>
          </a:p>
        </p:txBody>
      </p:sp>
      <p:sp>
        <p:nvSpPr>
          <p:cNvPr id="62" name="Segnaposto numero diapositiva 61"/>
          <p:cNvSpPr>
            <a:spLocks noGrp="1"/>
          </p:cNvSpPr>
          <p:nvPr>
            <p:ph type="sldNum" sz="quarter" idx="12"/>
          </p:nvPr>
        </p:nvSpPr>
        <p:spPr>
          <a:xfrm>
            <a:off x="3810000" y="6448251"/>
            <a:ext cx="1828800" cy="365125"/>
          </a:xfrm>
        </p:spPr>
        <p:txBody>
          <a:bodyPr/>
          <a:lstStyle/>
          <a:p>
            <a:fld id="{D7E63A33-8271-4DD0-9C48-789913D7C11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3" name="Segnaposto data 3"/>
          <p:cNvSpPr>
            <a:spLocks noGrp="1"/>
          </p:cNvSpPr>
          <p:nvPr>
            <p:ph type="dt" sz="half" idx="10"/>
          </p:nvPr>
        </p:nvSpPr>
        <p:spPr>
          <a:xfrm>
            <a:off x="6172200" y="6448251"/>
            <a:ext cx="2514600" cy="365125"/>
          </a:xfrm>
        </p:spPr>
        <p:txBody>
          <a:bodyPr/>
          <a:lstStyle/>
          <a:p>
            <a:r>
              <a:rPr lang="it-IT" smtClean="0"/>
              <a:t>September 9th 2014</a:t>
            </a:r>
            <a:endParaRPr lang="en-US"/>
          </a:p>
        </p:txBody>
      </p:sp>
      <p:sp>
        <p:nvSpPr>
          <p:cNvPr id="64" name="Segnaposto piè di pagina 403"/>
          <p:cNvSpPr>
            <a:spLocks noGrp="1"/>
          </p:cNvSpPr>
          <p:nvPr>
            <p:ph type="ftr" sz="quarter" idx="11"/>
          </p:nvPr>
        </p:nvSpPr>
        <p:spPr>
          <a:xfrm>
            <a:off x="457199" y="6448251"/>
            <a:ext cx="3352801" cy="365125"/>
          </a:xfrm>
        </p:spPr>
        <p:txBody>
          <a:bodyPr/>
          <a:lstStyle/>
          <a:p>
            <a:r>
              <a:rPr lang="en-US" smtClean="0"/>
              <a:t>M. Scaringella - PSD10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605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763688" y="-27384"/>
            <a:ext cx="5950496" cy="838200"/>
          </a:xfrm>
        </p:spPr>
        <p:txBody>
          <a:bodyPr/>
          <a:lstStyle/>
          <a:p>
            <a:pPr marL="0" indent="0">
              <a:buNone/>
            </a:pPr>
            <a:r>
              <a:rPr lang="it-IT" dirty="0" err="1" smtClean="0"/>
              <a:t>proton</a:t>
            </a:r>
            <a:r>
              <a:rPr lang="it-IT" dirty="0" smtClean="0"/>
              <a:t> </a:t>
            </a:r>
            <a:r>
              <a:rPr lang="it-IT" dirty="0" err="1" smtClean="0"/>
              <a:t>radiotherapy</a:t>
            </a:r>
            <a:endParaRPr lang="en-US" dirty="0"/>
          </a:p>
        </p:txBody>
      </p:sp>
      <p:pic>
        <p:nvPicPr>
          <p:cNvPr id="7" name="Content Placeholder 3" descr="bragg.PN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5004048" y="1916832"/>
            <a:ext cx="3934374" cy="4439270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-2134" y="1465038"/>
            <a:ext cx="4932040" cy="459534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lang="it-IT" sz="2000" dirty="0" err="1" smtClean="0">
                <a:solidFill>
                  <a:schemeClr val="tx2"/>
                </a:solidFill>
              </a:rPr>
              <a:t>Protons</a:t>
            </a:r>
            <a:r>
              <a:rPr lang="it-IT" sz="2000" dirty="0" smtClean="0">
                <a:solidFill>
                  <a:schemeClr val="tx2"/>
                </a:solidFill>
              </a:rPr>
              <a:t> </a:t>
            </a:r>
            <a:r>
              <a:rPr lang="it-IT" sz="2000" dirty="0" err="1" smtClean="0">
                <a:solidFill>
                  <a:schemeClr val="tx2"/>
                </a:solidFill>
              </a:rPr>
              <a:t>release</a:t>
            </a:r>
            <a:r>
              <a:rPr lang="it-IT" sz="2000" dirty="0" smtClean="0">
                <a:solidFill>
                  <a:schemeClr val="tx2"/>
                </a:solidFill>
              </a:rPr>
              <a:t> a high dose in a </a:t>
            </a:r>
            <a:r>
              <a:rPr lang="it-IT" sz="2000" dirty="0" err="1" smtClean="0">
                <a:solidFill>
                  <a:schemeClr val="tx2"/>
                </a:solidFill>
              </a:rPr>
              <a:t>well</a:t>
            </a:r>
            <a:r>
              <a:rPr lang="it-IT" sz="2000" dirty="0" smtClean="0">
                <a:solidFill>
                  <a:schemeClr val="tx2"/>
                </a:solidFill>
              </a:rPr>
              <a:t> </a:t>
            </a:r>
            <a:r>
              <a:rPr lang="it-IT" sz="2000" dirty="0" err="1" smtClean="0">
                <a:solidFill>
                  <a:schemeClr val="tx2"/>
                </a:solidFill>
              </a:rPr>
              <a:t>defined</a:t>
            </a:r>
            <a:r>
              <a:rPr lang="it-IT" sz="2000" dirty="0" smtClean="0">
                <a:solidFill>
                  <a:schemeClr val="tx2"/>
                </a:solidFill>
              </a:rPr>
              <a:t> </a:t>
            </a:r>
            <a:r>
              <a:rPr lang="it-IT" sz="2000" dirty="0" err="1" smtClean="0">
                <a:solidFill>
                  <a:schemeClr val="tx2"/>
                </a:solidFill>
              </a:rPr>
              <a:t>region</a:t>
            </a:r>
            <a:r>
              <a:rPr lang="it-IT" sz="2000" dirty="0" smtClean="0">
                <a:solidFill>
                  <a:schemeClr val="tx2"/>
                </a:solidFill>
              </a:rPr>
              <a:t> at the end </a:t>
            </a:r>
            <a:r>
              <a:rPr lang="it-IT" sz="2000" dirty="0" err="1" smtClean="0">
                <a:solidFill>
                  <a:schemeClr val="tx2"/>
                </a:solidFill>
              </a:rPr>
              <a:t>of</a:t>
            </a:r>
            <a:r>
              <a:rPr lang="it-IT" sz="2000" dirty="0" smtClean="0">
                <a:solidFill>
                  <a:schemeClr val="tx2"/>
                </a:solidFill>
              </a:rPr>
              <a:t> </a:t>
            </a:r>
            <a:r>
              <a:rPr lang="it-IT" sz="2000" dirty="0" err="1" smtClean="0">
                <a:solidFill>
                  <a:schemeClr val="tx2"/>
                </a:solidFill>
              </a:rPr>
              <a:t>their</a:t>
            </a:r>
            <a:r>
              <a:rPr lang="it-IT" sz="2000" dirty="0" smtClean="0">
                <a:solidFill>
                  <a:schemeClr val="tx2"/>
                </a:solidFill>
              </a:rPr>
              <a:t> </a:t>
            </a:r>
            <a:r>
              <a:rPr lang="it-IT" sz="2000" dirty="0" err="1" smtClean="0">
                <a:solidFill>
                  <a:schemeClr val="tx2"/>
                </a:solidFill>
              </a:rPr>
              <a:t>range</a:t>
            </a:r>
            <a:r>
              <a:rPr lang="it-IT" sz="2000" dirty="0" smtClean="0">
                <a:solidFill>
                  <a:schemeClr val="tx2"/>
                </a:solidFill>
              </a:rPr>
              <a:t> (</a:t>
            </a:r>
            <a:r>
              <a:rPr lang="it-IT" sz="2000" dirty="0" err="1" smtClean="0">
                <a:solidFill>
                  <a:schemeClr val="tx2"/>
                </a:solidFill>
              </a:rPr>
              <a:t>Bragg</a:t>
            </a:r>
            <a:r>
              <a:rPr lang="it-IT" sz="2000" dirty="0" smtClean="0">
                <a:solidFill>
                  <a:schemeClr val="tx2"/>
                </a:solidFill>
              </a:rPr>
              <a:t> </a:t>
            </a:r>
            <a:r>
              <a:rPr lang="it-IT" sz="2000" dirty="0" err="1" smtClean="0">
                <a:solidFill>
                  <a:schemeClr val="tx2"/>
                </a:solidFill>
              </a:rPr>
              <a:t>peak</a:t>
            </a:r>
            <a:r>
              <a:rPr lang="it-IT" sz="2000" dirty="0" smtClean="0">
                <a:solidFill>
                  <a:schemeClr val="tx2"/>
                </a:solidFill>
              </a:rPr>
              <a:t>) → </a:t>
            </a:r>
            <a:r>
              <a:rPr lang="it-IT" sz="2000" dirty="0" err="1" smtClean="0">
                <a:solidFill>
                  <a:schemeClr val="tx2"/>
                </a:solidFill>
              </a:rPr>
              <a:t>sparing</a:t>
            </a:r>
            <a:r>
              <a:rPr lang="it-IT" sz="2000" dirty="0" smtClean="0">
                <a:solidFill>
                  <a:schemeClr val="tx2"/>
                </a:solidFill>
              </a:rPr>
              <a:t> </a:t>
            </a:r>
            <a:r>
              <a:rPr lang="it-IT" sz="2000" dirty="0" err="1" smtClean="0">
                <a:solidFill>
                  <a:schemeClr val="tx2"/>
                </a:solidFill>
              </a:rPr>
              <a:t>of</a:t>
            </a:r>
            <a:r>
              <a:rPr lang="it-IT" sz="2000" dirty="0" smtClean="0">
                <a:solidFill>
                  <a:schemeClr val="tx2"/>
                </a:solidFill>
              </a:rPr>
              <a:t> </a:t>
            </a:r>
            <a:r>
              <a:rPr lang="it-IT" sz="2000" dirty="0" err="1" smtClean="0">
                <a:solidFill>
                  <a:schemeClr val="tx2"/>
                </a:solidFill>
              </a:rPr>
              <a:t>healthy</a:t>
            </a:r>
            <a:r>
              <a:rPr lang="it-IT" sz="2000" dirty="0" smtClean="0">
                <a:solidFill>
                  <a:schemeClr val="tx2"/>
                </a:solidFill>
              </a:rPr>
              <a:t> </a:t>
            </a:r>
            <a:r>
              <a:rPr lang="it-IT" sz="2000" dirty="0" err="1" smtClean="0">
                <a:solidFill>
                  <a:schemeClr val="tx2"/>
                </a:solidFill>
              </a:rPr>
              <a:t>tissue</a:t>
            </a:r>
            <a:endParaRPr lang="it-IT" sz="2000" dirty="0" smtClean="0">
              <a:solidFill>
                <a:schemeClr val="tx2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it-IT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Range</a:t>
            </a:r>
            <a:r>
              <a:rPr kumimoji="0" lang="it-IT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 can </a:t>
            </a:r>
            <a:r>
              <a:rPr kumimoji="0" lang="it-IT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be</a:t>
            </a:r>
            <a:r>
              <a:rPr kumimoji="0" lang="it-IT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 </a:t>
            </a:r>
            <a:r>
              <a:rPr kumimoji="0" lang="it-IT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modulated</a:t>
            </a:r>
            <a:r>
              <a:rPr kumimoji="0" lang="it-IT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  </a:t>
            </a:r>
            <a:r>
              <a:rPr kumimoji="0" lang="it-IT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by</a:t>
            </a:r>
            <a:r>
              <a:rPr kumimoji="0" lang="it-IT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 </a:t>
            </a:r>
            <a:r>
              <a:rPr kumimoji="0" lang="it-IT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varying</a:t>
            </a:r>
            <a:r>
              <a:rPr lang="it-IT" sz="2000" dirty="0" smtClean="0">
                <a:solidFill>
                  <a:schemeClr val="tx2"/>
                </a:solidFill>
              </a:rPr>
              <a:t> the </a:t>
            </a:r>
            <a:r>
              <a:rPr lang="it-IT" sz="2000" dirty="0" err="1" smtClean="0">
                <a:solidFill>
                  <a:schemeClr val="tx2"/>
                </a:solidFill>
              </a:rPr>
              <a:t>proton</a:t>
            </a:r>
            <a:r>
              <a:rPr lang="it-IT" sz="2000" dirty="0" smtClean="0">
                <a:solidFill>
                  <a:schemeClr val="tx2"/>
                </a:solidFill>
              </a:rPr>
              <a:t> </a:t>
            </a:r>
            <a:r>
              <a:rPr lang="it-IT" sz="2000" dirty="0" err="1" smtClean="0">
                <a:solidFill>
                  <a:schemeClr val="tx2"/>
                </a:solidFill>
              </a:rPr>
              <a:t>energy</a:t>
            </a:r>
            <a:endParaRPr lang="it-IT" sz="2000" dirty="0" smtClean="0">
              <a:solidFill>
                <a:schemeClr val="tx2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lang="it-IT" sz="2000" dirty="0" smtClean="0">
                <a:solidFill>
                  <a:schemeClr val="tx2"/>
                </a:solidFill>
              </a:rPr>
              <a:t>The </a:t>
            </a:r>
            <a:r>
              <a:rPr lang="it-IT" sz="2000" dirty="0" err="1" smtClean="0">
                <a:solidFill>
                  <a:schemeClr val="tx2"/>
                </a:solidFill>
              </a:rPr>
              <a:t>released</a:t>
            </a:r>
            <a:r>
              <a:rPr lang="it-IT" sz="2000" dirty="0" smtClean="0">
                <a:solidFill>
                  <a:schemeClr val="tx2"/>
                </a:solidFill>
              </a:rPr>
              <a:t> dose can </a:t>
            </a:r>
            <a:r>
              <a:rPr lang="it-IT" sz="2000" dirty="0" err="1" smtClean="0">
                <a:solidFill>
                  <a:schemeClr val="tx2"/>
                </a:solidFill>
              </a:rPr>
              <a:t>be</a:t>
            </a:r>
            <a:r>
              <a:rPr lang="it-IT" sz="2000" dirty="0" smtClean="0">
                <a:solidFill>
                  <a:schemeClr val="tx2"/>
                </a:solidFill>
              </a:rPr>
              <a:t> </a:t>
            </a:r>
            <a:r>
              <a:rPr lang="it-IT" sz="2000" dirty="0" err="1" smtClean="0">
                <a:solidFill>
                  <a:schemeClr val="tx2"/>
                </a:solidFill>
              </a:rPr>
              <a:t>shaped</a:t>
            </a:r>
            <a:r>
              <a:rPr lang="it-IT" sz="2000" dirty="0" smtClean="0">
                <a:solidFill>
                  <a:schemeClr val="tx2"/>
                </a:solidFill>
              </a:rPr>
              <a:t> </a:t>
            </a:r>
            <a:r>
              <a:rPr lang="it-IT" sz="2000" dirty="0" err="1" smtClean="0">
                <a:solidFill>
                  <a:schemeClr val="tx2"/>
                </a:solidFill>
              </a:rPr>
              <a:t>to</a:t>
            </a:r>
            <a:r>
              <a:rPr lang="it-IT" sz="2000" dirty="0" smtClean="0">
                <a:solidFill>
                  <a:schemeClr val="tx2"/>
                </a:solidFill>
              </a:rPr>
              <a:t> the target </a:t>
            </a:r>
            <a:r>
              <a:rPr lang="it-IT" sz="2000" dirty="0" err="1" smtClean="0">
                <a:solidFill>
                  <a:schemeClr val="tx2"/>
                </a:solidFill>
              </a:rPr>
              <a:t>tumor</a:t>
            </a:r>
            <a:r>
              <a:rPr lang="it-IT" sz="2000" dirty="0" smtClean="0">
                <a:solidFill>
                  <a:schemeClr val="tx2"/>
                </a:solidFill>
              </a:rPr>
              <a:t> </a:t>
            </a:r>
            <a:r>
              <a:rPr lang="it-IT" sz="2000" dirty="0" err="1" smtClean="0">
                <a:solidFill>
                  <a:schemeClr val="tx2"/>
                </a:solidFill>
              </a:rPr>
              <a:t>through</a:t>
            </a:r>
            <a:r>
              <a:rPr lang="it-IT" sz="2000" dirty="0" smtClean="0">
                <a:solidFill>
                  <a:schemeClr val="tx2"/>
                </a:solidFill>
              </a:rPr>
              <a:t> the </a:t>
            </a:r>
            <a:r>
              <a:rPr lang="it-IT" sz="2000" dirty="0" err="1" smtClean="0">
                <a:solidFill>
                  <a:schemeClr val="tx2"/>
                </a:solidFill>
              </a:rPr>
              <a:t>weighted</a:t>
            </a:r>
            <a:r>
              <a:rPr lang="it-IT" sz="2000" dirty="0" smtClean="0">
                <a:solidFill>
                  <a:schemeClr val="tx2"/>
                </a:solidFill>
              </a:rPr>
              <a:t> superposition </a:t>
            </a:r>
            <a:r>
              <a:rPr lang="it-IT" sz="2000" dirty="0" err="1" smtClean="0">
                <a:solidFill>
                  <a:schemeClr val="tx2"/>
                </a:solidFill>
              </a:rPr>
              <a:t>of</a:t>
            </a:r>
            <a:r>
              <a:rPr lang="it-IT" sz="2000" dirty="0" smtClean="0">
                <a:solidFill>
                  <a:schemeClr val="tx2"/>
                </a:solidFill>
              </a:rPr>
              <a:t> </a:t>
            </a:r>
            <a:r>
              <a:rPr lang="it-IT" sz="2000" dirty="0" err="1" smtClean="0">
                <a:solidFill>
                  <a:schemeClr val="tx2"/>
                </a:solidFill>
              </a:rPr>
              <a:t>proton</a:t>
            </a:r>
            <a:r>
              <a:rPr lang="it-IT" sz="2000" dirty="0" smtClean="0">
                <a:solidFill>
                  <a:schemeClr val="tx2"/>
                </a:solidFill>
              </a:rPr>
              <a:t> </a:t>
            </a:r>
            <a:r>
              <a:rPr lang="it-IT" sz="2000" dirty="0" err="1" smtClean="0">
                <a:solidFill>
                  <a:schemeClr val="tx2"/>
                </a:solidFill>
              </a:rPr>
              <a:t>beams</a:t>
            </a:r>
            <a:r>
              <a:rPr lang="it-IT" sz="2000" dirty="0" smtClean="0">
                <a:solidFill>
                  <a:schemeClr val="tx2"/>
                </a:solidFill>
              </a:rPr>
              <a:t> at </a:t>
            </a:r>
            <a:r>
              <a:rPr lang="it-IT" sz="2000" dirty="0" err="1" smtClean="0">
                <a:solidFill>
                  <a:schemeClr val="tx2"/>
                </a:solidFill>
              </a:rPr>
              <a:t>different</a:t>
            </a:r>
            <a:r>
              <a:rPr lang="it-IT" sz="2000" dirty="0" smtClean="0">
                <a:solidFill>
                  <a:schemeClr val="tx2"/>
                </a:solidFill>
              </a:rPr>
              <a:t> </a:t>
            </a:r>
            <a:r>
              <a:rPr lang="it-IT" sz="2000" dirty="0" err="1" smtClean="0">
                <a:solidFill>
                  <a:schemeClr val="tx2"/>
                </a:solidFill>
              </a:rPr>
              <a:t>energies</a:t>
            </a:r>
            <a:r>
              <a:rPr lang="it-IT" sz="2000" dirty="0" smtClean="0">
                <a:solidFill>
                  <a:schemeClr val="tx2"/>
                </a:solidFill>
              </a:rPr>
              <a:t> (Spread Out </a:t>
            </a:r>
            <a:r>
              <a:rPr lang="it-IT" sz="2000" dirty="0" err="1" smtClean="0">
                <a:solidFill>
                  <a:schemeClr val="tx2"/>
                </a:solidFill>
              </a:rPr>
              <a:t>Bragg</a:t>
            </a:r>
            <a:r>
              <a:rPr lang="it-IT" sz="2000" dirty="0" smtClean="0">
                <a:solidFill>
                  <a:schemeClr val="tx2"/>
                </a:solidFill>
              </a:rPr>
              <a:t> </a:t>
            </a:r>
            <a:r>
              <a:rPr lang="it-IT" sz="2000" dirty="0" err="1" smtClean="0">
                <a:solidFill>
                  <a:schemeClr val="tx2"/>
                </a:solidFill>
              </a:rPr>
              <a:t>Peak</a:t>
            </a:r>
            <a:r>
              <a:rPr lang="it-IT" sz="2000" dirty="0" smtClean="0">
                <a:solidFill>
                  <a:schemeClr val="tx2"/>
                </a:solidFill>
              </a:rPr>
              <a:t> - SOBP)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endParaRPr kumimoji="0" lang="it-IT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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323528" y="908720"/>
            <a:ext cx="19243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/>
              <a:t>ADVANTAGES</a:t>
            </a:r>
            <a:endParaRPr lang="it-IT" sz="2400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323528" y="5127575"/>
            <a:ext cx="3312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/>
              <a:t>PRESENT LIMITATIONS</a:t>
            </a:r>
            <a:endParaRPr lang="it-IT" sz="2400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941" y="5634916"/>
            <a:ext cx="5429846" cy="85092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it-IT" sz="2000" dirty="0" err="1" smtClean="0">
                <a:solidFill>
                  <a:schemeClr val="tx2"/>
                </a:solidFill>
              </a:rPr>
              <a:t>Uncenrtanties</a:t>
            </a:r>
            <a:r>
              <a:rPr lang="it-IT" sz="2000" dirty="0" smtClean="0">
                <a:solidFill>
                  <a:schemeClr val="tx2"/>
                </a:solidFill>
              </a:rPr>
              <a:t> in the </a:t>
            </a:r>
            <a:r>
              <a:rPr lang="it-IT" sz="2000" dirty="0" err="1" smtClean="0">
                <a:solidFill>
                  <a:schemeClr val="tx2"/>
                </a:solidFill>
              </a:rPr>
              <a:t>measurement</a:t>
            </a:r>
            <a:r>
              <a:rPr lang="it-IT" sz="2000" dirty="0" smtClean="0">
                <a:solidFill>
                  <a:schemeClr val="tx2"/>
                </a:solidFill>
              </a:rPr>
              <a:t> of the </a:t>
            </a:r>
            <a:r>
              <a:rPr lang="it-IT" sz="2000" dirty="0" err="1" smtClean="0">
                <a:solidFill>
                  <a:schemeClr val="tx2"/>
                </a:solidFill>
              </a:rPr>
              <a:t>Stopping</a:t>
            </a:r>
            <a:r>
              <a:rPr lang="it-IT" sz="2000" dirty="0" smtClean="0">
                <a:solidFill>
                  <a:schemeClr val="tx2"/>
                </a:solidFill>
              </a:rPr>
              <a:t> </a:t>
            </a:r>
            <a:r>
              <a:rPr lang="it-IT" sz="2000" dirty="0" err="1" smtClean="0">
                <a:solidFill>
                  <a:schemeClr val="tx2"/>
                </a:solidFill>
              </a:rPr>
              <a:t>Power</a:t>
            </a:r>
            <a:r>
              <a:rPr lang="it-IT" sz="2000" dirty="0" smtClean="0">
                <a:solidFill>
                  <a:schemeClr val="tx2"/>
                </a:solidFill>
              </a:rPr>
              <a:t> </a:t>
            </a:r>
            <a:r>
              <a:rPr lang="it-IT" sz="2000" dirty="0" err="1" smtClean="0">
                <a:solidFill>
                  <a:schemeClr val="tx2"/>
                </a:solidFill>
              </a:rPr>
              <a:t>distribution</a:t>
            </a:r>
            <a:r>
              <a:rPr lang="it-IT" sz="2000" dirty="0" smtClean="0">
                <a:solidFill>
                  <a:schemeClr val="tx2"/>
                </a:solidFill>
              </a:rPr>
              <a:t> inside the </a:t>
            </a:r>
            <a:r>
              <a:rPr lang="it-IT" sz="2000" dirty="0" err="1" smtClean="0">
                <a:solidFill>
                  <a:schemeClr val="tx2"/>
                </a:solidFill>
              </a:rPr>
              <a:t>tissue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6172200" y="6448251"/>
            <a:ext cx="2514600" cy="365125"/>
          </a:xfrm>
        </p:spPr>
        <p:txBody>
          <a:bodyPr/>
          <a:lstStyle/>
          <a:p>
            <a:r>
              <a:rPr lang="it-IT" smtClean="0"/>
              <a:t>September 9th 2014</a:t>
            </a:r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457199" y="6448251"/>
            <a:ext cx="3352801" cy="365125"/>
          </a:xfrm>
        </p:spPr>
        <p:txBody>
          <a:bodyPr/>
          <a:lstStyle/>
          <a:p>
            <a:r>
              <a:rPr lang="en-US" dirty="0" smtClean="0"/>
              <a:t>M. </a:t>
            </a:r>
            <a:r>
              <a:rPr lang="en-US" dirty="0" err="1" smtClean="0"/>
              <a:t>Scaringella</a:t>
            </a:r>
            <a:r>
              <a:rPr lang="en-US" dirty="0" smtClean="0"/>
              <a:t> - PSD10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3810000" y="6448251"/>
            <a:ext cx="1828800" cy="365125"/>
          </a:xfrm>
        </p:spPr>
        <p:txBody>
          <a:bodyPr/>
          <a:lstStyle/>
          <a:p>
            <a:fld id="{D7E63A33-8271-4DD0-9C48-789913D7C11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63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6172200" y="6448251"/>
            <a:ext cx="2514600" cy="365125"/>
          </a:xfrm>
        </p:spPr>
        <p:txBody>
          <a:bodyPr/>
          <a:lstStyle/>
          <a:p>
            <a:r>
              <a:rPr lang="it-IT" smtClean="0"/>
              <a:t>September 9th 2014</a:t>
            </a:r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457199" y="6448251"/>
            <a:ext cx="3352801" cy="365125"/>
          </a:xfrm>
        </p:spPr>
        <p:txBody>
          <a:bodyPr/>
          <a:lstStyle/>
          <a:p>
            <a:r>
              <a:rPr lang="en-US" smtClean="0"/>
              <a:t>M. Scaringella - PSD10</a:t>
            </a:r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3810000" y="6448251"/>
            <a:ext cx="1828800" cy="365125"/>
          </a:xfrm>
        </p:spPr>
        <p:txBody>
          <a:bodyPr/>
          <a:lstStyle/>
          <a:p>
            <a:fld id="{D7E63A33-8271-4DD0-9C48-789913D7C115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323528" y="1700808"/>
            <a:ext cx="8496944" cy="4187552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en-GB" sz="2800" dirty="0" smtClean="0">
                <a:solidFill>
                  <a:schemeClr val="accent1"/>
                </a:solidFill>
                <a:latin typeface="Constantia" charset="0"/>
                <a:ea typeface="ＭＳ Ｐゴシック" charset="0"/>
                <a:cs typeface="ＭＳ Ｐゴシック" charset="0"/>
              </a:rPr>
              <a:t>  </a:t>
            </a:r>
            <a:r>
              <a:rPr lang="en-GB" sz="2800" dirty="0">
                <a:solidFill>
                  <a:schemeClr val="tx1"/>
                </a:solidFill>
                <a:latin typeface="Constantia" charset="0"/>
                <a:ea typeface="ＭＳ Ｐゴシック" charset="0"/>
                <a:cs typeface="ＭＳ Ｐゴシック" charset="0"/>
              </a:rPr>
              <a:t>A</a:t>
            </a:r>
            <a:r>
              <a:rPr lang="en-GB" sz="2800" dirty="0" smtClean="0">
                <a:solidFill>
                  <a:schemeClr val="tx1"/>
                </a:solidFill>
                <a:latin typeface="Constantia" charset="0"/>
                <a:ea typeface="ＭＳ Ｐゴシック" charset="0"/>
                <a:cs typeface="ＭＳ Ｐゴシック" charset="0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Constantia" charset="0"/>
                <a:ea typeface="ＭＳ Ｐゴシック" charset="0"/>
                <a:cs typeface="ＭＳ Ｐゴシック" charset="0"/>
              </a:rPr>
              <a:t>pCT</a:t>
            </a:r>
            <a:r>
              <a:rPr lang="en-GB" sz="2800" dirty="0" smtClean="0">
                <a:solidFill>
                  <a:schemeClr val="tx1"/>
                </a:solidFill>
                <a:latin typeface="Constantia" charset="0"/>
                <a:ea typeface="ＭＳ Ｐゴシック" charset="0"/>
                <a:cs typeface="ＭＳ Ｐゴシック" charset="0"/>
              </a:rPr>
              <a:t> device will be useful to increase the effectiveness of hadron therapy (patient positioning and treatment plan precision</a:t>
            </a:r>
            <a:r>
              <a:rPr lang="en-GB" sz="2800" dirty="0">
                <a:solidFill>
                  <a:schemeClr val="tx1"/>
                </a:solidFill>
                <a:latin typeface="Constantia" charset="0"/>
                <a:ea typeface="ＭＳ Ｐゴシック" charset="0"/>
                <a:cs typeface="ＭＳ Ｐゴシック" charset="0"/>
              </a:rPr>
              <a:t>)</a:t>
            </a:r>
          </a:p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en-GB" sz="2800" dirty="0" smtClean="0">
                <a:solidFill>
                  <a:schemeClr val="tx1"/>
                </a:solidFill>
                <a:latin typeface="Constantia" charset="0"/>
                <a:ea typeface="ＭＳ Ｐゴシック" charset="0"/>
                <a:cs typeface="ＭＳ Ｐゴシック" charset="0"/>
              </a:rPr>
              <a:t>  The ‘Prima’ collaboration has built a prototype (5x5cm</a:t>
            </a:r>
            <a:r>
              <a:rPr lang="en-GB" sz="2800" baseline="30000" dirty="0" smtClean="0">
                <a:solidFill>
                  <a:schemeClr val="tx1"/>
                </a:solidFill>
                <a:latin typeface="Constantia" charset="0"/>
                <a:ea typeface="ＭＳ Ｐゴシック" charset="0"/>
                <a:cs typeface="ＭＳ Ｐゴシック" charset="0"/>
              </a:rPr>
              <a:t>2</a:t>
            </a:r>
            <a:r>
              <a:rPr lang="en-GB" sz="2800" dirty="0" smtClean="0">
                <a:solidFill>
                  <a:schemeClr val="tx1"/>
                </a:solidFill>
                <a:latin typeface="Constantia" charset="0"/>
                <a:ea typeface="ＭＳ Ｐゴシック" charset="0"/>
                <a:cs typeface="ＭＳ Ｐゴシック" charset="0"/>
              </a:rPr>
              <a:t>) capable of acquiring tomographic images</a:t>
            </a:r>
          </a:p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en-GB" sz="2800" dirty="0" smtClean="0">
                <a:solidFill>
                  <a:schemeClr val="tx1"/>
                </a:solidFill>
                <a:latin typeface="Constantia" charset="0"/>
                <a:ea typeface="ＭＳ Ｐゴシック" charset="0"/>
                <a:cs typeface="ＭＳ Ｐゴシック" charset="0"/>
              </a:rPr>
              <a:t>Tomographic images have been reconstructed using FBP </a:t>
            </a:r>
          </a:p>
          <a:p>
            <a:pPr lvl="1">
              <a:lnSpc>
                <a:spcPct val="120000"/>
              </a:lnSpc>
              <a:spcBef>
                <a:spcPct val="0"/>
              </a:spcBef>
            </a:pPr>
            <a:r>
              <a:rPr lang="en-GB" dirty="0" smtClean="0">
                <a:solidFill>
                  <a:schemeClr val="tx1"/>
                </a:solidFill>
                <a:latin typeface="Constantia" charset="0"/>
                <a:ea typeface="ＭＳ Ｐゴシック" charset="0"/>
                <a:cs typeface="ＭＳ Ｐゴシック" charset="0"/>
              </a:rPr>
              <a:t>0.9mm (FWHM) spatial resolution</a:t>
            </a:r>
          </a:p>
          <a:p>
            <a:pPr lvl="1">
              <a:lnSpc>
                <a:spcPct val="120000"/>
              </a:lnSpc>
              <a:spcBef>
                <a:spcPct val="0"/>
              </a:spcBef>
            </a:pPr>
            <a:r>
              <a:rPr lang="en-GB" dirty="0" smtClean="0">
                <a:solidFill>
                  <a:schemeClr val="tx1"/>
                </a:solidFill>
                <a:latin typeface="Constantia" charset="0"/>
                <a:ea typeface="ＭＳ Ｐゴシック" charset="0"/>
                <a:cs typeface="ＭＳ Ｐゴシック" charset="0"/>
              </a:rPr>
              <a:t>2.4% (</a:t>
            </a:r>
            <a:r>
              <a:rPr lang="en-GB" dirty="0" err="1" smtClean="0">
                <a:solidFill>
                  <a:schemeClr val="tx1"/>
                </a:solidFill>
                <a:latin typeface="Constantia" charset="0"/>
                <a:ea typeface="ＭＳ Ｐゴシック" charset="0"/>
                <a:cs typeface="ＭＳ Ｐゴシック" charset="0"/>
              </a:rPr>
              <a:t>r.m.s</a:t>
            </a:r>
            <a:r>
              <a:rPr lang="en-GB" dirty="0" smtClean="0">
                <a:solidFill>
                  <a:schemeClr val="tx1"/>
                </a:solidFill>
                <a:latin typeface="Constantia" charset="0"/>
                <a:ea typeface="ＭＳ Ｐゴシック" charset="0"/>
                <a:cs typeface="ＭＳ Ｐゴシック" charset="0"/>
              </a:rPr>
              <a:t>.) noise</a:t>
            </a:r>
          </a:p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en-GB" sz="2800" dirty="0" smtClean="0">
                <a:solidFill>
                  <a:schemeClr val="tx1"/>
                </a:solidFill>
                <a:latin typeface="Constantia" charset="0"/>
                <a:ea typeface="ＭＳ Ｐゴシック" charset="0"/>
                <a:cs typeface="ＭＳ Ｐゴシック" charset="0"/>
              </a:rPr>
              <a:t>  </a:t>
            </a:r>
            <a:r>
              <a:rPr lang="en-GB" sz="2800" dirty="0">
                <a:solidFill>
                  <a:schemeClr val="tx1"/>
                </a:solidFill>
                <a:latin typeface="Constantia" charset="0"/>
                <a:ea typeface="ＭＳ Ｐゴシック" charset="0"/>
                <a:cs typeface="ＭＳ Ｐゴシック" charset="0"/>
              </a:rPr>
              <a:t>A</a:t>
            </a:r>
            <a:r>
              <a:rPr lang="en-GB" sz="2800" dirty="0" smtClean="0">
                <a:solidFill>
                  <a:schemeClr val="tx1"/>
                </a:solidFill>
                <a:latin typeface="Constantia" charset="0"/>
                <a:ea typeface="ＭＳ Ｐゴシック" charset="0"/>
                <a:cs typeface="ＭＳ Ｐゴシック" charset="0"/>
              </a:rPr>
              <a:t>n upgraded detector with an extended field of view necessary to perform pre-clinical studies has been designed and it is now under construction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936104"/>
          </a:xfrm>
        </p:spPr>
        <p:txBody>
          <a:bodyPr/>
          <a:lstStyle/>
          <a:p>
            <a:pPr marL="0" indent="0" algn="l">
              <a:buNone/>
            </a:pPr>
            <a:r>
              <a:rPr lang="it-IT" dirty="0" err="1" smtClean="0"/>
              <a:t>Conclusions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66446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9"/>
          <p:cNvSpPr>
            <a:spLocks noGrp="1"/>
          </p:cNvSpPr>
          <p:nvPr>
            <p:ph type="title"/>
          </p:nvPr>
        </p:nvSpPr>
        <p:spPr>
          <a:xfrm>
            <a:off x="-150239" y="188640"/>
            <a:ext cx="9324528" cy="1008112"/>
          </a:xfrm>
          <a:ln>
            <a:miter lim="800000"/>
            <a:headEnd/>
            <a:tailEnd/>
          </a:ln>
          <a:extLst/>
        </p:spPr>
        <p:txBody>
          <a:bodyPr>
            <a:noAutofit/>
          </a:bodyPr>
          <a:lstStyle/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r>
              <a:rPr lang="it-IT" sz="3600" dirty="0" err="1" smtClean="0"/>
              <a:t>motivations</a:t>
            </a:r>
            <a:r>
              <a:rPr lang="it-IT" sz="3600" dirty="0" smtClean="0"/>
              <a:t> for a proton imaging system</a:t>
            </a:r>
            <a:endParaRPr lang="it-IT" sz="3600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idx="4294967295"/>
          </p:nvPr>
        </p:nvSpPr>
        <p:spPr>
          <a:xfrm>
            <a:off x="361131" y="1268760"/>
            <a:ext cx="8315325" cy="4662488"/>
          </a:xfrm>
        </p:spPr>
        <p:txBody>
          <a:bodyPr>
            <a:normAutofit lnSpcReduction="10000"/>
          </a:bodyPr>
          <a:lstStyle/>
          <a:p>
            <a:pPr marL="0" indent="0" algn="just" eaLnBrk="1" hangingPunct="1">
              <a:lnSpc>
                <a:spcPct val="90000"/>
              </a:lnSpc>
              <a:buFontTx/>
              <a:buNone/>
            </a:pPr>
            <a:endParaRPr lang="it-IT" sz="900" b="1" u="sng" dirty="0">
              <a:solidFill>
                <a:srgbClr val="0000FF"/>
              </a:solidFill>
              <a:latin typeface="Constantia" charset="0"/>
              <a:ea typeface="ＭＳ Ｐゴシック" charset="0"/>
              <a:cs typeface="ＭＳ Ｐゴシック" charset="0"/>
            </a:endParaRP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r>
              <a:rPr lang="it-IT" sz="2200" b="1" u="sng" dirty="0" smtClean="0">
                <a:solidFill>
                  <a:srgbClr val="000000"/>
                </a:solidFill>
                <a:latin typeface="Constantia" charset="0"/>
                <a:ea typeface="ＭＳ Ｐゴシック" charset="0"/>
                <a:cs typeface="ＭＳ Ｐゴシック" charset="0"/>
              </a:rPr>
              <a:t>Treatment planning:</a:t>
            </a: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r>
              <a:rPr lang="it-IT" sz="2000" dirty="0" smtClean="0">
                <a:latin typeface="Constantia" charset="0"/>
                <a:ea typeface="ＭＳ Ｐゴシック" charset="0"/>
                <a:cs typeface="ＭＳ Ｐゴシック" charset="0"/>
              </a:rPr>
              <a:t>Presently defined using X-CT</a:t>
            </a:r>
            <a:endParaRPr lang="it-IT" sz="2000" b="1" i="1" dirty="0" smtClean="0">
              <a:solidFill>
                <a:srgbClr val="0099CC"/>
              </a:solidFill>
              <a:latin typeface="Constantia" charset="0"/>
              <a:ea typeface="ＭＳ Ｐゴシック" charset="0"/>
              <a:cs typeface="ＭＳ Ｐゴシック" charset="0"/>
            </a:endParaRP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r>
              <a:rPr lang="it-IT" sz="2000" dirty="0" smtClean="0">
                <a:solidFill>
                  <a:srgbClr val="0099CC"/>
                </a:solidFill>
                <a:latin typeface="Constantia" charset="0"/>
                <a:ea typeface="ＭＳ Ｐゴシック" charset="0"/>
                <a:cs typeface="ＭＳ Ｐゴシック" charset="0"/>
              </a:rPr>
              <a:t>			but protons and photons interact differently with</a:t>
            </a: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r>
              <a:rPr lang="it-IT" sz="2000" dirty="0">
                <a:solidFill>
                  <a:srgbClr val="0099CC"/>
                </a:solidFill>
                <a:latin typeface="Constantia" charset="0"/>
                <a:ea typeface="ＭＳ Ｐゴシック" charset="0"/>
                <a:cs typeface="ＭＳ Ｐゴシック" charset="0"/>
              </a:rPr>
              <a:t>	</a:t>
            </a:r>
            <a:r>
              <a:rPr lang="it-IT" sz="2000" dirty="0" smtClean="0">
                <a:solidFill>
                  <a:srgbClr val="0099CC"/>
                </a:solidFill>
                <a:latin typeface="Constantia" charset="0"/>
                <a:ea typeface="ＭＳ Ｐゴシック" charset="0"/>
                <a:cs typeface="ＭＳ Ｐゴシック" charset="0"/>
              </a:rPr>
              <a:t>		matter</a:t>
            </a:r>
          </a:p>
          <a:p>
            <a:pPr marL="0" indent="0" algn="just">
              <a:lnSpc>
                <a:spcPct val="90000"/>
              </a:lnSpc>
              <a:buNone/>
            </a:pPr>
            <a:r>
              <a:rPr lang="it-IT" sz="2400" b="1" dirty="0" smtClean="0">
                <a:solidFill>
                  <a:srgbClr val="EB6615"/>
                </a:solidFill>
                <a:latin typeface="Constantia" charset="0"/>
                <a:ea typeface="ＭＳ Ｐゴシック" charset="0"/>
                <a:cs typeface="ＭＳ Ｐゴシック" charset="0"/>
              </a:rPr>
              <a:t>pCT  </a:t>
            </a:r>
            <a:r>
              <a:rPr lang="it-IT" sz="2000" b="1" dirty="0" smtClean="0">
                <a:solidFill>
                  <a:srgbClr val="EB6615"/>
                </a:solidFill>
                <a:latin typeface="Constantia" charset="0"/>
                <a:ea typeface="ＭＳ Ｐゴシック" charset="0"/>
                <a:cs typeface="ＭＳ Ｐゴシック" charset="0"/>
              </a:rPr>
              <a:t>   </a:t>
            </a:r>
            <a:r>
              <a:rPr lang="it-IT" sz="2000" dirty="0" smtClean="0">
                <a:solidFill>
                  <a:srgbClr val="EB6615"/>
                </a:solidFill>
                <a:latin typeface="Constantia" charset="0"/>
                <a:ea typeface="ＭＳ Ｐゴシック" charset="0"/>
                <a:cs typeface="ＭＳ Ｐゴシック" charset="0"/>
              </a:rPr>
              <a:t> 		Direct </a:t>
            </a:r>
            <a:r>
              <a:rPr lang="it-IT" sz="2000" dirty="0" err="1" smtClean="0">
                <a:solidFill>
                  <a:srgbClr val="EB6615"/>
                </a:solidFill>
                <a:latin typeface="Constantia" charset="0"/>
                <a:ea typeface="ＭＳ Ｐゴシック" charset="0"/>
                <a:cs typeface="ＭＳ Ｐゴシック" charset="0"/>
              </a:rPr>
              <a:t>measurement</a:t>
            </a:r>
            <a:r>
              <a:rPr lang="it-IT" sz="2000" dirty="0" smtClean="0">
                <a:solidFill>
                  <a:srgbClr val="EB6615"/>
                </a:solidFill>
                <a:latin typeface="Constantia" charset="0"/>
                <a:ea typeface="ＭＳ Ｐゴシック" charset="0"/>
                <a:cs typeface="ＭＳ Ｐゴシック" charset="0"/>
              </a:rPr>
              <a:t> of the stopping power </a:t>
            </a:r>
            <a:r>
              <a:rPr lang="it-IT" sz="2000" dirty="0" err="1" smtClean="0">
                <a:solidFill>
                  <a:srgbClr val="EB6615"/>
                </a:solidFill>
                <a:latin typeface="Constantia" charset="0"/>
                <a:ea typeface="ＭＳ Ｐゴシック" charset="0"/>
                <a:cs typeface="ＭＳ Ｐゴシック" charset="0"/>
              </a:rPr>
              <a:t>maps</a:t>
            </a:r>
            <a:r>
              <a:rPr lang="it-IT" sz="2000" dirty="0" smtClean="0">
                <a:solidFill>
                  <a:srgbClr val="EB6615"/>
                </a:solidFill>
                <a:latin typeface="Constantia" charset="0"/>
                <a:ea typeface="ＭＳ Ｐゴシック" charset="0"/>
                <a:cs typeface="ＭＳ Ｐゴシック" charset="0"/>
              </a:rPr>
              <a:t> 			with the same particle used to irradiate</a:t>
            </a:r>
          </a:p>
          <a:p>
            <a:pPr marL="0" indent="0" algn="just">
              <a:lnSpc>
                <a:spcPct val="90000"/>
              </a:lnSpc>
              <a:buNone/>
            </a:pPr>
            <a:endParaRPr lang="it-IT" b="1" u="sng" dirty="0" smtClean="0">
              <a:latin typeface="Constantia" charset="0"/>
              <a:ea typeface="ＭＳ Ｐゴシック" charset="0"/>
              <a:cs typeface="ＭＳ Ｐゴシック" charset="0"/>
            </a:endParaRPr>
          </a:p>
          <a:p>
            <a:pPr marL="0" indent="0" algn="just">
              <a:lnSpc>
                <a:spcPct val="90000"/>
              </a:lnSpc>
              <a:buNone/>
            </a:pPr>
            <a:r>
              <a:rPr lang="it-IT" b="1" u="sng" dirty="0" err="1" smtClean="0">
                <a:latin typeface="Constantia" charset="0"/>
                <a:ea typeface="ＭＳ Ｐゴシック" charset="0"/>
                <a:cs typeface="ＭＳ Ｐゴシック" charset="0"/>
              </a:rPr>
              <a:t>Patient</a:t>
            </a:r>
            <a:r>
              <a:rPr lang="it-IT" b="1" u="sng" dirty="0" smtClean="0">
                <a:latin typeface="Constantia" charset="0"/>
                <a:ea typeface="ＭＳ Ｐゴシック" charset="0"/>
                <a:cs typeface="ＭＳ Ｐゴシック" charset="0"/>
              </a:rPr>
              <a:t> </a:t>
            </a:r>
            <a:r>
              <a:rPr lang="it-IT" b="1" u="sng" dirty="0" err="1">
                <a:latin typeface="Constantia" charset="0"/>
                <a:ea typeface="ＭＳ Ｐゴシック" charset="0"/>
                <a:cs typeface="ＭＳ Ｐゴシック" charset="0"/>
              </a:rPr>
              <a:t>positioning</a:t>
            </a:r>
            <a:r>
              <a:rPr lang="it-IT" b="1" u="sng" dirty="0">
                <a:latin typeface="Constantia" charset="0"/>
                <a:ea typeface="ＭＳ Ｐゴシック" charset="0"/>
                <a:cs typeface="ＭＳ Ｐゴシック" charset="0"/>
              </a:rPr>
              <a:t>:</a:t>
            </a:r>
          </a:p>
          <a:p>
            <a:pPr marL="0" indent="0" algn="just">
              <a:lnSpc>
                <a:spcPct val="90000"/>
              </a:lnSpc>
              <a:buNone/>
            </a:pPr>
            <a:r>
              <a:rPr lang="it-IT" sz="2000" dirty="0" err="1">
                <a:latin typeface="Constantia" charset="0"/>
                <a:ea typeface="ＭＳ Ｐゴシック" charset="0"/>
                <a:cs typeface="ＭＳ Ｐゴシック" charset="0"/>
              </a:rPr>
              <a:t>Presently</a:t>
            </a:r>
            <a:r>
              <a:rPr lang="it-IT" sz="2000" dirty="0">
                <a:latin typeface="Constantia" charset="0"/>
                <a:ea typeface="ＭＳ Ｐゴシック" charset="0"/>
                <a:cs typeface="ＭＳ Ｐゴシック" charset="0"/>
              </a:rPr>
              <a:t> </a:t>
            </a:r>
            <a:r>
              <a:rPr lang="it-IT" sz="2000" dirty="0" err="1">
                <a:latin typeface="Constantia" charset="0"/>
                <a:ea typeface="ＭＳ Ｐゴシック" charset="0"/>
                <a:cs typeface="ＭＳ Ｐゴシック" charset="0"/>
              </a:rPr>
              <a:t>this</a:t>
            </a:r>
            <a:r>
              <a:rPr lang="it-IT" sz="2000" dirty="0">
                <a:latin typeface="Constantia" charset="0"/>
                <a:ea typeface="ＭＳ Ｐゴシック" charset="0"/>
                <a:cs typeface="ＭＳ Ｐゴシック" charset="0"/>
              </a:rPr>
              <a:t> </a:t>
            </a:r>
            <a:r>
              <a:rPr lang="it-IT" sz="2000" dirty="0" err="1">
                <a:latin typeface="Constantia" charset="0"/>
                <a:ea typeface="ＭＳ Ｐゴシック" charset="0"/>
                <a:cs typeface="ＭＳ Ｐゴシック" charset="0"/>
              </a:rPr>
              <a:t>is</a:t>
            </a:r>
            <a:r>
              <a:rPr lang="it-IT" sz="2000" dirty="0">
                <a:latin typeface="Constantia" charset="0"/>
                <a:ea typeface="ＭＳ Ｐゴシック" charset="0"/>
                <a:cs typeface="ＭＳ Ｐゴシック" charset="0"/>
              </a:rPr>
              <a:t> </a:t>
            </a:r>
            <a:r>
              <a:rPr lang="it-IT" sz="2000" dirty="0" err="1">
                <a:latin typeface="Constantia" charset="0"/>
                <a:ea typeface="ＭＳ Ｐゴシック" charset="0"/>
                <a:cs typeface="ＭＳ Ｐゴシック" charset="0"/>
              </a:rPr>
              <a:t>done</a:t>
            </a:r>
            <a:r>
              <a:rPr lang="it-IT" sz="2000" dirty="0">
                <a:latin typeface="Constantia" charset="0"/>
                <a:ea typeface="ＭＳ Ｐゴシック" charset="0"/>
                <a:cs typeface="ＭＳ Ｐゴシック" charset="0"/>
              </a:rPr>
              <a:t> </a:t>
            </a:r>
            <a:r>
              <a:rPr lang="it-IT" sz="2000" dirty="0" err="1">
                <a:latin typeface="Constantia" charset="0"/>
                <a:ea typeface="ＭＳ Ｐゴシック" charset="0"/>
                <a:cs typeface="ＭＳ Ｐゴシック" charset="0"/>
              </a:rPr>
              <a:t>using</a:t>
            </a:r>
            <a:r>
              <a:rPr lang="it-IT" sz="2000" dirty="0">
                <a:latin typeface="Constantia" charset="0"/>
                <a:ea typeface="ＭＳ Ｐゴシック" charset="0"/>
                <a:cs typeface="ＭＳ Ｐゴシック" charset="0"/>
              </a:rPr>
              <a:t> </a:t>
            </a:r>
            <a:r>
              <a:rPr lang="it-IT" sz="2000" dirty="0" err="1">
                <a:latin typeface="Constantia" charset="0"/>
                <a:ea typeface="ＭＳ Ｐゴシック" charset="0"/>
                <a:cs typeface="ＭＳ Ｐゴシック" charset="0"/>
              </a:rPr>
              <a:t>conventional</a:t>
            </a:r>
            <a:r>
              <a:rPr lang="it-IT" sz="2000" dirty="0">
                <a:latin typeface="Constantia" charset="0"/>
                <a:ea typeface="ＭＳ Ｐゴシック" charset="0"/>
                <a:cs typeface="ＭＳ Ｐゴシック" charset="0"/>
              </a:rPr>
              <a:t> X </a:t>
            </a:r>
            <a:r>
              <a:rPr lang="it-IT" sz="2000" dirty="0" err="1">
                <a:latin typeface="Constantia" charset="0"/>
                <a:ea typeface="ＭＳ Ｐゴシック" charset="0"/>
                <a:cs typeface="ＭＳ Ｐゴシック" charset="0"/>
              </a:rPr>
              <a:t>ray</a:t>
            </a:r>
            <a:r>
              <a:rPr lang="it-IT" sz="2000" dirty="0">
                <a:latin typeface="Constantia" charset="0"/>
                <a:ea typeface="ＭＳ Ｐゴシック" charset="0"/>
                <a:cs typeface="ＭＳ Ｐゴシック" charset="0"/>
              </a:rPr>
              <a:t> </a:t>
            </a:r>
            <a:r>
              <a:rPr lang="it-IT" sz="2000" dirty="0" err="1">
                <a:latin typeface="Constantia" charset="0"/>
                <a:ea typeface="ＭＳ Ｐゴシック" charset="0"/>
                <a:cs typeface="ＭＳ Ｐゴシック" charset="0"/>
              </a:rPr>
              <a:t>tomographies</a:t>
            </a:r>
            <a:r>
              <a:rPr lang="it-IT" sz="2000" dirty="0">
                <a:latin typeface="Constantia" charset="0"/>
                <a:ea typeface="ＭＳ Ｐゴシック" charset="0"/>
                <a:cs typeface="ＭＳ Ｐゴシック" charset="0"/>
              </a:rPr>
              <a:t> (X-CT) </a:t>
            </a:r>
            <a:r>
              <a:rPr lang="it-IT" sz="2000" dirty="0" err="1">
                <a:latin typeface="Constantia" charset="0"/>
                <a:ea typeface="ＭＳ Ｐゴシック" charset="0"/>
                <a:cs typeface="ＭＳ Ｐゴシック" charset="0"/>
              </a:rPr>
              <a:t>taken</a:t>
            </a:r>
            <a:r>
              <a:rPr lang="it-IT" sz="2000" dirty="0">
                <a:latin typeface="Constantia" charset="0"/>
                <a:ea typeface="ＭＳ Ｐゴシック" charset="0"/>
                <a:cs typeface="ＭＳ Ｐゴシック" charset="0"/>
              </a:rPr>
              <a:t> </a:t>
            </a:r>
            <a:r>
              <a:rPr lang="it-IT" sz="2000" dirty="0" err="1">
                <a:latin typeface="Constantia" charset="0"/>
                <a:ea typeface="ＭＳ Ｐゴシック" charset="0"/>
                <a:cs typeface="ＭＳ Ｐゴシック" charset="0"/>
              </a:rPr>
              <a:t>before</a:t>
            </a:r>
            <a:r>
              <a:rPr lang="it-IT" sz="2000" dirty="0">
                <a:latin typeface="Constantia" charset="0"/>
                <a:ea typeface="ＭＳ Ｐゴシック" charset="0"/>
                <a:cs typeface="ＭＳ Ｐゴシック" charset="0"/>
              </a:rPr>
              <a:t> the </a:t>
            </a:r>
            <a:r>
              <a:rPr lang="it-IT" sz="2000" dirty="0" err="1">
                <a:latin typeface="Constantia" charset="0"/>
                <a:ea typeface="ＭＳ Ｐゴシック" charset="0"/>
                <a:cs typeface="ＭＳ Ｐゴシック" charset="0"/>
              </a:rPr>
              <a:t>proton</a:t>
            </a:r>
            <a:r>
              <a:rPr lang="it-IT" sz="2000" dirty="0">
                <a:latin typeface="Constantia" charset="0"/>
                <a:ea typeface="ＭＳ Ｐゴシック" charset="0"/>
                <a:cs typeface="ＭＳ Ｐゴシック" charset="0"/>
              </a:rPr>
              <a:t> treatment session and in a </a:t>
            </a:r>
            <a:r>
              <a:rPr lang="it-IT" sz="2000" dirty="0" err="1">
                <a:latin typeface="Constantia" charset="0"/>
                <a:ea typeface="ＭＳ Ｐゴシック" charset="0"/>
                <a:cs typeface="ＭＳ Ｐゴシック" charset="0"/>
              </a:rPr>
              <a:t>potentially</a:t>
            </a:r>
            <a:r>
              <a:rPr lang="it-IT" sz="2000" dirty="0">
                <a:latin typeface="Constantia" charset="0"/>
                <a:ea typeface="ＭＳ Ｐゴシック" charset="0"/>
                <a:cs typeface="ＭＳ Ｐゴシック" charset="0"/>
              </a:rPr>
              <a:t> </a:t>
            </a:r>
            <a:r>
              <a:rPr lang="it-IT" sz="2000" dirty="0" err="1">
                <a:latin typeface="Constantia" charset="0"/>
                <a:ea typeface="ＭＳ Ｐゴシック" charset="0"/>
                <a:cs typeface="ＭＳ Ｐゴシック" charset="0"/>
              </a:rPr>
              <a:t>different</a:t>
            </a:r>
            <a:r>
              <a:rPr lang="it-IT" sz="2000" dirty="0">
                <a:latin typeface="Constantia" charset="0"/>
                <a:ea typeface="ＭＳ Ｐゴシック" charset="0"/>
                <a:cs typeface="ＭＳ Ｐゴシック" charset="0"/>
              </a:rPr>
              <a:t> setup:</a:t>
            </a:r>
          </a:p>
          <a:p>
            <a:pPr marL="0" indent="0" algn="just">
              <a:lnSpc>
                <a:spcPct val="90000"/>
              </a:lnSpc>
              <a:buNone/>
            </a:pPr>
            <a:r>
              <a:rPr lang="it-IT" sz="2400" b="1" dirty="0" err="1">
                <a:solidFill>
                  <a:srgbClr val="EB6615"/>
                </a:solidFill>
                <a:latin typeface="Constantia" charset="0"/>
                <a:ea typeface="ＭＳ Ｐゴシック" charset="0"/>
                <a:cs typeface="ＭＳ Ｐゴシック" charset="0"/>
              </a:rPr>
              <a:t>pCT</a:t>
            </a:r>
            <a:r>
              <a:rPr lang="it-IT" sz="2000" dirty="0">
                <a:solidFill>
                  <a:srgbClr val="EB6615"/>
                </a:solidFill>
                <a:latin typeface="Constantia" charset="0"/>
                <a:ea typeface="ＭＳ Ｐゴシック" charset="0"/>
                <a:cs typeface="ＭＳ Ｐゴシック" charset="0"/>
              </a:rPr>
              <a:t>			Precision </a:t>
            </a:r>
            <a:r>
              <a:rPr lang="it-IT" sz="2000" dirty="0" err="1">
                <a:solidFill>
                  <a:srgbClr val="EB6615"/>
                </a:solidFill>
                <a:latin typeface="Constantia" charset="0"/>
                <a:ea typeface="ＭＳ Ｐゴシック" charset="0"/>
                <a:cs typeface="ＭＳ Ｐゴシック" charset="0"/>
              </a:rPr>
              <a:t>improvement</a:t>
            </a:r>
            <a:r>
              <a:rPr lang="it-IT" sz="2000" dirty="0">
                <a:solidFill>
                  <a:srgbClr val="EB6615"/>
                </a:solidFill>
                <a:latin typeface="Constantia" charset="0"/>
                <a:ea typeface="ＭＳ Ｐゴシック" charset="0"/>
                <a:cs typeface="ＭＳ Ｐゴシック" charset="0"/>
              </a:rPr>
              <a:t> </a:t>
            </a:r>
            <a:r>
              <a:rPr lang="it-IT" sz="2000" dirty="0" err="1">
                <a:solidFill>
                  <a:srgbClr val="EB6615"/>
                </a:solidFill>
                <a:latin typeface="Constantia" charset="0"/>
                <a:ea typeface="ＭＳ Ｐゴシック" charset="0"/>
                <a:cs typeface="ＭＳ Ｐゴシック" charset="0"/>
              </a:rPr>
              <a:t>if</a:t>
            </a:r>
            <a:r>
              <a:rPr lang="it-IT" sz="2000" dirty="0">
                <a:solidFill>
                  <a:srgbClr val="EB6615"/>
                </a:solidFill>
                <a:latin typeface="Constantia" charset="0"/>
                <a:ea typeface="ＭＳ Ｐゴシック" charset="0"/>
                <a:cs typeface="ＭＳ Ｐゴシック" charset="0"/>
              </a:rPr>
              <a:t> </a:t>
            </a:r>
            <a:r>
              <a:rPr lang="it-IT" sz="2000" dirty="0" err="1">
                <a:solidFill>
                  <a:srgbClr val="EB6615"/>
                </a:solidFill>
                <a:latin typeface="Constantia" charset="0"/>
                <a:ea typeface="ＭＳ Ｐゴシック" charset="0"/>
                <a:cs typeface="ＭＳ Ｐゴシック" charset="0"/>
              </a:rPr>
              <a:t>positioning</a:t>
            </a:r>
            <a:r>
              <a:rPr lang="it-IT" sz="2000" dirty="0">
                <a:solidFill>
                  <a:srgbClr val="EB6615"/>
                </a:solidFill>
                <a:latin typeface="Constantia" charset="0"/>
                <a:ea typeface="ＭＳ Ｐゴシック" charset="0"/>
                <a:cs typeface="ＭＳ Ｐゴシック" charset="0"/>
              </a:rPr>
              <a:t> and 			treatment </a:t>
            </a:r>
            <a:r>
              <a:rPr lang="it-IT" sz="2000" dirty="0" err="1">
                <a:solidFill>
                  <a:srgbClr val="EB6615"/>
                </a:solidFill>
                <a:latin typeface="Constantia" charset="0"/>
                <a:ea typeface="ＭＳ Ｐゴシック" charset="0"/>
                <a:cs typeface="ＭＳ Ｐゴシック" charset="0"/>
              </a:rPr>
              <a:t>could</a:t>
            </a:r>
            <a:r>
              <a:rPr lang="it-IT" sz="2000" dirty="0">
                <a:solidFill>
                  <a:srgbClr val="EB6615"/>
                </a:solidFill>
                <a:latin typeface="Constantia" charset="0"/>
                <a:ea typeface="ＭＳ Ｐゴシック" charset="0"/>
                <a:cs typeface="ＭＳ Ｐゴシック" charset="0"/>
              </a:rPr>
              <a:t> be </a:t>
            </a:r>
            <a:r>
              <a:rPr lang="it-IT" sz="2000" dirty="0" err="1">
                <a:solidFill>
                  <a:srgbClr val="EB6615"/>
                </a:solidFill>
                <a:latin typeface="Constantia" charset="0"/>
                <a:ea typeface="ＭＳ Ｐゴシック" charset="0"/>
                <a:cs typeface="ＭＳ Ｐゴシック" charset="0"/>
              </a:rPr>
              <a:t>done</a:t>
            </a:r>
            <a:r>
              <a:rPr lang="it-IT" sz="2000" dirty="0">
                <a:solidFill>
                  <a:srgbClr val="EB6615"/>
                </a:solidFill>
                <a:latin typeface="Constantia" charset="0"/>
                <a:ea typeface="ＭＳ Ｐゴシック" charset="0"/>
                <a:cs typeface="ＭＳ Ｐゴシック" charset="0"/>
              </a:rPr>
              <a:t> in </a:t>
            </a:r>
            <a:r>
              <a:rPr lang="it-IT" sz="2000" dirty="0" err="1">
                <a:solidFill>
                  <a:srgbClr val="EB6615"/>
                </a:solidFill>
                <a:latin typeface="Constantia" charset="0"/>
                <a:ea typeface="ＭＳ Ｐゴシック" charset="0"/>
                <a:cs typeface="ＭＳ Ｐゴシック" charset="0"/>
              </a:rPr>
              <a:t>one</a:t>
            </a:r>
            <a:r>
              <a:rPr lang="it-IT" sz="2000" dirty="0">
                <a:solidFill>
                  <a:srgbClr val="EB6615"/>
                </a:solidFill>
                <a:latin typeface="Constantia" charset="0"/>
                <a:ea typeface="ＭＳ Ｐゴシック" charset="0"/>
                <a:cs typeface="ＭＳ Ｐゴシック" charset="0"/>
              </a:rPr>
              <a:t> go</a:t>
            </a:r>
            <a:endParaRPr lang="it-IT" sz="2000" dirty="0">
              <a:solidFill>
                <a:srgbClr val="FF0000"/>
              </a:solidFill>
              <a:latin typeface="Constantia" charset="0"/>
              <a:ea typeface="ＭＳ Ｐゴシック" charset="0"/>
              <a:cs typeface="ＭＳ Ｐゴシック" charset="0"/>
            </a:endParaRPr>
          </a:p>
          <a:p>
            <a:pPr marL="0" indent="0" algn="just">
              <a:lnSpc>
                <a:spcPct val="90000"/>
              </a:lnSpc>
              <a:buNone/>
            </a:pPr>
            <a:endParaRPr lang="it-IT" b="1" u="sng" dirty="0">
              <a:solidFill>
                <a:srgbClr val="000000"/>
              </a:solidFill>
              <a:latin typeface="Constantia" charset="0"/>
              <a:ea typeface="ＭＳ Ｐゴシック" charset="0"/>
              <a:cs typeface="ＭＳ Ｐゴシック" charset="0"/>
            </a:endParaRP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endParaRPr lang="it-IT" sz="2000" dirty="0">
              <a:solidFill>
                <a:srgbClr val="FF0000"/>
              </a:solidFill>
              <a:latin typeface="Constanti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1763713" y="2994205"/>
            <a:ext cx="720725" cy="288925"/>
          </a:xfrm>
          <a:prstGeom prst="rightArrow">
            <a:avLst>
              <a:gd name="adj1" fmla="val 50000"/>
              <a:gd name="adj2" fmla="val 62363"/>
            </a:avLst>
          </a:prstGeom>
          <a:solidFill>
            <a:schemeClr val="accent4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>
              <a:latin typeface="Arial" pitchFamily="-112" charset="0"/>
              <a:ea typeface="+mn-ea"/>
              <a:cs typeface="+mn-cs"/>
            </a:endParaRPr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1763713" y="4922391"/>
            <a:ext cx="720725" cy="288925"/>
          </a:xfrm>
          <a:prstGeom prst="rightArrow">
            <a:avLst>
              <a:gd name="adj1" fmla="val 50000"/>
              <a:gd name="adj2" fmla="val 62363"/>
            </a:avLst>
          </a:prstGeom>
          <a:solidFill>
            <a:schemeClr val="accent4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>
              <a:latin typeface="Arial" pitchFamily="-112" charset="0"/>
              <a:ea typeface="+mn-ea"/>
              <a:cs typeface="+mn-cs"/>
            </a:endParaRPr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6172200" y="6448251"/>
            <a:ext cx="2514600" cy="365125"/>
          </a:xfrm>
        </p:spPr>
        <p:txBody>
          <a:bodyPr/>
          <a:lstStyle/>
          <a:p>
            <a:r>
              <a:rPr lang="it-IT" smtClean="0"/>
              <a:t>September 9th 2014</a:t>
            </a:r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457199" y="6448251"/>
            <a:ext cx="3352801" cy="365125"/>
          </a:xfrm>
        </p:spPr>
        <p:txBody>
          <a:bodyPr/>
          <a:lstStyle/>
          <a:p>
            <a:r>
              <a:rPr lang="en-US" smtClean="0"/>
              <a:t>M. Scaringella - PSD10</a:t>
            </a:r>
            <a:endParaRPr lang="en-US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>
          <a:xfrm>
            <a:off x="3810000" y="6448251"/>
            <a:ext cx="1828800" cy="365125"/>
          </a:xfrm>
        </p:spPr>
        <p:txBody>
          <a:bodyPr/>
          <a:lstStyle/>
          <a:p>
            <a:fld id="{D7E63A33-8271-4DD0-9C48-789913D7C11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401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xfrm>
            <a:off x="500063" y="428625"/>
            <a:ext cx="8229600" cy="1143000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it-IT" sz="4000" dirty="0" err="1" smtClean="0"/>
              <a:t>Tracks</a:t>
            </a:r>
            <a:r>
              <a:rPr lang="it-IT" sz="4000" dirty="0" smtClean="0"/>
              <a:t> with multiple </a:t>
            </a:r>
            <a:r>
              <a:rPr lang="it-IT" sz="4000" dirty="0" err="1" smtClean="0"/>
              <a:t>scattering</a:t>
            </a:r>
            <a:endParaRPr lang="it-IT" sz="4000" dirty="0" smtClean="0"/>
          </a:p>
        </p:txBody>
      </p:sp>
      <p:sp>
        <p:nvSpPr>
          <p:cNvPr id="7" name="Oval 23"/>
          <p:cNvSpPr>
            <a:spLocks noChangeAspect="1" noChangeArrowheads="1"/>
          </p:cNvSpPr>
          <p:nvPr/>
        </p:nvSpPr>
        <p:spPr bwMode="auto">
          <a:xfrm>
            <a:off x="1881188" y="1857375"/>
            <a:ext cx="4227512" cy="4362450"/>
          </a:xfrm>
          <a:prstGeom prst="ellipse">
            <a:avLst/>
          </a:prstGeom>
          <a:solidFill>
            <a:srgbClr val="B2B2B2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t-IT">
              <a:latin typeface="Constantia" pitchFamily="18" charset="0"/>
            </a:endParaRPr>
          </a:p>
        </p:txBody>
      </p:sp>
      <p:sp>
        <p:nvSpPr>
          <p:cNvPr id="8" name="Line 24"/>
          <p:cNvSpPr>
            <a:spLocks noChangeAspect="1" noChangeShapeType="1"/>
          </p:cNvSpPr>
          <p:nvPr/>
        </p:nvSpPr>
        <p:spPr bwMode="auto">
          <a:xfrm>
            <a:off x="1000125" y="4038600"/>
            <a:ext cx="8810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9" name="Line 26"/>
          <p:cNvSpPr>
            <a:spLocks noChangeAspect="1" noChangeShapeType="1"/>
          </p:cNvSpPr>
          <p:nvPr/>
        </p:nvSpPr>
        <p:spPr bwMode="auto">
          <a:xfrm>
            <a:off x="1881188" y="4038600"/>
            <a:ext cx="42275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0" name="Freeform 27"/>
          <p:cNvSpPr>
            <a:spLocks noChangeAspect="1"/>
          </p:cNvSpPr>
          <p:nvPr/>
        </p:nvSpPr>
        <p:spPr bwMode="auto">
          <a:xfrm>
            <a:off x="1881188" y="3221038"/>
            <a:ext cx="4051300" cy="817562"/>
          </a:xfrm>
          <a:custGeom>
            <a:avLst/>
            <a:gdLst>
              <a:gd name="T0" fmla="*/ 0 w 2208"/>
              <a:gd name="T1" fmla="*/ 1547239906 h 432"/>
              <a:gd name="T2" fmla="*/ 2147483647 w 2208"/>
              <a:gd name="T3" fmla="*/ 1031492797 h 432"/>
              <a:gd name="T4" fmla="*/ 2147483647 w 2208"/>
              <a:gd name="T5" fmla="*/ 0 h 432"/>
              <a:gd name="T6" fmla="*/ 0 60000 65536"/>
              <a:gd name="T7" fmla="*/ 0 60000 65536"/>
              <a:gd name="T8" fmla="*/ 0 60000 65536"/>
              <a:gd name="T9" fmla="*/ 0 w 2208"/>
              <a:gd name="T10" fmla="*/ 0 h 432"/>
              <a:gd name="T11" fmla="*/ 2208 w 2208"/>
              <a:gd name="T12" fmla="*/ 432 h 43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08" h="432">
                <a:moveTo>
                  <a:pt x="0" y="432"/>
                </a:moveTo>
                <a:cubicBezTo>
                  <a:pt x="392" y="396"/>
                  <a:pt x="784" y="360"/>
                  <a:pt x="1152" y="288"/>
                </a:cubicBezTo>
                <a:cubicBezTo>
                  <a:pt x="1520" y="216"/>
                  <a:pt x="1864" y="108"/>
                  <a:pt x="2208" y="0"/>
                </a:cubicBezTo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it-IT">
              <a:latin typeface="Constantia" pitchFamily="18" charset="0"/>
            </a:endParaRPr>
          </a:p>
        </p:txBody>
      </p:sp>
      <p:sp>
        <p:nvSpPr>
          <p:cNvPr id="11" name="Freeform 28"/>
          <p:cNvSpPr>
            <a:spLocks noChangeAspect="1"/>
          </p:cNvSpPr>
          <p:nvPr/>
        </p:nvSpPr>
        <p:spPr bwMode="auto">
          <a:xfrm>
            <a:off x="1881188" y="4038600"/>
            <a:ext cx="4051300" cy="817563"/>
          </a:xfrm>
          <a:custGeom>
            <a:avLst/>
            <a:gdLst>
              <a:gd name="T0" fmla="*/ 0 w 2208"/>
              <a:gd name="T1" fmla="*/ 0 h 432"/>
              <a:gd name="T2" fmla="*/ 2147483647 w 2208"/>
              <a:gd name="T3" fmla="*/ 515747976 h 432"/>
              <a:gd name="T4" fmla="*/ 2147483647 w 2208"/>
              <a:gd name="T5" fmla="*/ 1547243691 h 432"/>
              <a:gd name="T6" fmla="*/ 0 60000 65536"/>
              <a:gd name="T7" fmla="*/ 0 60000 65536"/>
              <a:gd name="T8" fmla="*/ 0 60000 65536"/>
              <a:gd name="T9" fmla="*/ 0 w 2208"/>
              <a:gd name="T10" fmla="*/ 0 h 432"/>
              <a:gd name="T11" fmla="*/ 2208 w 2208"/>
              <a:gd name="T12" fmla="*/ 432 h 43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08" h="432">
                <a:moveTo>
                  <a:pt x="0" y="0"/>
                </a:moveTo>
                <a:cubicBezTo>
                  <a:pt x="392" y="36"/>
                  <a:pt x="784" y="72"/>
                  <a:pt x="1152" y="144"/>
                </a:cubicBezTo>
                <a:cubicBezTo>
                  <a:pt x="1520" y="216"/>
                  <a:pt x="1864" y="324"/>
                  <a:pt x="2208" y="432"/>
                </a:cubicBezTo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it-IT">
              <a:latin typeface="Constantia" pitchFamily="18" charset="0"/>
            </a:endParaRPr>
          </a:p>
        </p:txBody>
      </p:sp>
      <p:sp>
        <p:nvSpPr>
          <p:cNvPr id="12" name="Freeform 29"/>
          <p:cNvSpPr>
            <a:spLocks noChangeAspect="1"/>
          </p:cNvSpPr>
          <p:nvPr/>
        </p:nvSpPr>
        <p:spPr bwMode="auto">
          <a:xfrm>
            <a:off x="1881188" y="3494088"/>
            <a:ext cx="4140200" cy="544512"/>
          </a:xfrm>
          <a:custGeom>
            <a:avLst/>
            <a:gdLst>
              <a:gd name="T0" fmla="*/ 0 w 2256"/>
              <a:gd name="T1" fmla="*/ 1029490724 h 288"/>
              <a:gd name="T2" fmla="*/ 969966682 w 2256"/>
              <a:gd name="T3" fmla="*/ 965147347 h 288"/>
              <a:gd name="T4" fmla="*/ 1535780924 w 2256"/>
              <a:gd name="T5" fmla="*/ 1029490724 h 288"/>
              <a:gd name="T6" fmla="*/ 2147483647 w 2256"/>
              <a:gd name="T7" fmla="*/ 879356493 h 288"/>
              <a:gd name="T8" fmla="*/ 2147483647 w 2256"/>
              <a:gd name="T9" fmla="*/ 707774784 h 288"/>
              <a:gd name="T10" fmla="*/ 2147483647 w 2256"/>
              <a:gd name="T11" fmla="*/ 772117925 h 288"/>
              <a:gd name="T12" fmla="*/ 2147483647 w 2256"/>
              <a:gd name="T13" fmla="*/ 493297530 h 288"/>
              <a:gd name="T14" fmla="*/ 2147483647 w 2256"/>
              <a:gd name="T15" fmla="*/ 428954390 h 288"/>
              <a:gd name="T16" fmla="*/ 2147483647 w 2256"/>
              <a:gd name="T17" fmla="*/ 171581768 h 288"/>
              <a:gd name="T18" fmla="*/ 2147483647 w 2256"/>
              <a:gd name="T19" fmla="*/ 150134054 h 288"/>
              <a:gd name="T20" fmla="*/ 2147483647 w 2256"/>
              <a:gd name="T21" fmla="*/ 0 h 28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256"/>
              <a:gd name="T34" fmla="*/ 0 h 288"/>
              <a:gd name="T35" fmla="*/ 2256 w 2256"/>
              <a:gd name="T36" fmla="*/ 288 h 288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256" h="288">
                <a:moveTo>
                  <a:pt x="0" y="288"/>
                </a:moveTo>
                <a:lnTo>
                  <a:pt x="288" y="270"/>
                </a:lnTo>
                <a:lnTo>
                  <a:pt x="456" y="288"/>
                </a:lnTo>
                <a:lnTo>
                  <a:pt x="702" y="246"/>
                </a:lnTo>
                <a:lnTo>
                  <a:pt x="972" y="198"/>
                </a:lnTo>
                <a:lnTo>
                  <a:pt x="1170" y="216"/>
                </a:lnTo>
                <a:lnTo>
                  <a:pt x="1434" y="138"/>
                </a:lnTo>
                <a:lnTo>
                  <a:pt x="1662" y="120"/>
                </a:lnTo>
                <a:lnTo>
                  <a:pt x="1890" y="48"/>
                </a:lnTo>
                <a:lnTo>
                  <a:pt x="2100" y="42"/>
                </a:lnTo>
                <a:lnTo>
                  <a:pt x="2256" y="0"/>
                </a:lnTo>
              </a:path>
            </a:pathLst>
          </a:cu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it-IT">
              <a:latin typeface="Constantia" pitchFamily="18" charset="0"/>
            </a:endParaRPr>
          </a:p>
        </p:txBody>
      </p:sp>
      <p:sp>
        <p:nvSpPr>
          <p:cNvPr id="13" name="Text Box 32"/>
          <p:cNvSpPr txBox="1">
            <a:spLocks noChangeArrowheads="1"/>
          </p:cNvSpPr>
          <p:nvPr/>
        </p:nvSpPr>
        <p:spPr bwMode="auto">
          <a:xfrm>
            <a:off x="5041900" y="3941763"/>
            <a:ext cx="1101725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400" b="1">
                <a:latin typeface="Constantia" pitchFamily="18" charset="0"/>
              </a:rPr>
              <a:t>L</a:t>
            </a:r>
          </a:p>
        </p:txBody>
      </p:sp>
      <p:sp>
        <p:nvSpPr>
          <p:cNvPr id="14" name="CasellaDiTesto 13"/>
          <p:cNvSpPr txBox="1">
            <a:spLocks noChangeArrowheads="1"/>
          </p:cNvSpPr>
          <p:nvPr/>
        </p:nvSpPr>
        <p:spPr bwMode="auto">
          <a:xfrm>
            <a:off x="6007152" y="1763303"/>
            <a:ext cx="26527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it-IT" dirty="0">
                <a:latin typeface="Constantia" pitchFamily="18" charset="0"/>
              </a:rPr>
              <a:t>Measurements: </a:t>
            </a:r>
          </a:p>
          <a:p>
            <a:pPr eaLnBrk="1" hangingPunct="1"/>
            <a:r>
              <a:rPr lang="it-IT" dirty="0">
                <a:latin typeface="Constantia" pitchFamily="18" charset="0"/>
              </a:rPr>
              <a:t>entry  position and angle</a:t>
            </a:r>
          </a:p>
        </p:txBody>
      </p:sp>
      <p:sp>
        <p:nvSpPr>
          <p:cNvPr id="15" name="CasellaDiTesto 14"/>
          <p:cNvSpPr txBox="1">
            <a:spLocks noChangeArrowheads="1"/>
          </p:cNvSpPr>
          <p:nvPr/>
        </p:nvSpPr>
        <p:spPr bwMode="auto">
          <a:xfrm>
            <a:off x="6607175" y="1547991"/>
            <a:ext cx="23399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it-IT" dirty="0">
                <a:solidFill>
                  <a:srgbClr val="FF0000"/>
                </a:solidFill>
                <a:latin typeface="Constantia" pitchFamily="18" charset="0"/>
              </a:rPr>
              <a:t>Proton true trajectory</a:t>
            </a:r>
          </a:p>
        </p:txBody>
      </p:sp>
      <p:sp>
        <p:nvSpPr>
          <p:cNvPr id="16" name="CasellaDiTesto 15"/>
          <p:cNvSpPr txBox="1">
            <a:spLocks noChangeArrowheads="1"/>
          </p:cNvSpPr>
          <p:nvPr/>
        </p:nvSpPr>
        <p:spPr bwMode="auto">
          <a:xfrm>
            <a:off x="6213527" y="3529805"/>
            <a:ext cx="24463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it-IT" dirty="0">
                <a:latin typeface="Constantia" pitchFamily="18" charset="0"/>
              </a:rPr>
              <a:t>L </a:t>
            </a:r>
            <a:r>
              <a:rPr lang="it-IT" dirty="0">
                <a:latin typeface="Constantia" pitchFamily="18" charset="0"/>
                <a:sym typeface="Wingdings" pitchFamily="2" charset="2"/>
              </a:rPr>
              <a:t></a:t>
            </a:r>
            <a:r>
              <a:rPr lang="it-IT" dirty="0">
                <a:latin typeface="Constantia" pitchFamily="18" charset="0"/>
              </a:rPr>
              <a:t> straight line  with </a:t>
            </a:r>
          </a:p>
          <a:p>
            <a:pPr eaLnBrk="1" hangingPunct="1"/>
            <a:r>
              <a:rPr lang="it-IT" dirty="0">
                <a:latin typeface="Constantia" pitchFamily="18" charset="0"/>
              </a:rPr>
              <a:t>confidence limits</a:t>
            </a:r>
          </a:p>
        </p:txBody>
      </p:sp>
      <p:sp>
        <p:nvSpPr>
          <p:cNvPr id="17" name="Line 18"/>
          <p:cNvSpPr>
            <a:spLocks noChangeAspect="1" noChangeShapeType="1"/>
          </p:cNvSpPr>
          <p:nvPr/>
        </p:nvSpPr>
        <p:spPr bwMode="auto">
          <a:xfrm flipV="1">
            <a:off x="6045200" y="3187700"/>
            <a:ext cx="900113" cy="2857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8" name="CasellaDiTesto 17"/>
          <p:cNvSpPr txBox="1">
            <a:spLocks noChangeArrowheads="1"/>
          </p:cNvSpPr>
          <p:nvPr/>
        </p:nvSpPr>
        <p:spPr bwMode="auto">
          <a:xfrm>
            <a:off x="6130925" y="1391444"/>
            <a:ext cx="280147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it-IT" dirty="0">
                <a:latin typeface="Constantia" pitchFamily="18" charset="0"/>
              </a:rPr>
              <a:t>Measurements: entry </a:t>
            </a:r>
            <a:r>
              <a:rPr lang="it-IT" dirty="0" smtClean="0">
                <a:latin typeface="Constantia" pitchFamily="18" charset="0"/>
              </a:rPr>
              <a:t>and </a:t>
            </a:r>
          </a:p>
          <a:p>
            <a:pPr eaLnBrk="1" hangingPunct="1"/>
            <a:r>
              <a:rPr lang="it-IT" dirty="0" smtClean="0">
                <a:latin typeface="Constantia" pitchFamily="18" charset="0"/>
              </a:rPr>
              <a:t>exit position and angle, exit position</a:t>
            </a:r>
            <a:endParaRPr lang="it-IT" dirty="0">
              <a:latin typeface="Constantia" pitchFamily="18" charset="0"/>
            </a:endParaRPr>
          </a:p>
        </p:txBody>
      </p:sp>
      <p:grpSp>
        <p:nvGrpSpPr>
          <p:cNvPr id="19" name="Gruppo 48"/>
          <p:cNvGrpSpPr>
            <a:grpSpLocks/>
          </p:cNvGrpSpPr>
          <p:nvPr/>
        </p:nvGrpSpPr>
        <p:grpSpPr bwMode="auto">
          <a:xfrm>
            <a:off x="1909763" y="3281363"/>
            <a:ext cx="4143375" cy="958850"/>
            <a:chOff x="1943067" y="2909847"/>
            <a:chExt cx="4143883" cy="958352"/>
          </a:xfrm>
        </p:grpSpPr>
        <p:sp>
          <p:nvSpPr>
            <p:cNvPr id="20" name="Line 17"/>
            <p:cNvSpPr>
              <a:spLocks noChangeAspect="1" noChangeShapeType="1"/>
            </p:cNvSpPr>
            <p:nvPr/>
          </p:nvSpPr>
          <p:spPr bwMode="auto">
            <a:xfrm flipV="1">
              <a:off x="1943067" y="3093897"/>
              <a:ext cx="4129131" cy="5807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1" name="Freeform 19"/>
            <p:cNvSpPr>
              <a:spLocks noChangeAspect="1"/>
            </p:cNvSpPr>
            <p:nvPr/>
          </p:nvSpPr>
          <p:spPr bwMode="auto">
            <a:xfrm>
              <a:off x="1957810" y="2909847"/>
              <a:ext cx="4129140" cy="774302"/>
            </a:xfrm>
            <a:custGeom>
              <a:avLst/>
              <a:gdLst>
                <a:gd name="T0" fmla="*/ 0 w 2304"/>
                <a:gd name="T1" fmla="*/ 1561311433 h 384"/>
                <a:gd name="T2" fmla="*/ 2147483647 w 2304"/>
                <a:gd name="T3" fmla="*/ 195164433 h 384"/>
                <a:gd name="T4" fmla="*/ 2147483647 w 2304"/>
                <a:gd name="T5" fmla="*/ 390328866 h 384"/>
                <a:gd name="T6" fmla="*/ 0 60000 65536"/>
                <a:gd name="T7" fmla="*/ 0 60000 65536"/>
                <a:gd name="T8" fmla="*/ 0 60000 65536"/>
                <a:gd name="T9" fmla="*/ 0 w 2304"/>
                <a:gd name="T10" fmla="*/ 0 h 384"/>
                <a:gd name="T11" fmla="*/ 2304 w 2304"/>
                <a:gd name="T12" fmla="*/ 384 h 38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04" h="384">
                  <a:moveTo>
                    <a:pt x="0" y="384"/>
                  </a:moveTo>
                  <a:cubicBezTo>
                    <a:pt x="360" y="240"/>
                    <a:pt x="720" y="96"/>
                    <a:pt x="1104" y="48"/>
                  </a:cubicBezTo>
                  <a:cubicBezTo>
                    <a:pt x="1488" y="0"/>
                    <a:pt x="1896" y="48"/>
                    <a:pt x="2304" y="96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it-IT">
                <a:latin typeface="Constantia" pitchFamily="18" charset="0"/>
              </a:endParaRPr>
            </a:p>
          </p:txBody>
        </p:sp>
        <p:sp>
          <p:nvSpPr>
            <p:cNvPr id="22" name="Freeform 20"/>
            <p:cNvSpPr>
              <a:spLocks noChangeAspect="1"/>
            </p:cNvSpPr>
            <p:nvPr/>
          </p:nvSpPr>
          <p:spPr bwMode="auto">
            <a:xfrm>
              <a:off x="1943067" y="3093897"/>
              <a:ext cx="4129131" cy="774302"/>
            </a:xfrm>
            <a:custGeom>
              <a:avLst/>
              <a:gdLst>
                <a:gd name="T0" fmla="*/ 0 w 2304"/>
                <a:gd name="T1" fmla="*/ 1170984709 h 384"/>
                <a:gd name="T2" fmla="*/ 2147483647 w 2304"/>
                <a:gd name="T3" fmla="*/ 1366147063 h 384"/>
                <a:gd name="T4" fmla="*/ 2147483647 w 2304"/>
                <a:gd name="T5" fmla="*/ 0 h 384"/>
                <a:gd name="T6" fmla="*/ 0 60000 65536"/>
                <a:gd name="T7" fmla="*/ 0 60000 65536"/>
                <a:gd name="T8" fmla="*/ 0 60000 65536"/>
                <a:gd name="T9" fmla="*/ 0 w 2304"/>
                <a:gd name="T10" fmla="*/ 0 h 384"/>
                <a:gd name="T11" fmla="*/ 2304 w 2304"/>
                <a:gd name="T12" fmla="*/ 384 h 38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04" h="384">
                  <a:moveTo>
                    <a:pt x="0" y="288"/>
                  </a:moveTo>
                  <a:cubicBezTo>
                    <a:pt x="384" y="336"/>
                    <a:pt x="768" y="384"/>
                    <a:pt x="1152" y="336"/>
                  </a:cubicBezTo>
                  <a:cubicBezTo>
                    <a:pt x="1536" y="288"/>
                    <a:pt x="1920" y="144"/>
                    <a:pt x="2304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it-IT">
                <a:latin typeface="Constantia" pitchFamily="18" charset="0"/>
              </a:endParaRPr>
            </a:p>
          </p:txBody>
        </p:sp>
        <p:sp>
          <p:nvSpPr>
            <p:cNvPr id="23" name="Text Box 30"/>
            <p:cNvSpPr txBox="1">
              <a:spLocks noChangeArrowheads="1"/>
            </p:cNvSpPr>
            <p:nvPr/>
          </p:nvSpPr>
          <p:spPr bwMode="auto">
            <a:xfrm>
              <a:off x="3904366" y="2938548"/>
              <a:ext cx="846460" cy="491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2400" b="1">
                  <a:latin typeface="Constantia" pitchFamily="18" charset="0"/>
                </a:rPr>
                <a:t>L’</a:t>
              </a:r>
            </a:p>
          </p:txBody>
        </p:sp>
      </p:grpSp>
      <p:sp>
        <p:nvSpPr>
          <p:cNvPr id="24" name="CasellaDiTesto 23"/>
          <p:cNvSpPr txBox="1">
            <a:spLocks noChangeArrowheads="1"/>
          </p:cNvSpPr>
          <p:nvPr/>
        </p:nvSpPr>
        <p:spPr bwMode="auto">
          <a:xfrm>
            <a:off x="6169025" y="2541587"/>
            <a:ext cx="23764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it-IT" dirty="0">
                <a:latin typeface="Constantia" pitchFamily="18" charset="0"/>
              </a:rPr>
              <a:t>L’ </a:t>
            </a:r>
            <a:r>
              <a:rPr lang="it-IT" dirty="0">
                <a:latin typeface="Constantia" pitchFamily="18" charset="0"/>
                <a:sym typeface="Wingdings" pitchFamily="2" charset="2"/>
              </a:rPr>
              <a:t> straight line with</a:t>
            </a:r>
          </a:p>
          <a:p>
            <a:pPr eaLnBrk="1" hangingPunct="1"/>
            <a:r>
              <a:rPr lang="it-IT" dirty="0">
                <a:latin typeface="Constantia" pitchFamily="18" charset="0"/>
                <a:sym typeface="Wingdings" pitchFamily="2" charset="2"/>
              </a:rPr>
              <a:t>confidence limits</a:t>
            </a:r>
            <a:endParaRPr lang="it-IT" dirty="0">
              <a:latin typeface="Constantia" pitchFamily="18" charset="0"/>
            </a:endParaRPr>
          </a:p>
        </p:txBody>
      </p:sp>
      <p:sp>
        <p:nvSpPr>
          <p:cNvPr id="25" name="CasellaDiTesto 49"/>
          <p:cNvSpPr txBox="1">
            <a:spLocks noChangeArrowheads="1"/>
          </p:cNvSpPr>
          <p:nvPr/>
        </p:nvSpPr>
        <p:spPr bwMode="auto">
          <a:xfrm>
            <a:off x="6500813" y="5143500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it-IT">
              <a:latin typeface="Constantia" pitchFamily="18" charset="0"/>
            </a:endParaRPr>
          </a:p>
        </p:txBody>
      </p:sp>
      <p:sp>
        <p:nvSpPr>
          <p:cNvPr id="26" name="CasellaDiTesto 25"/>
          <p:cNvSpPr txBox="1">
            <a:spLocks noChangeArrowheads="1"/>
          </p:cNvSpPr>
          <p:nvPr/>
        </p:nvSpPr>
        <p:spPr bwMode="auto">
          <a:xfrm>
            <a:off x="5583141" y="5322453"/>
            <a:ext cx="2996526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it-IT" dirty="0">
                <a:latin typeface="Constantia" pitchFamily="18" charset="0"/>
              </a:rPr>
              <a:t>Measurements: entry and</a:t>
            </a:r>
          </a:p>
          <a:p>
            <a:pPr eaLnBrk="1" hangingPunct="1"/>
            <a:r>
              <a:rPr lang="it-IT" dirty="0">
                <a:latin typeface="Constantia" pitchFamily="18" charset="0"/>
              </a:rPr>
              <a:t>Exit position and angle +</a:t>
            </a:r>
          </a:p>
          <a:p>
            <a:pPr eaLnBrk="1" hangingPunct="1"/>
            <a:r>
              <a:rPr lang="it-IT" b="1" dirty="0">
                <a:solidFill>
                  <a:srgbClr val="FF0000"/>
                </a:solidFill>
                <a:latin typeface="Constantia" pitchFamily="18" charset="0"/>
              </a:rPr>
              <a:t>Most Likely Path </a:t>
            </a:r>
            <a:r>
              <a:rPr lang="it-IT" b="1" dirty="0" smtClean="0">
                <a:solidFill>
                  <a:srgbClr val="FF0000"/>
                </a:solidFill>
                <a:latin typeface="Constantia" pitchFamily="18" charset="0"/>
              </a:rPr>
              <a:t>(MLP)</a:t>
            </a:r>
          </a:p>
          <a:p>
            <a:pPr eaLnBrk="1" hangingPunct="1"/>
            <a:r>
              <a:rPr lang="it-IT" b="1" dirty="0" smtClean="0">
                <a:solidFill>
                  <a:srgbClr val="FF0000"/>
                </a:solidFill>
                <a:latin typeface="Constantia" pitchFamily="18" charset="0"/>
              </a:rPr>
              <a:t>calculation</a:t>
            </a:r>
            <a:endParaRPr lang="it-IT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grpSp>
        <p:nvGrpSpPr>
          <p:cNvPr id="27" name="Gruppo 51"/>
          <p:cNvGrpSpPr>
            <a:grpSpLocks/>
          </p:cNvGrpSpPr>
          <p:nvPr/>
        </p:nvGrpSpPr>
        <p:grpSpPr bwMode="auto">
          <a:xfrm>
            <a:off x="1862138" y="3486150"/>
            <a:ext cx="4268787" cy="847725"/>
            <a:chOff x="1200559" y="2714620"/>
            <a:chExt cx="4267679" cy="847468"/>
          </a:xfrm>
        </p:grpSpPr>
        <p:sp>
          <p:nvSpPr>
            <p:cNvPr id="28" name="Freeform 12"/>
            <p:cNvSpPr>
              <a:spLocks noChangeAspect="1"/>
            </p:cNvSpPr>
            <p:nvPr/>
          </p:nvSpPr>
          <p:spPr bwMode="auto">
            <a:xfrm>
              <a:off x="1200559" y="2714620"/>
              <a:ext cx="4140157" cy="545400"/>
            </a:xfrm>
            <a:custGeom>
              <a:avLst/>
              <a:gdLst>
                <a:gd name="T0" fmla="*/ 0 w 2256"/>
                <a:gd name="T1" fmla="*/ 1032851286 h 288"/>
                <a:gd name="T2" fmla="*/ 2147483647 w 2256"/>
                <a:gd name="T3" fmla="*/ 344283722 h 288"/>
                <a:gd name="T4" fmla="*/ 2147483647 w 2256"/>
                <a:gd name="T5" fmla="*/ 0 h 288"/>
                <a:gd name="T6" fmla="*/ 0 60000 65536"/>
                <a:gd name="T7" fmla="*/ 0 60000 65536"/>
                <a:gd name="T8" fmla="*/ 0 60000 65536"/>
                <a:gd name="T9" fmla="*/ 0 w 2256"/>
                <a:gd name="T10" fmla="*/ 0 h 288"/>
                <a:gd name="T11" fmla="*/ 2256 w 2256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56" h="288">
                  <a:moveTo>
                    <a:pt x="0" y="288"/>
                  </a:moveTo>
                  <a:cubicBezTo>
                    <a:pt x="388" y="216"/>
                    <a:pt x="776" y="144"/>
                    <a:pt x="1152" y="96"/>
                  </a:cubicBezTo>
                  <a:cubicBezTo>
                    <a:pt x="1528" y="48"/>
                    <a:pt x="1892" y="24"/>
                    <a:pt x="2256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it-IT">
                <a:latin typeface="Constantia" pitchFamily="18" charset="0"/>
              </a:endParaRPr>
            </a:p>
          </p:txBody>
        </p:sp>
        <p:grpSp>
          <p:nvGrpSpPr>
            <p:cNvPr id="29" name="Gruppo 37"/>
            <p:cNvGrpSpPr>
              <a:grpSpLocks/>
            </p:cNvGrpSpPr>
            <p:nvPr/>
          </p:nvGrpSpPr>
          <p:grpSpPr bwMode="auto">
            <a:xfrm>
              <a:off x="1204888" y="2714620"/>
              <a:ext cx="4263350" cy="847468"/>
              <a:chOff x="3381182" y="3779316"/>
              <a:chExt cx="4263350" cy="847468"/>
            </a:xfrm>
          </p:grpSpPr>
          <p:sp>
            <p:nvSpPr>
              <p:cNvPr id="30" name="Freeform 11"/>
              <p:cNvSpPr>
                <a:spLocks noChangeAspect="1"/>
              </p:cNvSpPr>
              <p:nvPr/>
            </p:nvSpPr>
            <p:spPr bwMode="auto">
              <a:xfrm>
                <a:off x="3381182" y="3779316"/>
                <a:ext cx="4140157" cy="545400"/>
              </a:xfrm>
              <a:custGeom>
                <a:avLst/>
                <a:gdLst>
                  <a:gd name="T0" fmla="*/ 0 w 2256"/>
                  <a:gd name="T1" fmla="*/ 1032851286 h 288"/>
                  <a:gd name="T2" fmla="*/ 2147483647 w 2256"/>
                  <a:gd name="T3" fmla="*/ 860709247 h 288"/>
                  <a:gd name="T4" fmla="*/ 2147483647 w 2256"/>
                  <a:gd name="T5" fmla="*/ 0 h 288"/>
                  <a:gd name="T6" fmla="*/ 0 60000 65536"/>
                  <a:gd name="T7" fmla="*/ 0 60000 65536"/>
                  <a:gd name="T8" fmla="*/ 0 60000 65536"/>
                  <a:gd name="T9" fmla="*/ 0 w 2256"/>
                  <a:gd name="T10" fmla="*/ 0 h 288"/>
                  <a:gd name="T11" fmla="*/ 2256 w 2256"/>
                  <a:gd name="T12" fmla="*/ 288 h 28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56" h="288">
                    <a:moveTo>
                      <a:pt x="0" y="288"/>
                    </a:moveTo>
                    <a:cubicBezTo>
                      <a:pt x="436" y="288"/>
                      <a:pt x="872" y="288"/>
                      <a:pt x="1248" y="240"/>
                    </a:cubicBezTo>
                    <a:cubicBezTo>
                      <a:pt x="1624" y="192"/>
                      <a:pt x="1940" y="96"/>
                      <a:pt x="2256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it-IT">
                  <a:latin typeface="Constantia" pitchFamily="18" charset="0"/>
                </a:endParaRPr>
              </a:p>
            </p:txBody>
          </p:sp>
          <p:sp>
            <p:nvSpPr>
              <p:cNvPr id="31" name="Freeform 13"/>
              <p:cNvSpPr>
                <a:spLocks noChangeAspect="1"/>
              </p:cNvSpPr>
              <p:nvPr/>
            </p:nvSpPr>
            <p:spPr bwMode="auto">
              <a:xfrm>
                <a:off x="3381182" y="3779316"/>
                <a:ext cx="4140157" cy="818100"/>
              </a:xfrm>
              <a:custGeom>
                <a:avLst/>
                <a:gdLst>
                  <a:gd name="T0" fmla="*/ 0 w 2256"/>
                  <a:gd name="T1" fmla="*/ 1032851432 h 432"/>
                  <a:gd name="T2" fmla="*/ 2147483647 w 2256"/>
                  <a:gd name="T3" fmla="*/ 1377135084 h 432"/>
                  <a:gd name="T4" fmla="*/ 2147483647 w 2256"/>
                  <a:gd name="T5" fmla="*/ 0 h 432"/>
                  <a:gd name="T6" fmla="*/ 0 60000 65536"/>
                  <a:gd name="T7" fmla="*/ 0 60000 65536"/>
                  <a:gd name="T8" fmla="*/ 0 60000 65536"/>
                  <a:gd name="T9" fmla="*/ 0 w 2256"/>
                  <a:gd name="T10" fmla="*/ 0 h 432"/>
                  <a:gd name="T11" fmla="*/ 2256 w 2256"/>
                  <a:gd name="T12" fmla="*/ 432 h 43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56" h="432">
                    <a:moveTo>
                      <a:pt x="0" y="288"/>
                    </a:moveTo>
                    <a:cubicBezTo>
                      <a:pt x="436" y="360"/>
                      <a:pt x="872" y="432"/>
                      <a:pt x="1248" y="384"/>
                    </a:cubicBezTo>
                    <a:cubicBezTo>
                      <a:pt x="1624" y="336"/>
                      <a:pt x="1940" y="168"/>
                      <a:pt x="2256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it-IT">
                  <a:latin typeface="Constantia" pitchFamily="18" charset="0"/>
                </a:endParaRPr>
              </a:p>
            </p:txBody>
          </p:sp>
          <p:sp>
            <p:nvSpPr>
              <p:cNvPr id="32" name="Text Box 31"/>
              <p:cNvSpPr txBox="1">
                <a:spLocks noChangeArrowheads="1"/>
              </p:cNvSpPr>
              <p:nvPr/>
            </p:nvSpPr>
            <p:spPr bwMode="auto">
              <a:xfrm>
                <a:off x="6542196" y="4038443"/>
                <a:ext cx="1102336" cy="5883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sz="2400" b="1">
                    <a:latin typeface="Constantia" pitchFamily="18" charset="0"/>
                  </a:rPr>
                  <a:t>L’’</a:t>
                </a:r>
              </a:p>
            </p:txBody>
          </p:sp>
        </p:grpSp>
      </p:grpSp>
      <p:sp>
        <p:nvSpPr>
          <p:cNvPr id="33" name="CasellaDiTesto 32"/>
          <p:cNvSpPr txBox="1">
            <a:spLocks noChangeArrowheads="1"/>
          </p:cNvSpPr>
          <p:nvPr/>
        </p:nvSpPr>
        <p:spPr bwMode="auto">
          <a:xfrm>
            <a:off x="6038388" y="4459979"/>
            <a:ext cx="298947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it-IT" dirty="0">
                <a:latin typeface="Constantia" pitchFamily="18" charset="0"/>
              </a:rPr>
              <a:t>L’’ curved trajectory with</a:t>
            </a:r>
          </a:p>
          <a:p>
            <a:pPr eaLnBrk="1" hangingPunct="1"/>
            <a:r>
              <a:rPr lang="it-IT" dirty="0" err="1" smtClean="0">
                <a:latin typeface="Constantia" pitchFamily="18" charset="0"/>
              </a:rPr>
              <a:t>Narrower</a:t>
            </a:r>
            <a:r>
              <a:rPr lang="it-IT" dirty="0" smtClean="0">
                <a:latin typeface="Constantia" pitchFamily="18" charset="0"/>
              </a:rPr>
              <a:t> </a:t>
            </a:r>
            <a:r>
              <a:rPr lang="it-IT" dirty="0">
                <a:latin typeface="Constantia" pitchFamily="18" charset="0"/>
              </a:rPr>
              <a:t>confidence limits</a:t>
            </a:r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6172200" y="6448251"/>
            <a:ext cx="2514600" cy="365125"/>
          </a:xfrm>
        </p:spPr>
        <p:txBody>
          <a:bodyPr/>
          <a:lstStyle/>
          <a:p>
            <a:r>
              <a:rPr lang="it-IT" smtClean="0"/>
              <a:t>September 9th 2014</a:t>
            </a:r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457199" y="6448251"/>
            <a:ext cx="3352801" cy="365125"/>
          </a:xfrm>
        </p:spPr>
        <p:txBody>
          <a:bodyPr/>
          <a:lstStyle/>
          <a:p>
            <a:r>
              <a:rPr lang="en-US" smtClean="0"/>
              <a:t>M. Scaringella - PSD10</a:t>
            </a:r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3810000" y="6448251"/>
            <a:ext cx="1828800" cy="365125"/>
          </a:xfrm>
        </p:spPr>
        <p:txBody>
          <a:bodyPr/>
          <a:lstStyle/>
          <a:p>
            <a:fld id="{D7E63A33-8271-4DD0-9C48-789913D7C11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171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5" presetClass="exit" presetSubtype="1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" presetClass="entr" presetSubtype="1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8" grpId="2" animBg="1"/>
      <p:bldP spid="8" grpId="3" animBg="1"/>
      <p:bldP spid="8" grpId="4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3" grpId="0"/>
      <p:bldP spid="13" grpId="1"/>
      <p:bldP spid="14" grpId="0"/>
      <p:bldP spid="14" grpId="1"/>
      <p:bldP spid="15" grpId="0"/>
      <p:bldP spid="15" grpId="1"/>
      <p:bldP spid="16" grpId="0"/>
      <p:bldP spid="16" grpId="1"/>
      <p:bldP spid="17" grpId="0" animBg="1"/>
      <p:bldP spid="17" grpId="1" animBg="1"/>
      <p:bldP spid="17" grpId="2" animBg="1"/>
      <p:bldP spid="18" grpId="0"/>
      <p:bldP spid="18" grpId="1"/>
      <p:bldP spid="24" grpId="0"/>
      <p:bldP spid="24" grpId="1"/>
      <p:bldP spid="26" grpId="0"/>
      <p:bldP spid="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xfrm>
            <a:off x="193118" y="260648"/>
            <a:ext cx="8305800" cy="578328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it-IT" dirty="0" smtClean="0"/>
              <a:t>Most likely path error envelope</a:t>
            </a:r>
            <a:endParaRPr lang="it-IT" dirty="0"/>
          </a:p>
        </p:txBody>
      </p:sp>
      <p:pic>
        <p:nvPicPr>
          <p:cNvPr id="7" name="Picture 2" descr="C:\Users\Carlo\Documents\Prima\upgrade\Williams\mlp_320um_exampl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4881" y="1628800"/>
            <a:ext cx="5621255" cy="4392488"/>
          </a:xfrm>
          <a:prstGeom prst="rect">
            <a:avLst/>
          </a:prstGeom>
          <a:noFill/>
        </p:spPr>
      </p:pic>
      <p:sp>
        <p:nvSpPr>
          <p:cNvPr id="8" name="CasellaDiTesto 7"/>
          <p:cNvSpPr txBox="1"/>
          <p:nvPr/>
        </p:nvSpPr>
        <p:spPr>
          <a:xfrm>
            <a:off x="5796136" y="1628800"/>
            <a:ext cx="334786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+mn-lt"/>
              </a:rPr>
              <a:t>MLP example with 200MeV</a:t>
            </a:r>
          </a:p>
          <a:p>
            <a:r>
              <a:rPr lang="it-IT" dirty="0" smtClean="0">
                <a:latin typeface="+mn-lt"/>
              </a:rPr>
              <a:t>kinetic energy protons in</a:t>
            </a:r>
          </a:p>
          <a:p>
            <a:r>
              <a:rPr lang="it-IT" dirty="0" smtClean="0">
                <a:latin typeface="+mn-lt"/>
              </a:rPr>
              <a:t>20cm of water:</a:t>
            </a:r>
          </a:p>
          <a:p>
            <a:endParaRPr lang="it-IT" dirty="0" smtClean="0">
              <a:latin typeface="+mn-lt"/>
            </a:endParaRPr>
          </a:p>
          <a:p>
            <a:r>
              <a:rPr lang="it-IT" dirty="0" smtClean="0">
                <a:latin typeface="+mn-lt"/>
              </a:rPr>
              <a:t>Entry: Y(0) = 0.2cm</a:t>
            </a:r>
          </a:p>
          <a:p>
            <a:r>
              <a:rPr lang="it-IT" dirty="0" smtClean="0">
                <a:latin typeface="+mn-lt"/>
              </a:rPr>
              <a:t>	   Y’(0) = -10mrad</a:t>
            </a:r>
          </a:p>
          <a:p>
            <a:r>
              <a:rPr lang="it-IT" dirty="0" smtClean="0">
                <a:latin typeface="+mn-lt"/>
              </a:rPr>
              <a:t>Exit:  Y(20) = -0.1cm</a:t>
            </a:r>
          </a:p>
          <a:p>
            <a:r>
              <a:rPr lang="it-IT" dirty="0" smtClean="0">
                <a:latin typeface="+mn-lt"/>
              </a:rPr>
              <a:t>	Y’(20) = +10mrad</a:t>
            </a:r>
          </a:p>
          <a:p>
            <a:endParaRPr lang="it-IT" dirty="0" smtClean="0">
              <a:latin typeface="+mn-lt"/>
            </a:endParaRPr>
          </a:p>
          <a:p>
            <a:r>
              <a:rPr lang="it-IT" dirty="0" smtClean="0">
                <a:latin typeface="+mn-lt"/>
              </a:rPr>
              <a:t>Silicon microstrip detectors:</a:t>
            </a:r>
          </a:p>
          <a:p>
            <a:r>
              <a:rPr lang="it-IT" dirty="0">
                <a:latin typeface="+mn-lt"/>
              </a:rPr>
              <a:t>	</a:t>
            </a:r>
            <a:r>
              <a:rPr lang="it-IT" dirty="0" smtClean="0">
                <a:latin typeface="+mn-lt"/>
              </a:rPr>
              <a:t>320</a:t>
            </a:r>
            <a:r>
              <a:rPr lang="it-IT" dirty="0" smtClean="0">
                <a:latin typeface="Symbol" pitchFamily="18" charset="2"/>
              </a:rPr>
              <a:t>m</a:t>
            </a:r>
            <a:r>
              <a:rPr lang="it-IT" dirty="0" smtClean="0">
                <a:latin typeface="+mn-lt"/>
              </a:rPr>
              <a:t>m thick</a:t>
            </a:r>
          </a:p>
          <a:p>
            <a:r>
              <a:rPr lang="it-IT" dirty="0" smtClean="0">
                <a:latin typeface="+mn-lt"/>
              </a:rPr>
              <a:t>	200</a:t>
            </a:r>
            <a:r>
              <a:rPr lang="it-IT" dirty="0" smtClean="0">
                <a:latin typeface="Symbol" pitchFamily="18" charset="2"/>
              </a:rPr>
              <a:t>m</a:t>
            </a:r>
            <a:r>
              <a:rPr lang="it-IT" dirty="0" smtClean="0">
                <a:latin typeface="+mn-lt"/>
              </a:rPr>
              <a:t>m strip pitch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5168987" y="5648232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 smtClean="0"/>
              <a:t>[cm]</a:t>
            </a:r>
            <a:endParaRPr lang="it-IT" sz="1400" b="1" dirty="0"/>
          </a:p>
        </p:txBody>
      </p:sp>
      <p:sp>
        <p:nvSpPr>
          <p:cNvPr id="10" name="CasellaDiTesto 8"/>
          <p:cNvSpPr txBox="1"/>
          <p:nvPr/>
        </p:nvSpPr>
        <p:spPr>
          <a:xfrm rot="16200000">
            <a:off x="-127599" y="2044431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 smtClean="0"/>
              <a:t>[cm]</a:t>
            </a:r>
            <a:endParaRPr lang="it-IT" sz="1400" b="1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67" y="1569412"/>
            <a:ext cx="5761037" cy="449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3" name="Straight Arrow Connector 11"/>
          <p:cNvCxnSpPr/>
          <p:nvPr/>
        </p:nvCxnSpPr>
        <p:spPr>
          <a:xfrm>
            <a:off x="0" y="2405940"/>
            <a:ext cx="688862" cy="2309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2"/>
          <p:cNvCxnSpPr/>
          <p:nvPr/>
        </p:nvCxnSpPr>
        <p:spPr>
          <a:xfrm flipV="1">
            <a:off x="4831788" y="4026131"/>
            <a:ext cx="1108364" cy="3602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3"/>
          <p:cNvSpPr txBox="1"/>
          <p:nvPr/>
        </p:nvSpPr>
        <p:spPr>
          <a:xfrm>
            <a:off x="0" y="2852936"/>
            <a:ext cx="10599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 smtClean="0"/>
              <a:t>200MeV in</a:t>
            </a:r>
            <a:endParaRPr lang="it-IT" sz="1400" b="1" dirty="0"/>
          </a:p>
        </p:txBody>
      </p:sp>
      <p:sp>
        <p:nvSpPr>
          <p:cNvPr id="16" name="TextBox 14"/>
          <p:cNvSpPr txBox="1"/>
          <p:nvPr/>
        </p:nvSpPr>
        <p:spPr>
          <a:xfrm>
            <a:off x="4579247" y="3818900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 smtClean="0"/>
              <a:t>90MeV out</a:t>
            </a:r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6172200" y="6448251"/>
            <a:ext cx="2514600" cy="365125"/>
          </a:xfrm>
        </p:spPr>
        <p:txBody>
          <a:bodyPr/>
          <a:lstStyle/>
          <a:p>
            <a:r>
              <a:rPr lang="it-IT" smtClean="0"/>
              <a:t>September 9th 2014</a:t>
            </a:r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457199" y="6448251"/>
            <a:ext cx="3352801" cy="365125"/>
          </a:xfrm>
        </p:spPr>
        <p:txBody>
          <a:bodyPr/>
          <a:lstStyle/>
          <a:p>
            <a:r>
              <a:rPr lang="en-US" smtClean="0"/>
              <a:t>M. Scaringella - PSD10</a:t>
            </a:r>
            <a:endParaRPr lang="en-US"/>
          </a:p>
        </p:txBody>
      </p:sp>
      <p:sp>
        <p:nvSpPr>
          <p:cNvPr id="17" name="Segnaposto numero diapositiva 16"/>
          <p:cNvSpPr>
            <a:spLocks noGrp="1"/>
          </p:cNvSpPr>
          <p:nvPr>
            <p:ph type="sldNum" sz="quarter" idx="12"/>
          </p:nvPr>
        </p:nvSpPr>
        <p:spPr>
          <a:xfrm>
            <a:off x="3810000" y="6448251"/>
            <a:ext cx="1828800" cy="365125"/>
          </a:xfrm>
        </p:spPr>
        <p:txBody>
          <a:bodyPr/>
          <a:lstStyle/>
          <a:p>
            <a:fld id="{D7E63A33-8271-4DD0-9C48-789913D7C11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405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5215748" cy="838200"/>
          </a:xfrm>
        </p:spPr>
        <p:txBody>
          <a:bodyPr/>
          <a:lstStyle/>
          <a:p>
            <a:pPr marL="0" indent="0" algn="ctr">
              <a:buNone/>
            </a:pPr>
            <a:r>
              <a:rPr lang="it-IT" dirty="0" err="1" smtClean="0"/>
              <a:t>pCT</a:t>
            </a:r>
            <a:r>
              <a:rPr lang="it-IT" dirty="0" smtClean="0"/>
              <a:t> </a:t>
            </a:r>
            <a:r>
              <a:rPr lang="it-IT" dirty="0" err="1" smtClean="0"/>
              <a:t>apparatus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4294967295"/>
          </p:nvPr>
        </p:nvSpPr>
        <p:spPr>
          <a:xfrm>
            <a:off x="467544" y="4365105"/>
            <a:ext cx="8352928" cy="1008112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r>
              <a:rPr lang="it-IT" dirty="0" smtClean="0"/>
              <a:t>Single </a:t>
            </a:r>
            <a:r>
              <a:rPr lang="it-IT" dirty="0" err="1" smtClean="0"/>
              <a:t>particle</a:t>
            </a:r>
            <a:r>
              <a:rPr lang="it-IT" dirty="0" smtClean="0"/>
              <a:t> </a:t>
            </a:r>
            <a:r>
              <a:rPr lang="it-IT" dirty="0" err="1" smtClean="0"/>
              <a:t>proton</a:t>
            </a:r>
            <a:r>
              <a:rPr lang="it-IT" dirty="0" smtClean="0"/>
              <a:t> </a:t>
            </a:r>
            <a:r>
              <a:rPr lang="it-IT" dirty="0" err="1" smtClean="0"/>
              <a:t>tracking</a:t>
            </a:r>
            <a:r>
              <a:rPr lang="it-IT" dirty="0" smtClean="0"/>
              <a:t>: </a:t>
            </a:r>
            <a:r>
              <a:rPr lang="it-IT" dirty="0" err="1" smtClean="0"/>
              <a:t>silicon</a:t>
            </a:r>
            <a:r>
              <a:rPr lang="it-IT" dirty="0" smtClean="0"/>
              <a:t> strip </a:t>
            </a:r>
            <a:r>
              <a:rPr lang="it-IT" dirty="0" err="1" smtClean="0"/>
              <a:t>detectors</a:t>
            </a:r>
            <a:r>
              <a:rPr lang="it-IT" dirty="0" smtClean="0"/>
              <a:t>  →  MLP</a:t>
            </a:r>
          </a:p>
          <a:p>
            <a:r>
              <a:rPr lang="it-IT" dirty="0" err="1" smtClean="0"/>
              <a:t>Residual</a:t>
            </a:r>
            <a:r>
              <a:rPr lang="it-IT" dirty="0" smtClean="0"/>
              <a:t> </a:t>
            </a:r>
            <a:r>
              <a:rPr lang="it-IT" dirty="0" err="1" smtClean="0"/>
              <a:t>energy</a:t>
            </a:r>
            <a:r>
              <a:rPr lang="it-IT" dirty="0" smtClean="0"/>
              <a:t> </a:t>
            </a:r>
            <a:r>
              <a:rPr lang="it-IT" dirty="0" err="1" smtClean="0"/>
              <a:t>measurement</a:t>
            </a:r>
            <a:r>
              <a:rPr lang="it-IT" dirty="0" smtClean="0"/>
              <a:t>: </a:t>
            </a:r>
            <a:r>
              <a:rPr lang="it-IT" dirty="0" err="1" smtClean="0"/>
              <a:t>crystal</a:t>
            </a:r>
            <a:r>
              <a:rPr lang="it-IT" dirty="0" smtClean="0"/>
              <a:t> </a:t>
            </a:r>
            <a:r>
              <a:rPr lang="it-IT" dirty="0" err="1" smtClean="0"/>
              <a:t>calorimeter</a:t>
            </a:r>
            <a:r>
              <a:rPr lang="it-IT" dirty="0" smtClean="0"/>
              <a:t>  →  </a:t>
            </a:r>
            <a:r>
              <a:rPr lang="it-IT" dirty="0" err="1" smtClean="0"/>
              <a:t>energy</a:t>
            </a:r>
            <a:r>
              <a:rPr lang="it-IT" dirty="0" smtClean="0"/>
              <a:t> loss</a:t>
            </a:r>
            <a:endParaRPr lang="en-US" dirty="0"/>
          </a:p>
        </p:txBody>
      </p:sp>
      <p:sp>
        <p:nvSpPr>
          <p:cNvPr id="18" name="TextBox 16"/>
          <p:cNvSpPr txBox="1"/>
          <p:nvPr/>
        </p:nvSpPr>
        <p:spPr>
          <a:xfrm>
            <a:off x="395536" y="5373216"/>
            <a:ext cx="8568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/>
              <a:t>The single </a:t>
            </a:r>
            <a:r>
              <a:rPr lang="it-IT" sz="2400" dirty="0" err="1" smtClean="0"/>
              <a:t>event</a:t>
            </a:r>
            <a:r>
              <a:rPr lang="it-IT" sz="2400" dirty="0" smtClean="0"/>
              <a:t> information can </a:t>
            </a:r>
            <a:r>
              <a:rPr lang="it-IT" sz="2400" dirty="0" err="1" smtClean="0"/>
              <a:t>be</a:t>
            </a:r>
            <a:r>
              <a:rPr lang="it-IT" sz="2400" dirty="0" smtClean="0"/>
              <a:t> </a:t>
            </a:r>
            <a:r>
              <a:rPr lang="it-IT" sz="2400" dirty="0" err="1" smtClean="0"/>
              <a:t>processed</a:t>
            </a:r>
            <a:r>
              <a:rPr lang="it-IT" sz="2400" dirty="0" smtClean="0"/>
              <a:t> </a:t>
            </a:r>
            <a:r>
              <a:rPr lang="it-IT" sz="2400" dirty="0" err="1" smtClean="0"/>
              <a:t>by</a:t>
            </a:r>
            <a:r>
              <a:rPr lang="it-IT" sz="2400" dirty="0" smtClean="0"/>
              <a:t> </a:t>
            </a:r>
            <a:r>
              <a:rPr lang="it-IT" sz="2400" dirty="0" err="1" smtClean="0"/>
              <a:t>reconstruction</a:t>
            </a:r>
            <a:r>
              <a:rPr lang="it-IT" sz="2400" dirty="0" smtClean="0"/>
              <a:t> </a:t>
            </a:r>
            <a:r>
              <a:rPr lang="it-IT" sz="2400" dirty="0" err="1" smtClean="0"/>
              <a:t>algorithms</a:t>
            </a:r>
            <a:r>
              <a:rPr lang="it-IT" sz="2400" dirty="0" smtClean="0"/>
              <a:t> </a:t>
            </a:r>
            <a:r>
              <a:rPr lang="it-IT" sz="2400" dirty="0" err="1" smtClean="0"/>
              <a:t>to</a:t>
            </a:r>
            <a:r>
              <a:rPr lang="it-IT" sz="2400" dirty="0" smtClean="0"/>
              <a:t> produce the </a:t>
            </a:r>
            <a:r>
              <a:rPr lang="it-IT" sz="2400" dirty="0" err="1" smtClean="0"/>
              <a:t>tomographic</a:t>
            </a:r>
            <a:r>
              <a:rPr lang="it-IT" sz="2400" dirty="0" smtClean="0"/>
              <a:t> </a:t>
            </a:r>
            <a:r>
              <a:rPr lang="it-IT" sz="2400" dirty="0" err="1" smtClean="0"/>
              <a:t>image</a:t>
            </a:r>
            <a:endParaRPr lang="en-US" sz="2400" dirty="0"/>
          </a:p>
        </p:txBody>
      </p:sp>
      <p:sp>
        <p:nvSpPr>
          <p:cNvPr id="20" name="Segnaposto data 19"/>
          <p:cNvSpPr>
            <a:spLocks noGrp="1"/>
          </p:cNvSpPr>
          <p:nvPr>
            <p:ph type="dt" sz="half" idx="10"/>
          </p:nvPr>
        </p:nvSpPr>
        <p:spPr>
          <a:xfrm>
            <a:off x="6172200" y="6448251"/>
            <a:ext cx="2514600" cy="365125"/>
          </a:xfrm>
        </p:spPr>
        <p:txBody>
          <a:bodyPr/>
          <a:lstStyle/>
          <a:p>
            <a:r>
              <a:rPr lang="it-IT" smtClean="0"/>
              <a:t>September 9th 2014</a:t>
            </a:r>
            <a:endParaRPr lang="en-US"/>
          </a:p>
        </p:txBody>
      </p:sp>
      <p:sp>
        <p:nvSpPr>
          <p:cNvPr id="21" name="Segnaposto piè di pagina 20"/>
          <p:cNvSpPr>
            <a:spLocks noGrp="1"/>
          </p:cNvSpPr>
          <p:nvPr>
            <p:ph type="ftr" sz="quarter" idx="11"/>
          </p:nvPr>
        </p:nvSpPr>
        <p:spPr>
          <a:xfrm>
            <a:off x="457199" y="6448251"/>
            <a:ext cx="3352801" cy="365125"/>
          </a:xfrm>
        </p:spPr>
        <p:txBody>
          <a:bodyPr/>
          <a:lstStyle/>
          <a:p>
            <a:r>
              <a:rPr lang="en-US" smtClean="0"/>
              <a:t>M. Scaringella - PSD10</a:t>
            </a:r>
            <a:endParaRPr lang="en-US"/>
          </a:p>
        </p:txBody>
      </p:sp>
      <p:sp>
        <p:nvSpPr>
          <p:cNvPr id="22" name="Segnaposto numero diapositiva 21"/>
          <p:cNvSpPr>
            <a:spLocks noGrp="1"/>
          </p:cNvSpPr>
          <p:nvPr>
            <p:ph type="sldNum" sz="quarter" idx="12"/>
          </p:nvPr>
        </p:nvSpPr>
        <p:spPr>
          <a:xfrm>
            <a:off x="3810000" y="6448251"/>
            <a:ext cx="1828800" cy="365125"/>
          </a:xfrm>
        </p:spPr>
        <p:txBody>
          <a:bodyPr/>
          <a:lstStyle/>
          <a:p>
            <a:fld id="{D7E63A33-8271-4DD0-9C48-789913D7C115}" type="slidenum">
              <a:rPr lang="en-US" smtClean="0"/>
              <a:pPr/>
              <a:t>6</a:t>
            </a:fld>
            <a:endParaRPr lang="en-US"/>
          </a:p>
        </p:txBody>
      </p:sp>
      <p:grpSp>
        <p:nvGrpSpPr>
          <p:cNvPr id="23" name="Gruppo 22"/>
          <p:cNvGrpSpPr/>
          <p:nvPr/>
        </p:nvGrpSpPr>
        <p:grpSpPr>
          <a:xfrm>
            <a:off x="179512" y="1340768"/>
            <a:ext cx="5365104" cy="2304256"/>
            <a:chOff x="287016" y="1301711"/>
            <a:chExt cx="6013176" cy="2612105"/>
          </a:xfrm>
        </p:grpSpPr>
        <p:grpSp>
          <p:nvGrpSpPr>
            <p:cNvPr id="24" name="Gruppo 13"/>
            <p:cNvGrpSpPr/>
            <p:nvPr/>
          </p:nvGrpSpPr>
          <p:grpSpPr>
            <a:xfrm>
              <a:off x="287016" y="1301711"/>
              <a:ext cx="6013176" cy="2612105"/>
              <a:chOff x="3059832" y="1321528"/>
              <a:chExt cx="5688632" cy="2612105"/>
            </a:xfrm>
          </p:grpSpPr>
          <p:sp>
            <p:nvSpPr>
              <p:cNvPr id="32" name="Rettangolo 31"/>
              <p:cNvSpPr/>
              <p:nvPr/>
            </p:nvSpPr>
            <p:spPr>
              <a:xfrm>
                <a:off x="3059832" y="1321528"/>
                <a:ext cx="5688632" cy="261210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3" name="Gruppo 10"/>
              <p:cNvGrpSpPr/>
              <p:nvPr/>
            </p:nvGrpSpPr>
            <p:grpSpPr>
              <a:xfrm>
                <a:off x="3167844" y="1608983"/>
                <a:ext cx="5400600" cy="2324073"/>
                <a:chOff x="467544" y="1608983"/>
                <a:chExt cx="5688632" cy="2693405"/>
              </a:xfrm>
            </p:grpSpPr>
            <p:pic>
              <p:nvPicPr>
                <p:cNvPr id="34" name="Immagine 3" descr="Immagine_did"/>
                <p:cNvPicPr/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67544" y="1608983"/>
                  <a:ext cx="5688632" cy="246808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35" name="CasellaDiTesto 34"/>
                <p:cNvSpPr txBox="1"/>
                <p:nvPr/>
              </p:nvSpPr>
              <p:spPr>
                <a:xfrm>
                  <a:off x="980134" y="3933056"/>
                  <a:ext cx="42351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it-IT" dirty="0" smtClean="0"/>
                    <a:t>P</a:t>
                  </a:r>
                  <a:r>
                    <a:rPr lang="it-IT" baseline="-25000" dirty="0" smtClean="0"/>
                    <a:t>1</a:t>
                  </a:r>
                  <a:endParaRPr lang="en-US" baseline="-25000" dirty="0"/>
                </a:p>
              </p:txBody>
            </p:sp>
            <p:sp>
              <p:nvSpPr>
                <p:cNvPr id="36" name="CasellaDiTesto 35"/>
                <p:cNvSpPr txBox="1"/>
                <p:nvPr/>
              </p:nvSpPr>
              <p:spPr>
                <a:xfrm>
                  <a:off x="1412182" y="3933056"/>
                  <a:ext cx="42351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it-IT" dirty="0" smtClean="0"/>
                    <a:t>P</a:t>
                  </a:r>
                  <a:r>
                    <a:rPr lang="it-IT" baseline="-25000" dirty="0" smtClean="0"/>
                    <a:t>2</a:t>
                  </a:r>
                  <a:endParaRPr lang="en-US" baseline="-25000" dirty="0"/>
                </a:p>
              </p:txBody>
            </p:sp>
            <p:sp>
              <p:nvSpPr>
                <p:cNvPr id="37" name="CasellaDiTesto 36"/>
                <p:cNvSpPr txBox="1"/>
                <p:nvPr/>
              </p:nvSpPr>
              <p:spPr>
                <a:xfrm>
                  <a:off x="3481359" y="3933056"/>
                  <a:ext cx="42351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it-IT" dirty="0" smtClean="0"/>
                    <a:t>P</a:t>
                  </a:r>
                  <a:r>
                    <a:rPr lang="it-IT" baseline="-25000" dirty="0"/>
                    <a:t>3</a:t>
                  </a:r>
                  <a:endParaRPr lang="en-US" baseline="-25000" dirty="0"/>
                </a:p>
              </p:txBody>
            </p:sp>
            <p:sp>
              <p:nvSpPr>
                <p:cNvPr id="38" name="CasellaDiTesto 37"/>
                <p:cNvSpPr txBox="1"/>
                <p:nvPr/>
              </p:nvSpPr>
              <p:spPr>
                <a:xfrm>
                  <a:off x="3923928" y="3933056"/>
                  <a:ext cx="42351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it-IT" dirty="0" smtClean="0"/>
                    <a:t>P</a:t>
                  </a:r>
                  <a:r>
                    <a:rPr lang="it-IT" baseline="-25000" dirty="0" smtClean="0"/>
                    <a:t>4</a:t>
                  </a:r>
                  <a:endParaRPr lang="en-US" baseline="-25000" dirty="0"/>
                </a:p>
              </p:txBody>
            </p:sp>
          </p:grpSp>
        </p:grpSp>
        <p:grpSp>
          <p:nvGrpSpPr>
            <p:cNvPr id="25" name="Gruppo 25"/>
            <p:cNvGrpSpPr/>
            <p:nvPr/>
          </p:nvGrpSpPr>
          <p:grpSpPr>
            <a:xfrm>
              <a:off x="395536" y="1484784"/>
              <a:ext cx="720157" cy="851467"/>
              <a:chOff x="539552" y="1589166"/>
              <a:chExt cx="720157" cy="851467"/>
            </a:xfrm>
          </p:grpSpPr>
          <p:cxnSp>
            <p:nvCxnSpPr>
              <p:cNvPr id="26" name="Connettore 2 25"/>
              <p:cNvCxnSpPr/>
              <p:nvPr/>
            </p:nvCxnSpPr>
            <p:spPr>
              <a:xfrm flipV="1">
                <a:off x="555549" y="1697498"/>
                <a:ext cx="0" cy="513965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ttore 2 26"/>
              <p:cNvCxnSpPr/>
              <p:nvPr/>
            </p:nvCxnSpPr>
            <p:spPr>
              <a:xfrm flipV="1">
                <a:off x="553590" y="2211464"/>
                <a:ext cx="450004" cy="1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ttore 2 27"/>
              <p:cNvCxnSpPr/>
              <p:nvPr/>
            </p:nvCxnSpPr>
            <p:spPr>
              <a:xfrm flipV="1">
                <a:off x="553590" y="1988840"/>
                <a:ext cx="361999" cy="222623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CasellaDiTesto 28"/>
              <p:cNvSpPr txBox="1"/>
              <p:nvPr/>
            </p:nvSpPr>
            <p:spPr>
              <a:xfrm>
                <a:off x="915589" y="2132856"/>
                <a:ext cx="27443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400" dirty="0" smtClean="0"/>
                  <a:t>z</a:t>
                </a:r>
                <a:endParaRPr lang="en-US" sz="1400" dirty="0"/>
              </a:p>
            </p:txBody>
          </p:sp>
          <p:sp>
            <p:nvSpPr>
              <p:cNvPr id="30" name="CasellaDiTesto 29"/>
              <p:cNvSpPr txBox="1"/>
              <p:nvPr/>
            </p:nvSpPr>
            <p:spPr>
              <a:xfrm>
                <a:off x="985275" y="1778056"/>
                <a:ext cx="27443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400" dirty="0" smtClean="0"/>
                  <a:t>x</a:t>
                </a:r>
                <a:endParaRPr lang="en-US" sz="1400" dirty="0"/>
              </a:p>
            </p:txBody>
          </p:sp>
          <p:sp>
            <p:nvSpPr>
              <p:cNvPr id="31" name="CasellaDiTesto 30"/>
              <p:cNvSpPr txBox="1"/>
              <p:nvPr/>
            </p:nvSpPr>
            <p:spPr>
              <a:xfrm>
                <a:off x="539552" y="1589166"/>
                <a:ext cx="27443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400" dirty="0" smtClean="0"/>
                  <a:t>y</a:t>
                </a:r>
                <a:endParaRPr lang="en-US" sz="1400" dirty="0"/>
              </a:p>
            </p:txBody>
          </p:sp>
        </p:grpSp>
      </p:grpSp>
      <p:graphicFrame>
        <p:nvGraphicFramePr>
          <p:cNvPr id="39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9766485"/>
              </p:ext>
            </p:extLst>
          </p:nvPr>
        </p:nvGraphicFramePr>
        <p:xfrm>
          <a:off x="5666308" y="1014616"/>
          <a:ext cx="3312368" cy="2956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84"/>
                <a:gridCol w="1656184"/>
              </a:tblGrid>
              <a:tr h="183423"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PARAMETER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VALUE</a:t>
                      </a:r>
                      <a:endParaRPr lang="en-US" sz="1400" dirty="0"/>
                    </a:p>
                  </a:txBody>
                  <a:tcPr/>
                </a:tc>
              </a:tr>
              <a:tr h="183423"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Proton</a:t>
                      </a:r>
                      <a:r>
                        <a:rPr lang="it-IT" sz="1400" baseline="0" dirty="0" smtClean="0"/>
                        <a:t> </a:t>
                      </a:r>
                      <a:r>
                        <a:rPr lang="it-IT" sz="1400" baseline="0" err="1" smtClean="0"/>
                        <a:t>beam</a:t>
                      </a:r>
                      <a:r>
                        <a:rPr lang="it-IT" sz="1400" baseline="0" smtClean="0"/>
                        <a:t> kinetic energy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250 -270 </a:t>
                      </a:r>
                      <a:r>
                        <a:rPr lang="it-IT" sz="1800" dirty="0" err="1" smtClean="0"/>
                        <a:t>MeV</a:t>
                      </a:r>
                      <a:endParaRPr lang="en-US" sz="1800" dirty="0"/>
                    </a:p>
                  </a:txBody>
                  <a:tcPr/>
                </a:tc>
              </a:tr>
              <a:tr h="183423"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Proton</a:t>
                      </a:r>
                      <a:r>
                        <a:rPr lang="it-IT" sz="1400" baseline="0" dirty="0" smtClean="0"/>
                        <a:t> </a:t>
                      </a:r>
                      <a:r>
                        <a:rPr lang="it-IT" sz="1400" baseline="0" dirty="0" err="1" smtClean="0"/>
                        <a:t>beam</a:t>
                      </a:r>
                      <a:r>
                        <a:rPr lang="it-IT" sz="1400" baseline="0" dirty="0" smtClean="0"/>
                        <a:t> rate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1 MHz</a:t>
                      </a:r>
                      <a:endParaRPr lang="en-US" sz="1800" dirty="0"/>
                    </a:p>
                  </a:txBody>
                  <a:tcPr/>
                </a:tc>
              </a:tr>
              <a:tr h="183423">
                <a:tc>
                  <a:txBody>
                    <a:bodyPr/>
                    <a:lstStyle/>
                    <a:p>
                      <a:r>
                        <a:rPr lang="it-IT" sz="1400" dirty="0" err="1" smtClean="0"/>
                        <a:t>Spatial</a:t>
                      </a:r>
                      <a:r>
                        <a:rPr lang="it-IT" sz="1400" dirty="0" smtClean="0"/>
                        <a:t> </a:t>
                      </a:r>
                      <a:r>
                        <a:rPr lang="it-IT" sz="1400" dirty="0" err="1" smtClean="0"/>
                        <a:t>resolution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&lt;</a:t>
                      </a:r>
                      <a:r>
                        <a:rPr lang="it-IT" sz="1800" baseline="0" dirty="0" smtClean="0"/>
                        <a:t> 1 mm</a:t>
                      </a:r>
                    </a:p>
                  </a:txBody>
                  <a:tcPr/>
                </a:tc>
              </a:tr>
              <a:tr h="183423"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Electronic density</a:t>
                      </a:r>
                      <a:r>
                        <a:rPr lang="it-IT" sz="1400" baseline="0" dirty="0" smtClean="0"/>
                        <a:t> </a:t>
                      </a:r>
                      <a:r>
                        <a:rPr lang="it-IT" sz="1400" baseline="0" dirty="0" err="1" smtClean="0"/>
                        <a:t>resolution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&lt;1%</a:t>
                      </a:r>
                      <a:endParaRPr lang="en-US" sz="1800" dirty="0"/>
                    </a:p>
                  </a:txBody>
                  <a:tcPr/>
                </a:tc>
              </a:tr>
              <a:tr h="183423"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Detector </a:t>
                      </a:r>
                      <a:r>
                        <a:rPr lang="it-IT" sz="1400" dirty="0" err="1" smtClean="0"/>
                        <a:t>radiation</a:t>
                      </a:r>
                      <a:r>
                        <a:rPr lang="it-IT" sz="1400" dirty="0" smtClean="0"/>
                        <a:t> </a:t>
                      </a:r>
                      <a:r>
                        <a:rPr lang="it-IT" sz="1400" dirty="0" err="1" smtClean="0"/>
                        <a:t>hardness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&gt;1000 </a:t>
                      </a:r>
                      <a:r>
                        <a:rPr lang="it-IT" sz="1800" dirty="0" err="1" smtClean="0"/>
                        <a:t>Gy</a:t>
                      </a:r>
                      <a:endParaRPr lang="en-US" sz="1800" dirty="0"/>
                    </a:p>
                  </a:txBody>
                  <a:tcPr/>
                </a:tc>
              </a:tr>
              <a:tr h="183423"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Dose per </a:t>
                      </a:r>
                      <a:r>
                        <a:rPr lang="it-IT" sz="1400" dirty="0" err="1" smtClean="0"/>
                        <a:t>scan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&lt;</a:t>
                      </a:r>
                      <a:r>
                        <a:rPr lang="it-IT" sz="1800" baseline="0" dirty="0" smtClean="0"/>
                        <a:t> 5 </a:t>
                      </a:r>
                      <a:r>
                        <a:rPr lang="it-IT" sz="1800" baseline="0" dirty="0" err="1" smtClean="0"/>
                        <a:t>cGy</a:t>
                      </a:r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977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olo 11"/>
          <p:cNvSpPr>
            <a:spLocks noGrp="1"/>
          </p:cNvSpPr>
          <p:nvPr>
            <p:ph type="title"/>
          </p:nvPr>
        </p:nvSpPr>
        <p:spPr>
          <a:xfrm>
            <a:off x="0" y="201246"/>
            <a:ext cx="9239647" cy="1368152"/>
          </a:xfrm>
          <a:ln>
            <a:miter lim="800000"/>
            <a:headEnd/>
            <a:tailEnd/>
          </a:ln>
          <a:extLst/>
        </p:spPr>
        <p:txBody>
          <a:bodyPr>
            <a:noAutofit/>
          </a:bodyPr>
          <a:lstStyle/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r>
              <a:rPr lang="it-IT" sz="3600" dirty="0" smtClean="0"/>
              <a:t>INFN-PRIMA collaboration: pCT apparatus</a:t>
            </a:r>
            <a:endParaRPr lang="it-IT" sz="3600" dirty="0"/>
          </a:p>
        </p:txBody>
      </p:sp>
      <p:sp>
        <p:nvSpPr>
          <p:cNvPr id="28" name="Rectangle 3"/>
          <p:cNvSpPr txBox="1">
            <a:spLocks noChangeArrowheads="1"/>
          </p:cNvSpPr>
          <p:nvPr/>
        </p:nvSpPr>
        <p:spPr>
          <a:xfrm>
            <a:off x="251520" y="5373216"/>
            <a:ext cx="3707904" cy="1152426"/>
          </a:xfrm>
          <a:prstGeom prst="rect">
            <a:avLst/>
          </a:prstGeom>
        </p:spPr>
        <p:txBody>
          <a:bodyPr vert="horz" lIns="92075" tIns="46038" rIns="92075" bIns="46038" rtlCol="0">
            <a:normAutofit lnSpcReduction="10000"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274320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n-US" sz="1800" b="1" smtClean="0">
                <a:solidFill>
                  <a:srgbClr val="000099"/>
                </a:solidFill>
              </a:rPr>
              <a:t>Four x-y silicon microstrip based</a:t>
            </a:r>
          </a:p>
          <a:p>
            <a:pPr marL="274320" indent="-274320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n-US" sz="1800" b="1" smtClean="0">
                <a:solidFill>
                  <a:srgbClr val="000099"/>
                </a:solidFill>
              </a:rPr>
              <a:t>tracking planes</a:t>
            </a:r>
          </a:p>
          <a:p>
            <a:pPr marL="274320" indent="-274320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endParaRPr lang="en-US" sz="1000" b="1" smtClean="0">
              <a:solidFill>
                <a:srgbClr val="000099"/>
              </a:solidFill>
            </a:endParaRPr>
          </a:p>
          <a:p>
            <a:pPr marL="274320" indent="-274320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n-US" sz="1800" b="1" smtClean="0">
                <a:solidFill>
                  <a:srgbClr val="000099"/>
                </a:solidFill>
              </a:rPr>
              <a:t>Yag:Ce calorimeter</a:t>
            </a:r>
            <a:endParaRPr lang="en-US" sz="1800" b="1" dirty="0">
              <a:solidFill>
                <a:srgbClr val="000099"/>
              </a:solidFill>
            </a:endParaRPr>
          </a:p>
        </p:txBody>
      </p:sp>
      <p:sp>
        <p:nvSpPr>
          <p:cNvPr id="29" name="Rectangle 4"/>
          <p:cNvSpPr>
            <a:spLocks noChangeArrowheads="1"/>
          </p:cNvSpPr>
          <p:nvPr/>
        </p:nvSpPr>
        <p:spPr bwMode="auto">
          <a:xfrm>
            <a:off x="5219700" y="5300663"/>
            <a:ext cx="284321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accent2"/>
              </a:buClr>
              <a:buSzPct val="80000"/>
              <a:buFont typeface="Wingdings" charset="0"/>
              <a:buNone/>
            </a:pPr>
            <a:r>
              <a:rPr lang="en-US" sz="1800" b="1" dirty="0" smtClean="0">
                <a:solidFill>
                  <a:srgbClr val="FF0000"/>
                </a:solidFill>
                <a:latin typeface="+mn-lt"/>
              </a:rPr>
              <a:t>Proton entry and exit positions and directions</a:t>
            </a:r>
            <a:endParaRPr lang="en-US" sz="1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5219700" y="6087516"/>
            <a:ext cx="28432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accent2"/>
              </a:buClr>
              <a:buSzPct val="80000"/>
              <a:buFont typeface="Wingdings" charset="0"/>
              <a:buNone/>
            </a:pPr>
            <a:r>
              <a:rPr lang="en-US" sz="1800" b="1" dirty="0" smtClean="0">
                <a:solidFill>
                  <a:srgbClr val="FF0000"/>
                </a:solidFill>
                <a:latin typeface="+mn-lt"/>
              </a:rPr>
              <a:t>Proton residual energy</a:t>
            </a:r>
            <a:endParaRPr lang="en-US" sz="1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1" name="AutoShape 6"/>
          <p:cNvSpPr>
            <a:spLocks noChangeArrowheads="1"/>
          </p:cNvSpPr>
          <p:nvPr/>
        </p:nvSpPr>
        <p:spPr bwMode="auto">
          <a:xfrm>
            <a:off x="3924300" y="5373216"/>
            <a:ext cx="865188" cy="288925"/>
          </a:xfrm>
          <a:prstGeom prst="rightArrow">
            <a:avLst>
              <a:gd name="adj1" fmla="val 50000"/>
              <a:gd name="adj2" fmla="val 7486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" name="AutoShape 7"/>
          <p:cNvSpPr>
            <a:spLocks noChangeArrowheads="1"/>
          </p:cNvSpPr>
          <p:nvPr/>
        </p:nvSpPr>
        <p:spPr bwMode="auto">
          <a:xfrm>
            <a:off x="3923928" y="6164411"/>
            <a:ext cx="865187" cy="288925"/>
          </a:xfrm>
          <a:prstGeom prst="rightArrow">
            <a:avLst>
              <a:gd name="adj1" fmla="val 50000"/>
              <a:gd name="adj2" fmla="val 7486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40" name="Picture 5" descr="IMG_064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628800"/>
            <a:ext cx="4608512" cy="3456384"/>
          </a:xfrm>
          <a:prstGeom prst="rect">
            <a:avLst/>
          </a:prstGeom>
        </p:spPr>
      </p:pic>
      <p:sp>
        <p:nvSpPr>
          <p:cNvPr id="53" name="TextBox 1"/>
          <p:cNvSpPr txBox="1"/>
          <p:nvPr/>
        </p:nvSpPr>
        <p:spPr>
          <a:xfrm>
            <a:off x="5076056" y="2697057"/>
            <a:ext cx="39049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+mn-lt"/>
              </a:rPr>
              <a:t>First test at INFN-LNS: </a:t>
            </a:r>
            <a:r>
              <a:rPr lang="it-IT" dirty="0" err="1" smtClean="0">
                <a:latin typeface="+mn-lt"/>
              </a:rPr>
              <a:t>May</a:t>
            </a:r>
            <a:r>
              <a:rPr lang="it-IT" dirty="0" smtClean="0">
                <a:latin typeface="+mn-lt"/>
              </a:rPr>
              <a:t> 2011</a:t>
            </a:r>
          </a:p>
          <a:p>
            <a:endParaRPr lang="it-IT" dirty="0" smtClean="0">
              <a:latin typeface="+mn-lt"/>
            </a:endParaRPr>
          </a:p>
          <a:p>
            <a:r>
              <a:rPr lang="it-IT" dirty="0" smtClean="0">
                <a:latin typeface="+mn-lt"/>
              </a:rPr>
              <a:t>CATANA beam line:</a:t>
            </a:r>
          </a:p>
          <a:p>
            <a:r>
              <a:rPr lang="it-IT" dirty="0" smtClean="0">
                <a:latin typeface="+mn-lt"/>
              </a:rPr>
              <a:t>62 </a:t>
            </a:r>
            <a:r>
              <a:rPr lang="it-IT" dirty="0" err="1" smtClean="0">
                <a:latin typeface="+mn-lt"/>
              </a:rPr>
              <a:t>MeV</a:t>
            </a:r>
            <a:r>
              <a:rPr lang="it-IT" dirty="0" smtClean="0">
                <a:latin typeface="+mn-lt"/>
              </a:rPr>
              <a:t> </a:t>
            </a:r>
            <a:r>
              <a:rPr lang="it-IT" dirty="0" err="1" smtClean="0">
                <a:latin typeface="+mn-lt"/>
              </a:rPr>
              <a:t>protons</a:t>
            </a:r>
            <a:endParaRPr lang="it-IT" dirty="0" smtClean="0">
              <a:latin typeface="+mn-lt"/>
            </a:endParaRPr>
          </a:p>
        </p:txBody>
      </p:sp>
      <p:sp>
        <p:nvSpPr>
          <p:cNvPr id="54" name="Segnaposto data 53"/>
          <p:cNvSpPr>
            <a:spLocks noGrp="1"/>
          </p:cNvSpPr>
          <p:nvPr>
            <p:ph type="dt" sz="half" idx="10"/>
          </p:nvPr>
        </p:nvSpPr>
        <p:spPr>
          <a:xfrm>
            <a:off x="6172200" y="6448251"/>
            <a:ext cx="2514600" cy="365125"/>
          </a:xfrm>
        </p:spPr>
        <p:txBody>
          <a:bodyPr/>
          <a:lstStyle/>
          <a:p>
            <a:r>
              <a:rPr lang="it-IT" smtClean="0"/>
              <a:t>September 9th 2014</a:t>
            </a:r>
            <a:endParaRPr lang="en-US"/>
          </a:p>
        </p:txBody>
      </p:sp>
      <p:sp>
        <p:nvSpPr>
          <p:cNvPr id="55" name="Segnaposto piè di pagina 54"/>
          <p:cNvSpPr>
            <a:spLocks noGrp="1"/>
          </p:cNvSpPr>
          <p:nvPr>
            <p:ph type="ftr" sz="quarter" idx="11"/>
          </p:nvPr>
        </p:nvSpPr>
        <p:spPr>
          <a:xfrm>
            <a:off x="457199" y="6448251"/>
            <a:ext cx="3352801" cy="365125"/>
          </a:xfrm>
        </p:spPr>
        <p:txBody>
          <a:bodyPr/>
          <a:lstStyle/>
          <a:p>
            <a:r>
              <a:rPr lang="en-US" smtClean="0"/>
              <a:t>M. Scaringella - PSD10</a:t>
            </a:r>
            <a:endParaRPr lang="en-US"/>
          </a:p>
        </p:txBody>
      </p:sp>
      <p:sp>
        <p:nvSpPr>
          <p:cNvPr id="56" name="Segnaposto numero diapositiva 55"/>
          <p:cNvSpPr>
            <a:spLocks noGrp="1"/>
          </p:cNvSpPr>
          <p:nvPr>
            <p:ph type="sldNum" sz="quarter" idx="12"/>
          </p:nvPr>
        </p:nvSpPr>
        <p:spPr>
          <a:xfrm>
            <a:off x="3810000" y="6448251"/>
            <a:ext cx="1828800" cy="365125"/>
          </a:xfrm>
        </p:spPr>
        <p:txBody>
          <a:bodyPr/>
          <a:lstStyle/>
          <a:p>
            <a:fld id="{D7E63A33-8271-4DD0-9C48-789913D7C11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38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7" y="1173867"/>
            <a:ext cx="8031408" cy="405533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83568" y="5331487"/>
            <a:ext cx="6336704" cy="89781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l">
              <a:lnSpc>
                <a:spcPct val="87000"/>
              </a:lnSpc>
              <a:buFont typeface="Arial" pitchFamily="34" charset="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dirty="0" smtClean="0">
                <a:solidFill>
                  <a:srgbClr val="000000"/>
                </a:solidFill>
              </a:rPr>
              <a:t>Parallel strip read-out</a:t>
            </a:r>
          </a:p>
          <a:p>
            <a:pPr algn="l">
              <a:lnSpc>
                <a:spcPct val="87000"/>
              </a:lnSpc>
              <a:buFont typeface="Arial" pitchFamily="34" charset="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dirty="0" smtClean="0">
                <a:solidFill>
                  <a:srgbClr val="000000"/>
                </a:solidFill>
              </a:rPr>
              <a:t>Local </a:t>
            </a:r>
            <a:r>
              <a:rPr lang="en-GB" dirty="0">
                <a:solidFill>
                  <a:srgbClr val="000000"/>
                </a:solidFill>
              </a:rPr>
              <a:t>data </a:t>
            </a:r>
            <a:r>
              <a:rPr lang="en-GB" dirty="0" smtClean="0">
                <a:solidFill>
                  <a:srgbClr val="000000"/>
                </a:solidFill>
              </a:rPr>
              <a:t>storing </a:t>
            </a:r>
            <a:r>
              <a:rPr lang="en-GB" dirty="0">
                <a:solidFill>
                  <a:srgbClr val="000000"/>
                </a:solidFill>
              </a:rPr>
              <a:t>during </a:t>
            </a:r>
            <a:r>
              <a:rPr lang="en-GB" dirty="0" smtClean="0">
                <a:solidFill>
                  <a:srgbClr val="000000"/>
                </a:solidFill>
              </a:rPr>
              <a:t>measurement</a:t>
            </a:r>
            <a:endParaRPr lang="en-GB" dirty="0">
              <a:solidFill>
                <a:srgbClr val="000000"/>
              </a:solidFill>
            </a:endParaRPr>
          </a:p>
          <a:p>
            <a:pPr algn="l">
              <a:lnSpc>
                <a:spcPct val="87000"/>
              </a:lnSpc>
              <a:buFont typeface="Arial" pitchFamily="34" charset="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dirty="0">
                <a:solidFill>
                  <a:srgbClr val="000000"/>
                </a:solidFill>
              </a:rPr>
              <a:t>Ethernet data download at measurement </a:t>
            </a:r>
            <a:r>
              <a:rPr lang="en-GB" dirty="0" smtClean="0">
                <a:solidFill>
                  <a:srgbClr val="000000"/>
                </a:solidFill>
              </a:rPr>
              <a:t>completion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686800" cy="838200"/>
          </a:xfrm>
        </p:spPr>
        <p:txBody>
          <a:bodyPr/>
          <a:lstStyle/>
          <a:p>
            <a:pPr marL="0" indent="0" algn="ctr">
              <a:buNone/>
            </a:pPr>
            <a:r>
              <a:rPr lang="it-IT" dirty="0" err="1" smtClean="0"/>
              <a:t>Tracker</a:t>
            </a:r>
            <a:r>
              <a:rPr lang="it-IT" dirty="0" smtClean="0"/>
              <a:t> </a:t>
            </a:r>
            <a:r>
              <a:rPr lang="it-IT" dirty="0" err="1" smtClean="0"/>
              <a:t>module</a:t>
            </a:r>
            <a:endParaRPr lang="en-US" dirty="0"/>
          </a:p>
        </p:txBody>
      </p:sp>
      <p:pic>
        <p:nvPicPr>
          <p:cNvPr id="7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9" b="7110"/>
          <a:stretch/>
        </p:blipFill>
        <p:spPr>
          <a:xfrm>
            <a:off x="395536" y="1173867"/>
            <a:ext cx="6120679" cy="3907034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206393"/>
            <a:ext cx="6783373" cy="4676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2"/>
          <p:cNvSpPr txBox="1"/>
          <p:nvPr/>
        </p:nvSpPr>
        <p:spPr>
          <a:xfrm>
            <a:off x="6516215" y="5331487"/>
            <a:ext cx="23778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>
                <a:latin typeface="+mn-lt"/>
              </a:rPr>
              <a:t>Front-end board</a:t>
            </a:r>
            <a:endParaRPr lang="it-IT" sz="2400" dirty="0">
              <a:latin typeface="+mn-lt"/>
            </a:endParaRPr>
          </a:p>
        </p:txBody>
      </p:sp>
      <p:sp>
        <p:nvSpPr>
          <p:cNvPr id="10" name="TextBox 3"/>
          <p:cNvSpPr txBox="1"/>
          <p:nvPr/>
        </p:nvSpPr>
        <p:spPr>
          <a:xfrm>
            <a:off x="1331640" y="3429000"/>
            <a:ext cx="19402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>
                <a:latin typeface="+mn-lt"/>
              </a:rPr>
              <a:t>Digital board</a:t>
            </a:r>
            <a:endParaRPr lang="it-IT" sz="2400" dirty="0">
              <a:latin typeface="+mn-lt"/>
            </a:endParaRPr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10"/>
          </p:nvPr>
        </p:nvSpPr>
        <p:spPr>
          <a:xfrm>
            <a:off x="6172200" y="6448251"/>
            <a:ext cx="2514600" cy="365125"/>
          </a:xfrm>
        </p:spPr>
        <p:txBody>
          <a:bodyPr/>
          <a:lstStyle/>
          <a:p>
            <a:r>
              <a:rPr lang="it-IT" smtClean="0"/>
              <a:t>September 9th 2014</a:t>
            </a:r>
            <a:endParaRPr lang="en-US"/>
          </a:p>
        </p:txBody>
      </p:sp>
      <p:sp>
        <p:nvSpPr>
          <p:cNvPr id="15" name="Segnaposto piè di pagina 14"/>
          <p:cNvSpPr>
            <a:spLocks noGrp="1"/>
          </p:cNvSpPr>
          <p:nvPr>
            <p:ph type="ftr" sz="quarter" idx="11"/>
          </p:nvPr>
        </p:nvSpPr>
        <p:spPr>
          <a:xfrm>
            <a:off x="457199" y="6448251"/>
            <a:ext cx="3352801" cy="365125"/>
          </a:xfrm>
        </p:spPr>
        <p:txBody>
          <a:bodyPr/>
          <a:lstStyle/>
          <a:p>
            <a:r>
              <a:rPr lang="en-US" smtClean="0"/>
              <a:t>M. Scaringella - PSD10</a:t>
            </a:r>
            <a:endParaRPr lang="en-US"/>
          </a:p>
        </p:txBody>
      </p:sp>
      <p:sp>
        <p:nvSpPr>
          <p:cNvPr id="16" name="Segnaposto numero diapositiva 15"/>
          <p:cNvSpPr>
            <a:spLocks noGrp="1"/>
          </p:cNvSpPr>
          <p:nvPr>
            <p:ph type="sldNum" sz="quarter" idx="12"/>
          </p:nvPr>
        </p:nvSpPr>
        <p:spPr>
          <a:xfrm>
            <a:off x="3810000" y="6448251"/>
            <a:ext cx="1828800" cy="365125"/>
          </a:xfrm>
        </p:spPr>
        <p:txBody>
          <a:bodyPr/>
          <a:lstStyle/>
          <a:p>
            <a:fld id="{D7E63A33-8271-4DD0-9C48-789913D7C11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036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9" grpId="1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4355976" y="4365104"/>
            <a:ext cx="2592288" cy="194117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  <a:buFont typeface="Arial" charset="0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dirty="0" smtClean="0">
                <a:solidFill>
                  <a:srgbClr val="000000"/>
                </a:solidFill>
                <a:latin typeface="+mn-lt"/>
              </a:rPr>
              <a:t>Binary read-out: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buFont typeface="Arial" charset="0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dirty="0" smtClean="0">
                <a:solidFill>
                  <a:srgbClr val="000000"/>
                </a:solidFill>
                <a:latin typeface="+mn-lt"/>
              </a:rPr>
              <a:t>6.6 </a:t>
            </a:r>
            <a:r>
              <a:rPr lang="en-GB" dirty="0">
                <a:solidFill>
                  <a:srgbClr val="000000"/>
                </a:solidFill>
                <a:latin typeface="+mn-lt"/>
              </a:rPr>
              <a:t>x 1.6 mm</a:t>
            </a:r>
            <a:r>
              <a:rPr lang="en-GB" baseline="30000" dirty="0">
                <a:solidFill>
                  <a:srgbClr val="000000"/>
                </a:solidFill>
                <a:latin typeface="+mn-lt"/>
              </a:rPr>
              <a:t>2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buFont typeface="Arial" charset="0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dirty="0">
                <a:solidFill>
                  <a:srgbClr val="000000"/>
                </a:solidFill>
                <a:latin typeface="+mn-lt"/>
              </a:rPr>
              <a:t>32 inputs - 32 outputs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buFont typeface="Arial" charset="0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dirty="0">
                <a:solidFill>
                  <a:srgbClr val="000000"/>
                </a:solidFill>
                <a:latin typeface="+mn-lt"/>
              </a:rPr>
              <a:t>670 </a:t>
            </a:r>
            <a:r>
              <a:rPr lang="en-GB" dirty="0" err="1">
                <a:solidFill>
                  <a:srgbClr val="000000"/>
                </a:solidFill>
                <a:latin typeface="+mn-lt"/>
              </a:rPr>
              <a:t>mW</a:t>
            </a:r>
            <a:r>
              <a:rPr lang="en-GB" dirty="0">
                <a:solidFill>
                  <a:srgbClr val="000000"/>
                </a:solidFill>
                <a:latin typeface="+mn-lt"/>
              </a:rPr>
              <a:t> power consumption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buFont typeface="Arial" charset="0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dirty="0" err="1">
                <a:solidFill>
                  <a:srgbClr val="000000"/>
                </a:solidFill>
                <a:latin typeface="+mn-lt"/>
              </a:rPr>
              <a:t>Vcc</a:t>
            </a:r>
            <a:r>
              <a:rPr lang="en-GB" dirty="0">
                <a:solidFill>
                  <a:srgbClr val="000000"/>
                </a:solidFill>
                <a:latin typeface="+mn-lt"/>
              </a:rPr>
              <a:t>=+3.3 </a:t>
            </a:r>
            <a:r>
              <a:rPr lang="en-GB" dirty="0" smtClean="0">
                <a:solidFill>
                  <a:srgbClr val="000000"/>
                </a:solidFill>
                <a:latin typeface="+mn-lt"/>
              </a:rPr>
              <a:t>V</a:t>
            </a:r>
            <a:endParaRPr lang="en-GB" dirty="0">
              <a:solidFill>
                <a:srgbClr val="000000"/>
              </a:solidFill>
              <a:latin typeface="+mn-lt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474" y="2660051"/>
            <a:ext cx="3899470" cy="380502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686800" cy="838200"/>
          </a:xfrm>
        </p:spPr>
        <p:txBody>
          <a:bodyPr/>
          <a:lstStyle/>
          <a:p>
            <a:pPr marL="0" indent="0" algn="ctr">
              <a:buNone/>
            </a:pPr>
            <a:r>
              <a:rPr lang="it-IT" dirty="0" smtClean="0"/>
              <a:t>Si Sensor and Front-end ASIC</a:t>
            </a:r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3" cstate="print"/>
          <a:srcRect l="2739" t="10621" r="2600" b="7455"/>
          <a:stretch/>
        </p:blipFill>
        <p:spPr bwMode="auto">
          <a:xfrm>
            <a:off x="107504" y="908720"/>
            <a:ext cx="4752528" cy="1661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5546" y="999355"/>
            <a:ext cx="4138942" cy="3124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1"/>
          <p:cNvSpPr txBox="1"/>
          <p:nvPr/>
        </p:nvSpPr>
        <p:spPr>
          <a:xfrm>
            <a:off x="6876256" y="4365104"/>
            <a:ext cx="2206053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latin typeface="+mn-lt"/>
              </a:rPr>
              <a:t>p on n </a:t>
            </a:r>
          </a:p>
          <a:p>
            <a:r>
              <a:rPr lang="it-IT" dirty="0" smtClean="0">
                <a:latin typeface="+mn-lt"/>
              </a:rPr>
              <a:t>single sided</a:t>
            </a:r>
          </a:p>
          <a:p>
            <a:r>
              <a:rPr lang="it-IT" dirty="0" smtClean="0">
                <a:latin typeface="+mn-lt"/>
              </a:rPr>
              <a:t>&lt;100&gt;</a:t>
            </a:r>
          </a:p>
          <a:p>
            <a:r>
              <a:rPr lang="it-IT" dirty="0" smtClean="0">
                <a:latin typeface="+mn-lt"/>
              </a:rPr>
              <a:t>200</a:t>
            </a:r>
            <a:r>
              <a:rPr lang="it-IT" dirty="0" smtClean="0">
                <a:latin typeface="Symbol" pitchFamily="18" charset="2"/>
              </a:rPr>
              <a:t>m</a:t>
            </a:r>
            <a:r>
              <a:rPr lang="it-IT" dirty="0" smtClean="0">
                <a:latin typeface="+mn-lt"/>
              </a:rPr>
              <a:t>m thick</a:t>
            </a:r>
          </a:p>
          <a:p>
            <a:r>
              <a:rPr lang="it-IT" dirty="0" smtClean="0">
                <a:latin typeface="+mn-lt"/>
              </a:rPr>
              <a:t>200</a:t>
            </a:r>
            <a:r>
              <a:rPr lang="it-IT" dirty="0" smtClean="0">
                <a:latin typeface="Symbol" pitchFamily="18" charset="2"/>
              </a:rPr>
              <a:t>m</a:t>
            </a:r>
            <a:r>
              <a:rPr lang="it-IT" dirty="0" smtClean="0">
                <a:latin typeface="+mn-lt"/>
              </a:rPr>
              <a:t>m strip pitch</a:t>
            </a:r>
            <a:endParaRPr lang="it-IT" dirty="0">
              <a:latin typeface="+mn-lt"/>
            </a:endParaRPr>
          </a:p>
        </p:txBody>
      </p:sp>
      <p:cxnSp>
        <p:nvCxnSpPr>
          <p:cNvPr id="13" name="Straight Arrow Connector 11"/>
          <p:cNvCxnSpPr/>
          <p:nvPr/>
        </p:nvCxnSpPr>
        <p:spPr>
          <a:xfrm flipV="1">
            <a:off x="8532440" y="4123850"/>
            <a:ext cx="0" cy="81731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5"/>
          <p:cNvCxnSpPr/>
          <p:nvPr/>
        </p:nvCxnSpPr>
        <p:spPr>
          <a:xfrm flipH="1">
            <a:off x="4067945" y="4375595"/>
            <a:ext cx="792087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Segnaposto data 14"/>
          <p:cNvSpPr>
            <a:spLocks noGrp="1"/>
          </p:cNvSpPr>
          <p:nvPr>
            <p:ph type="dt" sz="half" idx="10"/>
          </p:nvPr>
        </p:nvSpPr>
        <p:spPr>
          <a:xfrm>
            <a:off x="6172200" y="6448251"/>
            <a:ext cx="2514600" cy="365125"/>
          </a:xfrm>
        </p:spPr>
        <p:txBody>
          <a:bodyPr/>
          <a:lstStyle/>
          <a:p>
            <a:r>
              <a:rPr lang="it-IT" smtClean="0"/>
              <a:t>September 9th 2014</a:t>
            </a:r>
            <a:endParaRPr lang="en-US"/>
          </a:p>
        </p:txBody>
      </p:sp>
      <p:sp>
        <p:nvSpPr>
          <p:cNvPr id="16" name="Segnaposto piè di pagina 15"/>
          <p:cNvSpPr>
            <a:spLocks noGrp="1"/>
          </p:cNvSpPr>
          <p:nvPr>
            <p:ph type="ftr" sz="quarter" idx="11"/>
          </p:nvPr>
        </p:nvSpPr>
        <p:spPr>
          <a:xfrm>
            <a:off x="457199" y="6448251"/>
            <a:ext cx="3352801" cy="365125"/>
          </a:xfrm>
        </p:spPr>
        <p:txBody>
          <a:bodyPr/>
          <a:lstStyle/>
          <a:p>
            <a:r>
              <a:rPr lang="en-US" smtClean="0"/>
              <a:t>M. Scaringella - PSD10</a:t>
            </a:r>
            <a:endParaRPr lang="en-US"/>
          </a:p>
        </p:txBody>
      </p:sp>
      <p:sp>
        <p:nvSpPr>
          <p:cNvPr id="17" name="Segnaposto numero diapositiva 16"/>
          <p:cNvSpPr>
            <a:spLocks noGrp="1"/>
          </p:cNvSpPr>
          <p:nvPr>
            <p:ph type="sldNum" sz="quarter" idx="12"/>
          </p:nvPr>
        </p:nvSpPr>
        <p:spPr>
          <a:xfrm>
            <a:off x="3810000" y="6448251"/>
            <a:ext cx="1828800" cy="365125"/>
          </a:xfrm>
        </p:spPr>
        <p:txBody>
          <a:bodyPr/>
          <a:lstStyle/>
          <a:p>
            <a:fld id="{D7E63A33-8271-4DD0-9C48-789913D7C11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95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lica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768</TotalTime>
  <Words>1273</Words>
  <Application>Microsoft Office PowerPoint</Application>
  <PresentationFormat>Presentazione su schermo (4:3)</PresentationFormat>
  <Paragraphs>380</Paragraphs>
  <Slides>20</Slides>
  <Notes>1</Notes>
  <HiddenSlides>0</HiddenSlides>
  <MMClips>1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20</vt:i4>
      </vt:variant>
    </vt:vector>
  </HeadingPairs>
  <TitlesOfParts>
    <vt:vector size="22" baseType="lpstr">
      <vt:lpstr>Elica</vt:lpstr>
      <vt:lpstr>Equazione</vt:lpstr>
      <vt:lpstr>A proton Computed Tomography based medical imaging system</vt:lpstr>
      <vt:lpstr>proton radiotherapy</vt:lpstr>
      <vt:lpstr>motivations for a proton imaging system</vt:lpstr>
      <vt:lpstr>Tracks with multiple scattering</vt:lpstr>
      <vt:lpstr>Most likely path error envelope</vt:lpstr>
      <vt:lpstr>pCT apparatus</vt:lpstr>
      <vt:lpstr>INFN-PRIMA collaboration: pCT apparatus</vt:lpstr>
      <vt:lpstr>Tracker module</vt:lpstr>
      <vt:lpstr>Si Sensor and Front-end ASIC</vt:lpstr>
      <vt:lpstr>Tracker performance</vt:lpstr>
      <vt:lpstr>Calorimeter and DAQ</vt:lpstr>
      <vt:lpstr>INFN-Prima: pCT image</vt:lpstr>
      <vt:lpstr>INFN-Prima: pCT image</vt:lpstr>
      <vt:lpstr>INFN pCT upgrade</vt:lpstr>
      <vt:lpstr>Silicon microstrip detectors</vt:lpstr>
      <vt:lpstr>Microstrip sensors layout</vt:lpstr>
      <vt:lpstr>Tracker DAQ architecture</vt:lpstr>
      <vt:lpstr>Tracker front-end board</vt:lpstr>
      <vt:lpstr>New calorimeter</vt:lpstr>
      <vt:lpstr>Conclusions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proton Computed Tomography based medical imaging system</dc:title>
  <dc:creator>prima</dc:creator>
  <cp:lastModifiedBy>monica</cp:lastModifiedBy>
  <cp:revision>38</cp:revision>
  <dcterms:created xsi:type="dcterms:W3CDTF">2014-09-02T12:22:00Z</dcterms:created>
  <dcterms:modified xsi:type="dcterms:W3CDTF">2014-09-08T10:51:05Z</dcterms:modified>
</cp:coreProperties>
</file>