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5" r:id="rId3"/>
  </p:sldMasterIdLst>
  <p:notesMasterIdLst>
    <p:notesMasterId r:id="rId23"/>
  </p:notesMasterIdLst>
  <p:handoutMasterIdLst>
    <p:handoutMasterId r:id="rId24"/>
  </p:handoutMasterIdLst>
  <p:sldIdLst>
    <p:sldId id="258" r:id="rId4"/>
    <p:sldId id="321" r:id="rId5"/>
    <p:sldId id="333" r:id="rId6"/>
    <p:sldId id="317" r:id="rId7"/>
    <p:sldId id="310" r:id="rId8"/>
    <p:sldId id="322" r:id="rId9"/>
    <p:sldId id="323" r:id="rId10"/>
    <p:sldId id="324" r:id="rId11"/>
    <p:sldId id="33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04" r:id="rId21"/>
    <p:sldId id="320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D52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5" autoAdjust="0"/>
    <p:restoredTop sz="91873" autoAdjust="0"/>
  </p:normalViewPr>
  <p:slideViewPr>
    <p:cSldViewPr>
      <p:cViewPr>
        <p:scale>
          <a:sx n="70" d="100"/>
          <a:sy n="70" d="100"/>
        </p:scale>
        <p:origin x="-14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DD167-60ED-4CB2-849B-DD1799B48F10}" type="datetimeFigureOut">
              <a:rPr lang="en-GB" smtClean="0"/>
              <a:pPr/>
              <a:t>09/09/2014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6BADA-1F90-4624-B8FD-78958878C7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308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CDB6F-9360-4AC5-A1A4-B746F8B27D7E}" type="datetimeFigureOut">
              <a:rPr lang="en-GB" smtClean="0"/>
              <a:pPr/>
              <a:t>09/09/2014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8AF62-0413-459D-A055-9BD345497D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698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662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66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6A5D1A77-F089-4F25-A486-577B7FDC6DD7}" type="datetime1">
              <a:rPr lang="en-GB" smtClean="0"/>
              <a:t>09/09/2014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8329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BFDA7189-44D3-4817-8EA2-FAB78B86418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450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Caption &amp; Sub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04864"/>
            <a:ext cx="5111750" cy="392129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537" y="2204864"/>
            <a:ext cx="3024336" cy="39212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95536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3B95F9F3-7E20-40FF-86CE-B684C2FEFC47}" type="datetime1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95536" y="1700807"/>
            <a:ext cx="3024336" cy="4740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1">
                <a:solidFill>
                  <a:srgbClr val="6666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subheading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3563888" y="1700808"/>
            <a:ext cx="5112568" cy="4740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1">
                <a:solidFill>
                  <a:srgbClr val="6666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subheading styles</a:t>
            </a:r>
          </a:p>
        </p:txBody>
      </p:sp>
    </p:spTree>
    <p:extLst>
      <p:ext uri="{BB962C8B-B14F-4D97-AF65-F5344CB8AC3E}">
        <p14:creationId xmlns:p14="http://schemas.microsoft.com/office/powerpoint/2010/main" val="682041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5338936" cy="428133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0152" y="1844825"/>
            <a:ext cx="2746648" cy="42484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9872D574-08B0-4384-AFDC-CD7CA7ADAA56}" type="datetime1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011F9B14-DC0F-440A-A27F-2E74A0D10DC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090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Picture &amp;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204864"/>
            <a:ext cx="5338936" cy="392129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0152" y="1700809"/>
            <a:ext cx="2746648" cy="4392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41C4DD06-47AB-430D-9D46-4E83D544FC85}" type="datetime1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011F9B14-DC0F-440A-A27F-2E74A0D10DC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395536" y="1700808"/>
            <a:ext cx="5328592" cy="4740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1">
                <a:solidFill>
                  <a:srgbClr val="6666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subheading styles</a:t>
            </a:r>
          </a:p>
        </p:txBody>
      </p:sp>
    </p:spTree>
    <p:extLst>
      <p:ext uri="{BB962C8B-B14F-4D97-AF65-F5344CB8AC3E}">
        <p14:creationId xmlns:p14="http://schemas.microsoft.com/office/powerpoint/2010/main" val="3412090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5536" y="1772815"/>
            <a:ext cx="8064896" cy="38884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66666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536" y="5733256"/>
            <a:ext cx="8064896" cy="4389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D455E736-619E-4D3E-AFE4-B53F8842D767}" type="datetime1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616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, Caption &amp;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5536" y="2132856"/>
            <a:ext cx="8352928" cy="35283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66666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536" y="5733256"/>
            <a:ext cx="8352928" cy="4389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7B1BCEAD-64C5-40E4-938D-929202A224D6}" type="datetime1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395536" y="1700808"/>
            <a:ext cx="8352928" cy="43204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1">
                <a:solidFill>
                  <a:srgbClr val="6666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subheading styles</a:t>
            </a:r>
          </a:p>
        </p:txBody>
      </p:sp>
    </p:spTree>
    <p:extLst>
      <p:ext uri="{BB962C8B-B14F-4D97-AF65-F5344CB8AC3E}">
        <p14:creationId xmlns:p14="http://schemas.microsoft.com/office/powerpoint/2010/main" val="2196616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422D65C-240A-4A12-A957-AC26AF4D4F8E}" type="datetime1">
              <a:rPr lang="en-GB" smtClean="0"/>
              <a:t>09/09/2014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571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2C323BBA-E793-4485-B6FA-903B5DD6148E}" type="datetime1">
              <a:rPr lang="en-GB" smtClean="0"/>
              <a:t>09/09/2014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840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scu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50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scu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19256" cy="442535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1AFD3F7B-0C55-418F-A4D0-648D5ECFDA4E}" type="datetime1">
              <a:rPr lang="en-GB" smtClean="0"/>
              <a:t>09/09/2014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6696744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385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04864"/>
            <a:ext cx="8291264" cy="392129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5536" y="6356350"/>
            <a:ext cx="219526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124A5998-B884-48DF-B741-220ADC1B2998}" type="datetime1">
              <a:rPr lang="en-GB" smtClean="0"/>
              <a:t>09/09/2014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95536" y="1700807"/>
            <a:ext cx="8280920" cy="4740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1">
                <a:solidFill>
                  <a:srgbClr val="6666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subheading styles</a:t>
            </a:r>
          </a:p>
        </p:txBody>
      </p:sp>
    </p:spTree>
    <p:extLst>
      <p:ext uri="{BB962C8B-B14F-4D97-AF65-F5344CB8AC3E}">
        <p14:creationId xmlns:p14="http://schemas.microsoft.com/office/powerpoint/2010/main" val="421038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42535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DB2B73B6-F61A-490E-8935-86EC6846B8AE}" type="datetime1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011F9B14-DC0F-440A-A27F-2E74A0D10DC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6768752" cy="1080120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95536" y="1700808"/>
            <a:ext cx="4038600" cy="438194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786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Sub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700807"/>
            <a:ext cx="4040188" cy="4740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1">
                <a:solidFill>
                  <a:srgbClr val="6666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00807"/>
            <a:ext cx="4041775" cy="4740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1">
                <a:solidFill>
                  <a:srgbClr val="6666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E442E300-0CCA-48EB-B367-EF79A07E176B}" type="datetime1">
              <a:rPr lang="en-GB" smtClean="0"/>
              <a:t>09/09/2014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011F9B14-DC0F-440A-A27F-2E74A0D10DC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85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1F6B0BD8-E16A-4ECE-B862-323421D9E733}" type="datetime1">
              <a:rPr lang="en-GB" smtClean="0"/>
              <a:t>09/09/2014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5533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&amp;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005F292D-942C-464B-B72D-CD7CE9D0B52A}" type="datetime1">
              <a:rPr lang="en-GB" smtClean="0"/>
              <a:t>09/09/2014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95536" y="1700807"/>
            <a:ext cx="8280920" cy="4740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1">
                <a:solidFill>
                  <a:srgbClr val="66666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subheading styles</a:t>
            </a:r>
          </a:p>
        </p:txBody>
      </p:sp>
    </p:spTree>
    <p:extLst>
      <p:ext uri="{BB962C8B-B14F-4D97-AF65-F5344CB8AC3E}">
        <p14:creationId xmlns:p14="http://schemas.microsoft.com/office/powerpoint/2010/main" val="2705533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72816"/>
            <a:ext cx="5111750" cy="435334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536" y="1772816"/>
            <a:ext cx="3069977" cy="43533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95536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A7A6EA02-4BA6-4AB9-9FD4-F9FB03E38815}" type="datetime1">
              <a:rPr lang="en-GB" smtClean="0"/>
              <a:t>09/09/2014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fld id="{BFDA7189-44D3-4817-8EA2-FAB78B8641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D52B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204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Full Imag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8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Full Image Background Inner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2778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80" r:id="rId2"/>
    <p:sldLayoutId id="2147483670" r:id="rId3"/>
    <p:sldLayoutId id="2147483671" r:id="rId4"/>
    <p:sldLayoutId id="2147483673" r:id="rId5"/>
    <p:sldLayoutId id="2147483681" r:id="rId6"/>
    <p:sldLayoutId id="2147483675" r:id="rId7"/>
    <p:sldLayoutId id="2147483682" r:id="rId8"/>
    <p:sldLayoutId id="2147483679" r:id="rId9"/>
    <p:sldLayoutId id="2147483683" r:id="rId10"/>
    <p:sldLayoutId id="2147483677" r:id="rId11"/>
    <p:sldLayoutId id="2147483684" r:id="rId12"/>
    <p:sldLayoutId id="2147483674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Full Imag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8204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.joyce@lancaster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67544" y="1916832"/>
            <a:ext cx="8208912" cy="9361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500"/>
              </a:lnSpc>
              <a:spcBef>
                <a:spcPct val="0"/>
              </a:spcBef>
              <a:buNone/>
              <a:defRPr sz="3600" kern="1200">
                <a:solidFill>
                  <a:srgbClr val="D52B1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Digital fast neutron </a:t>
            </a:r>
            <a:r>
              <a:rPr lang="en-GB" dirty="0"/>
              <a:t>radiography of rebar in concrete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</p:spPr>
        <p:txBody>
          <a:bodyPr/>
          <a:lstStyle/>
          <a:p>
            <a:pPr algn="ctr"/>
            <a:r>
              <a:rPr lang="en-GB" b="1" dirty="0"/>
              <a:t>Katie </a:t>
            </a:r>
            <a:r>
              <a:rPr lang="en-GB" b="1" dirty="0" err="1" smtClean="0"/>
              <a:t>Mitton</a:t>
            </a:r>
            <a:r>
              <a:rPr lang="en-GB" b="1" dirty="0" smtClean="0"/>
              <a:t>, </a:t>
            </a:r>
            <a:r>
              <a:rPr lang="en-GB" b="1" u="sng" dirty="0" smtClean="0"/>
              <a:t>Malcolm </a:t>
            </a:r>
            <a:r>
              <a:rPr lang="en-GB" b="1" u="sng" dirty="0" smtClean="0"/>
              <a:t>J </a:t>
            </a:r>
            <a:r>
              <a:rPr lang="en-GB" b="1" u="sng" dirty="0" smtClean="0"/>
              <a:t>Joyce</a:t>
            </a:r>
            <a:r>
              <a:rPr lang="en-GB" b="1" dirty="0" smtClean="0"/>
              <a:t> and </a:t>
            </a:r>
            <a:r>
              <a:rPr lang="en-GB" b="1" dirty="0" smtClean="0"/>
              <a:t>Ashley Jones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sz="1400" baseline="30000" dirty="0"/>
          </a:p>
          <a:p>
            <a:endParaRPr lang="en-GB" sz="1400" baseline="30000" dirty="0" smtClean="0"/>
          </a:p>
          <a:p>
            <a:endParaRPr lang="en-GB" sz="1400" baseline="30000" dirty="0"/>
          </a:p>
          <a:p>
            <a:endParaRPr lang="en-GB" sz="1400" baseline="30000" dirty="0" smtClean="0"/>
          </a:p>
          <a:p>
            <a:r>
              <a:rPr lang="en-GB" sz="1400" dirty="0" smtClean="0"/>
              <a:t>Department of Engineering, Lancaster University UK, </a:t>
            </a:r>
            <a:r>
              <a:rPr lang="en-GB" sz="1400" dirty="0" smtClean="0">
                <a:hlinkClick r:id="rId3"/>
              </a:rPr>
              <a:t>m.joyce@lancaster.ac.uk</a:t>
            </a:r>
            <a:endParaRPr lang="en-GB" sz="1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7189-44D3-4817-8EA2-FAB78B86418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62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7189-44D3-4817-8EA2-FAB78B86418E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064896" cy="1512168"/>
          </a:xfrm>
        </p:spPr>
        <p:txBody>
          <a:bodyPr/>
          <a:lstStyle/>
          <a:p>
            <a:r>
              <a:rPr lang="en-GB" dirty="0" smtClean="0"/>
              <a:t>Monte-</a:t>
            </a:r>
            <a:r>
              <a:rPr lang="en-GB" dirty="0" err="1" smtClean="0"/>
              <a:t>carlo</a:t>
            </a:r>
            <a:r>
              <a:rPr lang="en-GB" dirty="0" smtClean="0"/>
              <a:t> results: rebar diameter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724775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179512" y="5735613"/>
            <a:ext cx="4392488" cy="372436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Flux ratio versus energy for surface 2.1</a:t>
            </a:r>
            <a:r>
              <a:rPr lang="en-GB" sz="2000" dirty="0"/>
              <a:t> </a:t>
            </a:r>
            <a:r>
              <a:rPr lang="en-GB" sz="2000" dirty="0" smtClean="0"/>
              <a:t>for increasing rebar radii (relationship with radius found to be linear).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7072"/>
            <a:ext cx="4437372" cy="2636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66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11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Monte-</a:t>
            </a:r>
            <a:r>
              <a:rPr lang="en-GB" dirty="0" err="1" smtClean="0"/>
              <a:t>carlo</a:t>
            </a:r>
            <a:r>
              <a:rPr lang="en-GB" dirty="0" smtClean="0"/>
              <a:t> results: concrete type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348189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6"/>
          <p:cNvSpPr>
            <a:spLocks noGrp="1"/>
          </p:cNvSpPr>
          <p:nvPr>
            <p:ph idx="1"/>
          </p:nvPr>
        </p:nvSpPr>
        <p:spPr>
          <a:xfrm>
            <a:off x="179512" y="5735613"/>
            <a:ext cx="5976664" cy="372436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Flux ratio versus energy for surface 2.1</a:t>
            </a:r>
            <a:r>
              <a:rPr lang="en-GB" sz="2000" dirty="0"/>
              <a:t> </a:t>
            </a:r>
            <a:r>
              <a:rPr lang="en-GB" sz="2000" dirty="0" smtClean="0"/>
              <a:t>for increasing hydrogen content.</a:t>
            </a:r>
          </a:p>
        </p:txBody>
      </p:sp>
    </p:spTree>
    <p:extLst>
      <p:ext uri="{BB962C8B-B14F-4D97-AF65-F5344CB8AC3E}">
        <p14:creationId xmlns:p14="http://schemas.microsoft.com/office/powerpoint/2010/main" val="59163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6696744" cy="1152128"/>
          </a:xfrm>
        </p:spPr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8640"/>
            <a:ext cx="3829050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5148064" y="5318409"/>
            <a:ext cx="4104456" cy="372436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Test sample with rebar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14" y="1196752"/>
            <a:ext cx="3866326" cy="493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6"/>
          <p:cNvSpPr txBox="1">
            <a:spLocks/>
          </p:cNvSpPr>
          <p:nvPr/>
        </p:nvSpPr>
        <p:spPr>
          <a:xfrm>
            <a:off x="315214" y="6131818"/>
            <a:ext cx="4104456" cy="3724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baseline="30000" dirty="0" smtClean="0"/>
              <a:t>252</a:t>
            </a:r>
            <a:r>
              <a:rPr lang="en-GB" sz="2000" dirty="0" smtClean="0"/>
              <a:t>Cf source and steel deployment gantry, 74 </a:t>
            </a:r>
            <a:r>
              <a:rPr lang="en-GB" sz="2000" dirty="0" err="1" smtClean="0"/>
              <a:t>MBq</a:t>
            </a:r>
            <a:r>
              <a:rPr lang="en-GB" sz="2000" dirty="0" smtClean="0"/>
              <a:t>, water jacket 1m</a:t>
            </a:r>
            <a:r>
              <a:rPr lang="en-GB" sz="2000" baseline="30000" dirty="0" smtClean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539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6672"/>
            <a:ext cx="3514725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6"/>
          <p:cNvSpPr txBox="1">
            <a:spLocks/>
          </p:cNvSpPr>
          <p:nvPr/>
        </p:nvSpPr>
        <p:spPr>
          <a:xfrm>
            <a:off x="5520447" y="5172402"/>
            <a:ext cx="3372033" cy="3724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Test sample with tungsten-collimated EJ301 detector in position #1.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53395"/>
            <a:ext cx="4933950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728" y="202222"/>
            <a:ext cx="2268055" cy="230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6"/>
          <p:cNvSpPr txBox="1">
            <a:spLocks/>
          </p:cNvSpPr>
          <p:nvPr/>
        </p:nvSpPr>
        <p:spPr>
          <a:xfrm>
            <a:off x="190426" y="5364742"/>
            <a:ext cx="4104456" cy="3724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Neutron counts without collimation for test sample containing rebar, 5-minute exposure</a:t>
            </a:r>
          </a:p>
        </p:txBody>
      </p:sp>
    </p:spTree>
    <p:extLst>
      <p:ext uri="{BB962C8B-B14F-4D97-AF65-F5344CB8AC3E}">
        <p14:creationId xmlns:p14="http://schemas.microsoft.com/office/powerpoint/2010/main" val="288114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14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9633" y="116632"/>
            <a:ext cx="6696744" cy="1035496"/>
          </a:xfrm>
        </p:spPr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5508104" y="3683831"/>
            <a:ext cx="3240360" cy="3724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Neutron counts with collimation for test sample, </a:t>
            </a:r>
            <a:r>
              <a:rPr lang="en-GB" sz="2000" b="1" dirty="0" smtClean="0"/>
              <a:t>no rebar</a:t>
            </a:r>
            <a:r>
              <a:rPr lang="en-GB" sz="2000" dirty="0" smtClean="0"/>
              <a:t>, 2-minute exposure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08920"/>
            <a:ext cx="5257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4716016" cy="3683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6"/>
          <p:cNvSpPr txBox="1">
            <a:spLocks/>
          </p:cNvSpPr>
          <p:nvPr/>
        </p:nvSpPr>
        <p:spPr>
          <a:xfrm>
            <a:off x="138444" y="1484784"/>
            <a:ext cx="3240360" cy="54334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Neutron counts with collimation for test sample, </a:t>
            </a:r>
            <a:r>
              <a:rPr lang="en-GB" sz="2000" b="1" dirty="0" smtClean="0"/>
              <a:t>with rebar</a:t>
            </a:r>
            <a:r>
              <a:rPr lang="en-GB" sz="2000" dirty="0" smtClean="0"/>
              <a:t>, 2-minute exposure</a:t>
            </a:r>
          </a:p>
        </p:txBody>
      </p:sp>
    </p:spTree>
    <p:extLst>
      <p:ext uri="{BB962C8B-B14F-4D97-AF65-F5344CB8AC3E}">
        <p14:creationId xmlns:p14="http://schemas.microsoft.com/office/powerpoint/2010/main" val="253200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15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7056784" cy="1512168"/>
          </a:xfrm>
        </p:spPr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492897"/>
            <a:ext cx="4694221" cy="3732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673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6"/>
          <p:cNvSpPr txBox="1">
            <a:spLocks/>
          </p:cNvSpPr>
          <p:nvPr/>
        </p:nvSpPr>
        <p:spPr>
          <a:xfrm>
            <a:off x="5508104" y="3573016"/>
            <a:ext cx="3240360" cy="48325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Neutron counts with collimation for test sample, </a:t>
            </a:r>
            <a:r>
              <a:rPr lang="en-GB" sz="2000" b="1" dirty="0" smtClean="0"/>
              <a:t>no rebar</a:t>
            </a:r>
            <a:r>
              <a:rPr lang="en-GB" sz="2000" dirty="0" smtClean="0"/>
              <a:t>, 2-minute exposure, normalised for anisotropy</a:t>
            </a:r>
          </a:p>
        </p:txBody>
      </p:sp>
      <p:sp>
        <p:nvSpPr>
          <p:cNvPr id="12" name="Content Placeholder 6"/>
          <p:cNvSpPr txBox="1">
            <a:spLocks/>
          </p:cNvSpPr>
          <p:nvPr/>
        </p:nvSpPr>
        <p:spPr>
          <a:xfrm>
            <a:off x="138444" y="908720"/>
            <a:ext cx="3240360" cy="11194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Neutron counts with collimation for test sample, </a:t>
            </a:r>
            <a:r>
              <a:rPr lang="en-GB" sz="2000" b="1" dirty="0" smtClean="0"/>
              <a:t>with rebar</a:t>
            </a:r>
            <a:r>
              <a:rPr lang="en-GB" sz="2000" dirty="0" smtClean="0"/>
              <a:t>, 2-minute exposure, normalised for anisotropy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941168"/>
            <a:ext cx="2385469" cy="168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37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16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188640"/>
            <a:ext cx="7164288" cy="1440160"/>
          </a:xfrm>
        </p:spPr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971599" y="5803026"/>
            <a:ext cx="7286575" cy="48325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Neutron counts with collimation for test sample, 2-minute exposure, normalised for anisotropy and 1/r</a:t>
            </a:r>
            <a:r>
              <a:rPr lang="en-GB" sz="2000" baseline="30000" dirty="0" smtClean="0"/>
              <a:t>2</a:t>
            </a:r>
            <a:r>
              <a:rPr lang="en-GB" sz="2000" baseline="-25000" dirty="0" smtClean="0"/>
              <a:t>,</a:t>
            </a:r>
            <a:r>
              <a:rPr lang="en-GB" sz="2000" dirty="0" smtClean="0"/>
              <a:t> </a:t>
            </a:r>
            <a:r>
              <a:rPr lang="en-GB" sz="2000" b="1" dirty="0" smtClean="0"/>
              <a:t>with rebar </a:t>
            </a:r>
            <a:r>
              <a:rPr lang="en-GB" sz="2000" dirty="0" smtClean="0"/>
              <a:t>(left), </a:t>
            </a:r>
            <a:r>
              <a:rPr lang="en-GB" sz="2000" b="1" dirty="0" smtClean="0"/>
              <a:t>no rebar</a:t>
            </a:r>
            <a:r>
              <a:rPr lang="en-GB" sz="2000" dirty="0" smtClean="0"/>
              <a:t> (right).</a:t>
            </a:r>
            <a:endParaRPr lang="en-GB" sz="2000" baseline="300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86" y="1809597"/>
            <a:ext cx="353377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615" y="924755"/>
            <a:ext cx="3390271" cy="487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31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9891" y="1784573"/>
            <a:ext cx="4032448" cy="5073427"/>
          </a:xfrm>
        </p:spPr>
        <p:txBody>
          <a:bodyPr/>
          <a:lstStyle/>
          <a:p>
            <a:r>
              <a:rPr lang="en-GB" dirty="0" smtClean="0"/>
              <a:t>Some evidence of rebar </a:t>
            </a:r>
            <a:r>
              <a:rPr lang="en-GB" dirty="0" smtClean="0"/>
              <a:t>presence @ 0.65% v/v</a:t>
            </a:r>
            <a:endParaRPr lang="en-GB" dirty="0" smtClean="0"/>
          </a:p>
          <a:p>
            <a:pPr lvl="1"/>
            <a:r>
              <a:rPr lang="en-GB" dirty="0" smtClean="0"/>
              <a:t>Not definitive</a:t>
            </a:r>
          </a:p>
          <a:p>
            <a:pPr lvl="1"/>
            <a:r>
              <a:rPr lang="en-GB" dirty="0" smtClean="0"/>
              <a:t>But </a:t>
            </a:r>
            <a:r>
              <a:rPr lang="en-GB" i="1" dirty="0" smtClean="0"/>
              <a:t>R</a:t>
            </a:r>
            <a:r>
              <a:rPr lang="en-GB" dirty="0" smtClean="0"/>
              <a:t>&lt; 1 as predicted</a:t>
            </a:r>
          </a:p>
          <a:p>
            <a:r>
              <a:rPr lang="en-GB" dirty="0" smtClean="0"/>
              <a:t>Future work:</a:t>
            </a:r>
          </a:p>
          <a:p>
            <a:pPr lvl="1"/>
            <a:r>
              <a:rPr lang="en-GB" dirty="0" smtClean="0"/>
              <a:t>Longer exposures</a:t>
            </a:r>
          </a:p>
          <a:p>
            <a:pPr lvl="1"/>
            <a:r>
              <a:rPr lang="en-GB" dirty="0" smtClean="0"/>
              <a:t>Higher energies (</a:t>
            </a:r>
            <a:r>
              <a:rPr lang="en-GB" dirty="0" err="1" smtClean="0"/>
              <a:t>AmBe</a:t>
            </a:r>
            <a:r>
              <a:rPr lang="en-GB" dirty="0" smtClean="0"/>
              <a:t>?)</a:t>
            </a:r>
          </a:p>
          <a:p>
            <a:pPr lvl="1"/>
            <a:r>
              <a:rPr lang="en-GB" dirty="0" smtClean="0"/>
              <a:t>Array of detectors</a:t>
            </a:r>
          </a:p>
          <a:p>
            <a:pPr lvl="1"/>
            <a:r>
              <a:rPr lang="en-GB" dirty="0" smtClean="0"/>
              <a:t>Different collimator</a:t>
            </a:r>
          </a:p>
          <a:p>
            <a:pPr lvl="1"/>
            <a:r>
              <a:rPr lang="en-GB" dirty="0" smtClean="0"/>
              <a:t>Develop forward model </a:t>
            </a:r>
          </a:p>
          <a:p>
            <a:pPr lvl="1"/>
            <a:r>
              <a:rPr lang="en-GB" dirty="0" smtClean="0"/>
              <a:t>Account floor reflection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17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6696744" cy="936104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44824"/>
            <a:ext cx="4660914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01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m.joyce@lancaster.ac.uk</a:t>
            </a:r>
          </a:p>
        </p:txBody>
      </p:sp>
    </p:spTree>
    <p:extLst>
      <p:ext uri="{BB962C8B-B14F-4D97-AF65-F5344CB8AC3E}">
        <p14:creationId xmlns:p14="http://schemas.microsoft.com/office/powerpoint/2010/main" val="261599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052736"/>
            <a:ext cx="8291264" cy="3921299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[1] J. </a:t>
            </a:r>
            <a:r>
              <a:rPr lang="en-GB" sz="1600" dirty="0" err="1"/>
              <a:t>Bhargava</a:t>
            </a:r>
            <a:r>
              <a:rPr lang="en-GB" sz="1600" dirty="0"/>
              <a:t>, Application of some nuclear and radiographic methods on concrete</a:t>
            </a:r>
            <a:r>
              <a:rPr lang="en-GB" sz="1600" u="sng" dirty="0"/>
              <a:t>, </a:t>
            </a:r>
            <a:r>
              <a:rPr lang="en-GB" sz="1600" dirty="0"/>
              <a:t>(1971) </a:t>
            </a:r>
            <a:r>
              <a:rPr lang="en-GB" sz="1600" i="1" dirty="0" err="1"/>
              <a:t>Matériaux</a:t>
            </a:r>
            <a:r>
              <a:rPr lang="en-GB" sz="1600" i="1" dirty="0"/>
              <a:t> et Constructions</a:t>
            </a:r>
            <a:r>
              <a:rPr lang="en-GB" sz="1600" dirty="0"/>
              <a:t>, 4 (4), pp. 231-240.</a:t>
            </a:r>
          </a:p>
          <a:p>
            <a:pPr marL="0" indent="0">
              <a:buNone/>
            </a:pPr>
            <a:r>
              <a:rPr lang="en-GB" sz="1600" dirty="0"/>
              <a:t>[2] H. Berger, Neutron radiography, (1965) Elsevier Publishing Co., Amsterdam.</a:t>
            </a:r>
          </a:p>
          <a:p>
            <a:pPr marL="0" indent="0">
              <a:buNone/>
            </a:pPr>
            <a:r>
              <a:rPr lang="en-GB" sz="1600" dirty="0"/>
              <a:t>[3] H. </a:t>
            </a:r>
            <a:r>
              <a:rPr lang="en-GB" sz="1600" dirty="0" err="1"/>
              <a:t>Reijonen</a:t>
            </a:r>
            <a:r>
              <a:rPr lang="en-GB" sz="1600" dirty="0"/>
              <a:t>, S. E. </a:t>
            </a:r>
            <a:r>
              <a:rPr lang="en-GB" sz="1600" dirty="0" err="1"/>
              <a:t>Pihlajavaara</a:t>
            </a:r>
            <a:r>
              <a:rPr lang="en-GB" sz="1600" dirty="0"/>
              <a:t>, On the determination by neutron radiography of the thickness of the carbonated layer of concrete based upon changes in water content</a:t>
            </a:r>
            <a:r>
              <a:rPr lang="en-GB" sz="1600" u="sng" dirty="0"/>
              <a:t>, </a:t>
            </a:r>
            <a:r>
              <a:rPr lang="en-GB" sz="1600" dirty="0"/>
              <a:t>(1972) </a:t>
            </a:r>
            <a:r>
              <a:rPr lang="en-GB" sz="1600" i="1" dirty="0"/>
              <a:t>Cement and Concrete Research</a:t>
            </a:r>
            <a:r>
              <a:rPr lang="en-GB" sz="1600" dirty="0"/>
              <a:t>, 2 (5), pp. 607-615.</a:t>
            </a:r>
          </a:p>
          <a:p>
            <a:pPr marL="0" indent="0">
              <a:buNone/>
            </a:pPr>
            <a:r>
              <a:rPr lang="en-GB" sz="1600" dirty="0"/>
              <a:t>[4] H. </a:t>
            </a:r>
            <a:r>
              <a:rPr lang="en-GB" sz="1600" dirty="0" err="1"/>
              <a:t>Justnes</a:t>
            </a:r>
            <a:r>
              <a:rPr lang="en-GB" sz="1600" dirty="0"/>
              <a:t>, K. </a:t>
            </a:r>
            <a:r>
              <a:rPr lang="en-GB" sz="1600" dirty="0" err="1"/>
              <a:t>Bryhn-Ingebrigtsen</a:t>
            </a:r>
            <a:r>
              <a:rPr lang="en-GB" sz="1600" dirty="0"/>
              <a:t>, G. O. </a:t>
            </a:r>
            <a:r>
              <a:rPr lang="en-GB" sz="1600" dirty="0" err="1"/>
              <a:t>Rosvold</a:t>
            </a:r>
            <a:r>
              <a:rPr lang="en-GB" sz="1600" dirty="0"/>
              <a:t>, Neutron radiography: An excellent method of measuring water penetration and moisture distribution in </a:t>
            </a:r>
            <a:r>
              <a:rPr lang="en-GB" sz="1600" dirty="0" err="1"/>
              <a:t>cementitious</a:t>
            </a:r>
            <a:r>
              <a:rPr lang="en-GB" sz="1600" dirty="0"/>
              <a:t> materials</a:t>
            </a:r>
            <a:r>
              <a:rPr lang="en-GB" sz="1600" u="sng" dirty="0"/>
              <a:t>, </a:t>
            </a:r>
            <a:r>
              <a:rPr lang="en-GB" sz="1600" dirty="0"/>
              <a:t>(1994) </a:t>
            </a:r>
            <a:r>
              <a:rPr lang="en-GB" sz="1600" i="1" dirty="0"/>
              <a:t>Advances in Cement Research</a:t>
            </a:r>
            <a:r>
              <a:rPr lang="en-GB" sz="1600" dirty="0"/>
              <a:t>, 6 (22), pp. 67-72.</a:t>
            </a:r>
          </a:p>
          <a:p>
            <a:pPr marL="0" indent="0">
              <a:buNone/>
            </a:pPr>
            <a:r>
              <a:rPr lang="en-GB" sz="1600" dirty="0"/>
              <a:t>[5] R. </a:t>
            </a:r>
            <a:r>
              <a:rPr lang="en-GB" sz="1600" dirty="0" err="1"/>
              <a:t>Pugliesi</a:t>
            </a:r>
            <a:r>
              <a:rPr lang="en-GB" sz="1600" dirty="0"/>
              <a:t>, M. L. G. Andrade, Study of cracking in concrete by neutron radiography</a:t>
            </a:r>
            <a:r>
              <a:rPr lang="en-GB" sz="1600" u="sng" dirty="0"/>
              <a:t>, </a:t>
            </a:r>
            <a:r>
              <a:rPr lang="en-GB" sz="1600" dirty="0"/>
              <a:t>(1997) </a:t>
            </a:r>
            <a:r>
              <a:rPr lang="en-GB" sz="1600" i="1" dirty="0"/>
              <a:t>Applied Radiation and Isotopes</a:t>
            </a:r>
            <a:r>
              <a:rPr lang="en-GB" sz="1600" dirty="0"/>
              <a:t>, 48 (3), pp. 339-344.</a:t>
            </a:r>
          </a:p>
          <a:p>
            <a:pPr marL="0" indent="0">
              <a:buNone/>
            </a:pPr>
            <a:r>
              <a:rPr lang="en-GB" sz="1600" dirty="0"/>
              <a:t>[6] F. C. De Beer, W. J. </a:t>
            </a:r>
            <a:r>
              <a:rPr lang="en-GB" sz="1600" dirty="0" err="1"/>
              <a:t>Strydom</a:t>
            </a:r>
            <a:r>
              <a:rPr lang="en-GB" sz="1600" dirty="0"/>
              <a:t>, E. J. </a:t>
            </a:r>
            <a:r>
              <a:rPr lang="en-GB" sz="1600" dirty="0" err="1"/>
              <a:t>Griesel</a:t>
            </a:r>
            <a:r>
              <a:rPr lang="en-GB" sz="1600" dirty="0"/>
              <a:t>, The drying process of concrete: A neutron radiography study,</a:t>
            </a:r>
            <a:r>
              <a:rPr lang="en-GB" sz="1600" u="sng" dirty="0"/>
              <a:t/>
            </a:r>
            <a:br>
              <a:rPr lang="en-GB" sz="1600" u="sng" dirty="0"/>
            </a:br>
            <a:r>
              <a:rPr lang="en-GB" sz="1600" dirty="0"/>
              <a:t>(2004) </a:t>
            </a:r>
            <a:r>
              <a:rPr lang="en-GB" sz="1600" i="1" dirty="0"/>
              <a:t>Applied Radiation and Isotopes</a:t>
            </a:r>
            <a:r>
              <a:rPr lang="en-GB" sz="1600" dirty="0"/>
              <a:t>, 61 (4), pp. 617-623.</a:t>
            </a:r>
          </a:p>
          <a:p>
            <a:pPr marL="0" indent="0">
              <a:buNone/>
            </a:pPr>
            <a:r>
              <a:rPr lang="en-GB" sz="1600" dirty="0"/>
              <a:t>[7] Perfect, E., Cheng, C.-L., Kang, M., </a:t>
            </a:r>
            <a:r>
              <a:rPr lang="en-GB" sz="1600" dirty="0" err="1"/>
              <a:t>Bilheux</a:t>
            </a:r>
            <a:r>
              <a:rPr lang="en-GB" sz="1600" dirty="0"/>
              <a:t>, H.Z., </a:t>
            </a:r>
            <a:r>
              <a:rPr lang="en-GB" sz="1600" dirty="0" err="1"/>
              <a:t>Lamanna</a:t>
            </a:r>
            <a:r>
              <a:rPr lang="en-GB" sz="1600" dirty="0"/>
              <a:t>, J.M., </a:t>
            </a:r>
            <a:r>
              <a:rPr lang="en-GB" sz="1600" dirty="0" err="1"/>
              <a:t>Gragg</a:t>
            </a:r>
            <a:r>
              <a:rPr lang="en-GB" sz="1600" dirty="0"/>
              <a:t>, M.J., Wright, D.M., Neutron imaging of hydrogen-rich fluids in </a:t>
            </a:r>
            <a:r>
              <a:rPr lang="en-GB" sz="1600" dirty="0" err="1"/>
              <a:t>geomaterials</a:t>
            </a:r>
            <a:r>
              <a:rPr lang="en-GB" sz="1600" dirty="0"/>
              <a:t> and engineered porous media: A review, (2014) </a:t>
            </a:r>
            <a:r>
              <a:rPr lang="en-GB" sz="1600" i="1" dirty="0"/>
              <a:t>Earth-Science Reviews</a:t>
            </a:r>
            <a:r>
              <a:rPr lang="en-GB" sz="1600" dirty="0"/>
              <a:t>, 129, pp. 120-135.</a:t>
            </a:r>
          </a:p>
          <a:p>
            <a:pPr marL="0" indent="0">
              <a:buNone/>
            </a:pPr>
            <a:r>
              <a:rPr lang="en-GB" sz="1600" dirty="0"/>
              <a:t>[8] T. de Souza, Ground penetrating radar as an alternative to radiography, (2005) </a:t>
            </a:r>
            <a:r>
              <a:rPr lang="en-GB" sz="1600" i="1" dirty="0"/>
              <a:t>Insight</a:t>
            </a:r>
            <a:r>
              <a:rPr lang="en-GB" sz="1600" dirty="0"/>
              <a:t>: </a:t>
            </a:r>
            <a:r>
              <a:rPr lang="en-GB" sz="1600" i="1" dirty="0"/>
              <a:t>Non-Destructive Testing and Condition Monitoring</a:t>
            </a:r>
            <a:r>
              <a:rPr lang="en-GB" sz="1600" dirty="0"/>
              <a:t>, 47, pp. 414-415.</a:t>
            </a:r>
          </a:p>
          <a:p>
            <a:pPr marL="0" indent="0">
              <a:buNone/>
            </a:pPr>
            <a:r>
              <a:rPr lang="en-GB" sz="1600" dirty="0"/>
              <a:t>[9] X. </a:t>
            </a:r>
            <a:r>
              <a:rPr lang="en-GB" sz="1600" dirty="0" err="1"/>
              <a:t>Xu</a:t>
            </a:r>
            <a:r>
              <a:rPr lang="en-GB" sz="1600" dirty="0"/>
              <a:t>, T. Xia, A. </a:t>
            </a:r>
            <a:r>
              <a:rPr lang="en-GB" sz="1600" dirty="0" err="1"/>
              <a:t>Venkatachalam</a:t>
            </a:r>
            <a:r>
              <a:rPr lang="en-GB" sz="1600" dirty="0"/>
              <a:t>, D. Huston, Development of high-speed </a:t>
            </a:r>
            <a:r>
              <a:rPr lang="en-GB" sz="1600" dirty="0" err="1"/>
              <a:t>ultrawideband</a:t>
            </a:r>
            <a:r>
              <a:rPr lang="en-GB" sz="1600" dirty="0"/>
              <a:t> </a:t>
            </a:r>
            <a:r>
              <a:rPr lang="en-GB" sz="1600" dirty="0" smtClean="0"/>
              <a:t>ground </a:t>
            </a:r>
            <a:r>
              <a:rPr lang="en-GB" sz="1600" dirty="0"/>
              <a:t>penetrating radar for rebar detection, (2013) </a:t>
            </a:r>
            <a:r>
              <a:rPr lang="en-GB" sz="1600" i="1" dirty="0"/>
              <a:t>Journal of Engineering Mechanics, </a:t>
            </a:r>
            <a:r>
              <a:rPr lang="en-GB" sz="1600" dirty="0"/>
              <a:t>139, pp.</a:t>
            </a:r>
            <a:r>
              <a:rPr lang="en-GB" sz="1600" i="1" dirty="0"/>
              <a:t> </a:t>
            </a:r>
            <a:r>
              <a:rPr lang="en-GB" sz="1600" dirty="0"/>
              <a:t>272-285.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19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Further reading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190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Background</a:t>
            </a:r>
          </a:p>
          <a:p>
            <a:r>
              <a:rPr lang="en-GB" sz="3200" dirty="0" smtClean="0"/>
              <a:t>Monte–Carlo simulations</a:t>
            </a:r>
          </a:p>
          <a:p>
            <a:r>
              <a:rPr lang="en-GB" sz="3200" dirty="0" smtClean="0"/>
              <a:t>Experimental facilities and set up</a:t>
            </a:r>
          </a:p>
          <a:p>
            <a:r>
              <a:rPr lang="en-GB" sz="3200" dirty="0" smtClean="0"/>
              <a:t>Results</a:t>
            </a:r>
          </a:p>
          <a:p>
            <a:r>
              <a:rPr lang="en-GB" sz="3200" dirty="0" smtClean="0"/>
              <a:t>Conclusions</a:t>
            </a:r>
          </a:p>
          <a:p>
            <a:r>
              <a:rPr lang="en-GB" sz="3200" dirty="0" smtClean="0"/>
              <a:t>Further reading</a:t>
            </a:r>
            <a:endParaRPr lang="en-GB" sz="32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A24C8B46-E563-4341-93CA-A21A8B4A4D73}" type="slidenum">
              <a:rPr lang="en-GB" smtClean="0">
                <a:solidFill>
                  <a:schemeClr val="bg1"/>
                </a:solidFill>
              </a:rPr>
              <a:pPr algn="r"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7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6696744" cy="1512168"/>
          </a:xfrm>
        </p:spPr>
        <p:txBody>
          <a:bodyPr/>
          <a:lstStyle/>
          <a:p>
            <a:r>
              <a:rPr lang="en-GB" dirty="0" smtClean="0"/>
              <a:t>Background to the need for fast neutron assay of rebar in concrete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36514" y="1628800"/>
            <a:ext cx="3011350" cy="48965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Macroscopic analysis </a:t>
            </a:r>
            <a:r>
              <a:rPr lang="en-GB" sz="2000" dirty="0" smtClean="0"/>
              <a:t>with </a:t>
            </a:r>
            <a:r>
              <a:rPr lang="en-GB" sz="2000" dirty="0" smtClean="0"/>
              <a:t>thermal neutrons can </a:t>
            </a:r>
            <a:r>
              <a:rPr lang="en-GB" sz="2000" dirty="0" smtClean="0"/>
              <a:t>require:</a:t>
            </a:r>
          </a:p>
          <a:p>
            <a:pPr lvl="1"/>
            <a:r>
              <a:rPr lang="en-GB" sz="1800" dirty="0" smtClean="0"/>
              <a:t>wholescale </a:t>
            </a:r>
            <a:r>
              <a:rPr lang="en-GB" sz="1800" dirty="0" smtClean="0"/>
              <a:t>core </a:t>
            </a:r>
            <a:r>
              <a:rPr lang="en-GB" sz="1800" dirty="0" smtClean="0"/>
              <a:t>drilling</a:t>
            </a:r>
          </a:p>
          <a:p>
            <a:pPr lvl="1"/>
            <a:r>
              <a:rPr lang="en-GB" sz="1800" dirty="0"/>
              <a:t>c</a:t>
            </a:r>
            <a:r>
              <a:rPr lang="en-GB" sz="1800" dirty="0" smtClean="0"/>
              <a:t>losure </a:t>
            </a:r>
            <a:r>
              <a:rPr lang="en-GB" sz="1800" dirty="0" smtClean="0"/>
              <a:t>of structures under examination.</a:t>
            </a:r>
          </a:p>
          <a:p>
            <a:r>
              <a:rPr lang="en-GB" sz="2000" dirty="0" smtClean="0"/>
              <a:t>Not feasible where:</a:t>
            </a:r>
          </a:p>
          <a:p>
            <a:pPr lvl="1"/>
            <a:r>
              <a:rPr lang="en-GB" sz="2000" dirty="0" smtClean="0"/>
              <a:t>Structure </a:t>
            </a:r>
            <a:r>
              <a:rPr lang="en-GB" sz="2000" dirty="0" smtClean="0"/>
              <a:t>in </a:t>
            </a:r>
            <a:r>
              <a:rPr lang="en-GB" sz="2000" dirty="0" smtClean="0"/>
              <a:t>regular use (bridges, roads etc.).</a:t>
            </a:r>
          </a:p>
          <a:p>
            <a:pPr lvl="1"/>
            <a:r>
              <a:rPr lang="en-GB" sz="2000" dirty="0" smtClean="0"/>
              <a:t>Sacrificial samples are not available.</a:t>
            </a:r>
          </a:p>
          <a:p>
            <a:pPr lvl="1"/>
            <a:r>
              <a:rPr lang="en-GB" sz="2000" dirty="0" smtClean="0"/>
              <a:t>Concrete is </a:t>
            </a:r>
            <a:r>
              <a:rPr lang="en-GB" sz="2000" dirty="0" smtClean="0"/>
              <a:t>contaminated.</a:t>
            </a:r>
            <a:endParaRPr lang="en-GB" sz="2000" dirty="0" smtClean="0"/>
          </a:p>
        </p:txBody>
      </p:sp>
      <p:pic>
        <p:nvPicPr>
          <p:cNvPr id="1026" name="Picture 2" descr="http://www.masterbuilder.co.in/wp-content/uploads/2013/07/Durability-of-Concrete-Bridges-and-Viaducts-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6" y="1791420"/>
            <a:ext cx="3944968" cy="255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asterbuilder.co.in/wp-content/uploads/2013/07/Durability-of-Concrete-Bridges-and-Viaducts-14-247x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1791420"/>
            <a:ext cx="1502163" cy="182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sterbuilder.co.in/wp-content/uploads/2013/07/Durability-of-Concrete-Bridges-and-Viaducts-7-300x27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980" y="4581128"/>
            <a:ext cx="2374809" cy="216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asterbuilder.co.in/wp-content/uploads/2013/07/Durability-of-Concrete-Bridges-and-Viaducts-1-151x3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289" y="4782896"/>
            <a:ext cx="986185" cy="195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sellafieldsites.com/wp-content/uploads/2012/08/Thorp_pla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148" y="4431711"/>
            <a:ext cx="2293293" cy="231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53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628800"/>
            <a:ext cx="4464496" cy="4425355"/>
          </a:xfrm>
        </p:spPr>
        <p:txBody>
          <a:bodyPr/>
          <a:lstStyle/>
          <a:p>
            <a:r>
              <a:rPr lang="en-GB" dirty="0" smtClean="0"/>
              <a:t>Earliest reports:</a:t>
            </a:r>
          </a:p>
          <a:p>
            <a:pPr lvl="1"/>
            <a:r>
              <a:rPr lang="en-GB" dirty="0" smtClean="0"/>
              <a:t>1960’s moisture content via thermal neutron component.</a:t>
            </a:r>
          </a:p>
          <a:p>
            <a:r>
              <a:rPr lang="en-GB" dirty="0" smtClean="0"/>
              <a:t>Thermal neutron radiography:</a:t>
            </a:r>
          </a:p>
          <a:p>
            <a:pPr lvl="1"/>
            <a:r>
              <a:rPr lang="en-GB" dirty="0" smtClean="0"/>
              <a:t>Transmission with emulsion screen for cement distribution and thickness of carbonated layers.</a:t>
            </a:r>
          </a:p>
          <a:p>
            <a:pPr lvl="1"/>
            <a:r>
              <a:rPr lang="en-GB" dirty="0" smtClean="0"/>
              <a:t>Studies of water ingress, crack propagation, drying and porosity.</a:t>
            </a:r>
          </a:p>
          <a:p>
            <a:r>
              <a:rPr lang="en-GB" dirty="0" smtClean="0"/>
              <a:t>Most recent review Perfect </a:t>
            </a:r>
            <a:r>
              <a:rPr lang="en-GB" i="1" dirty="0" smtClean="0"/>
              <a:t>et al.</a:t>
            </a:r>
            <a:r>
              <a:rPr lang="en-GB" dirty="0" smtClean="0"/>
              <a:t> (2014).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6696744" cy="1512168"/>
          </a:xfrm>
        </p:spPr>
        <p:txBody>
          <a:bodyPr/>
          <a:lstStyle/>
          <a:p>
            <a:r>
              <a:rPr lang="en-GB" dirty="0" smtClean="0"/>
              <a:t>Background to the need for fast neutron assay of rebar in concrete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716016" y="1628800"/>
            <a:ext cx="4427984" cy="48965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Alternatives:</a:t>
            </a:r>
          </a:p>
          <a:p>
            <a:pPr lvl="1"/>
            <a:r>
              <a:rPr lang="en-GB" dirty="0" smtClean="0"/>
              <a:t>Ground-penetrating radar (separation and radii of structures?)</a:t>
            </a:r>
          </a:p>
          <a:p>
            <a:pPr lvl="1"/>
            <a:r>
              <a:rPr lang="en-GB" dirty="0" smtClean="0"/>
              <a:t>X- or </a:t>
            </a:r>
            <a:r>
              <a:rPr lang="en-GB" dirty="0" smtClean="0">
                <a:sym typeface="Symbol"/>
              </a:rPr>
              <a:t></a:t>
            </a:r>
            <a:r>
              <a:rPr lang="en-GB" dirty="0" smtClean="0"/>
              <a:t>-radiography (depth?)</a:t>
            </a:r>
          </a:p>
          <a:p>
            <a:r>
              <a:rPr lang="en-GB" dirty="0" smtClean="0"/>
              <a:t>Benefits of neutrons:</a:t>
            </a:r>
          </a:p>
          <a:p>
            <a:pPr lvl="1"/>
            <a:r>
              <a:rPr lang="en-GB" dirty="0" smtClean="0"/>
              <a:t>Better at depicting voids, water and cracks than X-ray</a:t>
            </a:r>
          </a:p>
          <a:p>
            <a:pPr lvl="1"/>
            <a:r>
              <a:rPr lang="en-GB" dirty="0" smtClean="0"/>
              <a:t>Penetration ability</a:t>
            </a:r>
          </a:p>
          <a:p>
            <a:r>
              <a:rPr lang="en-GB" dirty="0" smtClean="0"/>
              <a:t>But!</a:t>
            </a:r>
          </a:p>
          <a:p>
            <a:pPr lvl="1"/>
            <a:r>
              <a:rPr lang="en-GB" dirty="0"/>
              <a:t>Require </a:t>
            </a:r>
            <a:r>
              <a:rPr lang="en-GB" baseline="30000" dirty="0"/>
              <a:t>3</a:t>
            </a:r>
            <a:r>
              <a:rPr lang="en-GB" dirty="0"/>
              <a:t>He detectors</a:t>
            </a:r>
          </a:p>
          <a:p>
            <a:pPr lvl="1"/>
            <a:r>
              <a:rPr lang="en-GB" dirty="0" err="1" smtClean="0"/>
              <a:t>Thermalisation</a:t>
            </a:r>
            <a:endParaRPr lang="en-GB" dirty="0" smtClean="0"/>
          </a:p>
          <a:p>
            <a:pPr lvl="1"/>
            <a:r>
              <a:rPr lang="en-GB" dirty="0" smtClean="0"/>
              <a:t>Usually </a:t>
            </a:r>
            <a:r>
              <a:rPr lang="en-GB" dirty="0" smtClean="0"/>
              <a:t>lab.-based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9749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700808"/>
            <a:ext cx="3456384" cy="4425355"/>
          </a:xfrm>
        </p:spPr>
        <p:txBody>
          <a:bodyPr/>
          <a:lstStyle/>
          <a:p>
            <a:r>
              <a:rPr lang="en-GB" dirty="0" smtClean="0"/>
              <a:t>Low-hazard </a:t>
            </a:r>
            <a:r>
              <a:rPr lang="en-GB" dirty="0" smtClean="0"/>
              <a:t>scintillators for </a:t>
            </a:r>
            <a:r>
              <a:rPr lang="en-GB" i="1" dirty="0" smtClean="0"/>
              <a:t>fast</a:t>
            </a:r>
            <a:r>
              <a:rPr lang="en-GB" dirty="0" smtClean="0"/>
              <a:t> neutrons: EJ309</a:t>
            </a:r>
          </a:p>
          <a:p>
            <a:r>
              <a:rPr lang="en-GB" dirty="0" smtClean="0"/>
              <a:t>Real-time, </a:t>
            </a:r>
            <a:r>
              <a:rPr lang="en-GB" dirty="0"/>
              <a:t>d</a:t>
            </a:r>
            <a:r>
              <a:rPr lang="en-GB" dirty="0" smtClean="0"/>
              <a:t>igital </a:t>
            </a:r>
            <a:r>
              <a:rPr lang="en-GB" dirty="0" smtClean="0"/>
              <a:t>pulse-shape discrimination</a:t>
            </a:r>
            <a:endParaRPr lang="en-GB" dirty="0" smtClean="0"/>
          </a:p>
          <a:p>
            <a:r>
              <a:rPr lang="en-GB" dirty="0" smtClean="0"/>
              <a:t>Real-time</a:t>
            </a:r>
            <a:r>
              <a:rPr lang="en-GB" dirty="0" smtClean="0"/>
              <a:t>, fast neutron assay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6696744" cy="1080120"/>
          </a:xfrm>
        </p:spPr>
        <p:txBody>
          <a:bodyPr/>
          <a:lstStyle/>
          <a:p>
            <a:r>
              <a:rPr lang="en-GB" dirty="0" smtClean="0"/>
              <a:t>Experimental background &amp; related instruments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092538" y="3541797"/>
            <a:ext cx="25404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smtClean="0"/>
              <a:t>M</a:t>
            </a:r>
            <a:r>
              <a:rPr lang="en-US" sz="1600" dirty="0"/>
              <a:t>. J. </a:t>
            </a:r>
            <a:r>
              <a:rPr lang="en-US" sz="1600" dirty="0" smtClean="0"/>
              <a:t>Joyce</a:t>
            </a:r>
            <a:r>
              <a:rPr lang="en-US" sz="1600" dirty="0"/>
              <a:t> </a:t>
            </a:r>
            <a:r>
              <a:rPr lang="en-US" sz="1600" i="1" dirty="0" smtClean="0"/>
              <a:t>et al.</a:t>
            </a:r>
            <a:r>
              <a:rPr lang="en-US" sz="1600" dirty="0" smtClean="0"/>
              <a:t>, </a:t>
            </a:r>
            <a:r>
              <a:rPr lang="en-US" sz="1600" i="1" dirty="0"/>
              <a:t>IEEE Trans. </a:t>
            </a:r>
            <a:r>
              <a:rPr lang="en-US" sz="1600" i="1" dirty="0" err="1"/>
              <a:t>Nuc</a:t>
            </a:r>
            <a:r>
              <a:rPr lang="en-US" sz="1600" i="1" dirty="0"/>
              <a:t>. Sci. </a:t>
            </a:r>
            <a:r>
              <a:rPr lang="en-US" sz="1600" dirty="0" smtClean="0"/>
              <a:t>57 </a:t>
            </a:r>
            <a:r>
              <a:rPr lang="en-US" sz="1600" dirty="0"/>
              <a:t>(</a:t>
            </a:r>
            <a:r>
              <a:rPr lang="en-US" sz="1600" dirty="0" smtClean="0"/>
              <a:t>5) 2625-2630 (2010).</a:t>
            </a:r>
            <a:endParaRPr lang="en-GB" sz="1600" dirty="0"/>
          </a:p>
          <a:p>
            <a:endParaRPr lang="en-GB" dirty="0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37" y="1772815"/>
            <a:ext cx="2279662" cy="1696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372200" y="1775860"/>
            <a:ext cx="21007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Digital PSD instrument, M. J. Joyce </a:t>
            </a:r>
            <a:r>
              <a:rPr lang="en-US" sz="1600" i="1" dirty="0" smtClean="0"/>
              <a:t>et al.</a:t>
            </a:r>
            <a:r>
              <a:rPr lang="en-US" sz="1600" dirty="0" smtClean="0"/>
              <a:t>, SPIE </a:t>
            </a:r>
            <a:r>
              <a:rPr lang="en-US" sz="1600" dirty="0" err="1" smtClean="0"/>
              <a:t>Defence</a:t>
            </a:r>
            <a:r>
              <a:rPr lang="en-US" sz="1600" dirty="0" smtClean="0"/>
              <a:t> &amp; Security,  Cardiff (2008).</a:t>
            </a:r>
            <a:endParaRPr lang="en-GB" sz="1600" dirty="0"/>
          </a:p>
        </p:txBody>
      </p:sp>
      <p:pic>
        <p:nvPicPr>
          <p:cNvPr id="10" name="Picture 9" descr="C:\Users\joycem\Dropbox\Hybrid's Dropbox\Product Photos\MFAX1\MFA_front copy vI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440" y="3015116"/>
            <a:ext cx="2619593" cy="197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C:\Users\joycem\Dropbox\Hybrid's Dropbox\Product Photos\MFAX4\P7270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36" y="4901741"/>
            <a:ext cx="2279663" cy="171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372199" y="5534899"/>
            <a:ext cx="18722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M. J. </a:t>
            </a:r>
            <a:r>
              <a:rPr lang="en-US" sz="1600" dirty="0" smtClean="0"/>
              <a:t>Joyce </a:t>
            </a:r>
            <a:r>
              <a:rPr lang="en-US" sz="1600" i="1" dirty="0" smtClean="0"/>
              <a:t>et al.</a:t>
            </a:r>
            <a:r>
              <a:rPr lang="en-US" sz="1600" dirty="0" smtClean="0"/>
              <a:t>, </a:t>
            </a:r>
            <a:r>
              <a:rPr lang="en-US" sz="1600" i="1" dirty="0" smtClean="0"/>
              <a:t>IEEE</a:t>
            </a:r>
            <a:r>
              <a:rPr lang="en-US" sz="1600" dirty="0" smtClean="0"/>
              <a:t> </a:t>
            </a:r>
            <a:r>
              <a:rPr lang="en-US" sz="1600" i="1" dirty="0" smtClean="0"/>
              <a:t>Trans. </a:t>
            </a:r>
            <a:r>
              <a:rPr lang="en-US" sz="1600" i="1" dirty="0" err="1" smtClean="0"/>
              <a:t>Nuc</a:t>
            </a:r>
            <a:r>
              <a:rPr lang="en-US" sz="1600" i="1" dirty="0" smtClean="0"/>
              <a:t>. Sci. </a:t>
            </a:r>
            <a:r>
              <a:rPr lang="en-US" sz="1600" dirty="0" smtClean="0"/>
              <a:t>61 (3) 1340-1348 (2014).</a:t>
            </a:r>
            <a:endParaRPr lang="en-GB" sz="1600" dirty="0"/>
          </a:p>
        </p:txBody>
      </p:sp>
      <p:pic>
        <p:nvPicPr>
          <p:cNvPr id="13" name="Picture 2" descr="5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4311063"/>
            <a:ext cx="2304257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43608" y="6039255"/>
            <a:ext cx="2448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M. J. </a:t>
            </a:r>
            <a:r>
              <a:rPr lang="en-US" sz="1600" dirty="0" smtClean="0"/>
              <a:t>Joyce </a:t>
            </a:r>
            <a:r>
              <a:rPr lang="en-US" sz="1600" i="1" dirty="0" smtClean="0"/>
              <a:t>et al.</a:t>
            </a:r>
            <a:r>
              <a:rPr lang="en-US" sz="1600" dirty="0" smtClean="0"/>
              <a:t>, </a:t>
            </a:r>
            <a:r>
              <a:rPr lang="en-US" sz="1600" i="1" dirty="0" smtClean="0"/>
              <a:t>IEEE</a:t>
            </a:r>
            <a:r>
              <a:rPr lang="en-US" sz="1600" dirty="0" smtClean="0"/>
              <a:t> </a:t>
            </a:r>
            <a:r>
              <a:rPr lang="en-US" sz="1600" i="1" dirty="0" smtClean="0"/>
              <a:t>Trans. </a:t>
            </a:r>
            <a:r>
              <a:rPr lang="en-US" sz="1600" i="1" dirty="0" err="1" smtClean="0"/>
              <a:t>Nuc</a:t>
            </a:r>
            <a:r>
              <a:rPr lang="en-US" sz="1600" i="1" dirty="0" smtClean="0"/>
              <a:t>. Sci. </a:t>
            </a:r>
            <a:r>
              <a:rPr lang="en-US" sz="1600" dirty="0" smtClean="0"/>
              <a:t>61 (4) 2222-2227 (2014).</a:t>
            </a:r>
            <a:endParaRPr lang="en-GB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578833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6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700808"/>
            <a:ext cx="3888432" cy="4425355"/>
          </a:xfrm>
        </p:spPr>
        <p:txBody>
          <a:bodyPr/>
          <a:lstStyle/>
          <a:p>
            <a:r>
              <a:rPr lang="en-GB" dirty="0" smtClean="0"/>
              <a:t>Two blocks of side 280 mm</a:t>
            </a:r>
          </a:p>
          <a:p>
            <a:r>
              <a:rPr lang="en-GB" dirty="0" smtClean="0"/>
              <a:t>One with rebar, one without</a:t>
            </a:r>
          </a:p>
          <a:p>
            <a:r>
              <a:rPr lang="en-GB" dirty="0" smtClean="0"/>
              <a:t>Mass 52.68 kg</a:t>
            </a:r>
          </a:p>
          <a:p>
            <a:r>
              <a:rPr lang="en-GB" dirty="0" smtClean="0"/>
              <a:t>Rebar Ø 10 mm, 14 mm and 20 mm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6696744" cy="1008112"/>
          </a:xfrm>
        </p:spPr>
        <p:txBody>
          <a:bodyPr/>
          <a:lstStyle/>
          <a:p>
            <a:r>
              <a:rPr lang="en-GB" dirty="0" smtClean="0"/>
              <a:t>Concrete sample design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37112"/>
            <a:ext cx="2678526" cy="2223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97635"/>
            <a:ext cx="2750581" cy="2406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4310141" cy="404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83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7544" y="1700808"/>
            <a:ext cx="4104456" cy="4425355"/>
          </a:xfrm>
        </p:spPr>
        <p:txBody>
          <a:bodyPr/>
          <a:lstStyle/>
          <a:p>
            <a:r>
              <a:rPr lang="en-GB" baseline="30000" dirty="0" smtClean="0"/>
              <a:t>241</a:t>
            </a:r>
            <a:r>
              <a:rPr lang="en-GB" dirty="0" smtClean="0"/>
              <a:t>Am-Be source</a:t>
            </a:r>
          </a:p>
          <a:p>
            <a:r>
              <a:rPr lang="en-GB" dirty="0" smtClean="0"/>
              <a:t>Measured neutron flux across each surface, with &amp; without rebar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6696744" cy="936104"/>
          </a:xfrm>
        </p:spPr>
        <p:txBody>
          <a:bodyPr/>
          <a:lstStyle/>
          <a:p>
            <a:r>
              <a:rPr lang="en-GB" dirty="0" smtClean="0"/>
              <a:t>Monte-</a:t>
            </a:r>
            <a:r>
              <a:rPr lang="en-GB" dirty="0" err="1" smtClean="0"/>
              <a:t>carlo</a:t>
            </a:r>
            <a:r>
              <a:rPr lang="en-GB" dirty="0" smtClean="0"/>
              <a:t> simulations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12775"/>
            <a:ext cx="4321718" cy="322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4321718" cy="322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6"/>
              <p:cNvSpPr txBox="1">
                <a:spLocks/>
              </p:cNvSpPr>
              <p:nvPr/>
            </p:nvSpPr>
            <p:spPr>
              <a:xfrm>
                <a:off x="4644008" y="5013176"/>
                <a:ext cx="4104456" cy="407679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2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𝐹𝑙𝑢𝑥</m:t>
                        </m:r>
                        <m:r>
                          <a:rPr lang="en-GB" i="1">
                            <a:latin typeface="Cambria Math"/>
                          </a:rPr>
                          <m:t> </m:t>
                        </m:r>
                        <m:r>
                          <a:rPr lang="en-GB" i="1">
                            <a:latin typeface="Cambria Math"/>
                          </a:rPr>
                          <m:t>𝑤𝑖𝑡h𝑜𝑢𝑡</m:t>
                        </m:r>
                        <m:r>
                          <a:rPr lang="en-GB" i="1">
                            <a:latin typeface="Cambria Math"/>
                          </a:rPr>
                          <m:t> </m:t>
                        </m:r>
                        <m:r>
                          <a:rPr lang="en-GB" i="1">
                            <a:latin typeface="Cambria Math"/>
                          </a:rPr>
                          <m:t>𝑟𝑒𝑏𝑎𝑟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𝐹𝑙𝑢𝑥</m:t>
                        </m:r>
                        <m:r>
                          <a:rPr lang="en-GB" b="0" i="1" smtClean="0">
                            <a:latin typeface="Cambria Math"/>
                          </a:rPr>
                          <m:t> </m:t>
                        </m:r>
                        <m:r>
                          <a:rPr lang="en-GB" b="0" i="1" smtClean="0">
                            <a:latin typeface="Cambria Math"/>
                          </a:rPr>
                          <m:t>𝑤𝑖𝑡h</m:t>
                        </m:r>
                      </m:den>
                    </m:f>
                    <m:r>
                      <a:rPr lang="en-GB" b="0" i="1" smtClean="0">
                        <a:latin typeface="Cambria Math"/>
                      </a:rPr>
                      <m:t>=?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5013176"/>
                <a:ext cx="4104456" cy="4076799"/>
              </a:xfrm>
              <a:prstGeom prst="rect">
                <a:avLst/>
              </a:prstGeom>
              <a:blipFill rotWithShape="1">
                <a:blip r:embed="rId4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163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2809512"/>
            <a:ext cx="3825784" cy="3651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529831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6696744" cy="898840"/>
          </a:xfrm>
        </p:spPr>
        <p:txBody>
          <a:bodyPr/>
          <a:lstStyle/>
          <a:p>
            <a:r>
              <a:rPr lang="en-GB" dirty="0" smtClean="0"/>
              <a:t>Monte–</a:t>
            </a:r>
            <a:r>
              <a:rPr lang="en-GB" dirty="0" err="1" smtClean="0"/>
              <a:t>carlo</a:t>
            </a:r>
            <a:r>
              <a:rPr lang="en-GB" dirty="0" smtClean="0"/>
              <a:t> results</a:t>
            </a:r>
            <a:endParaRPr lang="en-GB" dirty="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71" y="692696"/>
            <a:ext cx="599782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Content Placeholder 6"/>
          <p:cNvSpPr>
            <a:spLocks noGrp="1"/>
          </p:cNvSpPr>
          <p:nvPr>
            <p:ph idx="1"/>
          </p:nvPr>
        </p:nvSpPr>
        <p:spPr>
          <a:xfrm>
            <a:off x="279418" y="4089969"/>
            <a:ext cx="4726130" cy="372436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Flux ratio versus energy for surface 2.1</a:t>
            </a:r>
          </a:p>
          <a:p>
            <a:pPr marL="0" indent="0">
              <a:buNone/>
            </a:pPr>
            <a:r>
              <a:rPr lang="en-GB" sz="20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&lt;1, 	</a:t>
            </a:r>
            <a:r>
              <a:rPr lang="en-GB" sz="2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GB" sz="2000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&lt; 2 MeV,</a:t>
            </a:r>
            <a:r>
              <a:rPr lang="en-GB" sz="20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marL="0" indent="0">
              <a:buNone/>
            </a:pPr>
            <a:r>
              <a:rPr lang="en-GB" sz="20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&gt;1, 	</a:t>
            </a:r>
            <a:r>
              <a:rPr lang="en-GB" sz="2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GB" sz="2000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&gt; 2 MeV</a:t>
            </a:r>
          </a:p>
          <a:p>
            <a:pPr marL="0" indent="0">
              <a:buNone/>
            </a:pPr>
            <a:r>
              <a:rPr lang="en-GB" sz="2000" dirty="0" smtClean="0"/>
              <a:t>Effect negligible for other surfaces</a:t>
            </a:r>
            <a:endParaRPr lang="en-GB" sz="2000" dirty="0"/>
          </a:p>
        </p:txBody>
      </p:sp>
      <p:sp>
        <p:nvSpPr>
          <p:cNvPr id="17" name="Content Placeholder 6"/>
          <p:cNvSpPr txBox="1">
            <a:spLocks/>
          </p:cNvSpPr>
          <p:nvPr/>
        </p:nvSpPr>
        <p:spPr>
          <a:xfrm>
            <a:off x="5471855" y="2492896"/>
            <a:ext cx="3646010" cy="50405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000" dirty="0" smtClean="0"/>
              <a:t>Source geometry</a:t>
            </a:r>
            <a:endParaRPr lang="en-GB" sz="2000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899592" y="2996951"/>
            <a:ext cx="418848" cy="3724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A</a:t>
            </a:r>
            <a:endParaRPr lang="en-GB" sz="2000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2951458" y="1268760"/>
            <a:ext cx="418848" cy="3724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34004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1520" y="1700808"/>
            <a:ext cx="4752528" cy="4425355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A) For </a:t>
            </a:r>
            <a:r>
              <a:rPr lang="en-GB" dirty="0" err="1" smtClean="0">
                <a:sym typeface="Symbol"/>
              </a:rPr>
              <a:t>E</a:t>
            </a:r>
            <a:r>
              <a:rPr lang="en-GB" baseline="-25000" dirty="0" err="1" smtClean="0">
                <a:sym typeface="Symbol"/>
              </a:rPr>
              <a:t>n</a:t>
            </a:r>
            <a:r>
              <a:rPr lang="en-GB" dirty="0" smtClean="0">
                <a:sym typeface="Symbol"/>
              </a:rPr>
              <a:t>&lt; 2 MeV:</a:t>
            </a:r>
          </a:p>
          <a:p>
            <a:pPr lvl="1"/>
            <a:r>
              <a:rPr lang="en-GB" dirty="0" smtClean="0">
                <a:sym typeface="Symbol"/>
              </a:rPr>
              <a:t>Neutrons more easily scattered by hydrogen</a:t>
            </a:r>
          </a:p>
          <a:p>
            <a:pPr lvl="1"/>
            <a:r>
              <a:rPr lang="en-GB" dirty="0" smtClean="0">
                <a:sym typeface="Symbol"/>
              </a:rPr>
              <a:t></a:t>
            </a:r>
            <a:r>
              <a:rPr lang="en-GB" baseline="-25000" dirty="0" smtClean="0">
                <a:sym typeface="Symbol"/>
              </a:rPr>
              <a:t>s</a:t>
            </a:r>
            <a:r>
              <a:rPr lang="en-GB" dirty="0" smtClean="0">
                <a:sym typeface="Symbol"/>
              </a:rPr>
              <a:t>(Fe) ~ ½ </a:t>
            </a:r>
            <a:r>
              <a:rPr lang="en-GB" baseline="-25000" dirty="0" smtClean="0">
                <a:sym typeface="Symbol"/>
              </a:rPr>
              <a:t>s</a:t>
            </a:r>
            <a:r>
              <a:rPr lang="en-GB" dirty="0" smtClean="0">
                <a:sym typeface="Symbol"/>
              </a:rPr>
              <a:t>(H)</a:t>
            </a:r>
          </a:p>
          <a:p>
            <a:pPr lvl="1"/>
            <a:r>
              <a:rPr lang="en-GB" dirty="0" smtClean="0">
                <a:sym typeface="Symbol"/>
              </a:rPr>
              <a:t>Neutron scattered to &lt;0.5 MeV not seen by detector</a:t>
            </a:r>
          </a:p>
          <a:p>
            <a:pPr lvl="1"/>
            <a:r>
              <a:rPr lang="en-GB" dirty="0" smtClean="0">
                <a:sym typeface="Symbol"/>
              </a:rPr>
              <a:t>Hence: </a:t>
            </a:r>
            <a:r>
              <a:rPr lang="en-GB" baseline="-25000" dirty="0" smtClean="0">
                <a:sym typeface="Symbol"/>
              </a:rPr>
              <a:t>fast</a:t>
            </a:r>
            <a:r>
              <a:rPr lang="en-GB" dirty="0" smtClean="0">
                <a:sym typeface="Symbol"/>
              </a:rPr>
              <a:t>(no rebar)&lt;</a:t>
            </a:r>
            <a:r>
              <a:rPr lang="en-GB" dirty="0">
                <a:sym typeface="Symbol"/>
              </a:rPr>
              <a:t></a:t>
            </a:r>
            <a:r>
              <a:rPr lang="en-GB" baseline="-25000" dirty="0" smtClean="0">
                <a:sym typeface="Symbol"/>
              </a:rPr>
              <a:t>fast</a:t>
            </a:r>
            <a:r>
              <a:rPr lang="en-GB" dirty="0" smtClean="0">
                <a:sym typeface="Symbol"/>
              </a:rPr>
              <a:t>(with rebar)</a:t>
            </a:r>
          </a:p>
          <a:p>
            <a:pPr lvl="1"/>
            <a:r>
              <a:rPr lang="en-GB" dirty="0">
                <a:sym typeface="Symbol"/>
              </a:rPr>
              <a:t>T</a:t>
            </a:r>
            <a:r>
              <a:rPr lang="en-GB" dirty="0" smtClean="0">
                <a:sym typeface="Symbol"/>
              </a:rPr>
              <a:t>hus </a:t>
            </a:r>
            <a:r>
              <a:rPr lang="en-GB" i="1" dirty="0" smtClean="0">
                <a:sym typeface="Symbol"/>
              </a:rPr>
              <a:t>R </a:t>
            </a:r>
            <a:r>
              <a:rPr lang="en-GB" dirty="0" smtClean="0">
                <a:sym typeface="Symbol"/>
              </a:rPr>
              <a:t>&lt; 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</p:spPr>
        <p:txBody>
          <a:bodyPr/>
          <a:lstStyle/>
          <a:p>
            <a:pPr algn="r"/>
            <a:fld id="{BFDA7189-44D3-4817-8EA2-FAB78B86418E}" type="slidenum">
              <a:rPr lang="en-GB" smtClean="0">
                <a:solidFill>
                  <a:schemeClr val="bg1"/>
                </a:solidFill>
              </a:rPr>
              <a:pPr algn="r"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Theoretical basis for fast neutron radiography</a:t>
            </a:r>
            <a:endParaRPr lang="en-GB" dirty="0"/>
          </a:p>
        </p:txBody>
      </p:sp>
      <p:sp>
        <p:nvSpPr>
          <p:cNvPr id="10" name="Content Placeholder 6"/>
          <p:cNvSpPr txBox="1">
            <a:spLocks/>
          </p:cNvSpPr>
          <p:nvPr/>
        </p:nvSpPr>
        <p:spPr>
          <a:xfrm>
            <a:off x="4580384" y="1700808"/>
            <a:ext cx="4384104" cy="457775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ym typeface="Symbol"/>
              </a:rPr>
              <a:t>B) For </a:t>
            </a:r>
            <a:r>
              <a:rPr lang="en-GB" dirty="0" err="1" smtClean="0">
                <a:sym typeface="Symbol"/>
              </a:rPr>
              <a:t>E</a:t>
            </a:r>
            <a:r>
              <a:rPr lang="en-GB" baseline="-25000" dirty="0" err="1" smtClean="0">
                <a:sym typeface="Symbol"/>
              </a:rPr>
              <a:t>n</a:t>
            </a:r>
            <a:r>
              <a:rPr lang="en-GB" dirty="0" smtClean="0">
                <a:sym typeface="Symbol"/>
              </a:rPr>
              <a:t>&gt; 2 MeV:</a:t>
            </a:r>
          </a:p>
          <a:p>
            <a:pPr lvl="1"/>
            <a:r>
              <a:rPr lang="en-GB" dirty="0" smtClean="0">
                <a:sym typeface="Symbol"/>
              </a:rPr>
              <a:t>Neutrons more easily scattered from iron</a:t>
            </a:r>
          </a:p>
          <a:p>
            <a:pPr lvl="1"/>
            <a:r>
              <a:rPr lang="en-GB" dirty="0" smtClean="0">
                <a:sym typeface="Symbol"/>
              </a:rPr>
              <a:t></a:t>
            </a:r>
            <a:r>
              <a:rPr lang="en-GB" baseline="-25000" dirty="0" smtClean="0">
                <a:sym typeface="Symbol"/>
              </a:rPr>
              <a:t>s</a:t>
            </a:r>
            <a:r>
              <a:rPr lang="en-GB" dirty="0" smtClean="0">
                <a:sym typeface="Symbol"/>
              </a:rPr>
              <a:t>(Fe) ~ 5</a:t>
            </a:r>
            <a:r>
              <a:rPr lang="en-GB" baseline="-25000" dirty="0" smtClean="0">
                <a:sym typeface="Symbol"/>
              </a:rPr>
              <a:t>s</a:t>
            </a:r>
            <a:r>
              <a:rPr lang="en-GB" dirty="0" smtClean="0">
                <a:sym typeface="Symbol"/>
              </a:rPr>
              <a:t>(H)</a:t>
            </a:r>
          </a:p>
          <a:p>
            <a:pPr lvl="1"/>
            <a:r>
              <a:rPr lang="en-GB" dirty="0" smtClean="0">
                <a:sym typeface="Symbol"/>
              </a:rPr>
              <a:t></a:t>
            </a:r>
            <a:r>
              <a:rPr lang="en-GB" baseline="-25000" dirty="0" smtClean="0">
                <a:sym typeface="Symbol"/>
              </a:rPr>
              <a:t>a</a:t>
            </a:r>
            <a:r>
              <a:rPr lang="en-GB" dirty="0" smtClean="0">
                <a:sym typeface="Symbol"/>
              </a:rPr>
              <a:t>(Fe</a:t>
            </a:r>
            <a:r>
              <a:rPr lang="en-GB" dirty="0">
                <a:sym typeface="Symbol"/>
              </a:rPr>
              <a:t>) ~ </a:t>
            </a:r>
            <a:r>
              <a:rPr lang="en-GB" dirty="0" smtClean="0">
                <a:sym typeface="Symbol"/>
              </a:rPr>
              <a:t>75</a:t>
            </a:r>
            <a:r>
              <a:rPr lang="en-GB" baseline="-25000" dirty="0" smtClean="0">
                <a:sym typeface="Symbol"/>
              </a:rPr>
              <a:t>a</a:t>
            </a:r>
            <a:r>
              <a:rPr lang="en-GB" dirty="0" smtClean="0">
                <a:sym typeface="Symbol"/>
              </a:rPr>
              <a:t>(H)</a:t>
            </a:r>
          </a:p>
          <a:p>
            <a:pPr lvl="1"/>
            <a:r>
              <a:rPr lang="en-GB" dirty="0" smtClean="0">
                <a:sym typeface="Symbol"/>
              </a:rPr>
              <a:t>So: </a:t>
            </a:r>
            <a:r>
              <a:rPr lang="en-GB" baseline="-25000" dirty="0" smtClean="0">
                <a:sym typeface="Symbol"/>
              </a:rPr>
              <a:t>fast</a:t>
            </a:r>
            <a:r>
              <a:rPr lang="en-GB" dirty="0" smtClean="0">
                <a:sym typeface="Symbol"/>
              </a:rPr>
              <a:t>(no rebar)&gt;</a:t>
            </a:r>
            <a:r>
              <a:rPr lang="en-GB" baseline="-25000" dirty="0" smtClean="0">
                <a:sym typeface="Symbol"/>
              </a:rPr>
              <a:t>fast</a:t>
            </a:r>
            <a:r>
              <a:rPr lang="en-GB" dirty="0" smtClean="0">
                <a:sym typeface="Symbol"/>
              </a:rPr>
              <a:t>(with rebar)</a:t>
            </a:r>
          </a:p>
          <a:p>
            <a:pPr lvl="1"/>
            <a:r>
              <a:rPr lang="en-GB" i="1" dirty="0" smtClean="0">
                <a:sym typeface="Symbol"/>
              </a:rPr>
              <a:t>Thus: R </a:t>
            </a:r>
            <a:r>
              <a:rPr lang="en-GB" dirty="0" smtClean="0">
                <a:sym typeface="Symbol"/>
              </a:rPr>
              <a:t>&gt; 1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131840" y="980728"/>
                <a:ext cx="2148217" cy="4953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𝐹𝑙𝑢𝑥</m:t>
                        </m:r>
                        <m:r>
                          <a:rPr lang="en-GB" i="1">
                            <a:latin typeface="Cambria Math"/>
                          </a:rPr>
                          <m:t> </m:t>
                        </m:r>
                        <m:r>
                          <a:rPr lang="en-GB" i="1">
                            <a:latin typeface="Cambria Math"/>
                          </a:rPr>
                          <m:t>𝑤𝑖𝑡h𝑜𝑢𝑡</m:t>
                        </m:r>
                        <m:r>
                          <a:rPr lang="en-GB" i="1">
                            <a:latin typeface="Cambria Math"/>
                          </a:rPr>
                          <m:t> </m:t>
                        </m:r>
                        <m:r>
                          <a:rPr lang="en-GB" i="1">
                            <a:latin typeface="Cambria Math"/>
                          </a:rPr>
                          <m:t>𝑟𝑒𝑏𝑎𝑟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𝐹𝑙𝑢𝑥</m:t>
                        </m:r>
                        <m:r>
                          <a:rPr lang="en-GB" i="1">
                            <a:latin typeface="Cambria Math"/>
                          </a:rPr>
                          <m:t> </m:t>
                        </m:r>
                        <m:r>
                          <a:rPr lang="en-GB" i="1">
                            <a:latin typeface="Cambria Math"/>
                          </a:rPr>
                          <m:t>𝑤𝑖𝑡h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980728"/>
                <a:ext cx="2148217" cy="495328"/>
              </a:xfrm>
              <a:prstGeom prst="rect">
                <a:avLst/>
              </a:prstGeom>
              <a:blipFill rotWithShape="1">
                <a:blip r:embed="rId2"/>
                <a:stretch>
                  <a:fillRect l="-2557" b="-4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6"/>
          <p:cNvSpPr txBox="1">
            <a:spLocks/>
          </p:cNvSpPr>
          <p:nvPr/>
        </p:nvSpPr>
        <p:spPr>
          <a:xfrm>
            <a:off x="251520" y="4869160"/>
            <a:ext cx="8208912" cy="12653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Most probable energy </a:t>
            </a:r>
            <a:r>
              <a:rPr lang="en-GB" baseline="30000" dirty="0" smtClean="0">
                <a:sym typeface="Symbol"/>
              </a:rPr>
              <a:t>252</a:t>
            </a:r>
            <a:r>
              <a:rPr lang="en-GB" dirty="0" smtClean="0">
                <a:sym typeface="Symbol"/>
              </a:rPr>
              <a:t>Cf ~ 0.7 MeV</a:t>
            </a:r>
          </a:p>
          <a:p>
            <a:pPr lvl="1">
              <a:spcAft>
                <a:spcPts val="600"/>
              </a:spcAft>
            </a:pPr>
            <a:r>
              <a:rPr lang="en-GB" dirty="0" smtClean="0">
                <a:sym typeface="Symbol"/>
              </a:rPr>
              <a:t>Hence should see </a:t>
            </a:r>
            <a:r>
              <a:rPr lang="en-GB" i="1" dirty="0" smtClean="0">
                <a:sym typeface="Symbol"/>
              </a:rPr>
              <a:t>R </a:t>
            </a:r>
            <a:r>
              <a:rPr lang="en-GB" dirty="0" smtClean="0">
                <a:sym typeface="Symbol"/>
              </a:rPr>
              <a:t>&lt; 1 in experimental data </a:t>
            </a:r>
            <a:r>
              <a:rPr lang="en-GB" dirty="0" smtClean="0">
                <a:sym typeface="Symbol"/>
              </a:rPr>
              <a:t>(</a:t>
            </a:r>
            <a:r>
              <a:rPr lang="en-GB" dirty="0" smtClean="0">
                <a:sym typeface="Symbol"/>
              </a:rPr>
              <a:t>region </a:t>
            </a:r>
            <a:r>
              <a:rPr lang="en-GB" dirty="0" smtClean="0">
                <a:sym typeface="Symbol"/>
              </a:rPr>
              <a:t>A</a:t>
            </a:r>
            <a:r>
              <a:rPr lang="en-GB" dirty="0" smtClean="0">
                <a:sym typeface="Symbol"/>
              </a:rPr>
              <a:t>)</a:t>
            </a:r>
          </a:p>
          <a:p>
            <a:pPr marL="457200" lvl="1" indent="0">
              <a:buNone/>
            </a:pPr>
            <a:r>
              <a:rPr lang="en-GB" dirty="0" smtClean="0">
                <a:sym typeface="Symbol"/>
              </a:rPr>
              <a:t>Note: we only detect neutrons </a:t>
            </a:r>
            <a:r>
              <a:rPr lang="en-GB" dirty="0">
                <a:sym typeface="Symbol"/>
              </a:rPr>
              <a:t></a:t>
            </a:r>
            <a:r>
              <a:rPr lang="en-GB" baseline="-25000" dirty="0" smtClean="0">
                <a:sym typeface="Symbol"/>
              </a:rPr>
              <a:t>fast</a:t>
            </a:r>
            <a:r>
              <a:rPr lang="en-GB" dirty="0" smtClean="0">
                <a:sym typeface="Symbol"/>
              </a:rPr>
              <a:t> i.e. </a:t>
            </a:r>
            <a:r>
              <a:rPr lang="en-GB" dirty="0" err="1" smtClean="0">
                <a:sym typeface="Symbol"/>
              </a:rPr>
              <a:t>E</a:t>
            </a:r>
            <a:r>
              <a:rPr lang="en-GB" baseline="-25000" dirty="0" err="1" smtClean="0">
                <a:sym typeface="Symbol"/>
              </a:rPr>
              <a:t>n</a:t>
            </a:r>
            <a:r>
              <a:rPr lang="en-GB" dirty="0" smtClean="0">
                <a:sym typeface="Symbol"/>
              </a:rPr>
              <a:t> &gt; 0.5 MeV</a:t>
            </a:r>
          </a:p>
        </p:txBody>
      </p:sp>
    </p:spTree>
    <p:extLst>
      <p:ext uri="{BB962C8B-B14F-4D97-AF65-F5344CB8AC3E}">
        <p14:creationId xmlns:p14="http://schemas.microsoft.com/office/powerpoint/2010/main" val="9696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MA_2013 A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U PPT Templat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ANIMMA_2013 A</Template>
  <TotalTime>962</TotalTime>
  <Words>784</Words>
  <Application>Microsoft Office PowerPoint</Application>
  <PresentationFormat>On-screen Show (4:3)</PresentationFormat>
  <Paragraphs>149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ANIMMA_2013 A</vt:lpstr>
      <vt:lpstr>Slides</vt:lpstr>
      <vt:lpstr>LU PPT Template</vt:lpstr>
      <vt:lpstr>PowerPoint Presentation</vt:lpstr>
      <vt:lpstr>Overview</vt:lpstr>
      <vt:lpstr>Background to the need for fast neutron assay of rebar in concrete</vt:lpstr>
      <vt:lpstr>Background to the need for fast neutron assay of rebar in concrete</vt:lpstr>
      <vt:lpstr>Experimental background &amp; related instruments</vt:lpstr>
      <vt:lpstr>Concrete sample design</vt:lpstr>
      <vt:lpstr>Monte-carlo simulations</vt:lpstr>
      <vt:lpstr>Monte–carlo results</vt:lpstr>
      <vt:lpstr>Theoretical basis for fast neutron radiography</vt:lpstr>
      <vt:lpstr>Monte-carlo results: rebar diameter</vt:lpstr>
      <vt:lpstr>Monte-carlo results: concrete type</vt:lpstr>
      <vt:lpstr>Experiments</vt:lpstr>
      <vt:lpstr>Results</vt:lpstr>
      <vt:lpstr>Results</vt:lpstr>
      <vt:lpstr>Results</vt:lpstr>
      <vt:lpstr>Results</vt:lpstr>
      <vt:lpstr>Conclusions</vt:lpstr>
      <vt:lpstr>Thank you  m.joyce@lancaster.ac.uk</vt:lpstr>
      <vt:lpstr>Further reading</vt:lpstr>
    </vt:vector>
  </TitlesOfParts>
  <Company>Lancaster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Malcolm Joyce</dc:creator>
  <cp:lastModifiedBy>joycem</cp:lastModifiedBy>
  <cp:revision>84</cp:revision>
  <dcterms:created xsi:type="dcterms:W3CDTF">2013-06-17T08:05:33Z</dcterms:created>
  <dcterms:modified xsi:type="dcterms:W3CDTF">2014-09-09T06:57:43Z</dcterms:modified>
</cp:coreProperties>
</file>