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Masters/slideMaster6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theme/theme8.xml" ContentType="application/vnd.openxmlformats-officedocument.theme+xml"/>
  <Default Extension="bin" ContentType="application/vnd.openxmlformats-officedocument.presentationml.printerSettings"/>
  <Override PartName="/ppt/slideLayouts/slideLayout20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13.xml" ContentType="application/vnd.openxmlformats-officedocument.presentationml.notesSlide+xml"/>
  <Default Extension="wmf" ContentType="image/x-wmf"/>
  <Override PartName="/ppt/notesSlides/notesSlide2.xml" ContentType="application/vnd.openxmlformats-officedocument.presentationml.notesSlide+xml"/>
  <Override PartName="/ppt/slides/slide18.xml" ContentType="application/vnd.openxmlformats-officedocument.presentationml.slide+xml"/>
  <Override PartName="/ppt/slides/slide37.xml" ContentType="application/vnd.openxmlformats-officedocument.presentationml.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3.xml" ContentType="application/vnd.openxmlformats-officedocument.presentationml.slide+xml"/>
  <Override PartName="/ppt/theme/theme1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22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Default Extension="gif" ContentType="image/gif"/>
  <Override PartName="/ppt/slides/slide27.xml" ContentType="application/vnd.openxmlformats-officedocument.presentationml.slide+xml"/>
  <Override PartName="/ppt/theme/theme5.xml" ContentType="application/vnd.openxmlformats-officedocument.theme+xml"/>
  <Override PartName="/ppt/slides/slide11.xml" ContentType="application/vnd.openxmlformats-officedocument.presentationml.slide+xml"/>
  <Override PartName="/ppt/slideLayouts/slideLayout28.xml" ContentType="application/vnd.openxmlformats-officedocument.presentationml.slideLayout+xml"/>
  <Override PartName="/ppt/notesSlides/notesSlide8.xml" ContentType="application/vnd.openxmlformats-officedocument.presentationml.notesSlide+xml"/>
  <Override PartName="/ppt/slideMasters/slideMaster3.xml" ContentType="application/vnd.openxmlformats-officedocument.presentationml.slideMaster+xml"/>
  <Override PartName="/ppt/slideLayouts/slideLayout14.xml" ContentType="application/vnd.openxmlformats-officedocument.presentationml.slideLayout+xml"/>
  <Override PartName="/ppt/notesSlides/notesSlide26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theme/theme9.xml" ContentType="application/vnd.openxmlformats-officedocument.theme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8.xml" ContentType="application/vnd.openxmlformats-officedocument.presentationml.slideLayout+xml"/>
  <Override PartName="/ppt/presProps.xml" ContentType="application/vnd.openxmlformats-officedocument.presentationml.presProps+xml"/>
  <Override PartName="/ppt/notesSlides/notesSlide14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19.xml" ContentType="application/vnd.openxmlformats-officedocument.presentationml.slide+xml"/>
  <Override PartName="/ppt/slides/slide4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4.xml" ContentType="application/vnd.openxmlformats-officedocument.presentationml.slide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1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Default Extension="jpeg" ContentType="image/jpeg"/>
  <Default Extension="vml" ContentType="application/vnd.openxmlformats-officedocument.vmlDrawing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slideMasters/slideMaster4.xml" ContentType="application/vnd.openxmlformats-officedocument.presentationml.slideMaster+xml"/>
  <Override PartName="/ppt/slides/slide28.xml" ContentType="application/vnd.openxmlformats-officedocument.presentationml.slide+xml"/>
  <Override PartName="/ppt/theme/theme6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5.xml" ContentType="application/vnd.openxmlformats-officedocument.presentationml.slideLayout+xml"/>
  <Default Extension="emf" ContentType="image/x-emf"/>
  <Override PartName="/ppt/notesSlides/notesSlide11.xml" ContentType="application/vnd.openxmlformats-officedocument.presentationml.notesSlide+xml"/>
  <Default Extension="rels" ContentType="application/vnd.openxmlformats-package.relationships+xml"/>
  <Override PartName="/ppt/slides/slide16.xml" ContentType="application/vnd.openxmlformats-officedocument.presentationml.slide+xml"/>
  <Override PartName="/ppt/slides/slide35.xml" ContentType="application/vnd.openxmlformats-officedocument.presentationml.slide+xml"/>
  <Override PartName="/ppt/slides/slide1.xml" ContentType="application/vnd.openxmlformats-officedocument.presentationml.slide+xml"/>
  <Override PartName="/ppt/slides/slide2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20.xml" ContentType="application/vnd.openxmlformats-officedocument.presentationml.notes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s/slide25.xml" ContentType="application/vnd.openxmlformats-officedocument.presentationml.slide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24.xml" ContentType="application/vnd.openxmlformats-officedocument.presentationml.notes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Default Extension="xml" ContentType="application/xml"/>
  <Override PartName="/ppt/tableStyles.xml" ContentType="application/vnd.openxmlformats-officedocument.presentationml.tableStyles+xml"/>
  <Override PartName="/ppt/theme/theme7.xml" ContentType="application/vnd.openxmlformats-officedocument.theme+xml"/>
  <Override PartName="/ppt/slideMasters/slideMaster5.xml" ContentType="application/vnd.openxmlformats-officedocument.presentationml.slideMaster+xml"/>
  <Override PartName="/ppt/notesSlides/notesSlide10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viewProps.xml" ContentType="application/vnd.openxmlformats-officedocument.presentationml.viewProps+xml"/>
  <Override PartName="/ppt/slides/slide29.xml" ContentType="application/vnd.openxmlformats-officedocument.presentationml.slide+xml"/>
  <Override PartName="/ppt/slideLayouts/slideLayout16.xml" ContentType="application/vnd.openxmlformats-officedocument.presentationml.slideLayout+xml"/>
  <Override PartName="/docProps/app.xml" ContentType="application/vnd.openxmlformats-officedocument.extended-properties+xml"/>
  <Override PartName="/ppt/notesMasters/notesMaster1.xml" ContentType="application/vnd.openxmlformats-officedocument.presentationml.notesMaster+xml"/>
  <Override PartName="/ppt/notesSlides/notesSlide12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17.xml" ContentType="application/vnd.openxmlformats-officedocument.presentationml.slide+xml"/>
  <Override PartName="/ppt/slides/slide36.xml" ContentType="application/vnd.openxmlformats-officedocument.presentationml.slide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22.xml" ContentType="application/vnd.openxmlformats-officedocument.presentationml.slide+xml"/>
  <Override PartName="/ppt/slideLayouts/slideLayout2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6.xml" ContentType="application/vnd.openxmlformats-officedocument.presentationml.slide+xml"/>
  <Override PartName="/ppt/slideMasters/slideMaster2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26.xml" ContentType="application/vnd.openxmlformats-officedocument.presentationml.slide+xml"/>
  <Override PartName="/ppt/theme/theme4.xml" ContentType="application/vnd.openxmlformats-officedocument.theme+xml"/>
  <Override PartName="/ppt/slides/slide10.xml" ContentType="application/vnd.openxmlformats-officedocument.presentationml.slide+xml"/>
  <Override PartName="/ppt/slideLayouts/slideLayout27.xml" ContentType="application/vnd.openxmlformats-officedocument.presentationml.slideLayout+xml"/>
  <Override PartName="/ppt/embeddings/oleObject1.bin" ContentType="application/vnd.openxmlformats-officedocument.oleObject"/>
  <Default Extension="pdf" ContentType="application/pdf"/>
  <Override PartName="/ppt/slideLayouts/slideLayout13.xml" ContentType="application/vnd.openxmlformats-officedocument.presentationml.slideLayout+xml"/>
  <Default Extension="png" ContentType="image/png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900" r:id="rId1"/>
    <p:sldMasterId id="2147483951" r:id="rId2"/>
    <p:sldMasterId id="2147483959" r:id="rId3"/>
    <p:sldMasterId id="2147483967" r:id="rId4"/>
    <p:sldMasterId id="2147483983" r:id="rId5"/>
    <p:sldMasterId id="2147483985" r:id="rId6"/>
    <p:sldMasterId id="2147483990" r:id="rId7"/>
  </p:sldMasterIdLst>
  <p:notesMasterIdLst>
    <p:notesMasterId r:id="rId45"/>
  </p:notesMasterIdLst>
  <p:handoutMasterIdLst>
    <p:handoutMasterId r:id="rId46"/>
  </p:handoutMasterIdLst>
  <p:sldIdLst>
    <p:sldId id="256" r:id="rId8"/>
    <p:sldId id="475" r:id="rId9"/>
    <p:sldId id="464" r:id="rId10"/>
    <p:sldId id="465" r:id="rId11"/>
    <p:sldId id="441" r:id="rId12"/>
    <p:sldId id="427" r:id="rId13"/>
    <p:sldId id="493" r:id="rId14"/>
    <p:sldId id="477" r:id="rId15"/>
    <p:sldId id="478" r:id="rId16"/>
    <p:sldId id="275" r:id="rId17"/>
    <p:sldId id="299" r:id="rId18"/>
    <p:sldId id="345" r:id="rId19"/>
    <p:sldId id="407" r:id="rId20"/>
    <p:sldId id="471" r:id="rId21"/>
    <p:sldId id="474" r:id="rId22"/>
    <p:sldId id="450" r:id="rId23"/>
    <p:sldId id="418" r:id="rId24"/>
    <p:sldId id="491" r:id="rId25"/>
    <p:sldId id="459" r:id="rId26"/>
    <p:sldId id="400" r:id="rId27"/>
    <p:sldId id="460" r:id="rId28"/>
    <p:sldId id="461" r:id="rId29"/>
    <p:sldId id="462" r:id="rId30"/>
    <p:sldId id="492" r:id="rId31"/>
    <p:sldId id="479" r:id="rId32"/>
    <p:sldId id="480" r:id="rId33"/>
    <p:sldId id="466" r:id="rId34"/>
    <p:sldId id="463" r:id="rId35"/>
    <p:sldId id="437" r:id="rId36"/>
    <p:sldId id="483" r:id="rId37"/>
    <p:sldId id="484" r:id="rId38"/>
    <p:sldId id="485" r:id="rId39"/>
    <p:sldId id="335" r:id="rId40"/>
    <p:sldId id="487" r:id="rId41"/>
    <p:sldId id="488" r:id="rId42"/>
    <p:sldId id="494" r:id="rId43"/>
    <p:sldId id="298" r:id="rId44"/>
  </p:sldIdLst>
  <p:sldSz cx="9144000" cy="6858000" type="screen4x3"/>
  <p:notesSz cx="7099300" cy="10234613"/>
  <p:defaultTextStyle>
    <a:defPPr>
      <a:defRPr lang="de-CH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" charset="0"/>
        <a:ea typeface="ヒラギノ角ゴ Pro W3" pitchFamily="-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" charset="0"/>
        <a:ea typeface="ヒラギノ角ゴ Pro W3" pitchFamily="-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" charset="0"/>
        <a:ea typeface="ヒラギノ角ゴ Pro W3" pitchFamily="-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" charset="0"/>
        <a:ea typeface="ヒラギノ角ゴ Pro W3" pitchFamily="-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1" charset="0"/>
        <a:ea typeface="ヒラギノ角ゴ Pro W3" pitchFamily="-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-1" charset="0"/>
        <a:ea typeface="ヒラギノ角ゴ Pro W3" pitchFamily="-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-1" charset="0"/>
        <a:ea typeface="ヒラギノ角ゴ Pro W3" pitchFamily="-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-1" charset="0"/>
        <a:ea typeface="ヒラギノ角ゴ Pro W3" pitchFamily="-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-1" charset="0"/>
        <a:ea typeface="ヒラギノ角ゴ Pro W3" pitchFamily="-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0000"/>
    <a:srgbClr val="96B5D8"/>
    <a:srgbClr val="DFEFFF"/>
    <a:srgbClr val="9999FF"/>
    <a:srgbClr val="FFFFCC"/>
    <a:srgbClr val="FF00FF"/>
    <a:srgbClr val="8DC3FF"/>
    <a:srgbClr val="CC0000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3328" autoAdjust="0"/>
    <p:restoredTop sz="94598" autoAdjust="0"/>
  </p:normalViewPr>
  <p:slideViewPr>
    <p:cSldViewPr>
      <p:cViewPr>
        <p:scale>
          <a:sx n="100" d="100"/>
          <a:sy n="100" d="100"/>
        </p:scale>
        <p:origin x="-1232" y="-184"/>
      </p:cViewPr>
      <p:guideLst>
        <p:guide orient="horz" pos="2160"/>
        <p:guide pos="192"/>
      </p:guideLst>
    </p:cSldViewPr>
  </p:slideViewPr>
  <p:outlineViewPr>
    <p:cViewPr>
      <p:scale>
        <a:sx n="33" d="100"/>
        <a:sy n="33" d="100"/>
      </p:scale>
      <p:origin x="0" y="207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814" y="-62"/>
      </p:cViewPr>
      <p:guideLst>
        <p:guide orient="horz" pos="3224"/>
        <p:guide pos="223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handoutMaster" Target="handoutMasters/handoutMaster1.xml"/><Relationship Id="rId47" Type="http://schemas.openxmlformats.org/officeDocument/2006/relationships/printerSettings" Target="printerSettings/printerSettings1.bin"/><Relationship Id="rId48" Type="http://schemas.openxmlformats.org/officeDocument/2006/relationships/presProps" Target="presProps.xml"/><Relationship Id="rId49" Type="http://schemas.openxmlformats.org/officeDocument/2006/relationships/viewProps" Target="viewProps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50" Type="http://schemas.openxmlformats.org/officeDocument/2006/relationships/theme" Target="theme/theme1.xml"/><Relationship Id="rId5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9" Type="http://schemas.openxmlformats.org/officeDocument/2006/relationships/slide" Target="slides/slide2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" Target="slides/slide1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31" tIns="49515" rIns="99031" bIns="49515" numCol="1" anchor="t" anchorCtr="0" compatLnSpc="1">
            <a:prstTxWarp prst="textNoShape">
              <a:avLst/>
            </a:prstTxWarp>
          </a:bodyPr>
          <a:lstStyle>
            <a:lvl1pPr defTabSz="990600">
              <a:defRPr sz="1200" baseline="30000" smtClean="0"/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31" tIns="49515" rIns="99031" bIns="49515" numCol="1" anchor="t" anchorCtr="0" compatLnSpc="1">
            <a:prstTxWarp prst="textNoShape">
              <a:avLst/>
            </a:prstTxWarp>
          </a:bodyPr>
          <a:lstStyle>
            <a:lvl1pPr algn="r" defTabSz="990600">
              <a:defRPr sz="1200" baseline="30000" smtClean="0"/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31" tIns="49515" rIns="99031" bIns="49515" numCol="1" anchor="b" anchorCtr="0" compatLnSpc="1">
            <a:prstTxWarp prst="textNoShape">
              <a:avLst/>
            </a:prstTxWarp>
          </a:bodyPr>
          <a:lstStyle>
            <a:lvl1pPr defTabSz="990600">
              <a:defRPr sz="1200" baseline="30000" smtClean="0"/>
            </a:lvl1pPr>
          </a:lstStyle>
          <a:p>
            <a:pPr>
              <a:defRPr/>
            </a:pPr>
            <a:endParaRPr lang="en-GB" altLang="de-DE"/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31" tIns="49515" rIns="99031" bIns="49515" numCol="1" anchor="b" anchorCtr="0" compatLnSpc="1">
            <a:prstTxWarp prst="textNoShape">
              <a:avLst/>
            </a:prstTxWarp>
          </a:bodyPr>
          <a:lstStyle>
            <a:lvl1pPr algn="r" defTabSz="990600">
              <a:defRPr sz="1200" baseline="30000" smtClean="0"/>
            </a:lvl1pPr>
          </a:lstStyle>
          <a:p>
            <a:pPr>
              <a:defRPr/>
            </a:pPr>
            <a:fld id="{B6E3AA1E-DE66-47A1-8311-A0BEEA05D17F}" type="slidenum">
              <a:rPr lang="en-GB" altLang="de-DE"/>
              <a:pPr>
                <a:defRPr/>
              </a:pPr>
              <a:t>‹#›</a:t>
            </a:fld>
            <a:endParaRPr lang="en-GB" altLang="de-DE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632619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31" tIns="49515" rIns="99031" bIns="49515" numCol="1" anchor="t" anchorCtr="0" compatLnSpc="1">
            <a:prstTxWarp prst="textNoShape">
              <a:avLst/>
            </a:prstTxWarp>
          </a:bodyPr>
          <a:lstStyle>
            <a:lvl1pPr defTabSz="990600">
              <a:defRPr sz="1200" baseline="30000" smtClean="0"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31" tIns="49515" rIns="99031" bIns="49515" numCol="1" anchor="t" anchorCtr="0" compatLnSpc="1">
            <a:prstTxWarp prst="textNoShape">
              <a:avLst/>
            </a:prstTxWarp>
          </a:bodyPr>
          <a:lstStyle>
            <a:lvl1pPr algn="r" defTabSz="990600">
              <a:defRPr sz="1200" baseline="30000" smtClean="0"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32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5363" y="769938"/>
            <a:ext cx="5113337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860925"/>
            <a:ext cx="5203825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31" tIns="49515" rIns="99031" bIns="495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noProof="0" smtClean="0"/>
              <a:t>Mastertextformat bearbeiten</a:t>
            </a:r>
          </a:p>
          <a:p>
            <a:pPr lvl="1"/>
            <a:r>
              <a:rPr lang="de-DE" altLang="de-DE" noProof="0" smtClean="0"/>
              <a:t>Zweite Ebene</a:t>
            </a:r>
          </a:p>
          <a:p>
            <a:pPr lvl="2"/>
            <a:r>
              <a:rPr lang="de-DE" altLang="de-DE" noProof="0" smtClean="0"/>
              <a:t>Dritte Ebene</a:t>
            </a:r>
          </a:p>
          <a:p>
            <a:pPr lvl="3"/>
            <a:r>
              <a:rPr lang="de-DE" altLang="de-DE" noProof="0" smtClean="0"/>
              <a:t>Vierte Ebene</a:t>
            </a:r>
          </a:p>
          <a:p>
            <a:pPr lvl="4"/>
            <a:r>
              <a:rPr lang="de-DE" altLang="de-DE" noProof="0" smtClean="0"/>
              <a:t>Fünfte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31" tIns="49515" rIns="99031" bIns="49515" numCol="1" anchor="b" anchorCtr="0" compatLnSpc="1">
            <a:prstTxWarp prst="textNoShape">
              <a:avLst/>
            </a:prstTxWarp>
          </a:bodyPr>
          <a:lstStyle>
            <a:lvl1pPr defTabSz="990600">
              <a:defRPr sz="1200" baseline="30000" smtClean="0"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31" tIns="49515" rIns="99031" bIns="49515" numCol="1" anchor="b" anchorCtr="0" compatLnSpc="1">
            <a:prstTxWarp prst="textNoShape">
              <a:avLst/>
            </a:prstTxWarp>
          </a:bodyPr>
          <a:lstStyle>
            <a:lvl1pPr algn="r" defTabSz="990600">
              <a:defRPr sz="1200" baseline="30000" smtClean="0"/>
            </a:lvl1pPr>
          </a:lstStyle>
          <a:p>
            <a:pPr>
              <a:defRPr/>
            </a:pPr>
            <a:fld id="{D7DF8F9B-6AF3-4960-97EC-B94E1E82C4E4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756335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pitchFamily="-108" charset="-128"/>
        <a:cs typeface="ヒラギノ角ゴ Pro W3" pitchFamily="-108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-128"/>
        <a:cs typeface="ヒラギノ角ゴ Pro W3" pitchFamily="-1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pitchFamily="-112" charset="-128"/>
        <a:cs typeface="ヒラギノ角ゴ Pro W3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150" y="4860925"/>
            <a:ext cx="5207000" cy="4605338"/>
          </a:xfrm>
          <a:noFill/>
          <a:ln/>
        </p:spPr>
        <p:txBody>
          <a:bodyPr/>
          <a:lstStyle/>
          <a:p>
            <a:endParaRPr lang="de-DE">
              <a:latin typeface="Times" pitchFamily="-84" charset="0"/>
              <a:ea typeface="ヒラギノ角ゴ Pro W3" pitchFamily="-84" charset="-128"/>
              <a:cs typeface="ヒラギノ角ゴ Pro W3" pitchFamily="-8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 smtClean="0">
              <a:latin typeface="Times" pitchFamily="-1" charset="0"/>
              <a:ea typeface="ヒラギノ角ゴ Pro W3" pitchFamily="-1" charset="-128"/>
            </a:endParaRPr>
          </a:p>
        </p:txBody>
      </p:sp>
      <p:sp>
        <p:nvSpPr>
          <p:cNvPr id="63492" name="Foliennummernplatzhalter 3"/>
          <p:cNvSpPr txBox="1">
            <a:spLocks noGrp="1"/>
          </p:cNvSpPr>
          <p:nvPr/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031" tIns="49515" rIns="99031" bIns="49515" anchor="b"/>
          <a:lstStyle>
            <a:lvl1pPr defTabSz="990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 defTabSz="990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 defTabSz="990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 defTabSz="990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 defTabSz="990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algn="r"/>
            <a:fld id="{A5767618-6DBB-40C8-B436-0E20B5F26BA3}" type="slidenum">
              <a:rPr lang="de-DE" altLang="de-DE" sz="1200" baseline="30000"/>
              <a:pPr algn="r"/>
              <a:t>11</a:t>
            </a:fld>
            <a:endParaRPr lang="de-DE" altLang="de-DE" sz="1200" baseline="300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947738" y="4860925"/>
            <a:ext cx="5202237" cy="4603750"/>
          </a:xfrm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de-DE" smtClean="0">
              <a:latin typeface="Times" pitchFamily="-1" charset="0"/>
              <a:ea typeface="ヒラギノ角ゴ Pro W3" pitchFamily="-1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947738" y="4860925"/>
            <a:ext cx="5202237" cy="4603750"/>
          </a:xfrm>
          <a:noFill/>
          <a:ln/>
        </p:spPr>
        <p:txBody>
          <a:bodyPr wrap="none" anchor="ctr"/>
          <a:lstStyle/>
          <a:p>
            <a:endParaRPr lang="en-US">
              <a:latin typeface="Times" pitchFamily="-84" charset="0"/>
              <a:ea typeface="ヒラギノ角ゴ Pro W3" pitchFamily="-84" charset="-128"/>
              <a:cs typeface="ヒラギノ角ゴ Pro W3" pitchFamily="-8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0081FD-CAF8-4312-981D-F1A93919E098}" type="slidenum">
              <a:rPr lang="de-DE" altLang="de-DE" smtClean="0">
                <a:solidFill>
                  <a:prstClr val="black"/>
                </a:solidFill>
              </a:rPr>
              <a:pPr/>
              <a:t>19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80789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70659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947738" y="4862513"/>
            <a:ext cx="5202237" cy="4603750"/>
          </a:xfrm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de-DE" smtClean="0">
              <a:latin typeface="Times" pitchFamily="-1" charset="0"/>
              <a:ea typeface="ヒラギノ角ゴ Pro W3" pitchFamily="-1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0081FD-CAF8-4312-981D-F1A93919E098}" type="slidenum">
              <a:rPr lang="de-DE" altLang="de-DE" smtClean="0">
                <a:solidFill>
                  <a:prstClr val="black"/>
                </a:solidFill>
              </a:rPr>
              <a:pPr/>
              <a:t>21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02434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0081FD-CAF8-4312-981D-F1A93919E098}" type="slidenum">
              <a:rPr lang="de-DE" altLang="de-DE" smtClean="0">
                <a:solidFill>
                  <a:prstClr val="black"/>
                </a:solidFill>
              </a:rPr>
              <a:pPr/>
              <a:t>22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932742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0081FD-CAF8-4312-981D-F1A93919E098}" type="slidenum">
              <a:rPr lang="de-DE" altLang="de-DE" smtClean="0">
                <a:solidFill>
                  <a:prstClr val="black"/>
                </a:solidFill>
              </a:rPr>
              <a:pPr/>
              <a:t>23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08287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947738" y="4860925"/>
            <a:ext cx="5202237" cy="4603750"/>
          </a:xfrm>
          <a:noFill/>
          <a:ln/>
        </p:spPr>
        <p:txBody>
          <a:bodyPr wrap="none" anchor="ctr"/>
          <a:lstStyle/>
          <a:p>
            <a:endParaRPr lang="en-US">
              <a:latin typeface="Times" pitchFamily="-84" charset="0"/>
              <a:ea typeface="ヒラギノ角ゴ Pro W3" pitchFamily="-84" charset="-128"/>
              <a:cs typeface="ヒラギノ角ゴ Pro W3" pitchFamily="-84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947739" y="4860926"/>
            <a:ext cx="5202237" cy="4603750"/>
          </a:xfrm>
          <a:noFill/>
          <a:ln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de-DE" smtClean="0">
              <a:latin typeface="Times" pitchFamily="18" charset="0"/>
              <a:ea typeface="ヒラギノ角ゴ Pro W3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3337" cy="3833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06B9A754-7321-4605-B056-9DF00B43E162}" type="slidenum">
              <a:rPr lang="de-DE" altLang="de-DE" smtClean="0">
                <a:solidFill>
                  <a:prstClr val="white"/>
                </a:solidFill>
              </a:rPr>
              <a:pPr>
                <a:defRPr/>
              </a:pPr>
              <a:t>3</a:t>
            </a:fld>
            <a:endParaRPr lang="de-DE" altLang="de-D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752986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947738" y="4860925"/>
            <a:ext cx="5202237" cy="4603750"/>
          </a:xfrm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de-DE" smtClean="0">
              <a:latin typeface="Times" pitchFamily="-1" charset="0"/>
              <a:ea typeface="ヒラギノ角ゴ Pro W3" pitchFamily="-1" charset="-128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947738" y="4860925"/>
            <a:ext cx="5202237" cy="4603750"/>
          </a:xfrm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de-DE" smtClean="0">
              <a:latin typeface="Times" pitchFamily="-1" charset="0"/>
              <a:ea typeface="ヒラギノ角ゴ Pro W3" pitchFamily="-1" charset="-12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Text Box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76288"/>
            <a:ext cx="5118100" cy="3838575"/>
          </a:xfrm>
          <a:ln/>
        </p:spPr>
      </p:sp>
      <p:sp>
        <p:nvSpPr>
          <p:cNvPr id="152579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1662" cy="4605337"/>
          </a:xfrm>
          <a:ln/>
        </p:spPr>
        <p:txBody>
          <a:bodyPr wrap="none" anchor="ctr"/>
          <a:lstStyle/>
          <a:p>
            <a:endParaRPr lang="en-US">
              <a:latin typeface="Times" pitchFamily="-84" charset="0"/>
              <a:ea typeface="ヒラギノ角ゴ Pro W3" pitchFamily="-84" charset="-128"/>
              <a:cs typeface="ヒラギノ角ゴ Pro W3" pitchFamily="-84" charset="-128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6288"/>
            <a:ext cx="5114925" cy="3836987"/>
          </a:xfrm>
          <a:ln/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3750"/>
          </a:xfrm>
        </p:spPr>
        <p:txBody>
          <a:bodyPr/>
          <a:lstStyle/>
          <a:p>
            <a:endParaRPr lang="en-US">
              <a:latin typeface="Times" pitchFamily="-84" charset="0"/>
              <a:ea typeface="ヒラギノ角ゴ Pro W3" pitchFamily="-84" charset="-128"/>
              <a:cs typeface="ヒラギノ角ゴ Pro W3" pitchFamily="-84" charset="-128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6288"/>
            <a:ext cx="5114925" cy="3836987"/>
          </a:xfrm>
          <a:ln/>
        </p:spPr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3750"/>
          </a:xfrm>
        </p:spPr>
        <p:txBody>
          <a:bodyPr/>
          <a:lstStyle/>
          <a:p>
            <a:endParaRPr lang="en-US">
              <a:latin typeface="Times" pitchFamily="-84" charset="0"/>
              <a:ea typeface="ヒラギノ角ゴ Pro W3" pitchFamily="-84" charset="-128"/>
              <a:cs typeface="ヒラギノ角ゴ Pro W3" pitchFamily="-84" charset="-128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ext Box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947738" y="4860925"/>
            <a:ext cx="5202237" cy="4603750"/>
          </a:xfrm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de-DE" smtClean="0">
              <a:latin typeface="Times" pitchFamily="-1" charset="0"/>
              <a:ea typeface="ヒラギノ角ゴ Pro W3" pitchFamily="-1" charset="-128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77363" algn="l"/>
                <a:tab pos="954725" algn="l"/>
                <a:tab pos="1432088" algn="l"/>
                <a:tab pos="1909450" algn="l"/>
                <a:tab pos="2386813" algn="l"/>
                <a:tab pos="2864175" algn="l"/>
                <a:tab pos="3341538" algn="l"/>
                <a:tab pos="3818900" algn="l"/>
                <a:tab pos="4296263" algn="l"/>
                <a:tab pos="4773625" algn="l"/>
                <a:tab pos="5250988" algn="l"/>
                <a:tab pos="5728350" algn="l"/>
                <a:tab pos="6205713" algn="l"/>
                <a:tab pos="6683075" algn="l"/>
                <a:tab pos="7160438" algn="l"/>
                <a:tab pos="7637800" algn="l"/>
                <a:tab pos="8115163" algn="l"/>
                <a:tab pos="8592525" algn="l"/>
                <a:tab pos="9069888" algn="l"/>
                <a:tab pos="9547250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1pPr>
            <a:lvl2pPr>
              <a:tabLst>
                <a:tab pos="0" algn="l"/>
                <a:tab pos="477363" algn="l"/>
                <a:tab pos="954725" algn="l"/>
                <a:tab pos="1432088" algn="l"/>
                <a:tab pos="1909450" algn="l"/>
                <a:tab pos="2386813" algn="l"/>
                <a:tab pos="2864175" algn="l"/>
                <a:tab pos="3341538" algn="l"/>
                <a:tab pos="3818900" algn="l"/>
                <a:tab pos="4296263" algn="l"/>
                <a:tab pos="4773625" algn="l"/>
                <a:tab pos="5250988" algn="l"/>
                <a:tab pos="5728350" algn="l"/>
                <a:tab pos="6205713" algn="l"/>
                <a:tab pos="6683075" algn="l"/>
                <a:tab pos="7160438" algn="l"/>
                <a:tab pos="7637800" algn="l"/>
                <a:tab pos="8115163" algn="l"/>
                <a:tab pos="8592525" algn="l"/>
                <a:tab pos="9069888" algn="l"/>
                <a:tab pos="9547250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2pPr>
            <a:lvl3pPr>
              <a:tabLst>
                <a:tab pos="0" algn="l"/>
                <a:tab pos="477363" algn="l"/>
                <a:tab pos="954725" algn="l"/>
                <a:tab pos="1432088" algn="l"/>
                <a:tab pos="1909450" algn="l"/>
                <a:tab pos="2386813" algn="l"/>
                <a:tab pos="2864175" algn="l"/>
                <a:tab pos="3341538" algn="l"/>
                <a:tab pos="3818900" algn="l"/>
                <a:tab pos="4296263" algn="l"/>
                <a:tab pos="4773625" algn="l"/>
                <a:tab pos="5250988" algn="l"/>
                <a:tab pos="5728350" algn="l"/>
                <a:tab pos="6205713" algn="l"/>
                <a:tab pos="6683075" algn="l"/>
                <a:tab pos="7160438" algn="l"/>
                <a:tab pos="7637800" algn="l"/>
                <a:tab pos="8115163" algn="l"/>
                <a:tab pos="8592525" algn="l"/>
                <a:tab pos="9069888" algn="l"/>
                <a:tab pos="9547250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3pPr>
            <a:lvl4pPr>
              <a:tabLst>
                <a:tab pos="0" algn="l"/>
                <a:tab pos="477363" algn="l"/>
                <a:tab pos="954725" algn="l"/>
                <a:tab pos="1432088" algn="l"/>
                <a:tab pos="1909450" algn="l"/>
                <a:tab pos="2386813" algn="l"/>
                <a:tab pos="2864175" algn="l"/>
                <a:tab pos="3341538" algn="l"/>
                <a:tab pos="3818900" algn="l"/>
                <a:tab pos="4296263" algn="l"/>
                <a:tab pos="4773625" algn="l"/>
                <a:tab pos="5250988" algn="l"/>
                <a:tab pos="5728350" algn="l"/>
                <a:tab pos="6205713" algn="l"/>
                <a:tab pos="6683075" algn="l"/>
                <a:tab pos="7160438" algn="l"/>
                <a:tab pos="7637800" algn="l"/>
                <a:tab pos="8115163" algn="l"/>
                <a:tab pos="8592525" algn="l"/>
                <a:tab pos="9069888" algn="l"/>
                <a:tab pos="9547250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4pPr>
            <a:lvl5pPr>
              <a:tabLst>
                <a:tab pos="0" algn="l"/>
                <a:tab pos="477363" algn="l"/>
                <a:tab pos="954725" algn="l"/>
                <a:tab pos="1432088" algn="l"/>
                <a:tab pos="1909450" algn="l"/>
                <a:tab pos="2386813" algn="l"/>
                <a:tab pos="2864175" algn="l"/>
                <a:tab pos="3341538" algn="l"/>
                <a:tab pos="3818900" algn="l"/>
                <a:tab pos="4296263" algn="l"/>
                <a:tab pos="4773625" algn="l"/>
                <a:tab pos="5250988" algn="l"/>
                <a:tab pos="5728350" algn="l"/>
                <a:tab pos="6205713" algn="l"/>
                <a:tab pos="6683075" algn="l"/>
                <a:tab pos="7160438" algn="l"/>
                <a:tab pos="7637800" algn="l"/>
                <a:tab pos="8115163" algn="l"/>
                <a:tab pos="8592525" algn="l"/>
                <a:tab pos="9069888" algn="l"/>
                <a:tab pos="9547250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5pPr>
            <a:lvl6pPr marL="2625494" indent="-238681" defTabSz="4773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7363" algn="l"/>
                <a:tab pos="954725" algn="l"/>
                <a:tab pos="1432088" algn="l"/>
                <a:tab pos="1909450" algn="l"/>
                <a:tab pos="2386813" algn="l"/>
                <a:tab pos="2864175" algn="l"/>
                <a:tab pos="3341538" algn="l"/>
                <a:tab pos="3818900" algn="l"/>
                <a:tab pos="4296263" algn="l"/>
                <a:tab pos="4773625" algn="l"/>
                <a:tab pos="5250988" algn="l"/>
                <a:tab pos="5728350" algn="l"/>
                <a:tab pos="6205713" algn="l"/>
                <a:tab pos="6683075" algn="l"/>
                <a:tab pos="7160438" algn="l"/>
                <a:tab pos="7637800" algn="l"/>
                <a:tab pos="8115163" algn="l"/>
                <a:tab pos="8592525" algn="l"/>
                <a:tab pos="9069888" algn="l"/>
                <a:tab pos="9547250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6pPr>
            <a:lvl7pPr marL="3102856" indent="-238681" defTabSz="4773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7363" algn="l"/>
                <a:tab pos="954725" algn="l"/>
                <a:tab pos="1432088" algn="l"/>
                <a:tab pos="1909450" algn="l"/>
                <a:tab pos="2386813" algn="l"/>
                <a:tab pos="2864175" algn="l"/>
                <a:tab pos="3341538" algn="l"/>
                <a:tab pos="3818900" algn="l"/>
                <a:tab pos="4296263" algn="l"/>
                <a:tab pos="4773625" algn="l"/>
                <a:tab pos="5250988" algn="l"/>
                <a:tab pos="5728350" algn="l"/>
                <a:tab pos="6205713" algn="l"/>
                <a:tab pos="6683075" algn="l"/>
                <a:tab pos="7160438" algn="l"/>
                <a:tab pos="7637800" algn="l"/>
                <a:tab pos="8115163" algn="l"/>
                <a:tab pos="8592525" algn="l"/>
                <a:tab pos="9069888" algn="l"/>
                <a:tab pos="9547250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7pPr>
            <a:lvl8pPr marL="3580219" indent="-238681" defTabSz="4773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7363" algn="l"/>
                <a:tab pos="954725" algn="l"/>
                <a:tab pos="1432088" algn="l"/>
                <a:tab pos="1909450" algn="l"/>
                <a:tab pos="2386813" algn="l"/>
                <a:tab pos="2864175" algn="l"/>
                <a:tab pos="3341538" algn="l"/>
                <a:tab pos="3818900" algn="l"/>
                <a:tab pos="4296263" algn="l"/>
                <a:tab pos="4773625" algn="l"/>
                <a:tab pos="5250988" algn="l"/>
                <a:tab pos="5728350" algn="l"/>
                <a:tab pos="6205713" algn="l"/>
                <a:tab pos="6683075" algn="l"/>
                <a:tab pos="7160438" algn="l"/>
                <a:tab pos="7637800" algn="l"/>
                <a:tab pos="8115163" algn="l"/>
                <a:tab pos="8592525" algn="l"/>
                <a:tab pos="9069888" algn="l"/>
                <a:tab pos="9547250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8pPr>
            <a:lvl9pPr marL="4057581" indent="-238681" defTabSz="4773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77363" algn="l"/>
                <a:tab pos="954725" algn="l"/>
                <a:tab pos="1432088" algn="l"/>
                <a:tab pos="1909450" algn="l"/>
                <a:tab pos="2386813" algn="l"/>
                <a:tab pos="2864175" algn="l"/>
                <a:tab pos="3341538" algn="l"/>
                <a:tab pos="3818900" algn="l"/>
                <a:tab pos="4296263" algn="l"/>
                <a:tab pos="4773625" algn="l"/>
                <a:tab pos="5250988" algn="l"/>
                <a:tab pos="5728350" algn="l"/>
                <a:tab pos="6205713" algn="l"/>
                <a:tab pos="6683075" algn="l"/>
                <a:tab pos="7160438" algn="l"/>
                <a:tab pos="7637800" algn="l"/>
                <a:tab pos="8115163" algn="l"/>
                <a:tab pos="8592525" algn="l"/>
                <a:tab pos="9069888" algn="l"/>
                <a:tab pos="9547250" algn="l"/>
              </a:tabLst>
              <a:defRPr sz="25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9pPr>
          </a:lstStyle>
          <a:p>
            <a:fld id="{D9C8755F-4343-4C9A-A921-F8B872DAA9AF}" type="slidenum">
              <a:rPr lang="de-DE" altLang="de-DE" sz="1300" smtClean="0">
                <a:solidFill>
                  <a:srgbClr val="000000"/>
                </a:solidFill>
                <a:ea typeface="DejaVu Sans" charset="0"/>
                <a:cs typeface="DejaVu Sans" charset="0"/>
              </a:rPr>
              <a:pPr/>
              <a:t>34</a:t>
            </a:fld>
            <a:endParaRPr lang="de-DE" altLang="de-DE" sz="1300" dirty="0" smtClean="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3379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54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379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47467" y="4862100"/>
            <a:ext cx="5201020" cy="4601953"/>
          </a:xfrm>
          <a:noFill/>
          <a:extLs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3337" cy="3833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06B9A754-7321-4605-B056-9DF00B43E162}" type="slidenum">
              <a:rPr lang="de-DE" altLang="de-DE" smtClean="0">
                <a:solidFill>
                  <a:prstClr val="white"/>
                </a:solidFill>
              </a:rPr>
              <a:pPr>
                <a:defRPr/>
              </a:pPr>
              <a:t>4</a:t>
            </a:fld>
            <a:endParaRPr lang="de-DE" altLang="de-D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5709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6288"/>
            <a:ext cx="5114925" cy="3836987"/>
          </a:xfrm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3750"/>
          </a:xfrm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de-DE" smtClean="0">
              <a:latin typeface="Times" pitchFamily="-1" charset="0"/>
              <a:ea typeface="ヒラギノ角ゴ Pro W3" pitchFamily="-1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6288"/>
            <a:ext cx="5114925" cy="3836987"/>
          </a:xfrm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3750"/>
          </a:xfrm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de-DE" smtClean="0">
              <a:latin typeface="Times" pitchFamily="-1" charset="0"/>
              <a:ea typeface="ヒラギノ角ゴ Pro W3" pitchFamily="-1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6288"/>
            <a:ext cx="5114925" cy="3836987"/>
          </a:xfrm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3750"/>
          </a:xfrm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de-DE" smtClean="0">
              <a:latin typeface="Times" pitchFamily="-1" charset="0"/>
              <a:ea typeface="ヒラギノ角ゴ Pro W3" pitchFamily="-1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76288"/>
            <a:ext cx="5118100" cy="3838575"/>
          </a:xfrm>
          <a:ln/>
        </p:spPr>
      </p:sp>
      <p:sp>
        <p:nvSpPr>
          <p:cNvPr id="31747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1662" cy="4513262"/>
          </a:xfrm>
          <a:noFill/>
          <a:ln/>
        </p:spPr>
        <p:txBody>
          <a:bodyPr wrap="none" anchor="ctr"/>
          <a:lstStyle/>
          <a:p>
            <a:endParaRPr lang="en-US">
              <a:latin typeface="Times" pitchFamily="-84" charset="0"/>
              <a:ea typeface="ヒラギノ角ゴ Pro W3" pitchFamily="-84" charset="-128"/>
              <a:cs typeface="ヒラギノ角ゴ Pro W3" pitchFamily="-8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6288"/>
            <a:ext cx="5114925" cy="3836987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3750"/>
          </a:xfrm>
          <a:noFill/>
          <a:ln/>
        </p:spPr>
        <p:txBody>
          <a:bodyPr/>
          <a:lstStyle/>
          <a:p>
            <a:endParaRPr lang="en-US">
              <a:latin typeface="Times" pitchFamily="-84" charset="0"/>
              <a:ea typeface="ヒラギノ角ゴ Pro W3" pitchFamily="-84" charset="-128"/>
              <a:cs typeface="ヒラギノ角ゴ Pro W3" pitchFamily="-8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 smtClean="0">
              <a:latin typeface="Times" pitchFamily="-1" charset="0"/>
              <a:ea typeface="ヒラギノ角ゴ Pro W3" pitchFamily="-1" charset="-128"/>
            </a:endParaRPr>
          </a:p>
        </p:txBody>
      </p:sp>
      <p:sp>
        <p:nvSpPr>
          <p:cNvPr id="6246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 defTabSz="990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 defTabSz="990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 defTabSz="990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 defTabSz="990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fld id="{8C5C418B-9AE2-4EB8-BE88-8E5093C58325}" type="slidenum">
              <a:rPr lang="de-DE" altLang="de-DE" sz="1200"/>
              <a:pPr/>
              <a:t>10</a:t>
            </a:fld>
            <a:endParaRPr lang="de-DE" altLang="de-DE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jpeg"/><Relationship Id="rId3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eg"/><Relationship Id="rId3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3.pn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0" y="3657600"/>
            <a:ext cx="9144000" cy="3200400"/>
          </a:xfrm>
          <a:prstGeom prst="rect">
            <a:avLst/>
          </a:prstGeom>
          <a:solidFill>
            <a:srgbClr val="B3D9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>
              <a:defRPr/>
            </a:pPr>
            <a:endParaRPr lang="de-DE" altLang="de-DE" smtClean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rgbClr val="8DC3FF"/>
          </a:solidFill>
          <a:ln w="0" cap="flat" cmpd="sng" algn="ctr">
            <a:solidFill>
              <a:srgbClr val="B3D9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>
              <a:defRPr/>
            </a:pPr>
            <a:endParaRPr lang="de-DE" altLang="de-DE" smtClean="0"/>
          </a:p>
        </p:txBody>
      </p:sp>
      <p:pic>
        <p:nvPicPr>
          <p:cNvPr id="6" name="Bild 15" descr="Titelbil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t="2800" b="2000"/>
          <a:stretch>
            <a:fillRect/>
          </a:stretch>
        </p:blipFill>
        <p:spPr bwMode="auto">
          <a:xfrm>
            <a:off x="0" y="1066800"/>
            <a:ext cx="91440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0" y="1066800"/>
            <a:ext cx="91440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0" y="3124200"/>
            <a:ext cx="9144000" cy="533400"/>
          </a:xfrm>
          <a:prstGeom prst="rect">
            <a:avLst/>
          </a:prstGeom>
          <a:solidFill>
            <a:schemeClr val="bg1">
              <a:alpha val="76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>
              <a:defRPr/>
            </a:pPr>
            <a:endParaRPr lang="de-DE" altLang="de-DE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057400" y="3200400"/>
            <a:ext cx="6781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algn="r" eaLnBrk="1" hangingPunct="1">
              <a:defRPr/>
            </a:pPr>
            <a:r>
              <a:rPr lang="de-DE" altLang="de-DE" b="1" smtClean="0">
                <a:solidFill>
                  <a:srgbClr val="606060"/>
                </a:solidFill>
                <a:latin typeface="Arial Narrow" pitchFamily="34" charset="0"/>
              </a:rPr>
              <a:t>Wir schaffen Wissen – heute für morgen</a:t>
            </a:r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>
            <a:off x="1676400" y="3733800"/>
            <a:ext cx="7467600" cy="0"/>
          </a:xfrm>
          <a:prstGeom prst="line">
            <a:avLst/>
          </a:prstGeom>
          <a:noFill/>
          <a:ln w="146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Times" charset="0"/>
              <a:ea typeface="+mn-ea"/>
            </a:endParaRPr>
          </a:p>
        </p:txBody>
      </p:sp>
      <p:sp>
        <p:nvSpPr>
          <p:cNvPr id="11" name="Line 5"/>
          <p:cNvSpPr>
            <a:spLocks noChangeShapeType="1"/>
          </p:cNvSpPr>
          <p:nvPr/>
        </p:nvSpPr>
        <p:spPr bwMode="auto">
          <a:xfrm>
            <a:off x="0" y="3124200"/>
            <a:ext cx="9144000" cy="0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12" name="Line 5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13" name="Line 5"/>
          <p:cNvSpPr>
            <a:spLocks noChangeShapeType="1"/>
          </p:cNvSpPr>
          <p:nvPr/>
        </p:nvSpPr>
        <p:spPr bwMode="auto">
          <a:xfrm>
            <a:off x="0" y="3657600"/>
            <a:ext cx="9144000" cy="0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 wrap="none" anchor="ctr"/>
          <a:lstStyle/>
          <a:p>
            <a:endParaRPr lang="de-CH"/>
          </a:p>
        </p:txBody>
      </p:sp>
      <p:cxnSp>
        <p:nvCxnSpPr>
          <p:cNvPr id="14" name="Gerade Verbindung 25"/>
          <p:cNvCxnSpPr>
            <a:cxnSpLocks noChangeShapeType="1"/>
          </p:cNvCxnSpPr>
          <p:nvPr/>
        </p:nvCxnSpPr>
        <p:spPr bwMode="auto">
          <a:xfrm rot="5400000">
            <a:off x="-1753393" y="3429794"/>
            <a:ext cx="6858000" cy="1587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</p:cxnSp>
      <p:pic>
        <p:nvPicPr>
          <p:cNvPr id="15" name="Bild 24" descr="PSI-Logo_narrow_40k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-652463" y="-1676400"/>
            <a:ext cx="3014663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155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905000" y="5638800"/>
            <a:ext cx="7010400" cy="609600"/>
          </a:xfrm>
          <a:noFill/>
        </p:spPr>
        <p:txBody>
          <a:bodyPr/>
          <a:lstStyle>
            <a:lvl1pPr marL="0" indent="0" algn="l">
              <a:defRPr sz="1500"/>
            </a:lvl1pPr>
          </a:lstStyle>
          <a:p>
            <a:r>
              <a:rPr lang="de-DE" dirty="0"/>
              <a:t>Master-</a:t>
            </a:r>
            <a:r>
              <a:rPr lang="de-DE" dirty="0" smtClean="0"/>
              <a:t>Untertitelformat </a:t>
            </a:r>
            <a:r>
              <a:rPr lang="de-DE" dirty="0"/>
              <a:t>bearbeiten</a:t>
            </a:r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905000" y="5029200"/>
            <a:ext cx="7010400" cy="685800"/>
          </a:xfrm>
        </p:spPr>
        <p:txBody>
          <a:bodyPr/>
          <a:lstStyle>
            <a:lvl1pPr algn="l">
              <a:defRPr sz="3500" b="1" i="0" spc="0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42438487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ChangeArrowheads="1"/>
          </p:cNvSpPr>
          <p:nvPr userDrawn="1"/>
        </p:nvSpPr>
        <p:spPr bwMode="auto">
          <a:xfrm>
            <a:off x="0" y="3657600"/>
            <a:ext cx="9144000" cy="3200400"/>
          </a:xfrm>
          <a:prstGeom prst="rect">
            <a:avLst/>
          </a:prstGeom>
          <a:solidFill>
            <a:srgbClr val="B3D9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9pPr>
          </a:lstStyle>
          <a:p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rgbClr val="8DC3FF"/>
          </a:solidFill>
          <a:ln w="0" cap="flat" cmpd="sng" algn="ctr">
            <a:solidFill>
              <a:srgbClr val="B3D9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9pPr>
          </a:lstStyle>
          <a:p>
            <a:endParaRPr lang="de-DE" altLang="de-DE">
              <a:solidFill>
                <a:srgbClr val="000000"/>
              </a:solidFill>
            </a:endParaRPr>
          </a:p>
        </p:txBody>
      </p:sp>
      <p:pic>
        <p:nvPicPr>
          <p:cNvPr id="6" name="Bild 13" descr="Titelbil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1102" t="2724" r="1620" b="4669"/>
          <a:stretch>
            <a:fillRect/>
          </a:stretch>
        </p:blipFill>
        <p:spPr bwMode="auto">
          <a:xfrm>
            <a:off x="0" y="1066800"/>
            <a:ext cx="91440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0" y="1066800"/>
            <a:ext cx="91440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solidFill>
                <a:srgbClr val="000000"/>
              </a:solidFill>
              <a:latin typeface="Times" charset="0"/>
              <a:ea typeface="ヒラギノ角ゴ Pro W3" charset="-128"/>
            </a:endParaRPr>
          </a:p>
        </p:txBody>
      </p:sp>
      <p:sp>
        <p:nvSpPr>
          <p:cNvPr id="8" name="Rectangle 14"/>
          <p:cNvSpPr>
            <a:spLocks noChangeArrowheads="1"/>
          </p:cNvSpPr>
          <p:nvPr userDrawn="1"/>
        </p:nvSpPr>
        <p:spPr bwMode="auto">
          <a:xfrm>
            <a:off x="0" y="3124200"/>
            <a:ext cx="9144000" cy="533400"/>
          </a:xfrm>
          <a:prstGeom prst="rect">
            <a:avLst/>
          </a:prstGeom>
          <a:solidFill>
            <a:schemeClr val="bg1">
              <a:alpha val="76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9pPr>
          </a:lstStyle>
          <a:p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2057400" y="3200400"/>
            <a:ext cx="6781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9pPr>
          </a:lstStyle>
          <a:p>
            <a:pPr algn="r" eaLnBrk="1" hangingPunct="1"/>
            <a:r>
              <a:rPr lang="de-DE" altLang="de-DE" b="1">
                <a:solidFill>
                  <a:srgbClr val="606060"/>
                </a:solidFill>
                <a:latin typeface="Arial Narrow" charset="0"/>
              </a:rPr>
              <a:t>Wir schaffen Wissen – heute für morgen</a:t>
            </a:r>
          </a:p>
        </p:txBody>
      </p:sp>
      <p:sp>
        <p:nvSpPr>
          <p:cNvPr id="10" name="Line 5"/>
          <p:cNvSpPr>
            <a:spLocks noChangeShapeType="1"/>
          </p:cNvSpPr>
          <p:nvPr userDrawn="1"/>
        </p:nvSpPr>
        <p:spPr bwMode="auto">
          <a:xfrm>
            <a:off x="1676400" y="3733800"/>
            <a:ext cx="7467600" cy="0"/>
          </a:xfrm>
          <a:prstGeom prst="line">
            <a:avLst/>
          </a:prstGeom>
          <a:noFill/>
          <a:ln w="146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solidFill>
                <a:srgbClr val="000000"/>
              </a:solidFill>
              <a:latin typeface="Times" charset="0"/>
              <a:ea typeface="ヒラギノ角ゴ Pro W3" charset="-128"/>
            </a:endParaRPr>
          </a:p>
        </p:txBody>
      </p:sp>
      <p:sp>
        <p:nvSpPr>
          <p:cNvPr id="11" name="Line 5"/>
          <p:cNvSpPr>
            <a:spLocks noChangeShapeType="1"/>
          </p:cNvSpPr>
          <p:nvPr userDrawn="1"/>
        </p:nvSpPr>
        <p:spPr bwMode="auto">
          <a:xfrm>
            <a:off x="0" y="3124200"/>
            <a:ext cx="9144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solidFill>
                <a:srgbClr val="000000"/>
              </a:solidFill>
              <a:latin typeface="Times" charset="0"/>
              <a:ea typeface="ヒラギノ角ゴ Pro W3" charset="-128"/>
            </a:endParaRPr>
          </a:p>
        </p:txBody>
      </p:sp>
      <p:sp>
        <p:nvSpPr>
          <p:cNvPr id="13" name="Line 5"/>
          <p:cNvSpPr>
            <a:spLocks noChangeShapeType="1"/>
          </p:cNvSpPr>
          <p:nvPr userDrawn="1"/>
        </p:nvSpPr>
        <p:spPr bwMode="auto">
          <a:xfrm>
            <a:off x="0" y="3657600"/>
            <a:ext cx="9144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solidFill>
                <a:srgbClr val="000000"/>
              </a:solidFill>
              <a:latin typeface="Times" charset="0"/>
              <a:ea typeface="ヒラギノ角ゴ Pro W3" charset="-128"/>
            </a:endParaRPr>
          </a:p>
        </p:txBody>
      </p:sp>
      <p:pic>
        <p:nvPicPr>
          <p:cNvPr id="14" name="Bild 24" descr="PSI-Logo_narrow_40k.ai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-652463" y="-1676400"/>
            <a:ext cx="3014663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Gerade Verbindung 25"/>
          <p:cNvCxnSpPr>
            <a:cxnSpLocks noChangeShapeType="1"/>
          </p:cNvCxnSpPr>
          <p:nvPr userDrawn="1"/>
        </p:nvCxnSpPr>
        <p:spPr bwMode="auto">
          <a:xfrm rot="5400000">
            <a:off x="-1753393" y="3429794"/>
            <a:ext cx="6858000" cy="1587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</p:cxnSp>
      <p:sp>
        <p:nvSpPr>
          <p:cNvPr id="15155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905000" y="5638800"/>
            <a:ext cx="7010400" cy="609600"/>
          </a:xfrm>
          <a:noFill/>
        </p:spPr>
        <p:txBody>
          <a:bodyPr/>
          <a:lstStyle>
            <a:lvl1pPr marL="0" indent="0" algn="l">
              <a:defRPr sz="1500"/>
            </a:lvl1pPr>
          </a:lstStyle>
          <a:p>
            <a:r>
              <a:rPr lang="en-US" smtClean="0"/>
              <a:t>Click to edit Master subtitle style</a:t>
            </a:r>
            <a:endParaRPr lang="de-DE" dirty="0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905000" y="5029200"/>
            <a:ext cx="7010400" cy="609600"/>
          </a:xfrm>
        </p:spPr>
        <p:txBody>
          <a:bodyPr/>
          <a:lstStyle>
            <a:lvl1pPr algn="l">
              <a:defRPr sz="3500" b="1" i="0" spc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87346318"/>
      </p:ext>
    </p:extLst>
  </p:cSld>
  <p:clrMapOvr>
    <a:masterClrMapping/>
  </p:clrMapOvr>
  <p:transition spd="med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5400" y="914400"/>
            <a:ext cx="8533200" cy="5638800"/>
          </a:xfrm>
          <a:noFill/>
        </p:spPr>
        <p:txBody>
          <a:bodyPr/>
          <a:lstStyle>
            <a:lvl1pPr marL="0" indent="0">
              <a:spcBef>
                <a:spcPts val="0"/>
              </a:spcBef>
              <a:tabLst/>
              <a:defRPr sz="1700"/>
            </a:lvl1pPr>
            <a:lvl2pPr marL="179388" indent="-179388">
              <a:spcBef>
                <a:spcPts val="0"/>
              </a:spcBef>
              <a:buFont typeface="Lucida Grande"/>
              <a:buChar char="•"/>
              <a:tabLst/>
              <a:defRPr sz="1700"/>
            </a:lvl2pPr>
            <a:lvl3pPr marL="358775" indent="-179388">
              <a:spcBef>
                <a:spcPts val="0"/>
              </a:spcBef>
              <a:buFont typeface="Lucida Grande"/>
              <a:buChar char="–"/>
              <a:tabLst/>
              <a:defRPr sz="1700"/>
            </a:lvl3pPr>
            <a:lvl4pPr marL="627063" indent="-179388">
              <a:spcBef>
                <a:spcPts val="0"/>
              </a:spcBef>
              <a:tabLst/>
              <a:defRPr sz="1700"/>
            </a:lvl4pPr>
            <a:lvl5pPr marL="1435100" indent="-182563">
              <a:buNone/>
              <a:tabLst/>
              <a:defRPr sz="15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itle 8"/>
          <p:cNvSpPr>
            <a:spLocks noGrp="1" noChangeArrowheads="1"/>
          </p:cNvSpPr>
          <p:nvPr>
            <p:ph type="title"/>
          </p:nvPr>
        </p:nvSpPr>
        <p:spPr bwMode="auto">
          <a:xfrm>
            <a:off x="1620000" y="144000"/>
            <a:ext cx="8534400" cy="550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6200" y="6661150"/>
            <a:ext cx="83820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+mn-lt"/>
              </a:defRPr>
            </a:lvl1pPr>
          </a:lstStyle>
          <a:p>
            <a:pPr>
              <a:defRPr/>
            </a:pPr>
            <a:r>
              <a:rPr lang="de-DE" dirty="0"/>
              <a:t>Bernd </a:t>
            </a:r>
            <a:r>
              <a:rPr lang="de-DE" dirty="0" smtClean="0"/>
              <a:t>Schmitt PSD10 </a:t>
            </a:r>
            <a:endParaRPr lang="de-DE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01000" y="6661150"/>
            <a:ext cx="838200" cy="2286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de-DE" altLang="de-DE" dirty="0" err="1" smtClean="0"/>
              <a:t>page</a:t>
            </a:r>
            <a:r>
              <a:rPr lang="de-DE" altLang="de-DE" dirty="0" smtClean="0"/>
              <a:t> </a:t>
            </a:r>
            <a:fld id="{FB9A957F-A593-4B3E-96F7-E29E810567CD}" type="slidenum">
              <a:rPr lang="de-DE" altLang="de-DE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86758258"/>
      </p:ext>
    </p:extLst>
  </p:cSld>
  <p:clrMapOvr>
    <a:masterClrMapping/>
  </p:clrMapOvr>
  <p:transition spd="med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06000" y="900000"/>
            <a:ext cx="3961200" cy="5729400"/>
          </a:xfrm>
        </p:spPr>
        <p:txBody>
          <a:bodyPr/>
          <a:lstStyle>
            <a:lvl1pPr marL="0" indent="0">
              <a:tabLst/>
              <a:defRPr sz="1700"/>
            </a:lvl1pPr>
            <a:lvl2pPr marL="182563" indent="-182563">
              <a:spcBef>
                <a:spcPts val="0"/>
              </a:spcBef>
              <a:spcAft>
                <a:spcPts val="0"/>
              </a:spcAft>
              <a:buFont typeface="Lucida Grande"/>
              <a:buChar char="•"/>
              <a:defRPr sz="1700"/>
            </a:lvl2pPr>
            <a:lvl3pPr marL="358775" indent="-179388">
              <a:buFont typeface="Lucida Grande"/>
              <a:buChar char="–"/>
              <a:tabLst/>
              <a:defRPr sz="1700"/>
            </a:lvl3pPr>
            <a:lvl4pPr marL="627063" indent="-179388">
              <a:defRPr sz="1700"/>
            </a:lvl4pPr>
            <a:lvl5pPr marL="182563" indent="-182563">
              <a:defRPr sz="17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0" y="900000"/>
            <a:ext cx="4267200" cy="5731451"/>
          </a:xfrm>
        </p:spPr>
        <p:txBody>
          <a:bodyPr/>
          <a:lstStyle>
            <a:lvl1pPr marL="0" indent="0">
              <a:spcBef>
                <a:spcPts val="0"/>
              </a:spcBef>
              <a:tabLst/>
              <a:defRPr sz="1700"/>
            </a:lvl1pPr>
            <a:lvl2pPr marL="182563" indent="-182563">
              <a:spcBef>
                <a:spcPts val="0"/>
              </a:spcBef>
              <a:buFont typeface="Lucida Grande"/>
              <a:buChar char="•"/>
              <a:defRPr sz="1700"/>
            </a:lvl2pPr>
            <a:lvl3pPr marL="358775" indent="-179388">
              <a:spcBef>
                <a:spcPts val="0"/>
              </a:spcBef>
              <a:buFont typeface="Lucida Grande"/>
              <a:buChar char="–"/>
              <a:defRPr sz="1700"/>
            </a:lvl3pPr>
            <a:lvl4pPr marL="627063" indent="-179388">
              <a:spcBef>
                <a:spcPts val="0"/>
              </a:spcBef>
              <a:defRPr sz="1700"/>
            </a:lvl4pPr>
            <a:lvl5pPr marL="1435100" indent="-182563">
              <a:defRPr sz="15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6200" y="6661150"/>
            <a:ext cx="83820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+mn-lt"/>
              </a:defRPr>
            </a:lvl1pPr>
          </a:lstStyle>
          <a:p>
            <a:pPr>
              <a:defRPr/>
            </a:pPr>
            <a:r>
              <a:rPr lang="de-DE" dirty="0"/>
              <a:t>Bernd </a:t>
            </a:r>
            <a:r>
              <a:rPr lang="de-DE" dirty="0" smtClean="0"/>
              <a:t>Schmitt PSD10 </a:t>
            </a:r>
            <a:endParaRPr lang="de-DE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01000" y="6661150"/>
            <a:ext cx="838200" cy="2286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de-DE" altLang="de-DE" dirty="0" err="1" smtClean="0"/>
              <a:t>page</a:t>
            </a:r>
            <a:r>
              <a:rPr lang="de-DE" altLang="de-DE" dirty="0" smtClean="0"/>
              <a:t> </a:t>
            </a:r>
            <a:fld id="{FB9A957F-A593-4B3E-96F7-E29E810567CD}" type="slidenum">
              <a:rPr lang="de-DE" altLang="de-DE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54543589"/>
      </p:ext>
    </p:extLst>
  </p:cSld>
  <p:clrMapOvr>
    <a:masterClrMapping/>
  </p:clrMapOvr>
  <p:transition spd="med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1620000" y="144000"/>
            <a:ext cx="8534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6200" y="6661150"/>
            <a:ext cx="83820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+mn-lt"/>
              </a:defRPr>
            </a:lvl1pPr>
          </a:lstStyle>
          <a:p>
            <a:pPr>
              <a:defRPr/>
            </a:pPr>
            <a:r>
              <a:rPr lang="de-DE" dirty="0"/>
              <a:t>Bernd </a:t>
            </a:r>
            <a:r>
              <a:rPr lang="de-DE" dirty="0" smtClean="0"/>
              <a:t>Schmitt PSD10 </a:t>
            </a:r>
            <a:endParaRPr lang="de-DE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01000" y="6661150"/>
            <a:ext cx="838200" cy="2286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de-DE" altLang="de-DE" dirty="0" err="1" smtClean="0"/>
              <a:t>page</a:t>
            </a:r>
            <a:r>
              <a:rPr lang="de-DE" altLang="de-DE" dirty="0" smtClean="0"/>
              <a:t> </a:t>
            </a:r>
            <a:fld id="{FB9A957F-A593-4B3E-96F7-E29E810567CD}" type="slidenum">
              <a:rPr lang="de-DE" altLang="de-DE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13099389"/>
      </p:ext>
    </p:extLst>
  </p:cSld>
  <p:clrMapOvr>
    <a:masterClrMapping/>
  </p:clrMapOvr>
  <p:transition spd="med"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1_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9" descr="Schlussbil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t="5399"/>
          <a:stretch>
            <a:fillRect/>
          </a:stretch>
        </p:blipFill>
        <p:spPr bwMode="auto">
          <a:xfrm>
            <a:off x="0" y="685800"/>
            <a:ext cx="91440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6200" y="6661150"/>
            <a:ext cx="83820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+mn-lt"/>
              </a:defRPr>
            </a:lvl1pPr>
          </a:lstStyle>
          <a:p>
            <a:pPr>
              <a:defRPr/>
            </a:pPr>
            <a:r>
              <a:rPr lang="de-DE" dirty="0"/>
              <a:t>Bernd </a:t>
            </a:r>
            <a:r>
              <a:rPr lang="de-DE" dirty="0" smtClean="0"/>
              <a:t>Schmitt PSD10 </a:t>
            </a:r>
            <a:endParaRPr lang="de-DE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01000" y="6661150"/>
            <a:ext cx="838200" cy="2286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de-DE" altLang="de-DE" dirty="0" err="1" smtClean="0"/>
              <a:t>page</a:t>
            </a:r>
            <a:r>
              <a:rPr lang="de-DE" altLang="de-DE" dirty="0" smtClean="0"/>
              <a:t> </a:t>
            </a:r>
            <a:fld id="{FB9A957F-A593-4B3E-96F7-E29E810567CD}" type="slidenum">
              <a:rPr lang="de-DE" altLang="de-DE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11833474"/>
      </p:ext>
    </p:extLst>
  </p:cSld>
  <p:clrMapOvr>
    <a:masterClrMapping/>
  </p:clrMapOvr>
  <p:transition spd="med"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6200" y="6661150"/>
            <a:ext cx="83820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+mn-lt"/>
              </a:defRPr>
            </a:lvl1pPr>
          </a:lstStyle>
          <a:p>
            <a:pPr>
              <a:defRPr/>
            </a:pPr>
            <a:r>
              <a:rPr lang="de-DE" dirty="0"/>
              <a:t>Bernd </a:t>
            </a:r>
            <a:r>
              <a:rPr lang="de-DE" dirty="0" smtClean="0"/>
              <a:t>Schmitt PSD10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01000" y="6661150"/>
            <a:ext cx="838200" cy="2286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de-DE" altLang="de-DE" dirty="0" err="1" smtClean="0"/>
              <a:t>page</a:t>
            </a:r>
            <a:r>
              <a:rPr lang="de-DE" altLang="de-DE" dirty="0" smtClean="0"/>
              <a:t> </a:t>
            </a:r>
            <a:fld id="{FB9A957F-A593-4B3E-96F7-E29E810567CD}" type="slidenum">
              <a:rPr lang="de-DE" altLang="de-DE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381801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619250" y="144463"/>
            <a:ext cx="7161213" cy="4746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00113"/>
            <a:ext cx="4189413" cy="2185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900113"/>
            <a:ext cx="4191000" cy="2185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238500"/>
            <a:ext cx="4189413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613" y="3238500"/>
            <a:ext cx="41910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76200" y="6661150"/>
            <a:ext cx="83820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+mn-lt"/>
              </a:defRPr>
            </a:lvl1pPr>
          </a:lstStyle>
          <a:p>
            <a:pPr>
              <a:defRPr/>
            </a:pPr>
            <a:r>
              <a:rPr lang="de-DE" dirty="0"/>
              <a:t>Bernd </a:t>
            </a:r>
            <a:r>
              <a:rPr lang="de-DE" dirty="0" smtClean="0"/>
              <a:t>Schmitt PSD10 </a:t>
            </a:r>
            <a:endParaRPr lang="de-DE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8001000" y="6661150"/>
            <a:ext cx="838200" cy="2286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de-DE" altLang="de-DE" dirty="0" err="1" smtClean="0"/>
              <a:t>page</a:t>
            </a:r>
            <a:r>
              <a:rPr lang="de-DE" altLang="de-DE" dirty="0" smtClean="0"/>
              <a:t> </a:t>
            </a:r>
            <a:fld id="{FB9A957F-A593-4B3E-96F7-E29E810567CD}" type="slidenum">
              <a:rPr lang="de-DE" altLang="de-DE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608909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6200" y="6661150"/>
            <a:ext cx="83820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+mn-lt"/>
              </a:defRPr>
            </a:lvl1pPr>
          </a:lstStyle>
          <a:p>
            <a:pPr>
              <a:defRPr/>
            </a:pPr>
            <a:r>
              <a:rPr lang="de-DE" dirty="0"/>
              <a:t>Bernd </a:t>
            </a:r>
            <a:r>
              <a:rPr lang="de-DE" dirty="0" smtClean="0"/>
              <a:t>Schmitt PSD10 </a:t>
            </a:r>
            <a:endParaRPr lang="de-DE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01000" y="6661150"/>
            <a:ext cx="838200" cy="2286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de-DE" altLang="de-DE" dirty="0" err="1" smtClean="0"/>
              <a:t>page</a:t>
            </a:r>
            <a:r>
              <a:rPr lang="de-DE" altLang="de-DE" dirty="0" smtClean="0"/>
              <a:t> </a:t>
            </a:r>
            <a:fld id="{FB9A957F-A593-4B3E-96F7-E29E810567CD}" type="slidenum">
              <a:rPr lang="de-DE" altLang="de-DE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5950104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6200" y="6661150"/>
            <a:ext cx="83820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+mn-lt"/>
              </a:defRPr>
            </a:lvl1pPr>
          </a:lstStyle>
          <a:p>
            <a:pPr>
              <a:defRPr/>
            </a:pPr>
            <a:r>
              <a:rPr lang="de-DE" dirty="0"/>
              <a:t>Bernd </a:t>
            </a:r>
            <a:r>
              <a:rPr lang="de-DE" dirty="0" smtClean="0"/>
              <a:t>Schmitt PSD10 </a:t>
            </a:r>
            <a:endParaRPr lang="de-DE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01000" y="6661150"/>
            <a:ext cx="838200" cy="2286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de-DE" altLang="de-DE" dirty="0" err="1" smtClean="0"/>
              <a:t>page</a:t>
            </a:r>
            <a:r>
              <a:rPr lang="de-DE" altLang="de-DE" dirty="0" smtClean="0"/>
              <a:t> </a:t>
            </a:r>
            <a:fld id="{FB9A957F-A593-4B3E-96F7-E29E810567CD}" type="slidenum">
              <a:rPr lang="de-DE" altLang="de-DE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656241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6200" y="6661150"/>
            <a:ext cx="83820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+mn-lt"/>
              </a:defRPr>
            </a:lvl1pPr>
          </a:lstStyle>
          <a:p>
            <a:pPr>
              <a:defRPr/>
            </a:pPr>
            <a:r>
              <a:rPr lang="de-DE" dirty="0"/>
              <a:t>Bernd </a:t>
            </a:r>
            <a:r>
              <a:rPr lang="de-DE" dirty="0" smtClean="0"/>
              <a:t>Schmitt PSD10 </a:t>
            </a:r>
            <a:endParaRPr lang="de-DE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01000" y="6661150"/>
            <a:ext cx="838200" cy="2286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de-DE" altLang="de-DE" dirty="0" err="1" smtClean="0"/>
              <a:t>page</a:t>
            </a:r>
            <a:r>
              <a:rPr lang="de-DE" altLang="de-DE" dirty="0" smtClean="0"/>
              <a:t> </a:t>
            </a:r>
            <a:fld id="{FB9A957F-A593-4B3E-96F7-E29E810567CD}" type="slidenum">
              <a:rPr lang="de-DE" altLang="de-DE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68775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10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 wrap="none" anchor="ctr"/>
          <a:lstStyle/>
          <a:p>
            <a:endParaRPr lang="de-CH"/>
          </a:p>
        </p:txBody>
      </p:sp>
      <p:pic>
        <p:nvPicPr>
          <p:cNvPr id="6" name="Bild 16" descr="PSI-Logo_narrow_30k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6213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6000" y="900000"/>
            <a:ext cx="8533200" cy="5653200"/>
          </a:xfrm>
          <a:noFill/>
        </p:spPr>
        <p:txBody>
          <a:bodyPr/>
          <a:lstStyle>
            <a:lvl1pPr marL="0" indent="0">
              <a:spcBef>
                <a:spcPts val="0"/>
              </a:spcBef>
              <a:tabLst/>
              <a:defRPr sz="1700" b="0" i="0">
                <a:latin typeface="Arial Narrow"/>
                <a:cs typeface="Arial Narrow"/>
              </a:defRPr>
            </a:lvl1pPr>
            <a:lvl2pPr marL="179388" indent="-179388">
              <a:spcBef>
                <a:spcPts val="0"/>
              </a:spcBef>
              <a:buFont typeface="Lucida Grande"/>
              <a:buChar char="•"/>
              <a:tabLst/>
              <a:defRPr sz="1700" b="0" i="0">
                <a:latin typeface="Arial Narrow"/>
                <a:cs typeface="Arial Narrow"/>
              </a:defRPr>
            </a:lvl2pPr>
            <a:lvl3pPr marL="358775" indent="-179388">
              <a:spcBef>
                <a:spcPts val="0"/>
              </a:spcBef>
              <a:buFont typeface="Lucida Grande"/>
              <a:buChar char="–"/>
              <a:tabLst/>
              <a:defRPr sz="1700" b="0" i="0">
                <a:latin typeface="Arial Narrow"/>
                <a:cs typeface="Arial Narrow"/>
              </a:defRPr>
            </a:lvl3pPr>
            <a:lvl4pPr marL="627063" indent="-179388">
              <a:spcBef>
                <a:spcPts val="0"/>
              </a:spcBef>
              <a:tabLst/>
              <a:defRPr sz="1700" b="0" i="0">
                <a:latin typeface="Arial Narrow"/>
                <a:cs typeface="Arial Narrow"/>
              </a:defRPr>
            </a:lvl4pPr>
            <a:lvl5pPr marL="1435100" indent="-182563">
              <a:buNone/>
              <a:tabLst/>
              <a:defRPr sz="1500"/>
            </a:lvl5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  <a:endParaRPr lang="de-DE" dirty="0"/>
          </a:p>
        </p:txBody>
      </p:sp>
      <p:sp>
        <p:nvSpPr>
          <p:cNvPr id="9" name="Title 8"/>
          <p:cNvSpPr>
            <a:spLocks noGrp="1" noChangeArrowheads="1"/>
          </p:cNvSpPr>
          <p:nvPr>
            <p:ph type="title"/>
          </p:nvPr>
        </p:nvSpPr>
        <p:spPr bwMode="auto">
          <a:xfrm>
            <a:off x="1620000" y="144000"/>
            <a:ext cx="7219200" cy="550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r>
              <a:rPr lang="en-GB" dirty="0" err="1"/>
              <a:t>Mastertitelformat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6200" y="6661150"/>
            <a:ext cx="83820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+mn-lt"/>
              </a:defRPr>
            </a:lvl1pPr>
          </a:lstStyle>
          <a:p>
            <a:pPr>
              <a:defRPr/>
            </a:pPr>
            <a:r>
              <a:rPr lang="de-DE" dirty="0"/>
              <a:t>Bernd </a:t>
            </a:r>
            <a:r>
              <a:rPr lang="de-DE" dirty="0" smtClean="0"/>
              <a:t>Schmitt PSD10 </a:t>
            </a:r>
            <a:endParaRPr lang="de-DE" dirty="0"/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01000" y="6661150"/>
            <a:ext cx="838200" cy="2286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de-DE" altLang="de-DE" dirty="0" err="1" smtClean="0"/>
              <a:t>page</a:t>
            </a:r>
            <a:r>
              <a:rPr lang="de-DE" altLang="de-DE" dirty="0" smtClean="0"/>
              <a:t> </a:t>
            </a:r>
            <a:fld id="{FB9A957F-A593-4B3E-96F7-E29E810567CD}" type="slidenum">
              <a:rPr lang="de-DE" altLang="de-DE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174899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00113"/>
            <a:ext cx="41894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900113"/>
            <a:ext cx="41910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6200" y="6661150"/>
            <a:ext cx="83820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+mn-lt"/>
              </a:defRPr>
            </a:lvl1pPr>
          </a:lstStyle>
          <a:p>
            <a:pPr>
              <a:defRPr/>
            </a:pPr>
            <a:r>
              <a:rPr lang="de-DE" dirty="0"/>
              <a:t>Bernd </a:t>
            </a:r>
            <a:r>
              <a:rPr lang="de-DE" dirty="0" smtClean="0"/>
              <a:t>Schmitt PSD10 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01000" y="6661150"/>
            <a:ext cx="838200" cy="2286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de-DE" altLang="de-DE" dirty="0" err="1" smtClean="0"/>
              <a:t>page</a:t>
            </a:r>
            <a:r>
              <a:rPr lang="de-DE" altLang="de-DE" dirty="0" smtClean="0"/>
              <a:t> </a:t>
            </a:r>
            <a:fld id="{FB9A957F-A593-4B3E-96F7-E29E810567CD}" type="slidenum">
              <a:rPr lang="de-DE" altLang="de-DE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072154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76200" y="6661150"/>
            <a:ext cx="83820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+mn-lt"/>
              </a:defRPr>
            </a:lvl1pPr>
          </a:lstStyle>
          <a:p>
            <a:pPr>
              <a:defRPr/>
            </a:pPr>
            <a:r>
              <a:rPr lang="de-DE" dirty="0"/>
              <a:t>Bernd </a:t>
            </a:r>
            <a:r>
              <a:rPr lang="de-DE" dirty="0" smtClean="0"/>
              <a:t>Schmitt PSD10 </a:t>
            </a:r>
            <a:endParaRPr lang="de-DE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8001000" y="6661150"/>
            <a:ext cx="838200" cy="2286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de-DE" altLang="de-DE" dirty="0" err="1" smtClean="0"/>
              <a:t>page</a:t>
            </a:r>
            <a:r>
              <a:rPr lang="de-DE" altLang="de-DE" dirty="0" smtClean="0"/>
              <a:t> </a:t>
            </a:r>
            <a:fld id="{FB9A957F-A593-4B3E-96F7-E29E810567CD}" type="slidenum">
              <a:rPr lang="de-DE" altLang="de-DE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068142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6200" y="6661150"/>
            <a:ext cx="83820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+mn-lt"/>
              </a:defRPr>
            </a:lvl1pPr>
          </a:lstStyle>
          <a:p>
            <a:pPr>
              <a:defRPr/>
            </a:pPr>
            <a:r>
              <a:rPr lang="de-DE" dirty="0"/>
              <a:t>Bernd </a:t>
            </a:r>
            <a:r>
              <a:rPr lang="de-DE" dirty="0" smtClean="0"/>
              <a:t>Schmitt PSD10 </a:t>
            </a:r>
            <a:endParaRPr lang="de-DE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01000" y="6661150"/>
            <a:ext cx="838200" cy="2286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de-DE" altLang="de-DE" dirty="0" err="1" smtClean="0"/>
              <a:t>page</a:t>
            </a:r>
            <a:r>
              <a:rPr lang="de-DE" altLang="de-DE" dirty="0" smtClean="0"/>
              <a:t> </a:t>
            </a:r>
            <a:fld id="{FB9A957F-A593-4B3E-96F7-E29E810567CD}" type="slidenum">
              <a:rPr lang="de-DE" altLang="de-DE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428196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6200" y="6661150"/>
            <a:ext cx="83820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+mn-lt"/>
              </a:defRPr>
            </a:lvl1pPr>
          </a:lstStyle>
          <a:p>
            <a:pPr>
              <a:defRPr/>
            </a:pPr>
            <a:r>
              <a:rPr lang="de-DE" dirty="0"/>
              <a:t>Bernd </a:t>
            </a:r>
            <a:r>
              <a:rPr lang="de-DE" dirty="0" smtClean="0"/>
              <a:t>Schmitt PSD10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01000" y="6661150"/>
            <a:ext cx="838200" cy="2286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de-DE" altLang="de-DE" dirty="0" err="1" smtClean="0"/>
              <a:t>page</a:t>
            </a:r>
            <a:r>
              <a:rPr lang="de-DE" altLang="de-DE" dirty="0" smtClean="0"/>
              <a:t> </a:t>
            </a:r>
            <a:fld id="{FB9A957F-A593-4B3E-96F7-E29E810567CD}" type="slidenum">
              <a:rPr lang="de-DE" altLang="de-DE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780462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5556458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6200" y="6661150"/>
            <a:ext cx="83820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+mn-lt"/>
              </a:defRPr>
            </a:lvl1pPr>
          </a:lstStyle>
          <a:p>
            <a:pPr>
              <a:defRPr/>
            </a:pPr>
            <a:r>
              <a:rPr lang="de-DE" dirty="0"/>
              <a:t>Bernd </a:t>
            </a:r>
            <a:r>
              <a:rPr lang="de-DE" dirty="0" smtClean="0"/>
              <a:t>Schmitt PSD10 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01000" y="6661150"/>
            <a:ext cx="838200" cy="2286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de-DE" altLang="de-DE" dirty="0" err="1" smtClean="0"/>
              <a:t>page</a:t>
            </a:r>
            <a:r>
              <a:rPr lang="de-DE" altLang="de-DE" dirty="0" smtClean="0"/>
              <a:t> </a:t>
            </a:r>
            <a:fld id="{FB9A957F-A593-4B3E-96F7-E29E810567CD}" type="slidenum">
              <a:rPr lang="de-DE" altLang="de-DE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734786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6200" y="6661150"/>
            <a:ext cx="83820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+mn-lt"/>
              </a:defRPr>
            </a:lvl1pPr>
          </a:lstStyle>
          <a:p>
            <a:pPr>
              <a:defRPr/>
            </a:pPr>
            <a:r>
              <a:rPr lang="de-DE" dirty="0"/>
              <a:t>Bernd </a:t>
            </a:r>
            <a:r>
              <a:rPr lang="de-DE" dirty="0" smtClean="0"/>
              <a:t>Schmitt PSD10 </a:t>
            </a:r>
            <a:endParaRPr lang="de-DE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01000" y="6661150"/>
            <a:ext cx="838200" cy="2286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de-DE" altLang="de-DE" dirty="0" err="1" smtClean="0"/>
              <a:t>page</a:t>
            </a:r>
            <a:r>
              <a:rPr lang="de-DE" altLang="de-DE" dirty="0" smtClean="0"/>
              <a:t> </a:t>
            </a:r>
            <a:fld id="{FB9A957F-A593-4B3E-96F7-E29E810567CD}" type="slidenum">
              <a:rPr lang="de-DE" altLang="de-DE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413691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144463"/>
            <a:ext cx="2132013" cy="5280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44463"/>
            <a:ext cx="6248400" cy="5280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6200" y="6661150"/>
            <a:ext cx="83820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+mn-lt"/>
              </a:defRPr>
            </a:lvl1pPr>
          </a:lstStyle>
          <a:p>
            <a:pPr>
              <a:defRPr/>
            </a:pPr>
            <a:r>
              <a:rPr lang="de-DE" dirty="0"/>
              <a:t>Bernd </a:t>
            </a:r>
            <a:r>
              <a:rPr lang="de-DE" dirty="0" smtClean="0"/>
              <a:t>Schmitt PSD10 </a:t>
            </a:r>
            <a:endParaRPr lang="de-DE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01000" y="6661150"/>
            <a:ext cx="838200" cy="2286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de-DE" altLang="de-DE" dirty="0" err="1" smtClean="0"/>
              <a:t>page</a:t>
            </a:r>
            <a:r>
              <a:rPr lang="de-DE" altLang="de-DE" dirty="0" smtClean="0"/>
              <a:t> </a:t>
            </a:r>
            <a:fld id="{FB9A957F-A593-4B3E-96F7-E29E810567CD}" type="slidenum">
              <a:rPr lang="de-DE" altLang="de-DE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626317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619250" y="144463"/>
            <a:ext cx="7161213" cy="4746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00113"/>
            <a:ext cx="4189413" cy="2185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900113"/>
            <a:ext cx="4191000" cy="2185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238500"/>
            <a:ext cx="4189413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613" y="3238500"/>
            <a:ext cx="41910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76200" y="6661150"/>
            <a:ext cx="83820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+mn-lt"/>
              </a:defRPr>
            </a:lvl1pPr>
          </a:lstStyle>
          <a:p>
            <a:pPr>
              <a:defRPr/>
            </a:pPr>
            <a:r>
              <a:rPr lang="de-DE" dirty="0"/>
              <a:t>Bernd </a:t>
            </a:r>
            <a:r>
              <a:rPr lang="de-DE" dirty="0" smtClean="0"/>
              <a:t>Schmitt PSD10 </a:t>
            </a:r>
            <a:endParaRPr lang="de-DE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8001000" y="6661150"/>
            <a:ext cx="838200" cy="2286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de-DE" altLang="de-DE" dirty="0" err="1" smtClean="0"/>
              <a:t>page</a:t>
            </a:r>
            <a:r>
              <a:rPr lang="de-DE" altLang="de-DE" dirty="0" smtClean="0"/>
              <a:t> </a:t>
            </a:r>
            <a:fld id="{FB9A957F-A593-4B3E-96F7-E29E810567CD}" type="slidenum">
              <a:rPr lang="de-DE" altLang="de-DE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431744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6200" y="6661150"/>
            <a:ext cx="83820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+mn-lt"/>
              </a:defRPr>
            </a:lvl1pPr>
          </a:lstStyle>
          <a:p>
            <a:pPr>
              <a:defRPr/>
            </a:pPr>
            <a:r>
              <a:rPr lang="de-DE" dirty="0"/>
              <a:t>Bernd </a:t>
            </a:r>
            <a:r>
              <a:rPr lang="de-DE" dirty="0" smtClean="0"/>
              <a:t>Schmitt PSD10 </a:t>
            </a:r>
            <a:endParaRPr lang="de-DE" dirty="0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01000" y="6661150"/>
            <a:ext cx="838200" cy="2286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de-DE" altLang="de-DE" dirty="0" err="1" smtClean="0"/>
              <a:t>page</a:t>
            </a:r>
            <a:r>
              <a:rPr lang="de-DE" altLang="de-DE" dirty="0" smtClean="0"/>
              <a:t> </a:t>
            </a:r>
            <a:fld id="{FB9A957F-A593-4B3E-96F7-E29E810567CD}" type="slidenum">
              <a:rPr lang="de-DE" altLang="de-DE"/>
              <a:pPr>
                <a:defRPr/>
              </a:pPr>
              <a:t>‹#›</a:t>
            </a:fld>
            <a:endParaRPr lang="de-DE" altLang="de-DE"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ChangeArrowheads="1"/>
          </p:cNvSpPr>
          <p:nvPr userDrawn="1"/>
        </p:nvSpPr>
        <p:spPr bwMode="auto">
          <a:xfrm>
            <a:off x="0" y="3657600"/>
            <a:ext cx="9144000" cy="3200400"/>
          </a:xfrm>
          <a:prstGeom prst="rect">
            <a:avLst/>
          </a:prstGeom>
          <a:solidFill>
            <a:srgbClr val="B3D9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9pPr>
          </a:lstStyle>
          <a:p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rgbClr val="8DC3FF"/>
          </a:solidFill>
          <a:ln w="0" cap="flat" cmpd="sng" algn="ctr">
            <a:solidFill>
              <a:srgbClr val="B3D9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9pPr>
          </a:lstStyle>
          <a:p>
            <a:endParaRPr lang="de-DE" altLang="de-DE">
              <a:solidFill>
                <a:srgbClr val="000000"/>
              </a:solidFill>
            </a:endParaRPr>
          </a:p>
        </p:txBody>
      </p:sp>
      <p:pic>
        <p:nvPicPr>
          <p:cNvPr id="6" name="Bild 13" descr="Titelbil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1102" t="2724" r="1620" b="4669"/>
          <a:stretch>
            <a:fillRect/>
          </a:stretch>
        </p:blipFill>
        <p:spPr bwMode="auto">
          <a:xfrm>
            <a:off x="0" y="1066800"/>
            <a:ext cx="91440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0" y="1066800"/>
            <a:ext cx="91440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solidFill>
                <a:srgbClr val="000000"/>
              </a:solidFill>
              <a:latin typeface="Times" charset="0"/>
              <a:ea typeface="ヒラギノ角ゴ Pro W3" charset="-128"/>
            </a:endParaRPr>
          </a:p>
        </p:txBody>
      </p:sp>
      <p:sp>
        <p:nvSpPr>
          <p:cNvPr id="8" name="Rectangle 14"/>
          <p:cNvSpPr>
            <a:spLocks noChangeArrowheads="1"/>
          </p:cNvSpPr>
          <p:nvPr userDrawn="1"/>
        </p:nvSpPr>
        <p:spPr bwMode="auto">
          <a:xfrm>
            <a:off x="0" y="3124200"/>
            <a:ext cx="9144000" cy="533400"/>
          </a:xfrm>
          <a:prstGeom prst="rect">
            <a:avLst/>
          </a:prstGeom>
          <a:solidFill>
            <a:schemeClr val="bg1">
              <a:alpha val="76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9pPr>
          </a:lstStyle>
          <a:p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2057400" y="3200400"/>
            <a:ext cx="6781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9pPr>
          </a:lstStyle>
          <a:p>
            <a:pPr algn="r" eaLnBrk="1" hangingPunct="1"/>
            <a:r>
              <a:rPr lang="de-DE" altLang="de-DE" b="1">
                <a:solidFill>
                  <a:srgbClr val="606060"/>
                </a:solidFill>
                <a:latin typeface="Arial Narrow" charset="0"/>
              </a:rPr>
              <a:t>Wir schaffen Wissen – heute für morgen</a:t>
            </a:r>
          </a:p>
        </p:txBody>
      </p:sp>
      <p:sp>
        <p:nvSpPr>
          <p:cNvPr id="10" name="Line 5"/>
          <p:cNvSpPr>
            <a:spLocks noChangeShapeType="1"/>
          </p:cNvSpPr>
          <p:nvPr userDrawn="1"/>
        </p:nvSpPr>
        <p:spPr bwMode="auto">
          <a:xfrm>
            <a:off x="1676400" y="3733800"/>
            <a:ext cx="7467600" cy="0"/>
          </a:xfrm>
          <a:prstGeom prst="line">
            <a:avLst/>
          </a:prstGeom>
          <a:noFill/>
          <a:ln w="146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solidFill>
                <a:srgbClr val="000000"/>
              </a:solidFill>
              <a:latin typeface="Times" charset="0"/>
              <a:ea typeface="ヒラギノ角ゴ Pro W3" charset="-128"/>
            </a:endParaRPr>
          </a:p>
        </p:txBody>
      </p:sp>
      <p:sp>
        <p:nvSpPr>
          <p:cNvPr id="11" name="Line 5"/>
          <p:cNvSpPr>
            <a:spLocks noChangeShapeType="1"/>
          </p:cNvSpPr>
          <p:nvPr userDrawn="1"/>
        </p:nvSpPr>
        <p:spPr bwMode="auto">
          <a:xfrm>
            <a:off x="0" y="3124200"/>
            <a:ext cx="9144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solidFill>
                <a:srgbClr val="000000"/>
              </a:solidFill>
              <a:latin typeface="Times" charset="0"/>
              <a:ea typeface="ヒラギノ角ゴ Pro W3" charset="-128"/>
            </a:endParaRPr>
          </a:p>
        </p:txBody>
      </p:sp>
      <p:sp>
        <p:nvSpPr>
          <p:cNvPr id="13" name="Line 5"/>
          <p:cNvSpPr>
            <a:spLocks noChangeShapeType="1"/>
          </p:cNvSpPr>
          <p:nvPr userDrawn="1"/>
        </p:nvSpPr>
        <p:spPr bwMode="auto">
          <a:xfrm>
            <a:off x="0" y="3657600"/>
            <a:ext cx="9144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solidFill>
                <a:srgbClr val="000000"/>
              </a:solidFill>
              <a:latin typeface="Times" charset="0"/>
              <a:ea typeface="ヒラギノ角ゴ Pro W3" charset="-128"/>
            </a:endParaRPr>
          </a:p>
        </p:txBody>
      </p:sp>
      <p:pic>
        <p:nvPicPr>
          <p:cNvPr id="14" name="Bild 24" descr="PSI-Logo_narrow_40k.ai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-652463" y="-1676400"/>
            <a:ext cx="3014663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Gerade Verbindung 25"/>
          <p:cNvCxnSpPr>
            <a:cxnSpLocks noChangeShapeType="1"/>
          </p:cNvCxnSpPr>
          <p:nvPr userDrawn="1"/>
        </p:nvCxnSpPr>
        <p:spPr bwMode="auto">
          <a:xfrm rot="5400000">
            <a:off x="-1753393" y="3429794"/>
            <a:ext cx="6858000" cy="1587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</p:cxnSp>
      <p:sp>
        <p:nvSpPr>
          <p:cNvPr id="15155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905000" y="5638800"/>
            <a:ext cx="7010400" cy="609600"/>
          </a:xfrm>
          <a:noFill/>
        </p:spPr>
        <p:txBody>
          <a:bodyPr/>
          <a:lstStyle>
            <a:lvl1pPr marL="0" indent="0" algn="l">
              <a:defRPr sz="1500"/>
            </a:lvl1pPr>
          </a:lstStyle>
          <a:p>
            <a:r>
              <a:rPr lang="en-US" smtClean="0"/>
              <a:t>Click to edit Master subtitle style</a:t>
            </a:r>
            <a:endParaRPr lang="de-DE" dirty="0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905000" y="5029200"/>
            <a:ext cx="7010400" cy="609600"/>
          </a:xfrm>
        </p:spPr>
        <p:txBody>
          <a:bodyPr/>
          <a:lstStyle>
            <a:lvl1pPr algn="l">
              <a:defRPr sz="3500" b="1" i="0" spc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547416924"/>
      </p:ext>
    </p:extLst>
  </p:cSld>
  <p:clrMapOvr>
    <a:masterClrMapping/>
  </p:clrMapOvr>
  <p:transition spd="med">
    <p:random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10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 wrap="none" anchor="ctr"/>
          <a:lstStyle/>
          <a:p>
            <a:endParaRPr lang="de-CH">
              <a:solidFill>
                <a:srgbClr val="000000"/>
              </a:solidFill>
            </a:endParaRPr>
          </a:p>
        </p:txBody>
      </p:sp>
      <p:pic>
        <p:nvPicPr>
          <p:cNvPr id="6" name="Bild 16" descr="PSI-Logo_narrow_30k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6213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6000" y="900000"/>
            <a:ext cx="8533200" cy="5653200"/>
          </a:xfrm>
          <a:noFill/>
        </p:spPr>
        <p:txBody>
          <a:bodyPr/>
          <a:lstStyle>
            <a:lvl1pPr marL="0" indent="0">
              <a:spcBef>
                <a:spcPts val="0"/>
              </a:spcBef>
              <a:tabLst/>
              <a:defRPr sz="1700" b="0" i="0">
                <a:latin typeface="Arial Narrow"/>
                <a:cs typeface="Arial Narrow"/>
              </a:defRPr>
            </a:lvl1pPr>
            <a:lvl2pPr marL="179388" indent="-179388">
              <a:spcBef>
                <a:spcPts val="0"/>
              </a:spcBef>
              <a:buFont typeface="Lucida Grande"/>
              <a:buChar char="•"/>
              <a:tabLst/>
              <a:defRPr sz="1700" b="0" i="0">
                <a:latin typeface="Arial Narrow"/>
                <a:cs typeface="Arial Narrow"/>
              </a:defRPr>
            </a:lvl2pPr>
            <a:lvl3pPr marL="358775" indent="-179388">
              <a:spcBef>
                <a:spcPts val="0"/>
              </a:spcBef>
              <a:buFont typeface="Lucida Grande"/>
              <a:buChar char="–"/>
              <a:tabLst/>
              <a:defRPr sz="1700" b="0" i="0">
                <a:latin typeface="Arial Narrow"/>
                <a:cs typeface="Arial Narrow"/>
              </a:defRPr>
            </a:lvl3pPr>
            <a:lvl4pPr marL="627063" indent="-179388">
              <a:spcBef>
                <a:spcPts val="0"/>
              </a:spcBef>
              <a:tabLst/>
              <a:defRPr sz="1700" b="0" i="0">
                <a:latin typeface="Arial Narrow"/>
                <a:cs typeface="Arial Narrow"/>
              </a:defRPr>
            </a:lvl4pPr>
            <a:lvl5pPr marL="1435100" indent="-182563">
              <a:buNone/>
              <a:tabLst/>
              <a:defRPr sz="1500"/>
            </a:lvl5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  <a:endParaRPr lang="de-DE" dirty="0"/>
          </a:p>
        </p:txBody>
      </p:sp>
      <p:sp>
        <p:nvSpPr>
          <p:cNvPr id="9" name="Title 8"/>
          <p:cNvSpPr>
            <a:spLocks noGrp="1" noChangeArrowheads="1"/>
          </p:cNvSpPr>
          <p:nvPr>
            <p:ph type="title"/>
          </p:nvPr>
        </p:nvSpPr>
        <p:spPr bwMode="auto">
          <a:xfrm>
            <a:off x="1620000" y="144000"/>
            <a:ext cx="7219200" cy="550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r>
              <a:rPr lang="en-GB" dirty="0" err="1"/>
              <a:t>Mastertitelformat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6200" y="6661150"/>
            <a:ext cx="83820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+mn-lt"/>
              </a:defRPr>
            </a:lvl1pPr>
          </a:lstStyle>
          <a:p>
            <a:pPr>
              <a:defRPr/>
            </a:pPr>
            <a:r>
              <a:rPr lang="de-DE" dirty="0"/>
              <a:t>Bernd </a:t>
            </a:r>
            <a:r>
              <a:rPr lang="de-DE" dirty="0" smtClean="0"/>
              <a:t>Schmitt PSD10 </a:t>
            </a:r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01000" y="6661150"/>
            <a:ext cx="838200" cy="2286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de-DE" altLang="de-DE" dirty="0" err="1" smtClean="0"/>
              <a:t>page</a:t>
            </a:r>
            <a:r>
              <a:rPr lang="de-DE" altLang="de-DE" dirty="0" smtClean="0"/>
              <a:t> </a:t>
            </a:r>
            <a:fld id="{FB9A957F-A593-4B3E-96F7-E29E810567CD}" type="slidenum">
              <a:rPr lang="de-DE" altLang="de-DE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174899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6200" y="6661150"/>
            <a:ext cx="83820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+mn-lt"/>
              </a:defRPr>
            </a:lvl1pPr>
          </a:lstStyle>
          <a:p>
            <a:pPr>
              <a:defRPr/>
            </a:pPr>
            <a:r>
              <a:rPr lang="de-DE" dirty="0"/>
              <a:t>Bernd </a:t>
            </a:r>
            <a:r>
              <a:rPr lang="de-DE" dirty="0" smtClean="0"/>
              <a:t>Schmitt PSD10 </a:t>
            </a:r>
            <a:endParaRPr lang="de-DE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01000" y="6661150"/>
            <a:ext cx="838200" cy="2286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de-DE" altLang="de-DE" dirty="0" err="1" smtClean="0"/>
              <a:t>page</a:t>
            </a:r>
            <a:r>
              <a:rPr lang="de-DE" altLang="de-DE" dirty="0" smtClean="0"/>
              <a:t> </a:t>
            </a:r>
            <a:fld id="{FB9A957F-A593-4B3E-96F7-E29E810567CD}" type="slidenum">
              <a:rPr lang="de-DE" altLang="de-DE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75109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5400" y="914400"/>
            <a:ext cx="8533200" cy="5638800"/>
          </a:xfrm>
          <a:noFill/>
        </p:spPr>
        <p:txBody>
          <a:bodyPr/>
          <a:lstStyle>
            <a:lvl1pPr marL="0" indent="0">
              <a:spcBef>
                <a:spcPts val="0"/>
              </a:spcBef>
              <a:tabLst/>
              <a:defRPr sz="1700"/>
            </a:lvl1pPr>
            <a:lvl2pPr marL="179388" indent="-179388">
              <a:spcBef>
                <a:spcPts val="0"/>
              </a:spcBef>
              <a:buFont typeface="Lucida Grande"/>
              <a:buChar char="•"/>
              <a:tabLst/>
              <a:defRPr sz="1700"/>
            </a:lvl2pPr>
            <a:lvl3pPr marL="358775" indent="-179388">
              <a:spcBef>
                <a:spcPts val="0"/>
              </a:spcBef>
              <a:buFont typeface="Lucida Grande"/>
              <a:buChar char="–"/>
              <a:tabLst/>
              <a:defRPr sz="1700"/>
            </a:lvl3pPr>
            <a:lvl4pPr marL="627063" indent="-179388">
              <a:spcBef>
                <a:spcPts val="0"/>
              </a:spcBef>
              <a:tabLst/>
              <a:defRPr sz="1700"/>
            </a:lvl4pPr>
            <a:lvl5pPr marL="1435100" indent="-182563">
              <a:buNone/>
              <a:tabLst/>
              <a:defRPr sz="15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itle 8"/>
          <p:cNvSpPr>
            <a:spLocks noGrp="1" noChangeArrowheads="1"/>
          </p:cNvSpPr>
          <p:nvPr>
            <p:ph type="title"/>
          </p:nvPr>
        </p:nvSpPr>
        <p:spPr bwMode="auto">
          <a:xfrm>
            <a:off x="1620000" y="144000"/>
            <a:ext cx="8534400" cy="550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6200" y="6661150"/>
            <a:ext cx="83820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+mn-lt"/>
              </a:defRPr>
            </a:lvl1pPr>
          </a:lstStyle>
          <a:p>
            <a:pPr>
              <a:defRPr/>
            </a:pPr>
            <a:r>
              <a:rPr lang="de-DE" dirty="0"/>
              <a:t>Bernd </a:t>
            </a:r>
            <a:r>
              <a:rPr lang="de-DE" dirty="0" smtClean="0"/>
              <a:t>Schmitt PSD10 </a:t>
            </a:r>
            <a:endParaRPr lang="de-DE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01000" y="6661150"/>
            <a:ext cx="838200" cy="2286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de-DE" altLang="de-DE" dirty="0" err="1" smtClean="0"/>
              <a:t>page</a:t>
            </a:r>
            <a:r>
              <a:rPr lang="de-DE" altLang="de-DE" dirty="0" smtClean="0"/>
              <a:t> </a:t>
            </a:r>
            <a:fld id="{FB9A957F-A593-4B3E-96F7-E29E810567CD}" type="slidenum">
              <a:rPr lang="de-DE" altLang="de-DE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903007580"/>
      </p:ext>
    </p:extLst>
  </p:cSld>
  <p:clrMapOvr>
    <a:masterClrMapping/>
  </p:clrMapOvr>
  <p:transition spd="med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06000" y="900000"/>
            <a:ext cx="3961200" cy="5729400"/>
          </a:xfrm>
        </p:spPr>
        <p:txBody>
          <a:bodyPr/>
          <a:lstStyle>
            <a:lvl1pPr marL="0" indent="0">
              <a:tabLst/>
              <a:defRPr sz="1700"/>
            </a:lvl1pPr>
            <a:lvl2pPr marL="182563" indent="-182563">
              <a:spcBef>
                <a:spcPts val="0"/>
              </a:spcBef>
              <a:spcAft>
                <a:spcPts val="0"/>
              </a:spcAft>
              <a:buFont typeface="Lucida Grande"/>
              <a:buChar char="•"/>
              <a:defRPr sz="1700"/>
            </a:lvl2pPr>
            <a:lvl3pPr marL="358775" indent="-179388">
              <a:buFont typeface="Lucida Grande"/>
              <a:buChar char="–"/>
              <a:tabLst/>
              <a:defRPr sz="1700"/>
            </a:lvl3pPr>
            <a:lvl4pPr marL="627063" indent="-179388">
              <a:defRPr sz="1700"/>
            </a:lvl4pPr>
            <a:lvl5pPr marL="182563" indent="-182563">
              <a:defRPr sz="17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0" y="900000"/>
            <a:ext cx="4267200" cy="5731451"/>
          </a:xfrm>
        </p:spPr>
        <p:txBody>
          <a:bodyPr/>
          <a:lstStyle>
            <a:lvl1pPr marL="0" indent="0">
              <a:spcBef>
                <a:spcPts val="0"/>
              </a:spcBef>
              <a:tabLst/>
              <a:defRPr sz="1700"/>
            </a:lvl1pPr>
            <a:lvl2pPr marL="182563" indent="-182563">
              <a:spcBef>
                <a:spcPts val="0"/>
              </a:spcBef>
              <a:buFont typeface="Lucida Grande"/>
              <a:buChar char="•"/>
              <a:defRPr sz="1700"/>
            </a:lvl2pPr>
            <a:lvl3pPr marL="358775" indent="-179388">
              <a:spcBef>
                <a:spcPts val="0"/>
              </a:spcBef>
              <a:buFont typeface="Lucida Grande"/>
              <a:buChar char="–"/>
              <a:defRPr sz="1700"/>
            </a:lvl3pPr>
            <a:lvl4pPr marL="627063" indent="-179388">
              <a:spcBef>
                <a:spcPts val="0"/>
              </a:spcBef>
              <a:defRPr sz="1700"/>
            </a:lvl4pPr>
            <a:lvl5pPr marL="1435100" indent="-182563">
              <a:defRPr sz="15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6200" y="6661150"/>
            <a:ext cx="83820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+mn-lt"/>
              </a:defRPr>
            </a:lvl1pPr>
          </a:lstStyle>
          <a:p>
            <a:pPr>
              <a:defRPr/>
            </a:pPr>
            <a:r>
              <a:rPr lang="de-DE" dirty="0"/>
              <a:t>Bernd </a:t>
            </a:r>
            <a:r>
              <a:rPr lang="de-DE" dirty="0" smtClean="0"/>
              <a:t>Schmitt PSD10 </a:t>
            </a:r>
            <a:endParaRPr lang="de-DE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01000" y="6661150"/>
            <a:ext cx="838200" cy="2286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de-DE" altLang="de-DE" dirty="0" err="1" smtClean="0"/>
              <a:t>page</a:t>
            </a:r>
            <a:r>
              <a:rPr lang="de-DE" altLang="de-DE" dirty="0" smtClean="0"/>
              <a:t> </a:t>
            </a:r>
            <a:fld id="{FB9A957F-A593-4B3E-96F7-E29E810567CD}" type="slidenum">
              <a:rPr lang="de-DE" altLang="de-DE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89307536"/>
      </p:ext>
    </p:extLst>
  </p:cSld>
  <p:clrMapOvr>
    <a:masterClrMapping/>
  </p:clrMapOvr>
  <p:transition spd="med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1620000" y="144000"/>
            <a:ext cx="8534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6200" y="6661150"/>
            <a:ext cx="83820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+mn-lt"/>
              </a:defRPr>
            </a:lvl1pPr>
          </a:lstStyle>
          <a:p>
            <a:pPr>
              <a:defRPr/>
            </a:pPr>
            <a:r>
              <a:rPr lang="de-DE" dirty="0"/>
              <a:t>Bernd </a:t>
            </a:r>
            <a:r>
              <a:rPr lang="de-DE" dirty="0" smtClean="0"/>
              <a:t>Schmitt PSD10 </a:t>
            </a:r>
            <a:endParaRPr lang="de-DE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01000" y="6661150"/>
            <a:ext cx="838200" cy="2286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de-DE" altLang="de-DE" dirty="0" err="1" smtClean="0"/>
              <a:t>page</a:t>
            </a:r>
            <a:r>
              <a:rPr lang="de-DE" altLang="de-DE" dirty="0" smtClean="0"/>
              <a:t> </a:t>
            </a:r>
            <a:fld id="{FB9A957F-A593-4B3E-96F7-E29E810567CD}" type="slidenum">
              <a:rPr lang="de-DE" altLang="de-DE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46990674"/>
      </p:ext>
    </p:extLst>
  </p:cSld>
  <p:clrMapOvr>
    <a:masterClrMapping/>
  </p:clrMapOvr>
  <p:transition spd="med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1_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9" descr="Schlussbil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t="5399"/>
          <a:stretch>
            <a:fillRect/>
          </a:stretch>
        </p:blipFill>
        <p:spPr bwMode="auto">
          <a:xfrm>
            <a:off x="0" y="685800"/>
            <a:ext cx="91440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6200" y="6661150"/>
            <a:ext cx="83820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+mn-lt"/>
              </a:defRPr>
            </a:lvl1pPr>
          </a:lstStyle>
          <a:p>
            <a:pPr>
              <a:defRPr/>
            </a:pPr>
            <a:r>
              <a:rPr lang="de-DE" dirty="0"/>
              <a:t>Bernd </a:t>
            </a:r>
            <a:r>
              <a:rPr lang="de-DE" dirty="0" smtClean="0"/>
              <a:t>Schmitt PSD10 </a:t>
            </a:r>
            <a:endParaRPr lang="de-DE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01000" y="6661150"/>
            <a:ext cx="838200" cy="2286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de-DE" altLang="de-DE" dirty="0" err="1" smtClean="0"/>
              <a:t>page</a:t>
            </a:r>
            <a:r>
              <a:rPr lang="de-DE" altLang="de-DE" dirty="0" smtClean="0"/>
              <a:t> </a:t>
            </a:r>
            <a:fld id="{FB9A957F-A593-4B3E-96F7-E29E810567CD}" type="slidenum">
              <a:rPr lang="de-DE" altLang="de-DE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11295878"/>
      </p:ext>
    </p:extLst>
  </p:cSld>
  <p:clrMapOvr>
    <a:masterClrMapping/>
  </p:clrMapOvr>
  <p:transition spd="med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6200" y="6661150"/>
            <a:ext cx="83820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+mn-lt"/>
              </a:defRPr>
            </a:lvl1pPr>
          </a:lstStyle>
          <a:p>
            <a:pPr>
              <a:defRPr/>
            </a:pPr>
            <a:r>
              <a:rPr lang="de-DE" dirty="0"/>
              <a:t>Bernd </a:t>
            </a:r>
            <a:r>
              <a:rPr lang="de-DE" dirty="0" smtClean="0"/>
              <a:t>Schmitt PSD10 </a:t>
            </a:r>
            <a:endParaRPr lang="de-DE" dirty="0"/>
          </a:p>
        </p:txBody>
      </p:sp>
      <p:sp>
        <p:nvSpPr>
          <p:cNvPr id="8" name="Foliennummernplatzhalter 5"/>
          <p:cNvSpPr txBox="1">
            <a:spLocks/>
          </p:cNvSpPr>
          <p:nvPr userDrawn="1"/>
        </p:nvSpPr>
        <p:spPr>
          <a:xfrm>
            <a:off x="8001000" y="6661150"/>
            <a:ext cx="838200" cy="2286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latin typeface="Arial Narrow" pitchFamily="34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ヒラギノ角ゴ Pro W3" pitchFamily="-1" charset="-128"/>
                <a:cs typeface="+mn-cs"/>
              </a:rPr>
              <a:t>page </a:t>
            </a:r>
            <a:fld id="{FB9A957F-A593-4B3E-96F7-E29E810567CD}" type="slidenum">
              <a:rPr kumimoji="0" lang="de-DE" altLang="de-DE" sz="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ヒラギノ角ゴ Pro W3" pitchFamily="-1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altLang="de-DE" sz="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ヒラギノ角ゴ Pro W3" pitchFamily="-1" charset="-128"/>
              <a:cs typeface="+mn-cs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23705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6200" y="6661150"/>
            <a:ext cx="83820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+mn-lt"/>
              </a:defRPr>
            </a:lvl1pPr>
          </a:lstStyle>
          <a:p>
            <a:pPr>
              <a:defRPr/>
            </a:pPr>
            <a:r>
              <a:rPr lang="de-DE" dirty="0"/>
              <a:t>Bernd </a:t>
            </a:r>
            <a:r>
              <a:rPr lang="de-DE" dirty="0" smtClean="0"/>
              <a:t>Schmitt PSD10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01000" y="6661150"/>
            <a:ext cx="838200" cy="2286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de-DE" altLang="de-DE" dirty="0" err="1" smtClean="0"/>
              <a:t>page</a:t>
            </a:r>
            <a:r>
              <a:rPr lang="de-DE" altLang="de-DE" dirty="0" smtClean="0"/>
              <a:t> </a:t>
            </a:r>
            <a:fld id="{FB9A957F-A593-4B3E-96F7-E29E810567CD}" type="slidenum">
              <a:rPr lang="de-DE" altLang="de-DE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70905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slideLayout" Target="../slideLayouts/slideLayout8.xml"/><Relationship Id="rId7" Type="http://schemas.openxmlformats.org/officeDocument/2006/relationships/slideLayout" Target="../slideLayouts/slideLayout9.xml"/><Relationship Id="rId8" Type="http://schemas.openxmlformats.org/officeDocument/2006/relationships/theme" Target="../theme/theme2.xml"/><Relationship Id="rId9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theme" Target="../theme/theme3.xml"/><Relationship Id="rId9" Type="http://schemas.openxmlformats.org/officeDocument/2006/relationships/image" Target="../media/image4.png"/><Relationship Id="rId1" Type="http://schemas.openxmlformats.org/officeDocument/2006/relationships/slideLayout" Target="../slideLayouts/slideLayout10.xml"/><Relationship Id="rId2" Type="http://schemas.openxmlformats.org/officeDocument/2006/relationships/slideLayout" Target="../slideLayouts/slideLayout11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28.xml"/><Relationship Id="rId13" Type="http://schemas.openxmlformats.org/officeDocument/2006/relationships/theme" Target="../theme/theme4.xml"/><Relationship Id="rId14" Type="http://schemas.openxmlformats.org/officeDocument/2006/relationships/image" Target="../media/image7.png"/><Relationship Id="rId1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9.xml"/><Relationship Id="rId4" Type="http://schemas.openxmlformats.org/officeDocument/2006/relationships/slideLayout" Target="../slideLayouts/slideLayout20.xml"/><Relationship Id="rId5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df"/><Relationship Id="rId12" Type="http://schemas.openxmlformats.org/officeDocument/2006/relationships/image" Target="../media/image211.png"/><Relationship Id="rId1" Type="http://schemas.openxmlformats.org/officeDocument/2006/relationships/slideLayout" Target="../slideLayouts/slideLayout29.xml"/><Relationship Id="rId2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theme" Target="../theme/theme7.xml"/><Relationship Id="rId3" Type="http://schemas.openxmlformats.org/officeDocument/2006/relationships/image" Target="../media/image9.png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00113"/>
            <a:ext cx="85344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Mastertextformat bearbeiten</a:t>
            </a:r>
          </a:p>
          <a:p>
            <a:pPr lvl="1"/>
            <a:r>
              <a:rPr lang="en-GB" altLang="de-DE" smtClean="0"/>
              <a:t>Zweite Ebene</a:t>
            </a:r>
          </a:p>
          <a:p>
            <a:pPr lvl="2"/>
            <a:r>
              <a:rPr lang="en-GB" altLang="de-DE" smtClean="0"/>
              <a:t>Dritte Ebene</a:t>
            </a:r>
          </a:p>
          <a:p>
            <a:pPr lvl="3"/>
            <a:r>
              <a:rPr lang="en-GB" altLang="de-DE" smtClean="0"/>
              <a:t>Vierte Ebene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619250" y="144463"/>
            <a:ext cx="7162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Mastertitelformat bearbeiten</a:t>
            </a:r>
          </a:p>
        </p:txBody>
      </p:sp>
      <p:sp>
        <p:nvSpPr>
          <p:cNvPr id="1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6200" y="6661150"/>
            <a:ext cx="83820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+mn-lt"/>
              </a:defRPr>
            </a:lvl1pPr>
          </a:lstStyle>
          <a:p>
            <a:pPr>
              <a:defRPr/>
            </a:pPr>
            <a:r>
              <a:rPr lang="de-DE" dirty="0"/>
              <a:t>Bernd </a:t>
            </a:r>
            <a:r>
              <a:rPr lang="de-DE" dirty="0" smtClean="0"/>
              <a:t>Schmitt PSD10 </a:t>
            </a:r>
            <a:endParaRPr lang="de-DE" dirty="0"/>
          </a:p>
        </p:txBody>
      </p:sp>
      <p:sp>
        <p:nvSpPr>
          <p:cNvPr id="1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01000" y="6661150"/>
            <a:ext cx="838200" cy="2286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de-DE" altLang="de-DE" dirty="0" err="1" smtClean="0"/>
              <a:t>page</a:t>
            </a:r>
            <a:r>
              <a:rPr lang="de-DE" altLang="de-DE" dirty="0" smtClean="0"/>
              <a:t> </a:t>
            </a:r>
            <a:fld id="{FB9A957F-A593-4B3E-96F7-E29E810567CD}" type="slidenum">
              <a:rPr lang="de-DE" altLang="de-DE"/>
              <a:pPr>
                <a:defRPr/>
              </a:pPr>
              <a:t>‹#›</a:t>
            </a:fld>
            <a:endParaRPr lang="de-DE" alt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1" r:id="rId1"/>
    <p:sldLayoutId id="2147483942" r:id="rId2"/>
  </p:sldLayoutIdLst>
  <p:transition spd="med">
    <p:blinds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 pitchFamily="34" charset="0"/>
          <a:ea typeface="ヒラギノ角ゴ Pro W3" pitchFamily="-108" charset="-128"/>
          <a:cs typeface="ヒラギノ角ゴ Pro W3" pitchFamily="-10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 pitchFamily="34" charset="0"/>
          <a:ea typeface="ヒラギノ角ゴ Pro W3" pitchFamily="-108" charset="-128"/>
          <a:cs typeface="ヒラギノ角ゴ Pro W3" pitchFamily="-10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 pitchFamily="34" charset="0"/>
          <a:ea typeface="ヒラギノ角ゴ Pro W3" pitchFamily="-108" charset="-128"/>
          <a:cs typeface="ヒラギノ角ゴ Pro W3" pitchFamily="-10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 pitchFamily="34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accent2"/>
        </a:buClr>
        <a:defRPr sz="1700">
          <a:solidFill>
            <a:schemeClr val="tx1"/>
          </a:solidFill>
          <a:latin typeface="+mn-lt"/>
          <a:ea typeface="+mn-ea"/>
          <a:cs typeface="+mn-cs"/>
        </a:defRPr>
      </a:lvl1pPr>
      <a:lvl2pPr marL="182563" indent="-180975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80000"/>
        <a:buFont typeface="Arial" pitchFamily="34" charset="0"/>
        <a:buChar char="•"/>
        <a:defRPr sz="17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73038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Arial Narrow" pitchFamily="34" charset="0"/>
        <a:buChar char="–"/>
        <a:defRPr sz="1700">
          <a:solidFill>
            <a:schemeClr val="tx1"/>
          </a:solidFill>
          <a:latin typeface="+mn-lt"/>
          <a:ea typeface="+mn-ea"/>
          <a:cs typeface="+mn-cs"/>
        </a:defRPr>
      </a:lvl3pPr>
      <a:lvl4pPr marL="539750" indent="-180975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Arial Narrow" pitchFamily="34" charset="0"/>
        <a:buChar char="–"/>
        <a:defRPr sz="1700">
          <a:solidFill>
            <a:schemeClr val="tx1"/>
          </a:solidFill>
          <a:latin typeface="+mn-lt"/>
          <a:ea typeface="+mn-ea"/>
          <a:cs typeface="+mn-cs"/>
        </a:defRPr>
      </a:lvl4pPr>
      <a:lvl5pPr marL="2425700" indent="-179388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Lucida Grande" pitchFamily="-1" charset="0"/>
        <a:buChar char="–"/>
        <a:defRPr sz="1700">
          <a:solidFill>
            <a:schemeClr val="tx1"/>
          </a:solidFill>
          <a:latin typeface="+mn-lt"/>
          <a:ea typeface="+mn-ea"/>
          <a:cs typeface="+mn-cs"/>
        </a:defRPr>
      </a:lvl5pPr>
      <a:lvl6pPr marL="1981200" indent="-190500" algn="l" rtl="0" fontAlgn="base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+mn-ea"/>
        </a:defRPr>
      </a:lvl6pPr>
      <a:lvl7pPr marL="2438400" indent="-190500" algn="l" rtl="0" fontAlgn="base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+mn-ea"/>
        </a:defRPr>
      </a:lvl7pPr>
      <a:lvl8pPr marL="2895600" indent="-190500" algn="l" rtl="0" fontAlgn="base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+mn-ea"/>
        </a:defRPr>
      </a:lvl8pPr>
      <a:lvl9pPr marL="3352800" indent="-190500" algn="l" rtl="0" fontAlgn="base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00113"/>
            <a:ext cx="85344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Mastertextformat bearbeiten</a:t>
            </a:r>
          </a:p>
          <a:p>
            <a:pPr lvl="1"/>
            <a:r>
              <a:rPr lang="en-GB" altLang="de-DE" smtClean="0"/>
              <a:t>Zweite Ebene</a:t>
            </a:r>
          </a:p>
          <a:p>
            <a:pPr lvl="4"/>
            <a:r>
              <a:rPr lang="en-GB" altLang="de-DE" smtClean="0"/>
              <a:t>Dritte Ebene</a:t>
            </a:r>
          </a:p>
          <a:p>
            <a:pPr lvl="3"/>
            <a:r>
              <a:rPr lang="en-GB" altLang="de-DE" smtClean="0"/>
              <a:t>Vierte Ebene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619250" y="144463"/>
            <a:ext cx="7162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Mastertitelformat bearbeiten</a:t>
            </a:r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solidFill>
                <a:srgbClr val="000000"/>
              </a:solidFill>
              <a:latin typeface="Times" charset="0"/>
              <a:ea typeface="ヒラギノ角ゴ Pro W3" charset="-128"/>
            </a:endParaRPr>
          </a:p>
        </p:txBody>
      </p:sp>
      <p:pic>
        <p:nvPicPr>
          <p:cNvPr id="1030" name="Picture 3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27147" t="43604" r="25964" b="42442"/>
          <a:stretch>
            <a:fillRect/>
          </a:stretch>
        </p:blipFill>
        <p:spPr bwMode="auto">
          <a:xfrm>
            <a:off x="252413" y="128588"/>
            <a:ext cx="1143000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6200" y="6661150"/>
            <a:ext cx="83820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+mn-lt"/>
              </a:defRPr>
            </a:lvl1pPr>
          </a:lstStyle>
          <a:p>
            <a:pPr>
              <a:defRPr/>
            </a:pPr>
            <a:r>
              <a:rPr lang="de-DE" dirty="0"/>
              <a:t>Bernd </a:t>
            </a:r>
            <a:r>
              <a:rPr lang="de-DE" dirty="0" smtClean="0"/>
              <a:t>Schmitt PSD10 </a:t>
            </a:r>
            <a:endParaRPr lang="de-DE" dirty="0"/>
          </a:p>
        </p:txBody>
      </p:sp>
      <p:sp>
        <p:nvSpPr>
          <p:cNvPr id="14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01000" y="6661150"/>
            <a:ext cx="838200" cy="2286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de-DE" altLang="de-DE" dirty="0" err="1" smtClean="0"/>
              <a:t>page</a:t>
            </a:r>
            <a:r>
              <a:rPr lang="de-DE" altLang="de-DE" dirty="0" smtClean="0"/>
              <a:t> </a:t>
            </a:r>
            <a:fld id="{FB9A957F-A593-4B3E-96F7-E29E810567CD}" type="slidenum">
              <a:rPr lang="de-DE" altLang="de-DE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10259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2" r:id="rId1"/>
    <p:sldLayoutId id="2147483953" r:id="rId2"/>
    <p:sldLayoutId id="2147483954" r:id="rId3"/>
    <p:sldLayoutId id="2147483955" r:id="rId4"/>
    <p:sldLayoutId id="2147483956" r:id="rId5"/>
    <p:sldLayoutId id="2147483957" r:id="rId6"/>
    <p:sldLayoutId id="2147483958" r:id="rId7"/>
  </p:sldLayoutIdLst>
  <p:transition spd="med">
    <p:random/>
  </p:transition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+mj-lt"/>
          <a:ea typeface="ヒラギノ角ゴ Pro W3" pitchFamily="-108" charset="-128"/>
          <a:cs typeface="ヒラギノ角ゴ Pro W3" pitchFamily="-108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 pitchFamily="34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 pitchFamily="34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 pitchFamily="34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 pitchFamily="34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2"/>
        </a:buClr>
        <a:defRPr sz="1700">
          <a:solidFill>
            <a:schemeClr val="tx1"/>
          </a:solidFill>
          <a:latin typeface="+mn-lt"/>
          <a:ea typeface="ヒラギノ角ゴ Pro W3" pitchFamily="-108" charset="-128"/>
          <a:cs typeface="ヒラギノ角ゴ Pro W3" pitchFamily="-108" charset="-128"/>
        </a:defRPr>
      </a:lvl1pPr>
      <a:lvl2pPr marL="1793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80000"/>
        <a:buFont typeface="Lucida Grande" charset="0"/>
        <a:buChar char="•"/>
        <a:defRPr sz="1700">
          <a:solidFill>
            <a:schemeClr val="tx1"/>
          </a:solidFill>
          <a:latin typeface="+mn-lt"/>
          <a:ea typeface="ヒラギノ角ゴ Pro W3" charset="-128"/>
        </a:defRPr>
      </a:lvl2pPr>
      <a:lvl3pPr marL="179388" indent="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Times" charset="0"/>
        <a:buChar char="–"/>
        <a:defRPr sz="17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627063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Lucida Grande" charset="0"/>
        <a:buChar char="–"/>
        <a:defRPr sz="1700">
          <a:solidFill>
            <a:schemeClr val="tx1"/>
          </a:solidFill>
          <a:latin typeface="+mn-lt"/>
          <a:ea typeface="ＭＳ Ｐゴシック" charset="-128"/>
        </a:defRPr>
      </a:lvl4pPr>
      <a:lvl5pPr marL="358775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Lucida Grande" charset="0"/>
        <a:buChar char="–"/>
        <a:defRPr sz="1700">
          <a:solidFill>
            <a:schemeClr val="tx1"/>
          </a:solidFill>
          <a:latin typeface="+mn-lt"/>
          <a:ea typeface="ヒラギノ角ゴ Pro W3" pitchFamily="-112" charset="-128"/>
          <a:cs typeface="ヒラギノ角ゴ Pro W3" charset="-128"/>
        </a:defRPr>
      </a:lvl5pPr>
      <a:lvl6pPr marL="1981200" indent="-1905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ヒラギノ角ゴ Pro W3" charset="-128"/>
        </a:defRPr>
      </a:lvl6pPr>
      <a:lvl7pPr marL="2438400" indent="-1905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ヒラギノ角ゴ Pro W3" charset="-128"/>
        </a:defRPr>
      </a:lvl7pPr>
      <a:lvl8pPr marL="2895600" indent="-1905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ヒラギノ角ゴ Pro W3" charset="-128"/>
        </a:defRPr>
      </a:lvl8pPr>
      <a:lvl9pPr marL="3352800" indent="-1905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ヒラギノ角ゴ Pro W3" charset="-128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00113"/>
            <a:ext cx="85344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Mastertextformat bearbeiten</a:t>
            </a:r>
          </a:p>
          <a:p>
            <a:pPr lvl="1"/>
            <a:r>
              <a:rPr lang="en-GB" altLang="de-DE" smtClean="0"/>
              <a:t>Zweite Ebene</a:t>
            </a:r>
          </a:p>
          <a:p>
            <a:pPr lvl="4"/>
            <a:r>
              <a:rPr lang="en-GB" altLang="de-DE" smtClean="0"/>
              <a:t>Dritte Ebene</a:t>
            </a:r>
          </a:p>
          <a:p>
            <a:pPr lvl="3"/>
            <a:r>
              <a:rPr lang="en-GB" altLang="de-DE" smtClean="0"/>
              <a:t>Vierte Ebene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619250" y="144463"/>
            <a:ext cx="7162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Mastertitelformat bearbeiten</a:t>
            </a:r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solidFill>
                <a:srgbClr val="000000"/>
              </a:solidFill>
              <a:latin typeface="Times" charset="0"/>
              <a:ea typeface="ヒラギノ角ゴ Pro W3" charset="-128"/>
            </a:endParaRPr>
          </a:p>
        </p:txBody>
      </p:sp>
      <p:pic>
        <p:nvPicPr>
          <p:cNvPr id="1030" name="Picture 3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27147" t="43604" r="25964" b="42442"/>
          <a:stretch>
            <a:fillRect/>
          </a:stretch>
        </p:blipFill>
        <p:spPr bwMode="auto">
          <a:xfrm>
            <a:off x="252413" y="128588"/>
            <a:ext cx="1143000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6200" y="6661150"/>
            <a:ext cx="83820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+mn-lt"/>
              </a:defRPr>
            </a:lvl1pPr>
          </a:lstStyle>
          <a:p>
            <a:pPr>
              <a:defRPr/>
            </a:pPr>
            <a:r>
              <a:rPr lang="de-DE" dirty="0"/>
              <a:t>Bernd </a:t>
            </a:r>
            <a:r>
              <a:rPr lang="de-DE" dirty="0" smtClean="0"/>
              <a:t>Schmitt PSD10 </a:t>
            </a:r>
            <a:endParaRPr lang="de-DE" dirty="0"/>
          </a:p>
        </p:txBody>
      </p:sp>
      <p:sp>
        <p:nvSpPr>
          <p:cNvPr id="14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01000" y="6661150"/>
            <a:ext cx="838200" cy="2286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de-DE" altLang="de-DE" dirty="0" err="1" smtClean="0"/>
              <a:t>page</a:t>
            </a:r>
            <a:r>
              <a:rPr lang="de-DE" altLang="de-DE" dirty="0" smtClean="0"/>
              <a:t> </a:t>
            </a:r>
            <a:fld id="{FB9A957F-A593-4B3E-96F7-E29E810567CD}" type="slidenum">
              <a:rPr lang="de-DE" altLang="de-DE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8622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</p:sldLayoutIdLst>
  <p:transition spd="med">
    <p:random/>
  </p:transition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+mj-lt"/>
          <a:ea typeface="ヒラギノ角ゴ Pro W3" pitchFamily="-108" charset="-128"/>
          <a:cs typeface="ヒラギノ角ゴ Pro W3" pitchFamily="-108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 pitchFamily="34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 pitchFamily="34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 pitchFamily="34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 pitchFamily="34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accent2"/>
        </a:buClr>
        <a:defRPr sz="1700">
          <a:solidFill>
            <a:schemeClr val="tx1"/>
          </a:solidFill>
          <a:latin typeface="+mn-lt"/>
          <a:ea typeface="ヒラギノ角ゴ Pro W3" pitchFamily="-108" charset="-128"/>
          <a:cs typeface="ヒラギノ角ゴ Pro W3" pitchFamily="-108" charset="-128"/>
        </a:defRPr>
      </a:lvl1pPr>
      <a:lvl2pPr marL="1793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80000"/>
        <a:buFont typeface="Lucida Grande" charset="0"/>
        <a:buChar char="•"/>
        <a:defRPr sz="1700">
          <a:solidFill>
            <a:schemeClr val="tx1"/>
          </a:solidFill>
          <a:latin typeface="+mn-lt"/>
          <a:ea typeface="ヒラギノ角ゴ Pro W3" charset="-128"/>
        </a:defRPr>
      </a:lvl2pPr>
      <a:lvl3pPr marL="179388" indent="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Times" charset="0"/>
        <a:buChar char="–"/>
        <a:defRPr sz="17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627063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Lucida Grande" charset="0"/>
        <a:buChar char="–"/>
        <a:defRPr sz="1700">
          <a:solidFill>
            <a:schemeClr val="tx1"/>
          </a:solidFill>
          <a:latin typeface="+mn-lt"/>
          <a:ea typeface="ＭＳ Ｐゴシック" charset="-128"/>
        </a:defRPr>
      </a:lvl4pPr>
      <a:lvl5pPr marL="358775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Lucida Grande" charset="0"/>
        <a:buChar char="–"/>
        <a:defRPr sz="1700">
          <a:solidFill>
            <a:schemeClr val="tx1"/>
          </a:solidFill>
          <a:latin typeface="+mn-lt"/>
          <a:ea typeface="ヒラギノ角ゴ Pro W3" pitchFamily="-112" charset="-128"/>
          <a:cs typeface="ヒラギノ角ゴ Pro W3" charset="-128"/>
        </a:defRPr>
      </a:lvl5pPr>
      <a:lvl6pPr marL="1981200" indent="-1905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ヒラギノ角ゴ Pro W3" charset="-128"/>
        </a:defRPr>
      </a:lvl6pPr>
      <a:lvl7pPr marL="2438400" indent="-1905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ヒラギノ角ゴ Pro W3" charset="-128"/>
        </a:defRPr>
      </a:lvl7pPr>
      <a:lvl8pPr marL="2895600" indent="-1905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ヒラギノ角ゴ Pro W3" charset="-128"/>
        </a:defRPr>
      </a:lvl8pPr>
      <a:lvl9pPr marL="3352800" indent="-1905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ヒラギノ角ゴ Pro W3" charset="-128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Line 2"/>
          <p:cNvSpPr>
            <a:spLocks noChangeShapeType="1"/>
          </p:cNvSpPr>
          <p:nvPr/>
        </p:nvSpPr>
        <p:spPr bwMode="auto">
          <a:xfrm>
            <a:off x="0" y="685800"/>
            <a:ext cx="9144000" cy="1588"/>
          </a:xfrm>
          <a:prstGeom prst="line">
            <a:avLst/>
          </a:prstGeom>
          <a:noFill/>
          <a:ln w="25560">
            <a:solidFill>
              <a:srgbClr val="008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45720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de-CH">
              <a:solidFill>
                <a:srgbClr val="FFFFFF"/>
              </a:solidFill>
              <a:latin typeface="Times New Roman" pitchFamily="18" charset="0"/>
              <a:ea typeface="ヒラギノ角ゴ Pro W3" charset="0"/>
            </a:endParaRPr>
          </a:p>
        </p:txBody>
      </p:sp>
      <p:pic>
        <p:nvPicPr>
          <p:cNvPr id="3076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6213"/>
            <a:ext cx="1016000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00113"/>
            <a:ext cx="85328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Click to edit the outline text format</a:t>
            </a:r>
          </a:p>
          <a:p>
            <a:pPr lvl="1"/>
            <a:r>
              <a:rPr lang="en-GB" altLang="de-DE" smtClean="0"/>
              <a:t>Second Outline Level</a:t>
            </a:r>
          </a:p>
          <a:p>
            <a:pPr lvl="2"/>
            <a:r>
              <a:rPr lang="en-GB" altLang="de-DE" smtClean="0"/>
              <a:t>Third Outline Level</a:t>
            </a:r>
          </a:p>
          <a:p>
            <a:pPr lvl="3"/>
            <a:r>
              <a:rPr lang="en-GB" altLang="de-DE" smtClean="0"/>
              <a:t>Fourth Outline Level</a:t>
            </a:r>
          </a:p>
          <a:p>
            <a:pPr lvl="4"/>
            <a:r>
              <a:rPr lang="en-GB" altLang="de-DE" smtClean="0"/>
              <a:t>Fifth Outline Level</a:t>
            </a:r>
          </a:p>
          <a:p>
            <a:pPr lvl="4"/>
            <a:r>
              <a:rPr lang="en-GB" altLang="de-DE" smtClean="0"/>
              <a:t>Sixth Outline Level</a:t>
            </a:r>
          </a:p>
          <a:p>
            <a:pPr lvl="4"/>
            <a:r>
              <a:rPr lang="en-GB" altLang="de-DE" smtClean="0"/>
              <a:t>Seventh Outline Level</a:t>
            </a:r>
          </a:p>
          <a:p>
            <a:pPr lvl="4"/>
            <a:r>
              <a:rPr lang="en-GB" altLang="de-DE" smtClean="0"/>
              <a:t>Eighth Outline Level</a:t>
            </a:r>
          </a:p>
          <a:p>
            <a:pPr lvl="4"/>
            <a:r>
              <a:rPr lang="en-GB" altLang="de-DE" smtClean="0"/>
              <a:t>Ninth Outline Level</a:t>
            </a:r>
          </a:p>
        </p:txBody>
      </p:sp>
      <p:sp>
        <p:nvSpPr>
          <p:cNvPr id="3078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619250" y="144463"/>
            <a:ext cx="7161213" cy="474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Click to edit the title text format</a:t>
            </a:r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6200" y="6661150"/>
            <a:ext cx="83820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+mn-lt"/>
              </a:defRPr>
            </a:lvl1pPr>
          </a:lstStyle>
          <a:p>
            <a:pPr>
              <a:defRPr/>
            </a:pPr>
            <a:r>
              <a:rPr lang="de-DE" dirty="0"/>
              <a:t>Bernd </a:t>
            </a:r>
            <a:r>
              <a:rPr lang="de-DE" dirty="0" smtClean="0"/>
              <a:t>Schmitt PSD10 </a:t>
            </a:r>
            <a:endParaRPr lang="de-DE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01000" y="6661150"/>
            <a:ext cx="838200" cy="2286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de-DE" altLang="de-DE" dirty="0" err="1" smtClean="0"/>
              <a:t>page</a:t>
            </a:r>
            <a:r>
              <a:rPr lang="de-DE" altLang="de-DE" dirty="0" smtClean="0"/>
              <a:t> </a:t>
            </a:r>
            <a:fld id="{FB9A957F-A593-4B3E-96F7-E29E810567CD}" type="slidenum">
              <a:rPr lang="de-DE" altLang="de-DE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53742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8" r:id="rId1"/>
    <p:sldLayoutId id="2147483969" r:id="rId2"/>
    <p:sldLayoutId id="2147483970" r:id="rId3"/>
    <p:sldLayoutId id="2147483971" r:id="rId4"/>
    <p:sldLayoutId id="2147483972" r:id="rId5"/>
    <p:sldLayoutId id="2147483973" r:id="rId6"/>
    <p:sldLayoutId id="2147483974" r:id="rId7"/>
    <p:sldLayoutId id="2147483975" r:id="rId8"/>
    <p:sldLayoutId id="2147483976" r:id="rId9"/>
    <p:sldLayoutId id="2147483977" r:id="rId10"/>
    <p:sldLayoutId id="2147483978" r:id="rId11"/>
    <p:sldLayoutId id="2147483979" r:id="rId12"/>
  </p:sldLayoutIdLst>
  <p:hf sldNum="0"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 b="1">
          <a:solidFill>
            <a:srgbClr val="60606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 b="1">
          <a:solidFill>
            <a:srgbClr val="606060"/>
          </a:solidFill>
          <a:latin typeface="Arial Narrow" pitchFamily="32" charset="0"/>
          <a:ea typeface="ヒラギノ角ゴ Pro W3" charset="0"/>
          <a:cs typeface="ヒラギノ角ゴ Pro W3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 b="1">
          <a:solidFill>
            <a:srgbClr val="606060"/>
          </a:solidFill>
          <a:latin typeface="Arial Narrow" pitchFamily="32" charset="0"/>
          <a:ea typeface="ヒラギノ角ゴ Pro W3" charset="0"/>
          <a:cs typeface="ヒラギノ角ゴ Pro W3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 b="1">
          <a:solidFill>
            <a:srgbClr val="606060"/>
          </a:solidFill>
          <a:latin typeface="Arial Narrow" pitchFamily="32" charset="0"/>
          <a:ea typeface="ヒラギノ角ゴ Pro W3" charset="0"/>
          <a:cs typeface="ヒラギノ角ゴ Pro W3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 b="1">
          <a:solidFill>
            <a:srgbClr val="606060"/>
          </a:solidFill>
          <a:latin typeface="Arial Narrow" pitchFamily="32" charset="0"/>
          <a:ea typeface="ヒラギノ角ゴ Pro W3" charset="0"/>
          <a:cs typeface="ヒラギノ角ゴ Pro W3" charset="0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 b="1">
          <a:solidFill>
            <a:srgbClr val="606060"/>
          </a:solidFill>
          <a:latin typeface="Arial Narrow" pitchFamily="32" charset="0"/>
          <a:ea typeface="ヒラギノ角ゴ Pro W3" charset="0"/>
          <a:cs typeface="ヒラギノ角ゴ Pro W3" charset="0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 b="1">
          <a:solidFill>
            <a:srgbClr val="606060"/>
          </a:solidFill>
          <a:latin typeface="Arial Narrow" pitchFamily="32" charset="0"/>
          <a:ea typeface="ヒラギノ角ゴ Pro W3" charset="0"/>
          <a:cs typeface="ヒラギノ角ゴ Pro W3" charset="0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 b="1">
          <a:solidFill>
            <a:srgbClr val="606060"/>
          </a:solidFill>
          <a:latin typeface="Arial Narrow" pitchFamily="32" charset="0"/>
          <a:ea typeface="ヒラギノ角ゴ Pro W3" charset="0"/>
          <a:cs typeface="ヒラギノ角ゴ Pro W3" charset="0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 b="1">
          <a:solidFill>
            <a:srgbClr val="606060"/>
          </a:solidFill>
          <a:latin typeface="Arial Narrow" pitchFamily="32" charset="0"/>
          <a:ea typeface="ヒラギノ角ゴ Pro W3" charset="0"/>
          <a:cs typeface="ヒラギノ角ゴ Pro W3" charset="0"/>
        </a:defRPr>
      </a:lvl9pPr>
    </p:titleStyle>
    <p:bodyStyle>
      <a:lvl1pPr marL="342900" indent="-342900" algn="l" defTabSz="457200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00113"/>
            <a:ext cx="8534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619250" y="144463"/>
            <a:ext cx="7162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3" name="Line 10"/>
          <p:cNvSpPr>
            <a:spLocks noChangeShapeType="1"/>
          </p:cNvSpPr>
          <p:nvPr userDrawn="1"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800">
              <a:solidFill>
                <a:srgbClr val="000000"/>
              </a:solidFill>
              <a:latin typeface="Arial Narrow"/>
              <a:ea typeface="ＭＳ Ｐゴシック" pitchFamily="84" charset="-128"/>
              <a:cs typeface="ＭＳ Ｐゴシック" pitchFamily="84" charset="-128"/>
            </a:endParaRPr>
          </a:p>
        </p:txBody>
      </p:sp>
      <p:pic>
        <p:nvPicPr>
          <p:cNvPr id="1033" name="Bild 14" descr="PSI-Logo_narrow_30k.eps"/>
          <p:cNvPicPr>
            <a:picLocks noChangeAspect="1"/>
          </p:cNvPicPr>
          <p:nvPr userDrawn="1"/>
        </p:nvPicPr>
        <mc:AlternateContent xmlns:ma="http://schemas.microsoft.com/office/mac/drawingml/2008/main">
          <mc:Choice Requires="ma">
            <p:blipFill>
              <a:blip r:embed="rId3"/>
              <a:srcRect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xmlns:ma="http://schemas.microsoft.com/office/mac/drawingml/2008/main">
            <p:blipFill>
              <a:blip r:embed="rId12"/>
              <a:srcRect/>
              <a:stretch>
                <a:fillRect/>
              </a:stretch>
            </p:blipFill>
          </mc:Fallback>
        </mc:AlternateContent>
        <p:spPr bwMode="auto">
          <a:xfrm>
            <a:off x="304800" y="176213"/>
            <a:ext cx="10160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6200" y="6661150"/>
            <a:ext cx="83820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+mn-lt"/>
              </a:defRPr>
            </a:lvl1pPr>
          </a:lstStyle>
          <a:p>
            <a:pPr>
              <a:defRPr/>
            </a:pPr>
            <a:r>
              <a:rPr lang="de-DE" dirty="0"/>
              <a:t>Bernd </a:t>
            </a:r>
            <a:r>
              <a:rPr lang="de-DE" dirty="0" smtClean="0"/>
              <a:t>Schmitt PSD10 </a:t>
            </a:r>
            <a:endParaRPr lang="de-DE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01000" y="6661150"/>
            <a:ext cx="838200" cy="2286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de-DE" altLang="de-DE" dirty="0" err="1" smtClean="0"/>
              <a:t>page</a:t>
            </a:r>
            <a:r>
              <a:rPr lang="de-DE" altLang="de-DE" dirty="0" smtClean="0"/>
              <a:t> </a:t>
            </a:r>
            <a:fld id="{FB9A957F-A593-4B3E-96F7-E29E810567CD}" type="slidenum">
              <a:rPr lang="de-DE" altLang="de-DE"/>
              <a:pPr>
                <a:defRPr/>
              </a:pPr>
              <a:t>‹#›</a:t>
            </a:fld>
            <a:endParaRPr lang="de-DE" alt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</p:sldLayoutIdLst>
  <p:transition spd="med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/>
          <a:ea typeface="ヒラギノ角ゴ Pro W3" pitchFamily="-108" charset="-128"/>
          <a:cs typeface="ヒラギノ角ゴ Pro W3" pitchFamily="84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 pitchFamily="34" charset="0"/>
          <a:ea typeface="ヒラギノ角ゴ Pro W3" pitchFamily="-108" charset="-128"/>
          <a:cs typeface="ヒラギノ角ゴ Pro W3" pitchFamily="-10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 pitchFamily="34" charset="0"/>
          <a:ea typeface="ヒラギノ角ゴ Pro W3" pitchFamily="-108" charset="-128"/>
          <a:cs typeface="ヒラギノ角ゴ Pro W3" pitchFamily="-10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 pitchFamily="34" charset="0"/>
          <a:ea typeface="ヒラギノ角ゴ Pro W3" pitchFamily="-108" charset="-128"/>
          <a:cs typeface="ヒラギノ角ゴ Pro W3" pitchFamily="-10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 pitchFamily="34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accent2"/>
        </a:buClr>
        <a:defRPr sz="1700">
          <a:solidFill>
            <a:schemeClr val="tx1"/>
          </a:solidFill>
          <a:latin typeface="Arial Narrow"/>
          <a:ea typeface="ヒラギノ角ゴ Pro W3" pitchFamily="-108" charset="-128"/>
          <a:cs typeface="ヒラギノ角ゴ Pro W3" pitchFamily="84" charset="-128"/>
        </a:defRPr>
      </a:lvl1pPr>
      <a:lvl2pPr marL="179388" indent="-179388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80000"/>
        <a:buFont typeface="Lucida Grande" pitchFamily="84" charset="0"/>
        <a:buChar char="•"/>
        <a:defRPr sz="1700">
          <a:solidFill>
            <a:schemeClr val="tx1"/>
          </a:solidFill>
          <a:latin typeface="Arial Narrow"/>
          <a:ea typeface="ヒラギノ角ゴ Pro W3" charset="-128"/>
          <a:cs typeface="ヒラギノ角ゴ Pro W3" pitchFamily="84" charset="-128"/>
        </a:defRPr>
      </a:lvl2pPr>
      <a:lvl3pPr marL="179388" indent="179388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Times" pitchFamily="84" charset="0"/>
        <a:buChar char="–"/>
        <a:defRPr sz="17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627063" indent="-179388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Lucida Grande" pitchFamily="84" charset="0"/>
        <a:buChar char="–"/>
        <a:defRPr sz="1700">
          <a:solidFill>
            <a:schemeClr val="tx1"/>
          </a:solidFill>
          <a:latin typeface="Arial Narrow"/>
          <a:ea typeface="Arial Narrow" charset="0"/>
          <a:cs typeface="Arial Narrow"/>
        </a:defRPr>
      </a:lvl4pPr>
      <a:lvl5pPr marL="358775" indent="-179388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Lucida Grande" pitchFamily="84" charset="0"/>
        <a:buChar char="–"/>
        <a:defRPr sz="1700">
          <a:solidFill>
            <a:schemeClr val="tx1"/>
          </a:solidFill>
          <a:latin typeface="Arial Narrow"/>
          <a:ea typeface="ヒラギノ角ゴ Pro W3" pitchFamily="-112" charset="-128"/>
          <a:cs typeface="ヒラギノ角ゴ Pro W3" pitchFamily="84" charset="-128"/>
        </a:defRPr>
      </a:lvl5pPr>
      <a:lvl6pPr marL="1981200" indent="-190500" algn="l" rtl="0" fontAlgn="base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ヒラギノ角ゴ Pro W3" charset="-128"/>
        </a:defRPr>
      </a:lvl6pPr>
      <a:lvl7pPr marL="2438400" indent="-190500" algn="l" rtl="0" fontAlgn="base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ヒラギノ角ゴ Pro W3" charset="-128"/>
        </a:defRPr>
      </a:lvl7pPr>
      <a:lvl8pPr marL="2895600" indent="-190500" algn="l" rtl="0" fontAlgn="base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ヒラギノ角ゴ Pro W3" charset="-128"/>
        </a:defRPr>
      </a:lvl8pPr>
      <a:lvl9pPr marL="3352800" indent="-190500" algn="l" rtl="0" fontAlgn="base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ヒラギノ角ゴ Pro W3" charset="-128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00113"/>
            <a:ext cx="85344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Mastertextformat bearbeiten</a:t>
            </a:r>
          </a:p>
          <a:p>
            <a:pPr lvl="1"/>
            <a:r>
              <a:rPr lang="en-GB" altLang="de-DE" smtClean="0"/>
              <a:t>Zweite Ebene</a:t>
            </a:r>
          </a:p>
          <a:p>
            <a:pPr lvl="2"/>
            <a:r>
              <a:rPr lang="en-GB" altLang="de-DE" smtClean="0"/>
              <a:t>Dritte Ebene</a:t>
            </a:r>
          </a:p>
          <a:p>
            <a:pPr lvl="3"/>
            <a:r>
              <a:rPr lang="en-GB" altLang="de-DE" smtClean="0"/>
              <a:t>Vierte Ebene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619250" y="144463"/>
            <a:ext cx="7162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Mastertitelformat bearbeiten</a:t>
            </a:r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6200" y="6661150"/>
            <a:ext cx="83820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+mn-lt"/>
              </a:defRPr>
            </a:lvl1pPr>
          </a:lstStyle>
          <a:p>
            <a:pPr>
              <a:defRPr/>
            </a:pPr>
            <a:r>
              <a:rPr lang="de-DE" dirty="0"/>
              <a:t>Bernd </a:t>
            </a:r>
            <a:r>
              <a:rPr lang="de-DE" dirty="0" smtClean="0"/>
              <a:t>Schmitt PSD10 </a:t>
            </a:r>
            <a:endParaRPr lang="de-DE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01000" y="6661150"/>
            <a:ext cx="838200" cy="2286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de-DE" altLang="de-DE" dirty="0" err="1" smtClean="0"/>
              <a:t>page</a:t>
            </a:r>
            <a:r>
              <a:rPr lang="de-DE" altLang="de-DE" dirty="0" smtClean="0"/>
              <a:t> </a:t>
            </a:r>
            <a:fld id="{FB9A957F-A593-4B3E-96F7-E29E810567CD}" type="slidenum">
              <a:rPr lang="de-DE" altLang="de-DE"/>
              <a:pPr>
                <a:defRPr/>
              </a:pPr>
              <a:t>‹#›</a:t>
            </a:fld>
            <a:endParaRPr lang="de-DE" alt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6" r:id="rId1"/>
  </p:sldLayoutIdLst>
  <p:transition spd="med">
    <p:blinds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 pitchFamily="34" charset="0"/>
          <a:ea typeface="ヒラギノ角ゴ Pro W3" pitchFamily="-108" charset="-128"/>
          <a:cs typeface="ヒラギノ角ゴ Pro W3" pitchFamily="-10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 pitchFamily="34" charset="0"/>
          <a:ea typeface="ヒラギノ角ゴ Pro W3" pitchFamily="-108" charset="-128"/>
          <a:cs typeface="ヒラギノ角ゴ Pro W3" pitchFamily="-10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 pitchFamily="34" charset="0"/>
          <a:ea typeface="ヒラギノ角ゴ Pro W3" pitchFamily="-108" charset="-128"/>
          <a:cs typeface="ヒラギノ角ゴ Pro W3" pitchFamily="-10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Arial Narrow" pitchFamily="34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accent2"/>
        </a:buClr>
        <a:defRPr sz="1700">
          <a:solidFill>
            <a:schemeClr val="tx1"/>
          </a:solidFill>
          <a:latin typeface="+mn-lt"/>
          <a:ea typeface="+mn-ea"/>
          <a:cs typeface="+mn-cs"/>
        </a:defRPr>
      </a:lvl1pPr>
      <a:lvl2pPr marL="182563" indent="-180975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80000"/>
        <a:buFont typeface="Arial" pitchFamily="34" charset="0"/>
        <a:buChar char="•"/>
        <a:defRPr sz="17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73038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Arial Narrow" pitchFamily="34" charset="0"/>
        <a:buChar char="–"/>
        <a:defRPr sz="1700">
          <a:solidFill>
            <a:schemeClr val="tx1"/>
          </a:solidFill>
          <a:latin typeface="+mn-lt"/>
          <a:ea typeface="+mn-ea"/>
          <a:cs typeface="+mn-cs"/>
        </a:defRPr>
      </a:lvl3pPr>
      <a:lvl4pPr marL="539750" indent="-180975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Arial Narrow" pitchFamily="34" charset="0"/>
        <a:buChar char="–"/>
        <a:defRPr sz="1700">
          <a:solidFill>
            <a:schemeClr val="tx1"/>
          </a:solidFill>
          <a:latin typeface="+mn-lt"/>
          <a:ea typeface="+mn-ea"/>
          <a:cs typeface="+mn-cs"/>
        </a:defRPr>
      </a:lvl4pPr>
      <a:lvl5pPr marL="2425700" indent="-179388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Lucida Grande" pitchFamily="-1" charset="0"/>
        <a:buChar char="–"/>
        <a:defRPr sz="1700">
          <a:solidFill>
            <a:schemeClr val="tx1"/>
          </a:solidFill>
          <a:latin typeface="+mn-lt"/>
          <a:ea typeface="+mn-ea"/>
          <a:cs typeface="+mn-cs"/>
        </a:defRPr>
      </a:lvl5pPr>
      <a:lvl6pPr marL="1981200" indent="-190500" algn="l" rtl="0" fontAlgn="base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+mn-ea"/>
        </a:defRPr>
      </a:lvl6pPr>
      <a:lvl7pPr marL="2438400" indent="-190500" algn="l" rtl="0" fontAlgn="base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+mn-ea"/>
        </a:defRPr>
      </a:lvl7pPr>
      <a:lvl8pPr marL="2895600" indent="-190500" algn="l" rtl="0" fontAlgn="base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+mn-ea"/>
        </a:defRPr>
      </a:lvl8pPr>
      <a:lvl9pPr marL="3352800" indent="-190500" algn="l" rtl="0" fontAlgn="base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1"/>
          <p:cNvSpPr>
            <a:spLocks noChangeShapeType="1"/>
          </p:cNvSpPr>
          <p:nvPr/>
        </p:nvSpPr>
        <p:spPr bwMode="auto">
          <a:xfrm>
            <a:off x="0" y="685800"/>
            <a:ext cx="9144000" cy="1588"/>
          </a:xfrm>
          <a:prstGeom prst="line">
            <a:avLst/>
          </a:prstGeom>
          <a:noFill/>
          <a:ln w="25560">
            <a:solidFill>
              <a:srgbClr val="008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45720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de-CH">
              <a:solidFill>
                <a:srgbClr val="FFFFFF"/>
              </a:solidFill>
              <a:latin typeface="Times New Roman" pitchFamily="18" charset="0"/>
              <a:ea typeface="ヒラギノ角ゴ Pro W3" charset="0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00113"/>
            <a:ext cx="8531225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Click to edit the outline text format</a:t>
            </a:r>
          </a:p>
          <a:p>
            <a:pPr lvl="1"/>
            <a:r>
              <a:rPr lang="en-GB" altLang="de-DE" smtClean="0"/>
              <a:t>Second Outline Level</a:t>
            </a:r>
          </a:p>
          <a:p>
            <a:pPr lvl="2"/>
            <a:r>
              <a:rPr lang="en-GB" altLang="de-DE" smtClean="0"/>
              <a:t>Third Outline Level</a:t>
            </a:r>
          </a:p>
          <a:p>
            <a:pPr lvl="3"/>
            <a:r>
              <a:rPr lang="en-GB" altLang="de-DE" smtClean="0"/>
              <a:t>Fourth Outline Level</a:t>
            </a:r>
          </a:p>
          <a:p>
            <a:pPr lvl="4"/>
            <a:r>
              <a:rPr lang="en-GB" altLang="de-DE" smtClean="0"/>
              <a:t>Fifth Outline Level</a:t>
            </a:r>
          </a:p>
          <a:p>
            <a:pPr lvl="4"/>
            <a:r>
              <a:rPr lang="en-GB" altLang="de-DE" smtClean="0"/>
              <a:t>Sixth Outline Level</a:t>
            </a:r>
          </a:p>
          <a:p>
            <a:pPr lvl="4"/>
            <a:r>
              <a:rPr lang="en-GB" altLang="de-DE" smtClean="0"/>
              <a:t>Seventh Outline Level</a:t>
            </a:r>
          </a:p>
          <a:p>
            <a:pPr lvl="4"/>
            <a:r>
              <a:rPr lang="en-GB" altLang="de-DE" smtClean="0"/>
              <a:t>Eighth Outline Level</a:t>
            </a:r>
          </a:p>
          <a:p>
            <a:pPr lvl="4"/>
            <a:r>
              <a:rPr lang="en-GB" altLang="de-DE" smtClean="0"/>
              <a:t>Ninth Outline Level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619250" y="144463"/>
            <a:ext cx="7159625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Click to edit the title text format</a:t>
            </a:r>
          </a:p>
        </p:txBody>
      </p:sp>
      <p:sp>
        <p:nvSpPr>
          <p:cNvPr id="2053" name="Line 4"/>
          <p:cNvSpPr>
            <a:spLocks noChangeShapeType="1"/>
          </p:cNvSpPr>
          <p:nvPr/>
        </p:nvSpPr>
        <p:spPr bwMode="auto">
          <a:xfrm>
            <a:off x="0" y="6629400"/>
            <a:ext cx="9144000" cy="1588"/>
          </a:xfrm>
          <a:prstGeom prst="line">
            <a:avLst/>
          </a:prstGeom>
          <a:noFill/>
          <a:ln w="648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45720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de-CH">
              <a:solidFill>
                <a:srgbClr val="FFFFFF"/>
              </a:solidFill>
              <a:latin typeface="Times New Roman" pitchFamily="18" charset="0"/>
              <a:ea typeface="ヒラギノ角ゴ Pro W3" charset="0"/>
            </a:endParaRPr>
          </a:p>
        </p:txBody>
      </p:sp>
      <p:sp>
        <p:nvSpPr>
          <p:cNvPr id="2054" name="Line 5"/>
          <p:cNvSpPr>
            <a:spLocks noChangeShapeType="1"/>
          </p:cNvSpPr>
          <p:nvPr/>
        </p:nvSpPr>
        <p:spPr bwMode="auto">
          <a:xfrm>
            <a:off x="0" y="6629400"/>
            <a:ext cx="9144000" cy="1588"/>
          </a:xfrm>
          <a:prstGeom prst="line">
            <a:avLst/>
          </a:prstGeom>
          <a:noFill/>
          <a:ln w="648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45720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de-CH">
              <a:solidFill>
                <a:srgbClr val="FFFFFF"/>
              </a:solidFill>
              <a:latin typeface="Times New Roman" pitchFamily="18" charset="0"/>
              <a:ea typeface="ヒラギノ角ゴ Pro W3" charset="0"/>
            </a:endParaRPr>
          </a:p>
        </p:txBody>
      </p:sp>
      <p:sp>
        <p:nvSpPr>
          <p:cNvPr id="2055" name="Line 6"/>
          <p:cNvSpPr>
            <a:spLocks noChangeShapeType="1"/>
          </p:cNvSpPr>
          <p:nvPr/>
        </p:nvSpPr>
        <p:spPr bwMode="auto">
          <a:xfrm>
            <a:off x="0" y="6629400"/>
            <a:ext cx="9144000" cy="1588"/>
          </a:xfrm>
          <a:prstGeom prst="line">
            <a:avLst/>
          </a:prstGeom>
          <a:noFill/>
          <a:ln w="648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45720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de-CH">
              <a:solidFill>
                <a:srgbClr val="FFFFFF"/>
              </a:solidFill>
              <a:latin typeface="Times New Roman" pitchFamily="18" charset="0"/>
              <a:ea typeface="ヒラギノ角ゴ Pro W3" charset="0"/>
            </a:endParaRPr>
          </a:p>
        </p:txBody>
      </p:sp>
      <p:pic>
        <p:nvPicPr>
          <p:cNvPr id="205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04800" y="182563"/>
            <a:ext cx="1014413" cy="35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6200" y="6661150"/>
            <a:ext cx="83820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+mn-lt"/>
              </a:defRPr>
            </a:lvl1pPr>
          </a:lstStyle>
          <a:p>
            <a:pPr>
              <a:defRPr/>
            </a:pPr>
            <a:r>
              <a:rPr lang="de-DE" dirty="0"/>
              <a:t>Bernd </a:t>
            </a:r>
            <a:r>
              <a:rPr lang="de-DE" dirty="0" smtClean="0"/>
              <a:t>Schmitt PSD10 </a:t>
            </a:r>
            <a:endParaRPr lang="de-DE" dirty="0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01000" y="6661150"/>
            <a:ext cx="838200" cy="2286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800" smtClean="0"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de-DE" altLang="de-DE" dirty="0" err="1" smtClean="0"/>
              <a:t>page</a:t>
            </a:r>
            <a:r>
              <a:rPr lang="de-DE" altLang="de-DE" dirty="0" smtClean="0"/>
              <a:t> </a:t>
            </a:r>
            <a:fld id="{FB9A957F-A593-4B3E-96F7-E29E810567CD}" type="slidenum">
              <a:rPr lang="de-DE" altLang="de-DE"/>
              <a:pPr>
                <a:defRPr/>
              </a:pPr>
              <a:t>‹#›</a:t>
            </a:fld>
            <a:endParaRPr lang="de-DE" alt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1" r:id="rId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 b="1">
          <a:solidFill>
            <a:srgbClr val="60606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 b="1">
          <a:solidFill>
            <a:srgbClr val="606060"/>
          </a:solidFill>
          <a:latin typeface="Arial Narrow" pitchFamily="32" charset="0"/>
          <a:ea typeface="ヒラギノ角ゴ Pro W3" charset="0"/>
          <a:cs typeface="ヒラギノ角ゴ Pro W3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 b="1">
          <a:solidFill>
            <a:srgbClr val="606060"/>
          </a:solidFill>
          <a:latin typeface="Arial Narrow" pitchFamily="32" charset="0"/>
          <a:ea typeface="ヒラギノ角ゴ Pro W3" charset="0"/>
          <a:cs typeface="ヒラギノ角ゴ Pro W3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 b="1">
          <a:solidFill>
            <a:srgbClr val="606060"/>
          </a:solidFill>
          <a:latin typeface="Arial Narrow" pitchFamily="32" charset="0"/>
          <a:ea typeface="ヒラギノ角ゴ Pro W3" charset="0"/>
          <a:cs typeface="ヒラギノ角ゴ Pro W3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 b="1">
          <a:solidFill>
            <a:srgbClr val="606060"/>
          </a:solidFill>
          <a:latin typeface="Arial Narrow" pitchFamily="32" charset="0"/>
          <a:ea typeface="ヒラギノ角ゴ Pro W3" charset="0"/>
          <a:cs typeface="ヒラギノ角ゴ Pro W3" charset="0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 b="1">
          <a:solidFill>
            <a:srgbClr val="606060"/>
          </a:solidFill>
          <a:latin typeface="Arial Narrow" pitchFamily="32" charset="0"/>
          <a:ea typeface="ヒラギノ角ゴ Pro W3" charset="0"/>
          <a:cs typeface="ヒラギノ角ゴ Pro W3" charset="0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 b="1">
          <a:solidFill>
            <a:srgbClr val="606060"/>
          </a:solidFill>
          <a:latin typeface="Arial Narrow" pitchFamily="32" charset="0"/>
          <a:ea typeface="ヒラギノ角ゴ Pro W3" charset="0"/>
          <a:cs typeface="ヒラギノ角ゴ Pro W3" charset="0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 b="1">
          <a:solidFill>
            <a:srgbClr val="606060"/>
          </a:solidFill>
          <a:latin typeface="Arial Narrow" pitchFamily="32" charset="0"/>
          <a:ea typeface="ヒラギノ角ゴ Pro W3" charset="0"/>
          <a:cs typeface="ヒラギノ角ゴ Pro W3" charset="0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 b="1">
          <a:solidFill>
            <a:srgbClr val="606060"/>
          </a:solidFill>
          <a:latin typeface="Arial Narrow" pitchFamily="32" charset="0"/>
          <a:ea typeface="ヒラギノ角ゴ Pro W3" charset="0"/>
          <a:cs typeface="ヒラギノ角ゴ Pro W3" charset="0"/>
        </a:defRPr>
      </a:lvl9pPr>
    </p:titleStyle>
    <p:bodyStyle>
      <a:lvl1pPr marL="342900" indent="-342900" algn="l" defTabSz="457200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7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4" Type="http://schemas.openxmlformats.org/officeDocument/2006/relationships/image" Target="../media/image32.jpe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image" Target="../media/image37.png"/><Relationship Id="rId5" Type="http://schemas.openxmlformats.org/officeDocument/2006/relationships/oleObject" Target="../embeddings/oleObject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df"/><Relationship Id="rId4" Type="http://schemas.openxmlformats.org/officeDocument/2006/relationships/image" Target="../media/image44.png"/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jpeg"/><Relationship Id="rId5" Type="http://schemas.openxmlformats.org/officeDocument/2006/relationships/image" Target="../media/image55.png"/><Relationship Id="rId6" Type="http://schemas.openxmlformats.org/officeDocument/2006/relationships/image" Target="../media/image56.png"/><Relationship Id="rId7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5" Type="http://schemas.openxmlformats.org/officeDocument/2006/relationships/image" Target="../media/image66.png"/><Relationship Id="rId6" Type="http://schemas.openxmlformats.org/officeDocument/2006/relationships/image" Target="../media/image67.png"/><Relationship Id="rId7" Type="http://schemas.openxmlformats.org/officeDocument/2006/relationships/image" Target="../media/image68.png"/><Relationship Id="rId8" Type="http://schemas.openxmlformats.org/officeDocument/2006/relationships/image" Target="../media/image69.png"/><Relationship Id="rId9" Type="http://schemas.openxmlformats.org/officeDocument/2006/relationships/image" Target="../media/image70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4" Type="http://schemas.openxmlformats.org/officeDocument/2006/relationships/image" Target="../media/image73.png"/><Relationship Id="rId5" Type="http://schemas.openxmlformats.org/officeDocument/2006/relationships/image" Target="../media/image74.png"/><Relationship Id="rId6" Type="http://schemas.openxmlformats.org/officeDocument/2006/relationships/image" Target="../media/image75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1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4" Type="http://schemas.openxmlformats.org/officeDocument/2006/relationships/image" Target="../media/image77.png"/><Relationship Id="rId5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7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8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jpeg"/><Relationship Id="rId8" Type="http://schemas.openxmlformats.org/officeDocument/2006/relationships/image" Target="../media/image17.png"/><Relationship Id="rId9" Type="http://schemas.openxmlformats.org/officeDocument/2006/relationships/image" Target="../media/image18.png"/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81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8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8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4" Type="http://schemas.openxmlformats.org/officeDocument/2006/relationships/image" Target="../media/image17.png"/><Relationship Id="rId5" Type="http://schemas.openxmlformats.org/officeDocument/2006/relationships/image" Target="../media/image84.jpeg"/><Relationship Id="rId6" Type="http://schemas.openxmlformats.org/officeDocument/2006/relationships/image" Target="../media/image85.jpeg"/><Relationship Id="rId7" Type="http://schemas.openxmlformats.org/officeDocument/2006/relationships/image" Target="../media/image86.jpeg"/><Relationship Id="rId8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4" Type="http://schemas.openxmlformats.org/officeDocument/2006/relationships/image" Target="../media/image89.png"/><Relationship Id="rId5" Type="http://schemas.openxmlformats.org/officeDocument/2006/relationships/image" Target="../media/image90.png"/><Relationship Id="rId1" Type="http://schemas.openxmlformats.org/officeDocument/2006/relationships/slideLayout" Target="../slideLayouts/slideLayout31.xml"/><Relationship Id="rId2" Type="http://schemas.openxmlformats.org/officeDocument/2006/relationships/notesSlide" Target="../notesSlides/notesSlide2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Relationship Id="rId2" Type="http://schemas.openxmlformats.org/officeDocument/2006/relationships/image" Target="../media/image91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1.jpeg"/><Relationship Id="rId5" Type="http://schemas.openxmlformats.org/officeDocument/2006/relationships/image" Target="../media/image93.jpeg"/><Relationship Id="rId6" Type="http://schemas.openxmlformats.org/officeDocument/2006/relationships/image" Target="../media/image94.jpeg"/><Relationship Id="rId7" Type="http://schemas.openxmlformats.org/officeDocument/2006/relationships/image" Target="../media/image95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2.png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5.png"/><Relationship Id="rId12" Type="http://schemas.openxmlformats.org/officeDocument/2006/relationships/image" Target="../media/image26.wmf"/><Relationship Id="rId13" Type="http://schemas.openxmlformats.org/officeDocument/2006/relationships/image" Target="../media/image18.png"/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9.jpeg"/><Relationship Id="rId4" Type="http://schemas.openxmlformats.org/officeDocument/2006/relationships/image" Target="../media/image13.png"/><Relationship Id="rId5" Type="http://schemas.openxmlformats.org/officeDocument/2006/relationships/image" Target="../media/image20.jpeg"/><Relationship Id="rId6" Type="http://schemas.openxmlformats.org/officeDocument/2006/relationships/image" Target="../media/image21.jpeg"/><Relationship Id="rId7" Type="http://schemas.openxmlformats.org/officeDocument/2006/relationships/image" Target="../media/image22.jpeg"/><Relationship Id="rId8" Type="http://schemas.openxmlformats.org/officeDocument/2006/relationships/image" Target="../media/image23.jpeg"/><Relationship Id="rId9" Type="http://schemas.openxmlformats.org/officeDocument/2006/relationships/image" Target="../media/image17.png"/><Relationship Id="rId10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8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Titel 3"/>
          <p:cNvSpPr>
            <a:spLocks noGrp="1"/>
          </p:cNvSpPr>
          <p:nvPr>
            <p:ph type="ctrTitle"/>
          </p:nvPr>
        </p:nvSpPr>
        <p:spPr>
          <a:xfrm>
            <a:off x="1905000" y="4581525"/>
            <a:ext cx="6915150" cy="360363"/>
          </a:xfrm>
        </p:spPr>
        <p:txBody>
          <a:bodyPr/>
          <a:lstStyle/>
          <a:p>
            <a:r>
              <a:rPr lang="de-DE" altLang="de-DE" sz="2300" dirty="0" smtClean="0">
                <a:latin typeface="Arial Narrow" pitchFamily="34" charset="0"/>
                <a:cs typeface="Arial" pitchFamily="34" charset="0"/>
              </a:rPr>
              <a:t>Paul Scherrer Institut</a:t>
            </a:r>
          </a:p>
        </p:txBody>
      </p:sp>
      <p:sp>
        <p:nvSpPr>
          <p:cNvPr id="9223" name="Untertitel 4"/>
          <p:cNvSpPr>
            <a:spLocks/>
          </p:cNvSpPr>
          <p:nvPr/>
        </p:nvSpPr>
        <p:spPr bwMode="auto">
          <a:xfrm>
            <a:off x="1903413" y="5373688"/>
            <a:ext cx="7010400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>
              <a:lnSpc>
                <a:spcPct val="110000"/>
              </a:lnSpc>
              <a:buClr>
                <a:schemeClr val="accent2"/>
              </a:buClr>
            </a:pPr>
            <a:r>
              <a:rPr lang="de-DE" altLang="de-DE" sz="2300" b="1" dirty="0" smtClean="0">
                <a:latin typeface="Arial Narrow" pitchFamily="34" charset="0"/>
              </a:rPr>
              <a:t>Jungfrau, Mönch and Eiger:</a:t>
            </a:r>
            <a:r>
              <a:rPr lang="de-DE" altLang="de-DE" sz="2300" b="1" dirty="0" smtClean="0">
                <a:latin typeface="Arial Narrow" pitchFamily="34" charset="0"/>
              </a:rPr>
              <a:t> </a:t>
            </a:r>
            <a:r>
              <a:rPr lang="de-DE" altLang="de-DE" sz="2300" b="1" dirty="0" err="1" smtClean="0">
                <a:latin typeface="Arial Narrow" pitchFamily="34" charset="0"/>
              </a:rPr>
              <a:t>Detector</a:t>
            </a:r>
            <a:r>
              <a:rPr lang="de-DE" altLang="de-DE" sz="2300" b="1" dirty="0" smtClean="0">
                <a:latin typeface="Arial Narrow" pitchFamily="34" charset="0"/>
              </a:rPr>
              <a:t> </a:t>
            </a:r>
            <a:r>
              <a:rPr lang="de-DE" altLang="de-DE" sz="2300" b="1" dirty="0">
                <a:latin typeface="Arial Narrow" pitchFamily="34" charset="0"/>
              </a:rPr>
              <a:t>Development at </a:t>
            </a:r>
            <a:r>
              <a:rPr lang="de-DE" altLang="de-DE" sz="2300" b="1" dirty="0" err="1">
                <a:latin typeface="Arial Narrow" pitchFamily="34" charset="0"/>
              </a:rPr>
              <a:t>the</a:t>
            </a:r>
            <a:r>
              <a:rPr lang="de-DE" altLang="de-DE" sz="2300" b="1" dirty="0">
                <a:latin typeface="Arial Narrow" pitchFamily="34" charset="0"/>
              </a:rPr>
              <a:t> Swiss Light Source</a:t>
            </a:r>
            <a:endParaRPr lang="de-DE" altLang="de-DE" sz="2500" b="1" dirty="0">
              <a:latin typeface="Arial Narrow" pitchFamily="34" charset="0"/>
            </a:endParaRPr>
          </a:p>
        </p:txBody>
      </p:sp>
      <p:sp>
        <p:nvSpPr>
          <p:cNvPr id="9224" name="Titel 3"/>
          <p:cNvSpPr>
            <a:spLocks/>
          </p:cNvSpPr>
          <p:nvPr/>
        </p:nvSpPr>
        <p:spPr bwMode="auto">
          <a:xfrm>
            <a:off x="1903413" y="4940300"/>
            <a:ext cx="691515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r>
              <a:rPr lang="de-DE" altLang="de-DE" sz="2300">
                <a:latin typeface="Arial Narrow" pitchFamily="34" charset="0"/>
                <a:cs typeface="Arial" pitchFamily="34" charset="0"/>
              </a:rPr>
              <a:t>Bernd Schmitt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8001000" y="6661150"/>
            <a:ext cx="838200" cy="228600"/>
          </a:xfr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r>
              <a:rPr lang="de-DE" altLang="de-DE" sz="800">
                <a:latin typeface="Arial Narrow" pitchFamily="34" charset="0"/>
              </a:rPr>
              <a:t>Seite </a:t>
            </a:r>
            <a:fld id="{BD44F8DF-461E-474E-A5D2-9A14558D17FB}" type="slidenum">
              <a:rPr lang="de-DE" altLang="de-DE" sz="800">
                <a:latin typeface="Arial Narrow" pitchFamily="34" charset="0"/>
              </a:rPr>
              <a:pPr/>
              <a:t>10</a:t>
            </a:fld>
            <a:endParaRPr lang="de-DE" altLang="de-DE" sz="800">
              <a:latin typeface="Arial Narrow" pitchFamily="34" charset="0"/>
            </a:endParaRPr>
          </a:p>
        </p:txBody>
      </p:sp>
      <p:sp>
        <p:nvSpPr>
          <p:cNvPr id="14341" name="Titel 2"/>
          <p:cNvSpPr>
            <a:spLocks noGrp="1"/>
          </p:cNvSpPr>
          <p:nvPr>
            <p:ph type="title"/>
          </p:nvPr>
        </p:nvSpPr>
        <p:spPr>
          <a:xfrm>
            <a:off x="1619250" y="144463"/>
            <a:ext cx="7219950" cy="549275"/>
          </a:xfrm>
          <a:ln/>
        </p:spPr>
        <p:txBody>
          <a:bodyPr/>
          <a:lstStyle/>
          <a:p>
            <a:r>
              <a:rPr lang="de-DE" altLang="de-DE" smtClean="0"/>
              <a:t>From single photon counting detectors at PSI…</a:t>
            </a:r>
          </a:p>
        </p:txBody>
      </p:sp>
      <p:grpSp>
        <p:nvGrpSpPr>
          <p:cNvPr id="2" name="Group 380"/>
          <p:cNvGrpSpPr>
            <a:grpSpLocks/>
          </p:cNvGrpSpPr>
          <p:nvPr/>
        </p:nvGrpSpPr>
        <p:grpSpPr bwMode="auto">
          <a:xfrm>
            <a:off x="-323850" y="1463675"/>
            <a:ext cx="9864725" cy="3910013"/>
            <a:chOff x="-204" y="450"/>
            <a:chExt cx="6214" cy="2463"/>
          </a:xfrm>
        </p:grpSpPr>
        <p:grpSp>
          <p:nvGrpSpPr>
            <p:cNvPr id="14489" name="Group 35"/>
            <p:cNvGrpSpPr>
              <a:grpSpLocks/>
            </p:cNvGrpSpPr>
            <p:nvPr/>
          </p:nvGrpSpPr>
          <p:grpSpPr bwMode="auto">
            <a:xfrm>
              <a:off x="-204" y="450"/>
              <a:ext cx="2223" cy="2463"/>
              <a:chOff x="543" y="4755"/>
              <a:chExt cx="2223" cy="2463"/>
            </a:xfrm>
          </p:grpSpPr>
          <p:sp>
            <p:nvSpPr>
              <p:cNvPr id="14498" name="Rectangle 36"/>
              <p:cNvSpPr>
                <a:spLocks noChangeArrowheads="1"/>
              </p:cNvSpPr>
              <p:nvPr/>
            </p:nvSpPr>
            <p:spPr bwMode="auto">
              <a:xfrm>
                <a:off x="543" y="4755"/>
                <a:ext cx="2223" cy="6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9pPr>
              </a:lstStyle>
              <a:p>
                <a:pPr algn="ctr" eaLnBrk="1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r>
                  <a:rPr lang="en-US" altLang="de-DE" sz="1800" b="1">
                    <a:solidFill>
                      <a:srgbClr val="000099"/>
                    </a:solidFill>
                    <a:latin typeface="Arial" pitchFamily="34" charset="0"/>
                  </a:rPr>
                  <a:t>MYTHEN</a:t>
                </a:r>
              </a:p>
              <a:p>
                <a:pPr algn="ctr" eaLnBrk="1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r>
                  <a:rPr lang="en-US" altLang="de-DE" sz="1400">
                    <a:solidFill>
                      <a:srgbClr val="000099"/>
                    </a:solidFill>
                    <a:latin typeface="Arial" pitchFamily="34" charset="0"/>
                  </a:rPr>
                  <a:t>1k to 30k 50</a:t>
                </a:r>
                <a:r>
                  <a:rPr lang="el-GR" altLang="de-DE" sz="1400">
                    <a:solidFill>
                      <a:srgbClr val="000099"/>
                    </a:solidFill>
                    <a:latin typeface="Arial" pitchFamily="34" charset="0"/>
                    <a:cs typeface="Arial" pitchFamily="34" charset="0"/>
                  </a:rPr>
                  <a:t>μ</a:t>
                </a:r>
                <a:r>
                  <a:rPr lang="en-US" altLang="de-DE" sz="1400">
                    <a:solidFill>
                      <a:srgbClr val="000099"/>
                    </a:solidFill>
                    <a:latin typeface="Arial" pitchFamily="34" charset="0"/>
                    <a:cs typeface="Arial" pitchFamily="34" charset="0"/>
                  </a:rPr>
                  <a:t>m </a:t>
                </a:r>
                <a:r>
                  <a:rPr lang="en-US" altLang="de-DE" sz="1400">
                    <a:solidFill>
                      <a:srgbClr val="000099"/>
                    </a:solidFill>
                    <a:latin typeface="Arial" pitchFamily="34" charset="0"/>
                  </a:rPr>
                  <a:t>strips for</a:t>
                </a:r>
              </a:p>
              <a:p>
                <a:pPr algn="ctr" eaLnBrk="1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r>
                  <a:rPr lang="en-US" altLang="de-DE" sz="1400">
                    <a:solidFill>
                      <a:srgbClr val="000099"/>
                    </a:solidFill>
                    <a:latin typeface="Arial" pitchFamily="34" charset="0"/>
                  </a:rPr>
                  <a:t>powder diffraction, small angle </a:t>
                </a:r>
              </a:p>
              <a:p>
                <a:pPr algn="ctr" eaLnBrk="1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r>
                  <a:rPr lang="en-US" altLang="de-DE" sz="1400">
                    <a:solidFill>
                      <a:srgbClr val="000099"/>
                    </a:solidFill>
                    <a:latin typeface="Arial" pitchFamily="34" charset="0"/>
                  </a:rPr>
                  <a:t>scattering, medical imaging…</a:t>
                </a:r>
              </a:p>
            </p:txBody>
          </p:sp>
          <p:pic>
            <p:nvPicPr>
              <p:cNvPr id="14499" name="Picture 37" descr="mythen"/>
              <p:cNvPicPr preferRelativeResize="0"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3" y="5631"/>
                <a:ext cx="1323" cy="15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4490" name="Group 38"/>
            <p:cNvGrpSpPr>
              <a:grpSpLocks/>
            </p:cNvGrpSpPr>
            <p:nvPr/>
          </p:nvGrpSpPr>
          <p:grpSpPr bwMode="auto">
            <a:xfrm>
              <a:off x="1792" y="450"/>
              <a:ext cx="2223" cy="2463"/>
              <a:chOff x="2811" y="4793"/>
              <a:chExt cx="2223" cy="2463"/>
            </a:xfrm>
          </p:grpSpPr>
          <p:pic>
            <p:nvPicPr>
              <p:cNvPr id="14496" name="Picture 39" descr="PILATUS 6M"/>
              <p:cNvPicPr preferRelativeResize="0"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41" y="5669"/>
                <a:ext cx="1562" cy="15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497" name="Rectangle 40"/>
              <p:cNvSpPr>
                <a:spLocks noChangeArrowheads="1"/>
              </p:cNvSpPr>
              <p:nvPr/>
            </p:nvSpPr>
            <p:spPr bwMode="auto">
              <a:xfrm>
                <a:off x="2811" y="4793"/>
                <a:ext cx="2223" cy="6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9pPr>
              </a:lstStyle>
              <a:p>
                <a:pPr algn="ctr" eaLnBrk="1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r>
                  <a:rPr lang="en-US" altLang="de-DE" sz="1800" b="1">
                    <a:solidFill>
                      <a:srgbClr val="000099"/>
                    </a:solidFill>
                    <a:latin typeface="Arial" pitchFamily="34" charset="0"/>
                  </a:rPr>
                  <a:t>PILATUS</a:t>
                </a:r>
              </a:p>
              <a:p>
                <a:pPr algn="ctr" eaLnBrk="1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r>
                  <a:rPr lang="en-US" altLang="de-DE" sz="1400">
                    <a:solidFill>
                      <a:srgbClr val="000099"/>
                    </a:solidFill>
                    <a:latin typeface="Arial" pitchFamily="34" charset="0"/>
                  </a:rPr>
                  <a:t>100k to 6M 172</a:t>
                </a:r>
                <a:r>
                  <a:rPr lang="el-GR" altLang="de-DE" sz="1400">
                    <a:solidFill>
                      <a:srgbClr val="000099"/>
                    </a:solidFill>
                    <a:latin typeface="Arial" pitchFamily="34" charset="0"/>
                  </a:rPr>
                  <a:t>μ</a:t>
                </a:r>
                <a:r>
                  <a:rPr lang="en-US" altLang="de-DE" sz="1400">
                    <a:solidFill>
                      <a:srgbClr val="000099"/>
                    </a:solidFill>
                    <a:latin typeface="Arial" pitchFamily="34" charset="0"/>
                  </a:rPr>
                  <a:t>m pixels </a:t>
                </a:r>
              </a:p>
              <a:p>
                <a:pPr algn="ctr" eaLnBrk="1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r>
                  <a:rPr lang="en-US" altLang="de-DE" sz="1400">
                    <a:solidFill>
                      <a:srgbClr val="000099"/>
                    </a:solidFill>
                    <a:latin typeface="Arial" pitchFamily="34" charset="0"/>
                  </a:rPr>
                  <a:t>for protein crystallography, small </a:t>
                </a:r>
              </a:p>
              <a:p>
                <a:pPr algn="ctr" eaLnBrk="1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r>
                  <a:rPr lang="en-US" altLang="de-DE" sz="1400">
                    <a:solidFill>
                      <a:srgbClr val="000099"/>
                    </a:solidFill>
                    <a:latin typeface="Arial" pitchFamily="34" charset="0"/>
                  </a:rPr>
                  <a:t>angle scattering, imaging …</a:t>
                </a:r>
              </a:p>
            </p:txBody>
          </p:sp>
        </p:grpSp>
        <p:grpSp>
          <p:nvGrpSpPr>
            <p:cNvPr id="14491" name="Group 379"/>
            <p:cNvGrpSpPr>
              <a:grpSpLocks/>
            </p:cNvGrpSpPr>
            <p:nvPr/>
          </p:nvGrpSpPr>
          <p:grpSpPr bwMode="auto">
            <a:xfrm>
              <a:off x="3787" y="450"/>
              <a:ext cx="2223" cy="2218"/>
              <a:chOff x="3787" y="450"/>
              <a:chExt cx="2223" cy="2218"/>
            </a:xfrm>
          </p:grpSpPr>
          <p:grpSp>
            <p:nvGrpSpPr>
              <p:cNvPr id="14492" name="Group 378"/>
              <p:cNvGrpSpPr>
                <a:grpSpLocks/>
              </p:cNvGrpSpPr>
              <p:nvPr/>
            </p:nvGrpSpPr>
            <p:grpSpPr bwMode="auto">
              <a:xfrm>
                <a:off x="4014" y="1389"/>
                <a:ext cx="1581" cy="1279"/>
                <a:chOff x="4014" y="1389"/>
                <a:chExt cx="1581" cy="1279"/>
              </a:xfrm>
            </p:grpSpPr>
            <p:pic>
              <p:nvPicPr>
                <p:cNvPr id="14494" name="Picture 14" descr="IMG_207.tiff"/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    </a:ext>
                  </a:extLst>
                </a:blip>
                <a:srcRect l="8228" t="781" r="2084" b="2303"/>
                <a:stretch>
                  <a:fillRect/>
                </a:stretch>
              </p:blipFill>
              <p:spPr bwMode="auto">
                <a:xfrm rot="-3550085">
                  <a:off x="4369" y="1442"/>
                  <a:ext cx="871" cy="158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4495" name="Picture 44" descr="flower"/>
                <p:cNvPicPr preferRelativeResize="0"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876" y="1389"/>
                  <a:ext cx="680" cy="59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14493" name="Rectangle 45"/>
              <p:cNvSpPr>
                <a:spLocks noChangeArrowheads="1"/>
              </p:cNvSpPr>
              <p:nvPr/>
            </p:nvSpPr>
            <p:spPr bwMode="auto">
              <a:xfrm>
                <a:off x="3787" y="450"/>
                <a:ext cx="2223" cy="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9pPr>
              </a:lstStyle>
              <a:p>
                <a:pPr algn="ctr" eaLnBrk="1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r>
                  <a:rPr lang="en-US" altLang="de-DE" sz="1800" b="1" dirty="0">
                    <a:solidFill>
                      <a:srgbClr val="000099"/>
                    </a:solidFill>
                    <a:latin typeface="Arial" pitchFamily="34" charset="0"/>
                  </a:rPr>
                  <a:t>EIGER</a:t>
                </a:r>
                <a:endParaRPr lang="en-US" altLang="de-DE" sz="1400" dirty="0">
                  <a:solidFill>
                    <a:srgbClr val="000099"/>
                  </a:solidFill>
                  <a:latin typeface="Arial" pitchFamily="34" charset="0"/>
                </a:endParaRPr>
              </a:p>
              <a:p>
                <a:pPr eaLnBrk="1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r>
                  <a:rPr lang="en-US" altLang="de-DE" sz="1400" dirty="0">
                    <a:solidFill>
                      <a:srgbClr val="000099"/>
                    </a:solidFill>
                    <a:latin typeface="Arial" pitchFamily="34" charset="0"/>
                  </a:rPr>
                  <a:t>500k to 9M 75</a:t>
                </a:r>
                <a:r>
                  <a:rPr lang="el-GR" altLang="de-DE" sz="1400" dirty="0">
                    <a:solidFill>
                      <a:srgbClr val="000099"/>
                    </a:solidFill>
                    <a:latin typeface="Arial" pitchFamily="34" charset="0"/>
                  </a:rPr>
                  <a:t>μ</a:t>
                </a:r>
                <a:r>
                  <a:rPr lang="en-US" altLang="de-DE" sz="1400" dirty="0" err="1">
                    <a:solidFill>
                      <a:srgbClr val="000099"/>
                    </a:solidFill>
                    <a:latin typeface="Arial" pitchFamily="34" charset="0"/>
                  </a:rPr>
                  <a:t>m</a:t>
                </a:r>
                <a:r>
                  <a:rPr lang="en-US" altLang="de-DE" sz="1400" dirty="0">
                    <a:solidFill>
                      <a:srgbClr val="000099"/>
                    </a:solidFill>
                    <a:latin typeface="Arial" pitchFamily="34" charset="0"/>
                  </a:rPr>
                  <a:t> pixels, for small </a:t>
                </a:r>
              </a:p>
              <a:p>
                <a:r>
                  <a:rPr lang="en-US" altLang="de-DE" sz="1400" dirty="0">
                    <a:solidFill>
                      <a:srgbClr val="000099"/>
                    </a:solidFill>
                    <a:latin typeface="Arial" pitchFamily="34" charset="0"/>
                  </a:rPr>
                  <a:t>angle scattering, CDI</a:t>
                </a:r>
                <a:r>
                  <a:rPr lang="en-US" altLang="de-DE" sz="1400" dirty="0" smtClean="0">
                    <a:solidFill>
                      <a:srgbClr val="000099"/>
                    </a:solidFill>
                    <a:latin typeface="Arial" pitchFamily="34" charset="0"/>
                  </a:rPr>
                  <a:t>, </a:t>
                </a:r>
                <a:endParaRPr lang="en-US" altLang="de-DE" sz="1400" dirty="0">
                  <a:solidFill>
                    <a:srgbClr val="000099"/>
                  </a:solidFill>
                  <a:latin typeface="Arial" pitchFamily="34" charset="0"/>
                </a:endParaRPr>
              </a:p>
              <a:p>
                <a:r>
                  <a:rPr lang="en-US" altLang="de-DE" sz="1400" dirty="0">
                    <a:solidFill>
                      <a:srgbClr val="000099"/>
                    </a:solidFill>
                    <a:latin typeface="Arial" pitchFamily="34" charset="0"/>
                  </a:rPr>
                  <a:t>protein crystallography, imaging ....</a:t>
                </a:r>
              </a:p>
            </p:txBody>
          </p:sp>
        </p:grpSp>
      </p:grpSp>
      <p:grpSp>
        <p:nvGrpSpPr>
          <p:cNvPr id="7" name="Group 381"/>
          <p:cNvGrpSpPr>
            <a:grpSpLocks/>
          </p:cNvGrpSpPr>
          <p:nvPr/>
        </p:nvGrpSpPr>
        <p:grpSpPr bwMode="auto">
          <a:xfrm>
            <a:off x="684213" y="3357563"/>
            <a:ext cx="6992937" cy="3035300"/>
            <a:chOff x="431" y="2115"/>
            <a:chExt cx="4405" cy="1912"/>
          </a:xfrm>
        </p:grpSpPr>
        <p:sp>
          <p:nvSpPr>
            <p:cNvPr id="14445" name="Freeform 382"/>
            <p:cNvSpPr>
              <a:spLocks noChangeArrowheads="1"/>
            </p:cNvSpPr>
            <p:nvPr/>
          </p:nvSpPr>
          <p:spPr bwMode="auto">
            <a:xfrm>
              <a:off x="1066" y="2387"/>
              <a:ext cx="77" cy="277"/>
            </a:xfrm>
            <a:custGeom>
              <a:avLst/>
              <a:gdLst>
                <a:gd name="T0" fmla="*/ 0 w 751"/>
                <a:gd name="T1" fmla="*/ 0 h 2857"/>
                <a:gd name="T2" fmla="*/ 0 w 751"/>
                <a:gd name="T3" fmla="*/ 0 h 2857"/>
                <a:gd name="T4" fmla="*/ 0 w 751"/>
                <a:gd name="T5" fmla="*/ 0 h 2857"/>
                <a:gd name="T6" fmla="*/ 0 w 751"/>
                <a:gd name="T7" fmla="*/ 0 h 2857"/>
                <a:gd name="T8" fmla="*/ 0 w 751"/>
                <a:gd name="T9" fmla="*/ 0 h 2857"/>
                <a:gd name="T10" fmla="*/ 0 w 751"/>
                <a:gd name="T11" fmla="*/ 0 h 2857"/>
                <a:gd name="T12" fmla="*/ 0 w 751"/>
                <a:gd name="T13" fmla="*/ 0 h 2857"/>
                <a:gd name="T14" fmla="*/ 0 w 751"/>
                <a:gd name="T15" fmla="*/ 0 h 2857"/>
                <a:gd name="T16" fmla="*/ 0 w 751"/>
                <a:gd name="T17" fmla="*/ 0 h 2857"/>
                <a:gd name="T18" fmla="*/ 0 w 751"/>
                <a:gd name="T19" fmla="*/ 0 h 2857"/>
                <a:gd name="T20" fmla="*/ 0 w 751"/>
                <a:gd name="T21" fmla="*/ 0 h 2857"/>
                <a:gd name="T22" fmla="*/ 0 w 751"/>
                <a:gd name="T23" fmla="*/ 0 h 285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51"/>
                <a:gd name="T37" fmla="*/ 0 h 2857"/>
                <a:gd name="T38" fmla="*/ 751 w 751"/>
                <a:gd name="T39" fmla="*/ 2857 h 285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51" h="2857">
                  <a:moveTo>
                    <a:pt x="0" y="2768"/>
                  </a:moveTo>
                  <a:cubicBezTo>
                    <a:pt x="200" y="2628"/>
                    <a:pt x="184" y="2419"/>
                    <a:pt x="192" y="2237"/>
                  </a:cubicBezTo>
                  <a:cubicBezTo>
                    <a:pt x="200" y="2059"/>
                    <a:pt x="213" y="1884"/>
                    <a:pt x="227" y="1708"/>
                  </a:cubicBezTo>
                  <a:cubicBezTo>
                    <a:pt x="241" y="1530"/>
                    <a:pt x="279" y="1353"/>
                    <a:pt x="279" y="1176"/>
                  </a:cubicBezTo>
                  <a:cubicBezTo>
                    <a:pt x="280" y="1000"/>
                    <a:pt x="306" y="823"/>
                    <a:pt x="314" y="646"/>
                  </a:cubicBezTo>
                  <a:cubicBezTo>
                    <a:pt x="317" y="588"/>
                    <a:pt x="328" y="0"/>
                    <a:pt x="314" y="471"/>
                  </a:cubicBezTo>
                  <a:cubicBezTo>
                    <a:pt x="309" y="648"/>
                    <a:pt x="322" y="823"/>
                    <a:pt x="331" y="1000"/>
                  </a:cubicBezTo>
                  <a:cubicBezTo>
                    <a:pt x="340" y="1178"/>
                    <a:pt x="358" y="1353"/>
                    <a:pt x="366" y="1532"/>
                  </a:cubicBezTo>
                  <a:cubicBezTo>
                    <a:pt x="374" y="1708"/>
                    <a:pt x="390" y="1882"/>
                    <a:pt x="384" y="2060"/>
                  </a:cubicBezTo>
                  <a:cubicBezTo>
                    <a:pt x="378" y="2239"/>
                    <a:pt x="428" y="2417"/>
                    <a:pt x="488" y="2591"/>
                  </a:cubicBezTo>
                  <a:lnTo>
                    <a:pt x="611" y="2768"/>
                  </a:lnTo>
                  <a:lnTo>
                    <a:pt x="750" y="2856"/>
                  </a:lnTo>
                </a:path>
              </a:pathLst>
            </a:custGeom>
            <a:noFill/>
            <a:ln w="38100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446" name="Freeform 383"/>
            <p:cNvSpPr>
              <a:spLocks noChangeArrowheads="1"/>
            </p:cNvSpPr>
            <p:nvPr/>
          </p:nvSpPr>
          <p:spPr bwMode="auto">
            <a:xfrm>
              <a:off x="2121" y="2115"/>
              <a:ext cx="424" cy="545"/>
            </a:xfrm>
            <a:custGeom>
              <a:avLst/>
              <a:gdLst>
                <a:gd name="T0" fmla="*/ 0 w 3720"/>
                <a:gd name="T1" fmla="*/ 0 h 5376"/>
                <a:gd name="T2" fmla="*/ 0 w 3720"/>
                <a:gd name="T3" fmla="*/ 0 h 5376"/>
                <a:gd name="T4" fmla="*/ 0 w 3720"/>
                <a:gd name="T5" fmla="*/ 0 h 5376"/>
                <a:gd name="T6" fmla="*/ 0 w 3720"/>
                <a:gd name="T7" fmla="*/ 0 h 5376"/>
                <a:gd name="T8" fmla="*/ 0 w 3720"/>
                <a:gd name="T9" fmla="*/ 0 h 5376"/>
                <a:gd name="T10" fmla="*/ 0 w 3720"/>
                <a:gd name="T11" fmla="*/ 0 h 5376"/>
                <a:gd name="T12" fmla="*/ 0 w 3720"/>
                <a:gd name="T13" fmla="*/ 0 h 5376"/>
                <a:gd name="T14" fmla="*/ 0 w 3720"/>
                <a:gd name="T15" fmla="*/ 0 h 5376"/>
                <a:gd name="T16" fmla="*/ 0 w 3720"/>
                <a:gd name="T17" fmla="*/ 0 h 5376"/>
                <a:gd name="T18" fmla="*/ 0 w 3720"/>
                <a:gd name="T19" fmla="*/ 0 h 5376"/>
                <a:gd name="T20" fmla="*/ 0 w 3720"/>
                <a:gd name="T21" fmla="*/ 0 h 5376"/>
                <a:gd name="T22" fmla="*/ 0 w 3720"/>
                <a:gd name="T23" fmla="*/ 0 h 5376"/>
                <a:gd name="T24" fmla="*/ 0 w 3720"/>
                <a:gd name="T25" fmla="*/ 0 h 5376"/>
                <a:gd name="T26" fmla="*/ 0 w 3720"/>
                <a:gd name="T27" fmla="*/ 0 h 5376"/>
                <a:gd name="T28" fmla="*/ 0 w 3720"/>
                <a:gd name="T29" fmla="*/ 0 h 5376"/>
                <a:gd name="T30" fmla="*/ 0 w 3720"/>
                <a:gd name="T31" fmla="*/ 0 h 5376"/>
                <a:gd name="T32" fmla="*/ 0 w 3720"/>
                <a:gd name="T33" fmla="*/ 0 h 5376"/>
                <a:gd name="T34" fmla="*/ 0 w 3720"/>
                <a:gd name="T35" fmla="*/ 0 h 5376"/>
                <a:gd name="T36" fmla="*/ 0 w 3720"/>
                <a:gd name="T37" fmla="*/ 0 h 5376"/>
                <a:gd name="T38" fmla="*/ 0 w 3720"/>
                <a:gd name="T39" fmla="*/ 0 h 5376"/>
                <a:gd name="T40" fmla="*/ 0 w 3720"/>
                <a:gd name="T41" fmla="*/ 0 h 5376"/>
                <a:gd name="T42" fmla="*/ 0 w 3720"/>
                <a:gd name="T43" fmla="*/ 0 h 5376"/>
                <a:gd name="T44" fmla="*/ 0 w 3720"/>
                <a:gd name="T45" fmla="*/ 0 h 5376"/>
                <a:gd name="T46" fmla="*/ 0 w 3720"/>
                <a:gd name="T47" fmla="*/ 0 h 537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720"/>
                <a:gd name="T73" fmla="*/ 0 h 5376"/>
                <a:gd name="T74" fmla="*/ 3720 w 3720"/>
                <a:gd name="T75" fmla="*/ 5376 h 537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720" h="5376">
                  <a:moveTo>
                    <a:pt x="0" y="5129"/>
                  </a:moveTo>
                  <a:cubicBezTo>
                    <a:pt x="205" y="5225"/>
                    <a:pt x="494" y="5276"/>
                    <a:pt x="769" y="5252"/>
                  </a:cubicBezTo>
                  <a:cubicBezTo>
                    <a:pt x="1145" y="5219"/>
                    <a:pt x="1148" y="4992"/>
                    <a:pt x="1176" y="4841"/>
                  </a:cubicBezTo>
                  <a:cubicBezTo>
                    <a:pt x="1206" y="4677"/>
                    <a:pt x="1166" y="4512"/>
                    <a:pt x="1224" y="4351"/>
                  </a:cubicBezTo>
                  <a:cubicBezTo>
                    <a:pt x="1283" y="4189"/>
                    <a:pt x="1314" y="4024"/>
                    <a:pt x="1320" y="3858"/>
                  </a:cubicBezTo>
                  <a:cubicBezTo>
                    <a:pt x="1325" y="3693"/>
                    <a:pt x="1368" y="3530"/>
                    <a:pt x="1368" y="3366"/>
                  </a:cubicBezTo>
                  <a:cubicBezTo>
                    <a:pt x="1368" y="3203"/>
                    <a:pt x="1382" y="3037"/>
                    <a:pt x="1416" y="2876"/>
                  </a:cubicBezTo>
                  <a:cubicBezTo>
                    <a:pt x="1450" y="2711"/>
                    <a:pt x="1452" y="2548"/>
                    <a:pt x="1464" y="2382"/>
                  </a:cubicBezTo>
                  <a:cubicBezTo>
                    <a:pt x="1477" y="2217"/>
                    <a:pt x="1492" y="2055"/>
                    <a:pt x="1488" y="1892"/>
                  </a:cubicBezTo>
                  <a:cubicBezTo>
                    <a:pt x="1483" y="1725"/>
                    <a:pt x="1533" y="1564"/>
                    <a:pt x="1536" y="1398"/>
                  </a:cubicBezTo>
                  <a:cubicBezTo>
                    <a:pt x="1538" y="1235"/>
                    <a:pt x="1582" y="1071"/>
                    <a:pt x="1607" y="908"/>
                  </a:cubicBezTo>
                  <a:cubicBezTo>
                    <a:pt x="1632" y="742"/>
                    <a:pt x="1684" y="579"/>
                    <a:pt x="1680" y="414"/>
                  </a:cubicBezTo>
                  <a:cubicBezTo>
                    <a:pt x="1666" y="0"/>
                    <a:pt x="2014" y="481"/>
                    <a:pt x="1992" y="579"/>
                  </a:cubicBezTo>
                  <a:cubicBezTo>
                    <a:pt x="1956" y="742"/>
                    <a:pt x="2044" y="908"/>
                    <a:pt x="2064" y="1071"/>
                  </a:cubicBezTo>
                  <a:cubicBezTo>
                    <a:pt x="2083" y="1235"/>
                    <a:pt x="2113" y="1398"/>
                    <a:pt x="2112" y="1564"/>
                  </a:cubicBezTo>
                  <a:cubicBezTo>
                    <a:pt x="2110" y="1727"/>
                    <a:pt x="2160" y="1890"/>
                    <a:pt x="2160" y="2055"/>
                  </a:cubicBezTo>
                  <a:cubicBezTo>
                    <a:pt x="2160" y="2219"/>
                    <a:pt x="2231" y="2382"/>
                    <a:pt x="2231" y="2546"/>
                  </a:cubicBezTo>
                  <a:cubicBezTo>
                    <a:pt x="2231" y="2711"/>
                    <a:pt x="2260" y="2876"/>
                    <a:pt x="2280" y="3038"/>
                  </a:cubicBezTo>
                  <a:cubicBezTo>
                    <a:pt x="2299" y="3203"/>
                    <a:pt x="2350" y="3366"/>
                    <a:pt x="2351" y="3530"/>
                  </a:cubicBezTo>
                  <a:cubicBezTo>
                    <a:pt x="2352" y="3695"/>
                    <a:pt x="2351" y="3859"/>
                    <a:pt x="2399" y="4022"/>
                  </a:cubicBezTo>
                  <a:cubicBezTo>
                    <a:pt x="2447" y="4187"/>
                    <a:pt x="2476" y="4348"/>
                    <a:pt x="2543" y="4514"/>
                  </a:cubicBezTo>
                  <a:cubicBezTo>
                    <a:pt x="2612" y="4682"/>
                    <a:pt x="2686" y="4847"/>
                    <a:pt x="2807" y="5006"/>
                  </a:cubicBezTo>
                  <a:cubicBezTo>
                    <a:pt x="2917" y="5153"/>
                    <a:pt x="3129" y="5328"/>
                    <a:pt x="3480" y="5333"/>
                  </a:cubicBezTo>
                  <a:lnTo>
                    <a:pt x="3719" y="5375"/>
                  </a:lnTo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447" name="Line 384"/>
            <p:cNvSpPr>
              <a:spLocks noChangeShapeType="1"/>
            </p:cNvSpPr>
            <p:nvPr/>
          </p:nvSpPr>
          <p:spPr bwMode="auto">
            <a:xfrm>
              <a:off x="2197" y="2296"/>
              <a:ext cx="580" cy="0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448" name="Text Box 385"/>
            <p:cNvSpPr txBox="1">
              <a:spLocks noChangeArrowheads="1"/>
            </p:cNvSpPr>
            <p:nvPr/>
          </p:nvSpPr>
          <p:spPr bwMode="auto">
            <a:xfrm>
              <a:off x="2079" y="3113"/>
              <a:ext cx="68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9pPr>
            </a:lstStyle>
            <a:p>
              <a:pPr eaLnBrk="1" hangingPunct="1"/>
              <a:r>
                <a:rPr lang="en-US" altLang="de-DE" sz="1600">
                  <a:latin typeface="Arial" pitchFamily="34" charset="0"/>
                </a:rPr>
                <a:t>Threshold</a:t>
              </a:r>
            </a:p>
          </p:txBody>
        </p:sp>
        <p:sp>
          <p:nvSpPr>
            <p:cNvPr id="14449" name="Freeform 386"/>
            <p:cNvSpPr>
              <a:spLocks/>
            </p:cNvSpPr>
            <p:nvPr/>
          </p:nvSpPr>
          <p:spPr bwMode="auto">
            <a:xfrm>
              <a:off x="1353" y="2742"/>
              <a:ext cx="583" cy="449"/>
            </a:xfrm>
            <a:custGeom>
              <a:avLst/>
              <a:gdLst>
                <a:gd name="T0" fmla="*/ 0 w 686"/>
                <a:gd name="T1" fmla="*/ 0 h 700"/>
                <a:gd name="T2" fmla="*/ 158 w 686"/>
                <a:gd name="T3" fmla="*/ 6 h 700"/>
                <a:gd name="T4" fmla="*/ 0 w 686"/>
                <a:gd name="T5" fmla="*/ 13 h 700"/>
                <a:gd name="T6" fmla="*/ 0 w 686"/>
                <a:gd name="T7" fmla="*/ 0 h 7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86"/>
                <a:gd name="T13" fmla="*/ 0 h 700"/>
                <a:gd name="T14" fmla="*/ 686 w 686"/>
                <a:gd name="T15" fmla="*/ 700 h 7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86" h="700">
                  <a:moveTo>
                    <a:pt x="0" y="0"/>
                  </a:moveTo>
                  <a:lnTo>
                    <a:pt x="686" y="350"/>
                  </a:lnTo>
                  <a:lnTo>
                    <a:pt x="0" y="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FF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14450" name="Freeform 387"/>
            <p:cNvSpPr>
              <a:spLocks/>
            </p:cNvSpPr>
            <p:nvPr/>
          </p:nvSpPr>
          <p:spPr bwMode="auto">
            <a:xfrm>
              <a:off x="1353" y="2742"/>
              <a:ext cx="583" cy="449"/>
            </a:xfrm>
            <a:custGeom>
              <a:avLst/>
              <a:gdLst>
                <a:gd name="T0" fmla="*/ 0 w 686"/>
                <a:gd name="T1" fmla="*/ 0 h 700"/>
                <a:gd name="T2" fmla="*/ 158 w 686"/>
                <a:gd name="T3" fmla="*/ 6 h 700"/>
                <a:gd name="T4" fmla="*/ 0 w 686"/>
                <a:gd name="T5" fmla="*/ 13 h 700"/>
                <a:gd name="T6" fmla="*/ 0 w 686"/>
                <a:gd name="T7" fmla="*/ 0 h 7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86"/>
                <a:gd name="T13" fmla="*/ 0 h 700"/>
                <a:gd name="T14" fmla="*/ 686 w 686"/>
                <a:gd name="T15" fmla="*/ 700 h 7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86" h="700">
                  <a:moveTo>
                    <a:pt x="0" y="0"/>
                  </a:moveTo>
                  <a:lnTo>
                    <a:pt x="686" y="350"/>
                  </a:lnTo>
                  <a:lnTo>
                    <a:pt x="0" y="7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451" name="Line 388"/>
            <p:cNvSpPr>
              <a:spLocks noChangeShapeType="1"/>
            </p:cNvSpPr>
            <p:nvPr/>
          </p:nvSpPr>
          <p:spPr bwMode="auto">
            <a:xfrm>
              <a:off x="1936" y="2967"/>
              <a:ext cx="425" cy="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452" name="Line 389"/>
            <p:cNvSpPr>
              <a:spLocks noChangeShapeType="1"/>
            </p:cNvSpPr>
            <p:nvPr/>
          </p:nvSpPr>
          <p:spPr bwMode="auto">
            <a:xfrm>
              <a:off x="866" y="2969"/>
              <a:ext cx="482" cy="1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453" name="Freeform 390"/>
            <p:cNvSpPr>
              <a:spLocks/>
            </p:cNvSpPr>
            <p:nvPr/>
          </p:nvSpPr>
          <p:spPr bwMode="auto">
            <a:xfrm>
              <a:off x="2619" y="2761"/>
              <a:ext cx="267" cy="412"/>
            </a:xfrm>
            <a:custGeom>
              <a:avLst/>
              <a:gdLst>
                <a:gd name="T0" fmla="*/ 0 w 314"/>
                <a:gd name="T1" fmla="*/ 12 h 642"/>
                <a:gd name="T2" fmla="*/ 72 w 314"/>
                <a:gd name="T3" fmla="*/ 9 h 642"/>
                <a:gd name="T4" fmla="*/ 72 w 314"/>
                <a:gd name="T5" fmla="*/ 3 h 642"/>
                <a:gd name="T6" fmla="*/ 0 w 314"/>
                <a:gd name="T7" fmla="*/ 0 h 642"/>
                <a:gd name="T8" fmla="*/ 0 w 314"/>
                <a:gd name="T9" fmla="*/ 12 h 6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4"/>
                <a:gd name="T16" fmla="*/ 0 h 642"/>
                <a:gd name="T17" fmla="*/ 314 w 314"/>
                <a:gd name="T18" fmla="*/ 642 h 6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4" h="642">
                  <a:moveTo>
                    <a:pt x="0" y="642"/>
                  </a:moveTo>
                  <a:lnTo>
                    <a:pt x="314" y="482"/>
                  </a:lnTo>
                  <a:lnTo>
                    <a:pt x="314" y="160"/>
                  </a:lnTo>
                  <a:lnTo>
                    <a:pt x="0" y="0"/>
                  </a:lnTo>
                  <a:lnTo>
                    <a:pt x="0" y="642"/>
                  </a:lnTo>
                  <a:close/>
                </a:path>
              </a:pathLst>
            </a:custGeom>
            <a:solidFill>
              <a:srgbClr val="00FF99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454" name="Freeform 391"/>
            <p:cNvSpPr>
              <a:spLocks/>
            </p:cNvSpPr>
            <p:nvPr/>
          </p:nvSpPr>
          <p:spPr bwMode="auto">
            <a:xfrm>
              <a:off x="2619" y="2761"/>
              <a:ext cx="267" cy="412"/>
            </a:xfrm>
            <a:custGeom>
              <a:avLst/>
              <a:gdLst>
                <a:gd name="T0" fmla="*/ 0 w 314"/>
                <a:gd name="T1" fmla="*/ 12 h 642"/>
                <a:gd name="T2" fmla="*/ 72 w 314"/>
                <a:gd name="T3" fmla="*/ 9 h 642"/>
                <a:gd name="T4" fmla="*/ 72 w 314"/>
                <a:gd name="T5" fmla="*/ 3 h 642"/>
                <a:gd name="T6" fmla="*/ 0 w 314"/>
                <a:gd name="T7" fmla="*/ 0 h 642"/>
                <a:gd name="T8" fmla="*/ 0 w 314"/>
                <a:gd name="T9" fmla="*/ 12 h 6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4"/>
                <a:gd name="T16" fmla="*/ 0 h 642"/>
                <a:gd name="T17" fmla="*/ 314 w 314"/>
                <a:gd name="T18" fmla="*/ 642 h 6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4" h="642">
                  <a:moveTo>
                    <a:pt x="0" y="642"/>
                  </a:moveTo>
                  <a:lnTo>
                    <a:pt x="314" y="482"/>
                  </a:lnTo>
                  <a:lnTo>
                    <a:pt x="314" y="160"/>
                  </a:lnTo>
                  <a:lnTo>
                    <a:pt x="0" y="0"/>
                  </a:lnTo>
                  <a:lnTo>
                    <a:pt x="0" y="642"/>
                  </a:lnTo>
                  <a:close/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455" name="Line 392"/>
            <p:cNvSpPr>
              <a:spLocks noChangeShapeType="1"/>
            </p:cNvSpPr>
            <p:nvPr/>
          </p:nvSpPr>
          <p:spPr bwMode="auto">
            <a:xfrm>
              <a:off x="1220" y="2612"/>
              <a:ext cx="275" cy="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456" name="Line 393"/>
            <p:cNvSpPr>
              <a:spLocks noChangeShapeType="1"/>
            </p:cNvSpPr>
            <p:nvPr/>
          </p:nvSpPr>
          <p:spPr bwMode="auto">
            <a:xfrm flipH="1">
              <a:off x="1633" y="2612"/>
              <a:ext cx="277" cy="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457" name="Freeform 394"/>
            <p:cNvSpPr>
              <a:spLocks noEditPoints="1"/>
            </p:cNvSpPr>
            <p:nvPr/>
          </p:nvSpPr>
          <p:spPr bwMode="auto">
            <a:xfrm>
              <a:off x="1495" y="2505"/>
              <a:ext cx="138" cy="213"/>
            </a:xfrm>
            <a:custGeom>
              <a:avLst/>
              <a:gdLst>
                <a:gd name="T0" fmla="*/ 38 w 162"/>
                <a:gd name="T1" fmla="*/ 0 h 332"/>
                <a:gd name="T2" fmla="*/ 38 w 162"/>
                <a:gd name="T3" fmla="*/ 6 h 332"/>
                <a:gd name="T4" fmla="*/ 0 w 162"/>
                <a:gd name="T5" fmla="*/ 0 h 332"/>
                <a:gd name="T6" fmla="*/ 0 w 162"/>
                <a:gd name="T7" fmla="*/ 6 h 3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2"/>
                <a:gd name="T13" fmla="*/ 0 h 332"/>
                <a:gd name="T14" fmla="*/ 162 w 162"/>
                <a:gd name="T15" fmla="*/ 332 h 3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2" h="332">
                  <a:moveTo>
                    <a:pt x="162" y="0"/>
                  </a:moveTo>
                  <a:lnTo>
                    <a:pt x="162" y="332"/>
                  </a:lnTo>
                  <a:moveTo>
                    <a:pt x="0" y="0"/>
                  </a:moveTo>
                  <a:lnTo>
                    <a:pt x="0" y="332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458" name="Freeform 395"/>
            <p:cNvSpPr>
              <a:spLocks/>
            </p:cNvSpPr>
            <p:nvPr/>
          </p:nvSpPr>
          <p:spPr bwMode="auto">
            <a:xfrm>
              <a:off x="1167" y="2612"/>
              <a:ext cx="53" cy="355"/>
            </a:xfrm>
            <a:custGeom>
              <a:avLst/>
              <a:gdLst>
                <a:gd name="T0" fmla="*/ 15 w 62"/>
                <a:gd name="T1" fmla="*/ 0 h 553"/>
                <a:gd name="T2" fmla="*/ 0 w 62"/>
                <a:gd name="T3" fmla="*/ 0 h 553"/>
                <a:gd name="T4" fmla="*/ 0 w 62"/>
                <a:gd name="T5" fmla="*/ 10 h 553"/>
                <a:gd name="T6" fmla="*/ 0 60000 65536"/>
                <a:gd name="T7" fmla="*/ 0 60000 65536"/>
                <a:gd name="T8" fmla="*/ 0 60000 65536"/>
                <a:gd name="T9" fmla="*/ 0 w 62"/>
                <a:gd name="T10" fmla="*/ 0 h 553"/>
                <a:gd name="T11" fmla="*/ 62 w 62"/>
                <a:gd name="T12" fmla="*/ 553 h 55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2" h="553">
                  <a:moveTo>
                    <a:pt x="62" y="0"/>
                  </a:moveTo>
                  <a:lnTo>
                    <a:pt x="0" y="0"/>
                  </a:lnTo>
                  <a:lnTo>
                    <a:pt x="0" y="553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459" name="Freeform 396"/>
            <p:cNvSpPr>
              <a:spLocks/>
            </p:cNvSpPr>
            <p:nvPr/>
          </p:nvSpPr>
          <p:spPr bwMode="auto">
            <a:xfrm>
              <a:off x="1910" y="2612"/>
              <a:ext cx="133" cy="355"/>
            </a:xfrm>
            <a:custGeom>
              <a:avLst/>
              <a:gdLst>
                <a:gd name="T0" fmla="*/ 0 w 156"/>
                <a:gd name="T1" fmla="*/ 0 h 553"/>
                <a:gd name="T2" fmla="*/ 37 w 156"/>
                <a:gd name="T3" fmla="*/ 0 h 553"/>
                <a:gd name="T4" fmla="*/ 37 w 156"/>
                <a:gd name="T5" fmla="*/ 10 h 553"/>
                <a:gd name="T6" fmla="*/ 0 60000 65536"/>
                <a:gd name="T7" fmla="*/ 0 60000 65536"/>
                <a:gd name="T8" fmla="*/ 0 60000 65536"/>
                <a:gd name="T9" fmla="*/ 0 w 156"/>
                <a:gd name="T10" fmla="*/ 0 h 553"/>
                <a:gd name="T11" fmla="*/ 156 w 156"/>
                <a:gd name="T12" fmla="*/ 553 h 55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6" h="553">
                  <a:moveTo>
                    <a:pt x="0" y="0"/>
                  </a:moveTo>
                  <a:lnTo>
                    <a:pt x="156" y="0"/>
                  </a:lnTo>
                  <a:lnTo>
                    <a:pt x="156" y="553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460" name="Freeform 397"/>
            <p:cNvSpPr>
              <a:spLocks/>
            </p:cNvSpPr>
            <p:nvPr/>
          </p:nvSpPr>
          <p:spPr bwMode="auto">
            <a:xfrm rot="16200000" flipH="1">
              <a:off x="714" y="2895"/>
              <a:ext cx="194" cy="149"/>
            </a:xfrm>
            <a:custGeom>
              <a:avLst/>
              <a:gdLst>
                <a:gd name="T0" fmla="*/ 5 w 302"/>
                <a:gd name="T1" fmla="*/ 0 h 309"/>
                <a:gd name="T2" fmla="*/ 3 w 302"/>
                <a:gd name="T3" fmla="*/ 0 h 309"/>
                <a:gd name="T4" fmla="*/ 0 w 302"/>
                <a:gd name="T5" fmla="*/ 0 h 309"/>
                <a:gd name="T6" fmla="*/ 5 w 302"/>
                <a:gd name="T7" fmla="*/ 0 h 30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02"/>
                <a:gd name="T13" fmla="*/ 0 h 309"/>
                <a:gd name="T14" fmla="*/ 302 w 302"/>
                <a:gd name="T15" fmla="*/ 309 h 30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02" h="309">
                  <a:moveTo>
                    <a:pt x="302" y="309"/>
                  </a:moveTo>
                  <a:lnTo>
                    <a:pt x="151" y="0"/>
                  </a:lnTo>
                  <a:lnTo>
                    <a:pt x="0" y="309"/>
                  </a:lnTo>
                  <a:lnTo>
                    <a:pt x="302" y="309"/>
                  </a:lnTo>
                  <a:close/>
                </a:path>
              </a:pathLst>
            </a:custGeom>
            <a:solidFill>
              <a:srgbClr val="FF9900"/>
            </a:solidFill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14461" name="Line 398"/>
            <p:cNvSpPr>
              <a:spLocks noChangeShapeType="1"/>
            </p:cNvSpPr>
            <p:nvPr/>
          </p:nvSpPr>
          <p:spPr bwMode="auto">
            <a:xfrm>
              <a:off x="2361" y="2967"/>
              <a:ext cx="258" cy="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462" name="Line 399"/>
            <p:cNvSpPr>
              <a:spLocks noChangeShapeType="1"/>
            </p:cNvSpPr>
            <p:nvPr/>
          </p:nvSpPr>
          <p:spPr bwMode="auto">
            <a:xfrm>
              <a:off x="2886" y="2967"/>
              <a:ext cx="616" cy="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463" name="Freeform 400"/>
            <p:cNvSpPr>
              <a:spLocks/>
            </p:cNvSpPr>
            <p:nvPr/>
          </p:nvSpPr>
          <p:spPr bwMode="auto">
            <a:xfrm flipV="1">
              <a:off x="2352" y="3100"/>
              <a:ext cx="270" cy="58"/>
            </a:xfrm>
            <a:custGeom>
              <a:avLst/>
              <a:gdLst>
                <a:gd name="T0" fmla="*/ 0 w 8"/>
                <a:gd name="T1" fmla="*/ 0 h 487"/>
                <a:gd name="T2" fmla="*/ 0 w 8"/>
                <a:gd name="T3" fmla="*/ 0 h 487"/>
                <a:gd name="T4" fmla="*/ 2147483647 w 8"/>
                <a:gd name="T5" fmla="*/ 0 h 487"/>
                <a:gd name="T6" fmla="*/ 0 60000 65536"/>
                <a:gd name="T7" fmla="*/ 0 60000 65536"/>
                <a:gd name="T8" fmla="*/ 0 60000 65536"/>
                <a:gd name="T9" fmla="*/ 0 w 8"/>
                <a:gd name="T10" fmla="*/ 0 h 487"/>
                <a:gd name="T11" fmla="*/ 8 w 8"/>
                <a:gd name="T12" fmla="*/ 487 h 48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487">
                  <a:moveTo>
                    <a:pt x="0" y="0"/>
                  </a:moveTo>
                  <a:lnTo>
                    <a:pt x="0" y="487"/>
                  </a:lnTo>
                  <a:lnTo>
                    <a:pt x="8" y="487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464" name="Freeform 401"/>
            <p:cNvSpPr>
              <a:spLocks/>
            </p:cNvSpPr>
            <p:nvPr/>
          </p:nvSpPr>
          <p:spPr bwMode="auto">
            <a:xfrm>
              <a:off x="1447" y="2342"/>
              <a:ext cx="265" cy="82"/>
            </a:xfrm>
            <a:custGeom>
              <a:avLst/>
              <a:gdLst>
                <a:gd name="T0" fmla="*/ 0 w 312"/>
                <a:gd name="T1" fmla="*/ 1 h 127"/>
                <a:gd name="T2" fmla="*/ 6 w 312"/>
                <a:gd name="T3" fmla="*/ 0 h 127"/>
                <a:gd name="T4" fmla="*/ 18 w 312"/>
                <a:gd name="T5" fmla="*/ 3 h 127"/>
                <a:gd name="T6" fmla="*/ 30 w 312"/>
                <a:gd name="T7" fmla="*/ 0 h 127"/>
                <a:gd name="T8" fmla="*/ 42 w 312"/>
                <a:gd name="T9" fmla="*/ 3 h 127"/>
                <a:gd name="T10" fmla="*/ 54 w 312"/>
                <a:gd name="T11" fmla="*/ 0 h 127"/>
                <a:gd name="T12" fmla="*/ 66 w 312"/>
                <a:gd name="T13" fmla="*/ 3 h 127"/>
                <a:gd name="T14" fmla="*/ 71 w 312"/>
                <a:gd name="T15" fmla="*/ 1 h 12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12"/>
                <a:gd name="T25" fmla="*/ 0 h 127"/>
                <a:gd name="T26" fmla="*/ 312 w 312"/>
                <a:gd name="T27" fmla="*/ 127 h 12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12" h="127">
                  <a:moveTo>
                    <a:pt x="0" y="64"/>
                  </a:moveTo>
                  <a:lnTo>
                    <a:pt x="26" y="0"/>
                  </a:lnTo>
                  <a:lnTo>
                    <a:pt x="78" y="127"/>
                  </a:lnTo>
                  <a:lnTo>
                    <a:pt x="130" y="0"/>
                  </a:lnTo>
                  <a:lnTo>
                    <a:pt x="182" y="127"/>
                  </a:lnTo>
                  <a:lnTo>
                    <a:pt x="234" y="0"/>
                  </a:lnTo>
                  <a:lnTo>
                    <a:pt x="286" y="127"/>
                  </a:lnTo>
                  <a:lnTo>
                    <a:pt x="312" y="64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465" name="Freeform 402"/>
            <p:cNvSpPr>
              <a:spLocks/>
            </p:cNvSpPr>
            <p:nvPr/>
          </p:nvSpPr>
          <p:spPr bwMode="auto">
            <a:xfrm>
              <a:off x="1712" y="2383"/>
              <a:ext cx="331" cy="229"/>
            </a:xfrm>
            <a:custGeom>
              <a:avLst/>
              <a:gdLst>
                <a:gd name="T0" fmla="*/ 0 w 388"/>
                <a:gd name="T1" fmla="*/ 0 h 356"/>
                <a:gd name="T2" fmla="*/ 93 w 388"/>
                <a:gd name="T3" fmla="*/ 0 h 356"/>
                <a:gd name="T4" fmla="*/ 93 w 388"/>
                <a:gd name="T5" fmla="*/ 6 h 356"/>
                <a:gd name="T6" fmla="*/ 0 60000 65536"/>
                <a:gd name="T7" fmla="*/ 0 60000 65536"/>
                <a:gd name="T8" fmla="*/ 0 60000 65536"/>
                <a:gd name="T9" fmla="*/ 0 w 388"/>
                <a:gd name="T10" fmla="*/ 0 h 356"/>
                <a:gd name="T11" fmla="*/ 388 w 388"/>
                <a:gd name="T12" fmla="*/ 356 h 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8" h="356">
                  <a:moveTo>
                    <a:pt x="0" y="0"/>
                  </a:moveTo>
                  <a:lnTo>
                    <a:pt x="388" y="0"/>
                  </a:lnTo>
                  <a:lnTo>
                    <a:pt x="388" y="356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466" name="Freeform 403"/>
            <p:cNvSpPr>
              <a:spLocks/>
            </p:cNvSpPr>
            <p:nvPr/>
          </p:nvSpPr>
          <p:spPr bwMode="auto">
            <a:xfrm>
              <a:off x="1167" y="2383"/>
              <a:ext cx="280" cy="229"/>
            </a:xfrm>
            <a:custGeom>
              <a:avLst/>
              <a:gdLst>
                <a:gd name="T0" fmla="*/ 77 w 329"/>
                <a:gd name="T1" fmla="*/ 0 h 356"/>
                <a:gd name="T2" fmla="*/ 0 w 329"/>
                <a:gd name="T3" fmla="*/ 0 h 356"/>
                <a:gd name="T4" fmla="*/ 0 w 329"/>
                <a:gd name="T5" fmla="*/ 6 h 356"/>
                <a:gd name="T6" fmla="*/ 0 60000 65536"/>
                <a:gd name="T7" fmla="*/ 0 60000 65536"/>
                <a:gd name="T8" fmla="*/ 0 60000 65536"/>
                <a:gd name="T9" fmla="*/ 0 w 329"/>
                <a:gd name="T10" fmla="*/ 0 h 356"/>
                <a:gd name="T11" fmla="*/ 329 w 329"/>
                <a:gd name="T12" fmla="*/ 356 h 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29" h="356">
                  <a:moveTo>
                    <a:pt x="329" y="0"/>
                  </a:moveTo>
                  <a:lnTo>
                    <a:pt x="0" y="0"/>
                  </a:lnTo>
                  <a:lnTo>
                    <a:pt x="0" y="356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grpSp>
          <p:nvGrpSpPr>
            <p:cNvPr id="14467" name="Group 404"/>
            <p:cNvGrpSpPr>
              <a:grpSpLocks/>
            </p:cNvGrpSpPr>
            <p:nvPr/>
          </p:nvGrpSpPr>
          <p:grpSpPr bwMode="auto">
            <a:xfrm>
              <a:off x="615" y="2873"/>
              <a:ext cx="116" cy="194"/>
              <a:chOff x="521" y="1928"/>
              <a:chExt cx="137" cy="302"/>
            </a:xfrm>
          </p:grpSpPr>
          <p:sp>
            <p:nvSpPr>
              <p:cNvPr id="14486" name="Line 405"/>
              <p:cNvSpPr>
                <a:spLocks noChangeShapeType="1"/>
              </p:cNvSpPr>
              <p:nvPr/>
            </p:nvSpPr>
            <p:spPr bwMode="auto">
              <a:xfrm rot="5400000">
                <a:off x="507" y="2078"/>
                <a:ext cx="302" cy="1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4487" name="Line 406"/>
              <p:cNvSpPr>
                <a:spLocks noChangeShapeType="1"/>
              </p:cNvSpPr>
              <p:nvPr/>
            </p:nvSpPr>
            <p:spPr bwMode="auto">
              <a:xfrm flipV="1">
                <a:off x="521" y="2079"/>
                <a:ext cx="137" cy="0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4488" name="Oval 407"/>
              <p:cNvSpPr>
                <a:spLocks noChangeArrowheads="1"/>
              </p:cNvSpPr>
              <p:nvPr/>
            </p:nvSpPr>
            <p:spPr bwMode="auto">
              <a:xfrm flipH="1">
                <a:off x="521" y="2058"/>
                <a:ext cx="46" cy="44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9pPr>
              </a:lstStyle>
              <a:p>
                <a:endParaRPr lang="en-US" altLang="de-DE"/>
              </a:p>
            </p:txBody>
          </p:sp>
        </p:grpSp>
        <p:sp>
          <p:nvSpPr>
            <p:cNvPr id="14468" name="Rectangle 408"/>
            <p:cNvSpPr>
              <a:spLocks noChangeArrowheads="1"/>
            </p:cNvSpPr>
            <p:nvPr/>
          </p:nvSpPr>
          <p:spPr bwMode="auto">
            <a:xfrm>
              <a:off x="3491" y="2840"/>
              <a:ext cx="366" cy="22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9pPr>
            </a:lstStyle>
            <a:p>
              <a:pPr algn="ctr" eaLnBrk="1" hangingPunct="1"/>
              <a:endParaRPr lang="en-US" altLang="de-DE" sz="1800">
                <a:latin typeface="Arial" pitchFamily="34" charset="0"/>
              </a:endParaRPr>
            </a:p>
          </p:txBody>
        </p:sp>
        <p:grpSp>
          <p:nvGrpSpPr>
            <p:cNvPr id="14469" name="Group 409"/>
            <p:cNvGrpSpPr>
              <a:grpSpLocks/>
            </p:cNvGrpSpPr>
            <p:nvPr/>
          </p:nvGrpSpPr>
          <p:grpSpPr bwMode="auto">
            <a:xfrm>
              <a:off x="2931" y="2479"/>
              <a:ext cx="347" cy="181"/>
              <a:chOff x="3288" y="2795"/>
              <a:chExt cx="408" cy="181"/>
            </a:xfrm>
          </p:grpSpPr>
          <p:sp>
            <p:nvSpPr>
              <p:cNvPr id="14481" name="Line 410"/>
              <p:cNvSpPr>
                <a:spLocks noChangeShapeType="1"/>
              </p:cNvSpPr>
              <p:nvPr/>
            </p:nvSpPr>
            <p:spPr bwMode="auto">
              <a:xfrm>
                <a:off x="3288" y="2976"/>
                <a:ext cx="136" cy="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4482" name="Line 411"/>
              <p:cNvSpPr>
                <a:spLocks noChangeShapeType="1"/>
              </p:cNvSpPr>
              <p:nvPr/>
            </p:nvSpPr>
            <p:spPr bwMode="auto">
              <a:xfrm>
                <a:off x="3424" y="2795"/>
                <a:ext cx="136" cy="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4483" name="Line 412"/>
              <p:cNvSpPr>
                <a:spLocks noChangeShapeType="1"/>
              </p:cNvSpPr>
              <p:nvPr/>
            </p:nvSpPr>
            <p:spPr bwMode="auto">
              <a:xfrm>
                <a:off x="3560" y="2976"/>
                <a:ext cx="136" cy="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4484" name="Line 413"/>
              <p:cNvSpPr>
                <a:spLocks noChangeShapeType="1"/>
              </p:cNvSpPr>
              <p:nvPr/>
            </p:nvSpPr>
            <p:spPr bwMode="auto">
              <a:xfrm flipV="1">
                <a:off x="3424" y="2795"/>
                <a:ext cx="0" cy="181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4485" name="Line 414"/>
              <p:cNvSpPr>
                <a:spLocks noChangeShapeType="1"/>
              </p:cNvSpPr>
              <p:nvPr/>
            </p:nvSpPr>
            <p:spPr bwMode="auto">
              <a:xfrm flipV="1">
                <a:off x="3560" y="2795"/>
                <a:ext cx="0" cy="181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</p:grpSp>
        <p:sp>
          <p:nvSpPr>
            <p:cNvPr id="14470" name="Text Box 415"/>
            <p:cNvSpPr txBox="1">
              <a:spLocks noChangeArrowheads="1"/>
            </p:cNvSpPr>
            <p:nvPr/>
          </p:nvSpPr>
          <p:spPr bwMode="auto">
            <a:xfrm>
              <a:off x="3642" y="2351"/>
              <a:ext cx="372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9pPr>
            </a:lstStyle>
            <a:p>
              <a:pPr eaLnBrk="1" hangingPunct="1"/>
              <a:r>
                <a:rPr lang="en-US" altLang="de-DE" sz="2800" b="1">
                  <a:solidFill>
                    <a:srgbClr val="FF3300"/>
                  </a:solidFill>
                  <a:latin typeface="Arial" pitchFamily="34" charset="0"/>
                </a:rPr>
                <a:t>+1</a:t>
              </a:r>
            </a:p>
          </p:txBody>
        </p:sp>
        <p:sp>
          <p:nvSpPr>
            <p:cNvPr id="14471" name="AutoShape 416"/>
            <p:cNvSpPr>
              <a:spLocks noChangeArrowheads="1"/>
            </p:cNvSpPr>
            <p:nvPr/>
          </p:nvSpPr>
          <p:spPr bwMode="auto">
            <a:xfrm>
              <a:off x="1217" y="3331"/>
              <a:ext cx="827" cy="696"/>
            </a:xfrm>
            <a:prstGeom prst="roundRect">
              <a:avLst>
                <a:gd name="adj" fmla="val 16667"/>
              </a:avLst>
            </a:prstGeom>
            <a:solidFill>
              <a:srgbClr val="FF99FF">
                <a:alpha val="56862"/>
              </a:srgbClr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9pPr>
            </a:lstStyle>
            <a:p>
              <a:pPr algn="ctr" eaLnBrk="1" hangingPunct="1"/>
              <a:r>
                <a:rPr lang="en-US" altLang="de-DE" sz="2000">
                  <a:latin typeface="Arial" pitchFamily="34" charset="0"/>
                </a:rPr>
                <a:t>Amplifier and shaper</a:t>
              </a:r>
            </a:p>
          </p:txBody>
        </p:sp>
        <p:sp>
          <p:nvSpPr>
            <p:cNvPr id="14472" name="AutoShape 417"/>
            <p:cNvSpPr>
              <a:spLocks noChangeArrowheads="1"/>
            </p:cNvSpPr>
            <p:nvPr/>
          </p:nvSpPr>
          <p:spPr bwMode="auto">
            <a:xfrm>
              <a:off x="431" y="3464"/>
              <a:ext cx="644" cy="271"/>
            </a:xfrm>
            <a:prstGeom prst="roundRect">
              <a:avLst>
                <a:gd name="adj" fmla="val 16667"/>
              </a:avLst>
            </a:prstGeom>
            <a:solidFill>
              <a:srgbClr val="FF9900">
                <a:alpha val="56862"/>
              </a:srgbClr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9pPr>
            </a:lstStyle>
            <a:p>
              <a:pPr eaLnBrk="1" hangingPunct="1"/>
              <a:r>
                <a:rPr lang="en-US" altLang="de-DE" sz="2000">
                  <a:latin typeface="Arial" pitchFamily="34" charset="0"/>
                </a:rPr>
                <a:t>Sensor</a:t>
              </a:r>
            </a:p>
          </p:txBody>
        </p:sp>
        <p:sp>
          <p:nvSpPr>
            <p:cNvPr id="14473" name="AutoShape 418"/>
            <p:cNvSpPr>
              <a:spLocks noChangeArrowheads="1"/>
            </p:cNvSpPr>
            <p:nvPr/>
          </p:nvSpPr>
          <p:spPr bwMode="auto">
            <a:xfrm>
              <a:off x="2338" y="3464"/>
              <a:ext cx="981" cy="271"/>
            </a:xfrm>
            <a:prstGeom prst="roundRect">
              <a:avLst>
                <a:gd name="adj" fmla="val 16667"/>
              </a:avLst>
            </a:prstGeom>
            <a:solidFill>
              <a:srgbClr val="00FF99">
                <a:alpha val="56862"/>
              </a:srgbClr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9pPr>
            </a:lstStyle>
            <a:p>
              <a:pPr eaLnBrk="1" hangingPunct="1"/>
              <a:r>
                <a:rPr lang="en-US" altLang="de-DE" sz="2000">
                  <a:latin typeface="Arial" pitchFamily="34" charset="0"/>
                </a:rPr>
                <a:t>Comparator</a:t>
              </a:r>
            </a:p>
          </p:txBody>
        </p:sp>
        <p:sp>
          <p:nvSpPr>
            <p:cNvPr id="14474" name="AutoShape 419"/>
            <p:cNvSpPr>
              <a:spLocks noChangeArrowheads="1"/>
            </p:cNvSpPr>
            <p:nvPr/>
          </p:nvSpPr>
          <p:spPr bwMode="auto">
            <a:xfrm>
              <a:off x="3432" y="3464"/>
              <a:ext cx="706" cy="271"/>
            </a:xfrm>
            <a:prstGeom prst="roundRect">
              <a:avLst>
                <a:gd name="adj" fmla="val 16667"/>
              </a:avLst>
            </a:prstGeom>
            <a:solidFill>
              <a:srgbClr val="FFFF00">
                <a:alpha val="56862"/>
              </a:srgbClr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9pPr>
            </a:lstStyle>
            <a:p>
              <a:pPr eaLnBrk="1" hangingPunct="1"/>
              <a:r>
                <a:rPr lang="en-US" altLang="de-DE" sz="2000">
                  <a:latin typeface="Arial" pitchFamily="34" charset="0"/>
                </a:rPr>
                <a:t>Counter</a:t>
              </a:r>
            </a:p>
          </p:txBody>
        </p:sp>
        <p:sp>
          <p:nvSpPr>
            <p:cNvPr id="14475" name="Line 420"/>
            <p:cNvSpPr>
              <a:spLocks noChangeShapeType="1"/>
            </p:cNvSpPr>
            <p:nvPr/>
          </p:nvSpPr>
          <p:spPr bwMode="auto">
            <a:xfrm>
              <a:off x="3857" y="2886"/>
              <a:ext cx="81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476" name="Line 421"/>
            <p:cNvSpPr>
              <a:spLocks noChangeShapeType="1"/>
            </p:cNvSpPr>
            <p:nvPr/>
          </p:nvSpPr>
          <p:spPr bwMode="auto">
            <a:xfrm>
              <a:off x="3857" y="2931"/>
              <a:ext cx="81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477" name="Line 422"/>
            <p:cNvSpPr>
              <a:spLocks noChangeShapeType="1"/>
            </p:cNvSpPr>
            <p:nvPr/>
          </p:nvSpPr>
          <p:spPr bwMode="auto">
            <a:xfrm>
              <a:off x="3857" y="2977"/>
              <a:ext cx="81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478" name="Line 423"/>
            <p:cNvSpPr>
              <a:spLocks noChangeShapeType="1"/>
            </p:cNvSpPr>
            <p:nvPr/>
          </p:nvSpPr>
          <p:spPr bwMode="auto">
            <a:xfrm>
              <a:off x="3857" y="3022"/>
              <a:ext cx="81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479" name="AutoShape 424"/>
            <p:cNvSpPr>
              <a:spLocks noChangeArrowheads="1"/>
            </p:cNvSpPr>
            <p:nvPr/>
          </p:nvSpPr>
          <p:spPr bwMode="auto">
            <a:xfrm>
              <a:off x="4188" y="3358"/>
              <a:ext cx="648" cy="484"/>
            </a:xfrm>
            <a:prstGeom prst="roundRect">
              <a:avLst>
                <a:gd name="adj" fmla="val 16667"/>
              </a:avLst>
            </a:prstGeom>
            <a:solidFill>
              <a:srgbClr val="FFFFFF">
                <a:alpha val="56862"/>
              </a:srgbClr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9pPr>
            </a:lstStyle>
            <a:p>
              <a:pPr algn="ctr" eaLnBrk="1" hangingPunct="1"/>
              <a:r>
                <a:rPr lang="en-US" altLang="de-DE" sz="2000">
                  <a:latin typeface="Arial" pitchFamily="34" charset="0"/>
                </a:rPr>
                <a:t>Digital </a:t>
              </a:r>
            </a:p>
            <a:p>
              <a:pPr algn="ctr" eaLnBrk="1" hangingPunct="1"/>
              <a:r>
                <a:rPr lang="en-US" altLang="de-DE" sz="2000">
                  <a:latin typeface="Arial" pitchFamily="34" charset="0"/>
                </a:rPr>
                <a:t>output</a:t>
              </a:r>
            </a:p>
          </p:txBody>
        </p:sp>
        <p:sp>
          <p:nvSpPr>
            <p:cNvPr id="14480" name="Line 425"/>
            <p:cNvSpPr>
              <a:spLocks noChangeShapeType="1"/>
            </p:cNvSpPr>
            <p:nvPr/>
          </p:nvSpPr>
          <p:spPr bwMode="auto">
            <a:xfrm>
              <a:off x="567" y="2568"/>
              <a:ext cx="91" cy="22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</p:grpSp>
      <p:grpSp>
        <p:nvGrpSpPr>
          <p:cNvPr id="10" name="Group 527"/>
          <p:cNvGrpSpPr>
            <a:grpSpLocks/>
          </p:cNvGrpSpPr>
          <p:nvPr/>
        </p:nvGrpSpPr>
        <p:grpSpPr bwMode="auto">
          <a:xfrm>
            <a:off x="539750" y="3357563"/>
            <a:ext cx="7137400" cy="3035300"/>
            <a:chOff x="340" y="2115"/>
            <a:chExt cx="4496" cy="1912"/>
          </a:xfrm>
        </p:grpSpPr>
        <p:sp>
          <p:nvSpPr>
            <p:cNvPr id="14391" name="Freeform 528"/>
            <p:cNvSpPr>
              <a:spLocks noChangeArrowheads="1"/>
            </p:cNvSpPr>
            <p:nvPr/>
          </p:nvSpPr>
          <p:spPr bwMode="auto">
            <a:xfrm>
              <a:off x="1066" y="2387"/>
              <a:ext cx="77" cy="277"/>
            </a:xfrm>
            <a:custGeom>
              <a:avLst/>
              <a:gdLst>
                <a:gd name="T0" fmla="*/ 0 w 751"/>
                <a:gd name="T1" fmla="*/ 0 h 2857"/>
                <a:gd name="T2" fmla="*/ 0 w 751"/>
                <a:gd name="T3" fmla="*/ 0 h 2857"/>
                <a:gd name="T4" fmla="*/ 0 w 751"/>
                <a:gd name="T5" fmla="*/ 0 h 2857"/>
                <a:gd name="T6" fmla="*/ 0 w 751"/>
                <a:gd name="T7" fmla="*/ 0 h 2857"/>
                <a:gd name="T8" fmla="*/ 0 w 751"/>
                <a:gd name="T9" fmla="*/ 0 h 2857"/>
                <a:gd name="T10" fmla="*/ 0 w 751"/>
                <a:gd name="T11" fmla="*/ 0 h 2857"/>
                <a:gd name="T12" fmla="*/ 0 w 751"/>
                <a:gd name="T13" fmla="*/ 0 h 2857"/>
                <a:gd name="T14" fmla="*/ 0 w 751"/>
                <a:gd name="T15" fmla="*/ 0 h 2857"/>
                <a:gd name="T16" fmla="*/ 0 w 751"/>
                <a:gd name="T17" fmla="*/ 0 h 2857"/>
                <a:gd name="T18" fmla="*/ 0 w 751"/>
                <a:gd name="T19" fmla="*/ 0 h 2857"/>
                <a:gd name="T20" fmla="*/ 0 w 751"/>
                <a:gd name="T21" fmla="*/ 0 h 2857"/>
                <a:gd name="T22" fmla="*/ 0 w 751"/>
                <a:gd name="T23" fmla="*/ 0 h 285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51"/>
                <a:gd name="T37" fmla="*/ 0 h 2857"/>
                <a:gd name="T38" fmla="*/ 751 w 751"/>
                <a:gd name="T39" fmla="*/ 2857 h 285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51" h="2857">
                  <a:moveTo>
                    <a:pt x="0" y="2768"/>
                  </a:moveTo>
                  <a:cubicBezTo>
                    <a:pt x="200" y="2628"/>
                    <a:pt x="184" y="2419"/>
                    <a:pt x="192" y="2237"/>
                  </a:cubicBezTo>
                  <a:cubicBezTo>
                    <a:pt x="200" y="2059"/>
                    <a:pt x="213" y="1884"/>
                    <a:pt x="227" y="1708"/>
                  </a:cubicBezTo>
                  <a:cubicBezTo>
                    <a:pt x="241" y="1530"/>
                    <a:pt x="279" y="1353"/>
                    <a:pt x="279" y="1176"/>
                  </a:cubicBezTo>
                  <a:cubicBezTo>
                    <a:pt x="280" y="1000"/>
                    <a:pt x="306" y="823"/>
                    <a:pt x="314" y="646"/>
                  </a:cubicBezTo>
                  <a:cubicBezTo>
                    <a:pt x="317" y="588"/>
                    <a:pt x="328" y="0"/>
                    <a:pt x="314" y="471"/>
                  </a:cubicBezTo>
                  <a:cubicBezTo>
                    <a:pt x="309" y="648"/>
                    <a:pt x="322" y="823"/>
                    <a:pt x="331" y="1000"/>
                  </a:cubicBezTo>
                  <a:cubicBezTo>
                    <a:pt x="340" y="1178"/>
                    <a:pt x="358" y="1353"/>
                    <a:pt x="366" y="1532"/>
                  </a:cubicBezTo>
                  <a:cubicBezTo>
                    <a:pt x="374" y="1708"/>
                    <a:pt x="390" y="1882"/>
                    <a:pt x="384" y="2060"/>
                  </a:cubicBezTo>
                  <a:cubicBezTo>
                    <a:pt x="378" y="2239"/>
                    <a:pt x="428" y="2417"/>
                    <a:pt x="488" y="2591"/>
                  </a:cubicBezTo>
                  <a:lnTo>
                    <a:pt x="611" y="2768"/>
                  </a:lnTo>
                  <a:lnTo>
                    <a:pt x="750" y="2856"/>
                  </a:lnTo>
                </a:path>
              </a:pathLst>
            </a:custGeom>
            <a:noFill/>
            <a:ln w="38100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392" name="Freeform 529"/>
            <p:cNvSpPr>
              <a:spLocks noChangeArrowheads="1"/>
            </p:cNvSpPr>
            <p:nvPr/>
          </p:nvSpPr>
          <p:spPr bwMode="auto">
            <a:xfrm>
              <a:off x="2121" y="2115"/>
              <a:ext cx="424" cy="545"/>
            </a:xfrm>
            <a:custGeom>
              <a:avLst/>
              <a:gdLst>
                <a:gd name="T0" fmla="*/ 0 w 3720"/>
                <a:gd name="T1" fmla="*/ 0 h 5376"/>
                <a:gd name="T2" fmla="*/ 0 w 3720"/>
                <a:gd name="T3" fmla="*/ 0 h 5376"/>
                <a:gd name="T4" fmla="*/ 0 w 3720"/>
                <a:gd name="T5" fmla="*/ 0 h 5376"/>
                <a:gd name="T6" fmla="*/ 0 w 3720"/>
                <a:gd name="T7" fmla="*/ 0 h 5376"/>
                <a:gd name="T8" fmla="*/ 0 w 3720"/>
                <a:gd name="T9" fmla="*/ 0 h 5376"/>
                <a:gd name="T10" fmla="*/ 0 w 3720"/>
                <a:gd name="T11" fmla="*/ 0 h 5376"/>
                <a:gd name="T12" fmla="*/ 0 w 3720"/>
                <a:gd name="T13" fmla="*/ 0 h 5376"/>
                <a:gd name="T14" fmla="*/ 0 w 3720"/>
                <a:gd name="T15" fmla="*/ 0 h 5376"/>
                <a:gd name="T16" fmla="*/ 0 w 3720"/>
                <a:gd name="T17" fmla="*/ 0 h 5376"/>
                <a:gd name="T18" fmla="*/ 0 w 3720"/>
                <a:gd name="T19" fmla="*/ 0 h 5376"/>
                <a:gd name="T20" fmla="*/ 0 w 3720"/>
                <a:gd name="T21" fmla="*/ 0 h 5376"/>
                <a:gd name="T22" fmla="*/ 0 w 3720"/>
                <a:gd name="T23" fmla="*/ 0 h 5376"/>
                <a:gd name="T24" fmla="*/ 0 w 3720"/>
                <a:gd name="T25" fmla="*/ 0 h 5376"/>
                <a:gd name="T26" fmla="*/ 0 w 3720"/>
                <a:gd name="T27" fmla="*/ 0 h 5376"/>
                <a:gd name="T28" fmla="*/ 0 w 3720"/>
                <a:gd name="T29" fmla="*/ 0 h 5376"/>
                <a:gd name="T30" fmla="*/ 0 w 3720"/>
                <a:gd name="T31" fmla="*/ 0 h 5376"/>
                <a:gd name="T32" fmla="*/ 0 w 3720"/>
                <a:gd name="T33" fmla="*/ 0 h 5376"/>
                <a:gd name="T34" fmla="*/ 0 w 3720"/>
                <a:gd name="T35" fmla="*/ 0 h 5376"/>
                <a:gd name="T36" fmla="*/ 0 w 3720"/>
                <a:gd name="T37" fmla="*/ 0 h 5376"/>
                <a:gd name="T38" fmla="*/ 0 w 3720"/>
                <a:gd name="T39" fmla="*/ 0 h 5376"/>
                <a:gd name="T40" fmla="*/ 0 w 3720"/>
                <a:gd name="T41" fmla="*/ 0 h 5376"/>
                <a:gd name="T42" fmla="*/ 0 w 3720"/>
                <a:gd name="T43" fmla="*/ 0 h 5376"/>
                <a:gd name="T44" fmla="*/ 0 w 3720"/>
                <a:gd name="T45" fmla="*/ 0 h 5376"/>
                <a:gd name="T46" fmla="*/ 0 w 3720"/>
                <a:gd name="T47" fmla="*/ 0 h 537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720"/>
                <a:gd name="T73" fmla="*/ 0 h 5376"/>
                <a:gd name="T74" fmla="*/ 3720 w 3720"/>
                <a:gd name="T75" fmla="*/ 5376 h 537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720" h="5376">
                  <a:moveTo>
                    <a:pt x="0" y="5129"/>
                  </a:moveTo>
                  <a:cubicBezTo>
                    <a:pt x="205" y="5225"/>
                    <a:pt x="494" y="5276"/>
                    <a:pt x="769" y="5252"/>
                  </a:cubicBezTo>
                  <a:cubicBezTo>
                    <a:pt x="1145" y="5219"/>
                    <a:pt x="1148" y="4992"/>
                    <a:pt x="1176" y="4841"/>
                  </a:cubicBezTo>
                  <a:cubicBezTo>
                    <a:pt x="1206" y="4677"/>
                    <a:pt x="1166" y="4512"/>
                    <a:pt x="1224" y="4351"/>
                  </a:cubicBezTo>
                  <a:cubicBezTo>
                    <a:pt x="1283" y="4189"/>
                    <a:pt x="1314" y="4024"/>
                    <a:pt x="1320" y="3858"/>
                  </a:cubicBezTo>
                  <a:cubicBezTo>
                    <a:pt x="1325" y="3693"/>
                    <a:pt x="1368" y="3530"/>
                    <a:pt x="1368" y="3366"/>
                  </a:cubicBezTo>
                  <a:cubicBezTo>
                    <a:pt x="1368" y="3203"/>
                    <a:pt x="1382" y="3037"/>
                    <a:pt x="1416" y="2876"/>
                  </a:cubicBezTo>
                  <a:cubicBezTo>
                    <a:pt x="1450" y="2711"/>
                    <a:pt x="1452" y="2548"/>
                    <a:pt x="1464" y="2382"/>
                  </a:cubicBezTo>
                  <a:cubicBezTo>
                    <a:pt x="1477" y="2217"/>
                    <a:pt x="1492" y="2055"/>
                    <a:pt x="1488" y="1892"/>
                  </a:cubicBezTo>
                  <a:cubicBezTo>
                    <a:pt x="1483" y="1725"/>
                    <a:pt x="1533" y="1564"/>
                    <a:pt x="1536" y="1398"/>
                  </a:cubicBezTo>
                  <a:cubicBezTo>
                    <a:pt x="1538" y="1235"/>
                    <a:pt x="1582" y="1071"/>
                    <a:pt x="1607" y="908"/>
                  </a:cubicBezTo>
                  <a:cubicBezTo>
                    <a:pt x="1632" y="742"/>
                    <a:pt x="1684" y="579"/>
                    <a:pt x="1680" y="414"/>
                  </a:cubicBezTo>
                  <a:cubicBezTo>
                    <a:pt x="1666" y="0"/>
                    <a:pt x="2014" y="481"/>
                    <a:pt x="1992" y="579"/>
                  </a:cubicBezTo>
                  <a:cubicBezTo>
                    <a:pt x="1956" y="742"/>
                    <a:pt x="2044" y="908"/>
                    <a:pt x="2064" y="1071"/>
                  </a:cubicBezTo>
                  <a:cubicBezTo>
                    <a:pt x="2083" y="1235"/>
                    <a:pt x="2113" y="1398"/>
                    <a:pt x="2112" y="1564"/>
                  </a:cubicBezTo>
                  <a:cubicBezTo>
                    <a:pt x="2110" y="1727"/>
                    <a:pt x="2160" y="1890"/>
                    <a:pt x="2160" y="2055"/>
                  </a:cubicBezTo>
                  <a:cubicBezTo>
                    <a:pt x="2160" y="2219"/>
                    <a:pt x="2231" y="2382"/>
                    <a:pt x="2231" y="2546"/>
                  </a:cubicBezTo>
                  <a:cubicBezTo>
                    <a:pt x="2231" y="2711"/>
                    <a:pt x="2260" y="2876"/>
                    <a:pt x="2280" y="3038"/>
                  </a:cubicBezTo>
                  <a:cubicBezTo>
                    <a:pt x="2299" y="3203"/>
                    <a:pt x="2350" y="3366"/>
                    <a:pt x="2351" y="3530"/>
                  </a:cubicBezTo>
                  <a:cubicBezTo>
                    <a:pt x="2352" y="3695"/>
                    <a:pt x="2351" y="3859"/>
                    <a:pt x="2399" y="4022"/>
                  </a:cubicBezTo>
                  <a:cubicBezTo>
                    <a:pt x="2447" y="4187"/>
                    <a:pt x="2476" y="4348"/>
                    <a:pt x="2543" y="4514"/>
                  </a:cubicBezTo>
                  <a:cubicBezTo>
                    <a:pt x="2612" y="4682"/>
                    <a:pt x="2686" y="4847"/>
                    <a:pt x="2807" y="5006"/>
                  </a:cubicBezTo>
                  <a:cubicBezTo>
                    <a:pt x="2917" y="5153"/>
                    <a:pt x="3129" y="5328"/>
                    <a:pt x="3480" y="5333"/>
                  </a:cubicBezTo>
                  <a:lnTo>
                    <a:pt x="3719" y="5375"/>
                  </a:lnTo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393" name="Line 530"/>
            <p:cNvSpPr>
              <a:spLocks noChangeShapeType="1"/>
            </p:cNvSpPr>
            <p:nvPr/>
          </p:nvSpPr>
          <p:spPr bwMode="auto">
            <a:xfrm>
              <a:off x="2197" y="2296"/>
              <a:ext cx="580" cy="0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394" name="Text Box 531"/>
            <p:cNvSpPr txBox="1">
              <a:spLocks noChangeArrowheads="1"/>
            </p:cNvSpPr>
            <p:nvPr/>
          </p:nvSpPr>
          <p:spPr bwMode="auto">
            <a:xfrm>
              <a:off x="2079" y="3113"/>
              <a:ext cx="68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9pPr>
            </a:lstStyle>
            <a:p>
              <a:pPr eaLnBrk="1" hangingPunct="1"/>
              <a:r>
                <a:rPr lang="en-US" altLang="de-DE" sz="1600">
                  <a:latin typeface="Arial" pitchFamily="34" charset="0"/>
                </a:rPr>
                <a:t>Threshold</a:t>
              </a:r>
            </a:p>
          </p:txBody>
        </p:sp>
        <p:sp>
          <p:nvSpPr>
            <p:cNvPr id="14395" name="Freeform 532"/>
            <p:cNvSpPr>
              <a:spLocks/>
            </p:cNvSpPr>
            <p:nvPr/>
          </p:nvSpPr>
          <p:spPr bwMode="auto">
            <a:xfrm>
              <a:off x="1353" y="2742"/>
              <a:ext cx="583" cy="449"/>
            </a:xfrm>
            <a:custGeom>
              <a:avLst/>
              <a:gdLst>
                <a:gd name="T0" fmla="*/ 0 w 686"/>
                <a:gd name="T1" fmla="*/ 0 h 700"/>
                <a:gd name="T2" fmla="*/ 158 w 686"/>
                <a:gd name="T3" fmla="*/ 6 h 700"/>
                <a:gd name="T4" fmla="*/ 0 w 686"/>
                <a:gd name="T5" fmla="*/ 13 h 700"/>
                <a:gd name="T6" fmla="*/ 0 w 686"/>
                <a:gd name="T7" fmla="*/ 0 h 7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86"/>
                <a:gd name="T13" fmla="*/ 0 h 700"/>
                <a:gd name="T14" fmla="*/ 686 w 686"/>
                <a:gd name="T15" fmla="*/ 700 h 7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86" h="700">
                  <a:moveTo>
                    <a:pt x="0" y="0"/>
                  </a:moveTo>
                  <a:lnTo>
                    <a:pt x="686" y="350"/>
                  </a:lnTo>
                  <a:lnTo>
                    <a:pt x="0" y="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FF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14396" name="Freeform 533"/>
            <p:cNvSpPr>
              <a:spLocks/>
            </p:cNvSpPr>
            <p:nvPr/>
          </p:nvSpPr>
          <p:spPr bwMode="auto">
            <a:xfrm>
              <a:off x="1353" y="2742"/>
              <a:ext cx="583" cy="449"/>
            </a:xfrm>
            <a:custGeom>
              <a:avLst/>
              <a:gdLst>
                <a:gd name="T0" fmla="*/ 0 w 686"/>
                <a:gd name="T1" fmla="*/ 0 h 700"/>
                <a:gd name="T2" fmla="*/ 158 w 686"/>
                <a:gd name="T3" fmla="*/ 6 h 700"/>
                <a:gd name="T4" fmla="*/ 0 w 686"/>
                <a:gd name="T5" fmla="*/ 13 h 700"/>
                <a:gd name="T6" fmla="*/ 0 w 686"/>
                <a:gd name="T7" fmla="*/ 0 h 7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86"/>
                <a:gd name="T13" fmla="*/ 0 h 700"/>
                <a:gd name="T14" fmla="*/ 686 w 686"/>
                <a:gd name="T15" fmla="*/ 700 h 7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86" h="700">
                  <a:moveTo>
                    <a:pt x="0" y="0"/>
                  </a:moveTo>
                  <a:lnTo>
                    <a:pt x="686" y="350"/>
                  </a:lnTo>
                  <a:lnTo>
                    <a:pt x="0" y="7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397" name="Line 534"/>
            <p:cNvSpPr>
              <a:spLocks noChangeShapeType="1"/>
            </p:cNvSpPr>
            <p:nvPr/>
          </p:nvSpPr>
          <p:spPr bwMode="auto">
            <a:xfrm>
              <a:off x="1936" y="2967"/>
              <a:ext cx="425" cy="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398" name="Line 535"/>
            <p:cNvSpPr>
              <a:spLocks noChangeShapeType="1"/>
            </p:cNvSpPr>
            <p:nvPr/>
          </p:nvSpPr>
          <p:spPr bwMode="auto">
            <a:xfrm>
              <a:off x="866" y="2969"/>
              <a:ext cx="482" cy="1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399" name="Freeform 536"/>
            <p:cNvSpPr>
              <a:spLocks/>
            </p:cNvSpPr>
            <p:nvPr/>
          </p:nvSpPr>
          <p:spPr bwMode="auto">
            <a:xfrm>
              <a:off x="2619" y="2761"/>
              <a:ext cx="267" cy="412"/>
            </a:xfrm>
            <a:custGeom>
              <a:avLst/>
              <a:gdLst>
                <a:gd name="T0" fmla="*/ 0 w 314"/>
                <a:gd name="T1" fmla="*/ 12 h 642"/>
                <a:gd name="T2" fmla="*/ 72 w 314"/>
                <a:gd name="T3" fmla="*/ 9 h 642"/>
                <a:gd name="T4" fmla="*/ 72 w 314"/>
                <a:gd name="T5" fmla="*/ 3 h 642"/>
                <a:gd name="T6" fmla="*/ 0 w 314"/>
                <a:gd name="T7" fmla="*/ 0 h 642"/>
                <a:gd name="T8" fmla="*/ 0 w 314"/>
                <a:gd name="T9" fmla="*/ 12 h 6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4"/>
                <a:gd name="T16" fmla="*/ 0 h 642"/>
                <a:gd name="T17" fmla="*/ 314 w 314"/>
                <a:gd name="T18" fmla="*/ 642 h 6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4" h="642">
                  <a:moveTo>
                    <a:pt x="0" y="642"/>
                  </a:moveTo>
                  <a:lnTo>
                    <a:pt x="314" y="482"/>
                  </a:lnTo>
                  <a:lnTo>
                    <a:pt x="314" y="160"/>
                  </a:lnTo>
                  <a:lnTo>
                    <a:pt x="0" y="0"/>
                  </a:lnTo>
                  <a:lnTo>
                    <a:pt x="0" y="642"/>
                  </a:lnTo>
                  <a:close/>
                </a:path>
              </a:pathLst>
            </a:custGeom>
            <a:solidFill>
              <a:srgbClr val="00FF99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400" name="Freeform 537"/>
            <p:cNvSpPr>
              <a:spLocks/>
            </p:cNvSpPr>
            <p:nvPr/>
          </p:nvSpPr>
          <p:spPr bwMode="auto">
            <a:xfrm>
              <a:off x="2619" y="2761"/>
              <a:ext cx="267" cy="412"/>
            </a:xfrm>
            <a:custGeom>
              <a:avLst/>
              <a:gdLst>
                <a:gd name="T0" fmla="*/ 0 w 314"/>
                <a:gd name="T1" fmla="*/ 12 h 642"/>
                <a:gd name="T2" fmla="*/ 72 w 314"/>
                <a:gd name="T3" fmla="*/ 9 h 642"/>
                <a:gd name="T4" fmla="*/ 72 w 314"/>
                <a:gd name="T5" fmla="*/ 3 h 642"/>
                <a:gd name="T6" fmla="*/ 0 w 314"/>
                <a:gd name="T7" fmla="*/ 0 h 642"/>
                <a:gd name="T8" fmla="*/ 0 w 314"/>
                <a:gd name="T9" fmla="*/ 12 h 6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4"/>
                <a:gd name="T16" fmla="*/ 0 h 642"/>
                <a:gd name="T17" fmla="*/ 314 w 314"/>
                <a:gd name="T18" fmla="*/ 642 h 6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4" h="642">
                  <a:moveTo>
                    <a:pt x="0" y="642"/>
                  </a:moveTo>
                  <a:lnTo>
                    <a:pt x="314" y="482"/>
                  </a:lnTo>
                  <a:lnTo>
                    <a:pt x="314" y="160"/>
                  </a:lnTo>
                  <a:lnTo>
                    <a:pt x="0" y="0"/>
                  </a:lnTo>
                  <a:lnTo>
                    <a:pt x="0" y="642"/>
                  </a:lnTo>
                  <a:close/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401" name="Line 538"/>
            <p:cNvSpPr>
              <a:spLocks noChangeShapeType="1"/>
            </p:cNvSpPr>
            <p:nvPr/>
          </p:nvSpPr>
          <p:spPr bwMode="auto">
            <a:xfrm>
              <a:off x="1220" y="2612"/>
              <a:ext cx="275" cy="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402" name="Line 539"/>
            <p:cNvSpPr>
              <a:spLocks noChangeShapeType="1"/>
            </p:cNvSpPr>
            <p:nvPr/>
          </p:nvSpPr>
          <p:spPr bwMode="auto">
            <a:xfrm flipH="1">
              <a:off x="1633" y="2612"/>
              <a:ext cx="277" cy="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403" name="Freeform 540"/>
            <p:cNvSpPr>
              <a:spLocks noEditPoints="1"/>
            </p:cNvSpPr>
            <p:nvPr/>
          </p:nvSpPr>
          <p:spPr bwMode="auto">
            <a:xfrm>
              <a:off x="1495" y="2505"/>
              <a:ext cx="138" cy="213"/>
            </a:xfrm>
            <a:custGeom>
              <a:avLst/>
              <a:gdLst>
                <a:gd name="T0" fmla="*/ 38 w 162"/>
                <a:gd name="T1" fmla="*/ 0 h 332"/>
                <a:gd name="T2" fmla="*/ 38 w 162"/>
                <a:gd name="T3" fmla="*/ 6 h 332"/>
                <a:gd name="T4" fmla="*/ 0 w 162"/>
                <a:gd name="T5" fmla="*/ 0 h 332"/>
                <a:gd name="T6" fmla="*/ 0 w 162"/>
                <a:gd name="T7" fmla="*/ 6 h 3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2"/>
                <a:gd name="T13" fmla="*/ 0 h 332"/>
                <a:gd name="T14" fmla="*/ 162 w 162"/>
                <a:gd name="T15" fmla="*/ 332 h 3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2" h="332">
                  <a:moveTo>
                    <a:pt x="162" y="0"/>
                  </a:moveTo>
                  <a:lnTo>
                    <a:pt x="162" y="332"/>
                  </a:lnTo>
                  <a:moveTo>
                    <a:pt x="0" y="0"/>
                  </a:moveTo>
                  <a:lnTo>
                    <a:pt x="0" y="332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404" name="Freeform 541"/>
            <p:cNvSpPr>
              <a:spLocks/>
            </p:cNvSpPr>
            <p:nvPr/>
          </p:nvSpPr>
          <p:spPr bwMode="auto">
            <a:xfrm>
              <a:off x="1167" y="2612"/>
              <a:ext cx="53" cy="355"/>
            </a:xfrm>
            <a:custGeom>
              <a:avLst/>
              <a:gdLst>
                <a:gd name="T0" fmla="*/ 15 w 62"/>
                <a:gd name="T1" fmla="*/ 0 h 553"/>
                <a:gd name="T2" fmla="*/ 0 w 62"/>
                <a:gd name="T3" fmla="*/ 0 h 553"/>
                <a:gd name="T4" fmla="*/ 0 w 62"/>
                <a:gd name="T5" fmla="*/ 10 h 553"/>
                <a:gd name="T6" fmla="*/ 0 60000 65536"/>
                <a:gd name="T7" fmla="*/ 0 60000 65536"/>
                <a:gd name="T8" fmla="*/ 0 60000 65536"/>
                <a:gd name="T9" fmla="*/ 0 w 62"/>
                <a:gd name="T10" fmla="*/ 0 h 553"/>
                <a:gd name="T11" fmla="*/ 62 w 62"/>
                <a:gd name="T12" fmla="*/ 553 h 55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2" h="553">
                  <a:moveTo>
                    <a:pt x="62" y="0"/>
                  </a:moveTo>
                  <a:lnTo>
                    <a:pt x="0" y="0"/>
                  </a:lnTo>
                  <a:lnTo>
                    <a:pt x="0" y="553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405" name="Freeform 542"/>
            <p:cNvSpPr>
              <a:spLocks/>
            </p:cNvSpPr>
            <p:nvPr/>
          </p:nvSpPr>
          <p:spPr bwMode="auto">
            <a:xfrm>
              <a:off x="1910" y="2612"/>
              <a:ext cx="133" cy="355"/>
            </a:xfrm>
            <a:custGeom>
              <a:avLst/>
              <a:gdLst>
                <a:gd name="T0" fmla="*/ 0 w 156"/>
                <a:gd name="T1" fmla="*/ 0 h 553"/>
                <a:gd name="T2" fmla="*/ 37 w 156"/>
                <a:gd name="T3" fmla="*/ 0 h 553"/>
                <a:gd name="T4" fmla="*/ 37 w 156"/>
                <a:gd name="T5" fmla="*/ 10 h 553"/>
                <a:gd name="T6" fmla="*/ 0 60000 65536"/>
                <a:gd name="T7" fmla="*/ 0 60000 65536"/>
                <a:gd name="T8" fmla="*/ 0 60000 65536"/>
                <a:gd name="T9" fmla="*/ 0 w 156"/>
                <a:gd name="T10" fmla="*/ 0 h 553"/>
                <a:gd name="T11" fmla="*/ 156 w 156"/>
                <a:gd name="T12" fmla="*/ 553 h 55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6" h="553">
                  <a:moveTo>
                    <a:pt x="0" y="0"/>
                  </a:moveTo>
                  <a:lnTo>
                    <a:pt x="156" y="0"/>
                  </a:lnTo>
                  <a:lnTo>
                    <a:pt x="156" y="553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406" name="Freeform 543"/>
            <p:cNvSpPr>
              <a:spLocks/>
            </p:cNvSpPr>
            <p:nvPr/>
          </p:nvSpPr>
          <p:spPr bwMode="auto">
            <a:xfrm rot="16200000" flipH="1">
              <a:off x="714" y="2895"/>
              <a:ext cx="194" cy="149"/>
            </a:xfrm>
            <a:custGeom>
              <a:avLst/>
              <a:gdLst>
                <a:gd name="T0" fmla="*/ 5 w 302"/>
                <a:gd name="T1" fmla="*/ 0 h 309"/>
                <a:gd name="T2" fmla="*/ 3 w 302"/>
                <a:gd name="T3" fmla="*/ 0 h 309"/>
                <a:gd name="T4" fmla="*/ 0 w 302"/>
                <a:gd name="T5" fmla="*/ 0 h 309"/>
                <a:gd name="T6" fmla="*/ 5 w 302"/>
                <a:gd name="T7" fmla="*/ 0 h 30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02"/>
                <a:gd name="T13" fmla="*/ 0 h 309"/>
                <a:gd name="T14" fmla="*/ 302 w 302"/>
                <a:gd name="T15" fmla="*/ 309 h 30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02" h="309">
                  <a:moveTo>
                    <a:pt x="302" y="309"/>
                  </a:moveTo>
                  <a:lnTo>
                    <a:pt x="151" y="0"/>
                  </a:lnTo>
                  <a:lnTo>
                    <a:pt x="0" y="309"/>
                  </a:lnTo>
                  <a:lnTo>
                    <a:pt x="302" y="309"/>
                  </a:lnTo>
                  <a:close/>
                </a:path>
              </a:pathLst>
            </a:custGeom>
            <a:solidFill>
              <a:srgbClr val="FF9900"/>
            </a:solidFill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14407" name="Line 544"/>
            <p:cNvSpPr>
              <a:spLocks noChangeShapeType="1"/>
            </p:cNvSpPr>
            <p:nvPr/>
          </p:nvSpPr>
          <p:spPr bwMode="auto">
            <a:xfrm>
              <a:off x="2361" y="2967"/>
              <a:ext cx="258" cy="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408" name="Line 545"/>
            <p:cNvSpPr>
              <a:spLocks noChangeShapeType="1"/>
            </p:cNvSpPr>
            <p:nvPr/>
          </p:nvSpPr>
          <p:spPr bwMode="auto">
            <a:xfrm>
              <a:off x="2886" y="2967"/>
              <a:ext cx="616" cy="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409" name="Freeform 546"/>
            <p:cNvSpPr>
              <a:spLocks/>
            </p:cNvSpPr>
            <p:nvPr/>
          </p:nvSpPr>
          <p:spPr bwMode="auto">
            <a:xfrm flipV="1">
              <a:off x="2352" y="3100"/>
              <a:ext cx="270" cy="58"/>
            </a:xfrm>
            <a:custGeom>
              <a:avLst/>
              <a:gdLst>
                <a:gd name="T0" fmla="*/ 0 w 8"/>
                <a:gd name="T1" fmla="*/ 0 h 487"/>
                <a:gd name="T2" fmla="*/ 0 w 8"/>
                <a:gd name="T3" fmla="*/ 0 h 487"/>
                <a:gd name="T4" fmla="*/ 2147483647 w 8"/>
                <a:gd name="T5" fmla="*/ 0 h 487"/>
                <a:gd name="T6" fmla="*/ 0 60000 65536"/>
                <a:gd name="T7" fmla="*/ 0 60000 65536"/>
                <a:gd name="T8" fmla="*/ 0 60000 65536"/>
                <a:gd name="T9" fmla="*/ 0 w 8"/>
                <a:gd name="T10" fmla="*/ 0 h 487"/>
                <a:gd name="T11" fmla="*/ 8 w 8"/>
                <a:gd name="T12" fmla="*/ 487 h 48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487">
                  <a:moveTo>
                    <a:pt x="0" y="0"/>
                  </a:moveTo>
                  <a:lnTo>
                    <a:pt x="0" y="487"/>
                  </a:lnTo>
                  <a:lnTo>
                    <a:pt x="8" y="487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410" name="Freeform 547"/>
            <p:cNvSpPr>
              <a:spLocks/>
            </p:cNvSpPr>
            <p:nvPr/>
          </p:nvSpPr>
          <p:spPr bwMode="auto">
            <a:xfrm>
              <a:off x="1447" y="2342"/>
              <a:ext cx="265" cy="82"/>
            </a:xfrm>
            <a:custGeom>
              <a:avLst/>
              <a:gdLst>
                <a:gd name="T0" fmla="*/ 0 w 312"/>
                <a:gd name="T1" fmla="*/ 1 h 127"/>
                <a:gd name="T2" fmla="*/ 6 w 312"/>
                <a:gd name="T3" fmla="*/ 0 h 127"/>
                <a:gd name="T4" fmla="*/ 18 w 312"/>
                <a:gd name="T5" fmla="*/ 3 h 127"/>
                <a:gd name="T6" fmla="*/ 30 w 312"/>
                <a:gd name="T7" fmla="*/ 0 h 127"/>
                <a:gd name="T8" fmla="*/ 42 w 312"/>
                <a:gd name="T9" fmla="*/ 3 h 127"/>
                <a:gd name="T10" fmla="*/ 54 w 312"/>
                <a:gd name="T11" fmla="*/ 0 h 127"/>
                <a:gd name="T12" fmla="*/ 66 w 312"/>
                <a:gd name="T13" fmla="*/ 3 h 127"/>
                <a:gd name="T14" fmla="*/ 71 w 312"/>
                <a:gd name="T15" fmla="*/ 1 h 12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12"/>
                <a:gd name="T25" fmla="*/ 0 h 127"/>
                <a:gd name="T26" fmla="*/ 312 w 312"/>
                <a:gd name="T27" fmla="*/ 127 h 12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12" h="127">
                  <a:moveTo>
                    <a:pt x="0" y="64"/>
                  </a:moveTo>
                  <a:lnTo>
                    <a:pt x="26" y="0"/>
                  </a:lnTo>
                  <a:lnTo>
                    <a:pt x="78" y="127"/>
                  </a:lnTo>
                  <a:lnTo>
                    <a:pt x="130" y="0"/>
                  </a:lnTo>
                  <a:lnTo>
                    <a:pt x="182" y="127"/>
                  </a:lnTo>
                  <a:lnTo>
                    <a:pt x="234" y="0"/>
                  </a:lnTo>
                  <a:lnTo>
                    <a:pt x="286" y="127"/>
                  </a:lnTo>
                  <a:lnTo>
                    <a:pt x="312" y="64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411" name="Freeform 548"/>
            <p:cNvSpPr>
              <a:spLocks/>
            </p:cNvSpPr>
            <p:nvPr/>
          </p:nvSpPr>
          <p:spPr bwMode="auto">
            <a:xfrm>
              <a:off x="1712" y="2383"/>
              <a:ext cx="331" cy="229"/>
            </a:xfrm>
            <a:custGeom>
              <a:avLst/>
              <a:gdLst>
                <a:gd name="T0" fmla="*/ 0 w 388"/>
                <a:gd name="T1" fmla="*/ 0 h 356"/>
                <a:gd name="T2" fmla="*/ 93 w 388"/>
                <a:gd name="T3" fmla="*/ 0 h 356"/>
                <a:gd name="T4" fmla="*/ 93 w 388"/>
                <a:gd name="T5" fmla="*/ 6 h 356"/>
                <a:gd name="T6" fmla="*/ 0 60000 65536"/>
                <a:gd name="T7" fmla="*/ 0 60000 65536"/>
                <a:gd name="T8" fmla="*/ 0 60000 65536"/>
                <a:gd name="T9" fmla="*/ 0 w 388"/>
                <a:gd name="T10" fmla="*/ 0 h 356"/>
                <a:gd name="T11" fmla="*/ 388 w 388"/>
                <a:gd name="T12" fmla="*/ 356 h 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8" h="356">
                  <a:moveTo>
                    <a:pt x="0" y="0"/>
                  </a:moveTo>
                  <a:lnTo>
                    <a:pt x="388" y="0"/>
                  </a:lnTo>
                  <a:lnTo>
                    <a:pt x="388" y="356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412" name="Freeform 549"/>
            <p:cNvSpPr>
              <a:spLocks/>
            </p:cNvSpPr>
            <p:nvPr/>
          </p:nvSpPr>
          <p:spPr bwMode="auto">
            <a:xfrm>
              <a:off x="1167" y="2383"/>
              <a:ext cx="280" cy="229"/>
            </a:xfrm>
            <a:custGeom>
              <a:avLst/>
              <a:gdLst>
                <a:gd name="T0" fmla="*/ 77 w 329"/>
                <a:gd name="T1" fmla="*/ 0 h 356"/>
                <a:gd name="T2" fmla="*/ 0 w 329"/>
                <a:gd name="T3" fmla="*/ 0 h 356"/>
                <a:gd name="T4" fmla="*/ 0 w 329"/>
                <a:gd name="T5" fmla="*/ 6 h 356"/>
                <a:gd name="T6" fmla="*/ 0 60000 65536"/>
                <a:gd name="T7" fmla="*/ 0 60000 65536"/>
                <a:gd name="T8" fmla="*/ 0 60000 65536"/>
                <a:gd name="T9" fmla="*/ 0 w 329"/>
                <a:gd name="T10" fmla="*/ 0 h 356"/>
                <a:gd name="T11" fmla="*/ 329 w 329"/>
                <a:gd name="T12" fmla="*/ 356 h 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29" h="356">
                  <a:moveTo>
                    <a:pt x="329" y="0"/>
                  </a:moveTo>
                  <a:lnTo>
                    <a:pt x="0" y="0"/>
                  </a:lnTo>
                  <a:lnTo>
                    <a:pt x="0" y="356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grpSp>
          <p:nvGrpSpPr>
            <p:cNvPr id="14413" name="Group 550"/>
            <p:cNvGrpSpPr>
              <a:grpSpLocks/>
            </p:cNvGrpSpPr>
            <p:nvPr/>
          </p:nvGrpSpPr>
          <p:grpSpPr bwMode="auto">
            <a:xfrm>
              <a:off x="615" y="2873"/>
              <a:ext cx="116" cy="194"/>
              <a:chOff x="521" y="1928"/>
              <a:chExt cx="137" cy="302"/>
            </a:xfrm>
          </p:grpSpPr>
          <p:sp>
            <p:nvSpPr>
              <p:cNvPr id="14442" name="Line 551"/>
              <p:cNvSpPr>
                <a:spLocks noChangeShapeType="1"/>
              </p:cNvSpPr>
              <p:nvPr/>
            </p:nvSpPr>
            <p:spPr bwMode="auto">
              <a:xfrm rot="5400000">
                <a:off x="507" y="2078"/>
                <a:ext cx="302" cy="1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4443" name="Line 552"/>
              <p:cNvSpPr>
                <a:spLocks noChangeShapeType="1"/>
              </p:cNvSpPr>
              <p:nvPr/>
            </p:nvSpPr>
            <p:spPr bwMode="auto">
              <a:xfrm flipV="1">
                <a:off x="521" y="2079"/>
                <a:ext cx="137" cy="0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4444" name="Oval 553"/>
              <p:cNvSpPr>
                <a:spLocks noChangeArrowheads="1"/>
              </p:cNvSpPr>
              <p:nvPr/>
            </p:nvSpPr>
            <p:spPr bwMode="auto">
              <a:xfrm flipH="1">
                <a:off x="521" y="2058"/>
                <a:ext cx="46" cy="44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9pPr>
              </a:lstStyle>
              <a:p>
                <a:endParaRPr lang="en-US" altLang="de-DE"/>
              </a:p>
            </p:txBody>
          </p:sp>
        </p:grpSp>
        <p:sp>
          <p:nvSpPr>
            <p:cNvPr id="14414" name="Rectangle 554"/>
            <p:cNvSpPr>
              <a:spLocks noChangeArrowheads="1"/>
            </p:cNvSpPr>
            <p:nvPr/>
          </p:nvSpPr>
          <p:spPr bwMode="auto">
            <a:xfrm>
              <a:off x="3491" y="2840"/>
              <a:ext cx="366" cy="22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9pPr>
            </a:lstStyle>
            <a:p>
              <a:pPr algn="ctr" eaLnBrk="1" hangingPunct="1"/>
              <a:endParaRPr lang="en-US" altLang="de-DE" sz="1800">
                <a:latin typeface="Arial" pitchFamily="34" charset="0"/>
              </a:endParaRPr>
            </a:p>
          </p:txBody>
        </p:sp>
        <p:grpSp>
          <p:nvGrpSpPr>
            <p:cNvPr id="14415" name="Group 555"/>
            <p:cNvGrpSpPr>
              <a:grpSpLocks/>
            </p:cNvGrpSpPr>
            <p:nvPr/>
          </p:nvGrpSpPr>
          <p:grpSpPr bwMode="auto">
            <a:xfrm>
              <a:off x="2931" y="2479"/>
              <a:ext cx="347" cy="181"/>
              <a:chOff x="3288" y="2795"/>
              <a:chExt cx="408" cy="181"/>
            </a:xfrm>
          </p:grpSpPr>
          <p:sp>
            <p:nvSpPr>
              <p:cNvPr id="14437" name="Line 556"/>
              <p:cNvSpPr>
                <a:spLocks noChangeShapeType="1"/>
              </p:cNvSpPr>
              <p:nvPr/>
            </p:nvSpPr>
            <p:spPr bwMode="auto">
              <a:xfrm>
                <a:off x="3288" y="2976"/>
                <a:ext cx="136" cy="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4438" name="Line 557"/>
              <p:cNvSpPr>
                <a:spLocks noChangeShapeType="1"/>
              </p:cNvSpPr>
              <p:nvPr/>
            </p:nvSpPr>
            <p:spPr bwMode="auto">
              <a:xfrm>
                <a:off x="3424" y="2795"/>
                <a:ext cx="136" cy="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4439" name="Line 558"/>
              <p:cNvSpPr>
                <a:spLocks noChangeShapeType="1"/>
              </p:cNvSpPr>
              <p:nvPr/>
            </p:nvSpPr>
            <p:spPr bwMode="auto">
              <a:xfrm>
                <a:off x="3560" y="2976"/>
                <a:ext cx="136" cy="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4440" name="Line 559"/>
              <p:cNvSpPr>
                <a:spLocks noChangeShapeType="1"/>
              </p:cNvSpPr>
              <p:nvPr/>
            </p:nvSpPr>
            <p:spPr bwMode="auto">
              <a:xfrm flipV="1">
                <a:off x="3424" y="2795"/>
                <a:ext cx="0" cy="181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4441" name="Line 560"/>
              <p:cNvSpPr>
                <a:spLocks noChangeShapeType="1"/>
              </p:cNvSpPr>
              <p:nvPr/>
            </p:nvSpPr>
            <p:spPr bwMode="auto">
              <a:xfrm flipV="1">
                <a:off x="3560" y="2795"/>
                <a:ext cx="0" cy="181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</p:grpSp>
        <p:sp>
          <p:nvSpPr>
            <p:cNvPr id="14416" name="Text Box 561"/>
            <p:cNvSpPr txBox="1">
              <a:spLocks noChangeArrowheads="1"/>
            </p:cNvSpPr>
            <p:nvPr/>
          </p:nvSpPr>
          <p:spPr bwMode="auto">
            <a:xfrm>
              <a:off x="3642" y="2351"/>
              <a:ext cx="372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9pPr>
            </a:lstStyle>
            <a:p>
              <a:pPr eaLnBrk="1" hangingPunct="1"/>
              <a:r>
                <a:rPr lang="en-US" altLang="de-DE" sz="2800" b="1">
                  <a:solidFill>
                    <a:srgbClr val="FF3300"/>
                  </a:solidFill>
                  <a:latin typeface="Arial" pitchFamily="34" charset="0"/>
                </a:rPr>
                <a:t>+1</a:t>
              </a:r>
            </a:p>
          </p:txBody>
        </p:sp>
        <p:sp>
          <p:nvSpPr>
            <p:cNvPr id="14417" name="AutoShape 562"/>
            <p:cNvSpPr>
              <a:spLocks noChangeArrowheads="1"/>
            </p:cNvSpPr>
            <p:nvPr/>
          </p:nvSpPr>
          <p:spPr bwMode="auto">
            <a:xfrm>
              <a:off x="1217" y="3331"/>
              <a:ext cx="827" cy="696"/>
            </a:xfrm>
            <a:prstGeom prst="roundRect">
              <a:avLst>
                <a:gd name="adj" fmla="val 16667"/>
              </a:avLst>
            </a:prstGeom>
            <a:solidFill>
              <a:srgbClr val="FF99FF">
                <a:alpha val="56862"/>
              </a:srgbClr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9pPr>
            </a:lstStyle>
            <a:p>
              <a:pPr algn="ctr" eaLnBrk="1" hangingPunct="1"/>
              <a:r>
                <a:rPr lang="en-US" altLang="de-DE" sz="2000">
                  <a:latin typeface="Arial" pitchFamily="34" charset="0"/>
                </a:rPr>
                <a:t>Amplifier and shaper</a:t>
              </a:r>
            </a:p>
          </p:txBody>
        </p:sp>
        <p:sp>
          <p:nvSpPr>
            <p:cNvPr id="14418" name="AutoShape 563"/>
            <p:cNvSpPr>
              <a:spLocks noChangeArrowheads="1"/>
            </p:cNvSpPr>
            <p:nvPr/>
          </p:nvSpPr>
          <p:spPr bwMode="auto">
            <a:xfrm>
              <a:off x="431" y="3464"/>
              <a:ext cx="644" cy="271"/>
            </a:xfrm>
            <a:prstGeom prst="roundRect">
              <a:avLst>
                <a:gd name="adj" fmla="val 16667"/>
              </a:avLst>
            </a:prstGeom>
            <a:solidFill>
              <a:srgbClr val="FF9900">
                <a:alpha val="56862"/>
              </a:srgbClr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9pPr>
            </a:lstStyle>
            <a:p>
              <a:pPr eaLnBrk="1" hangingPunct="1"/>
              <a:r>
                <a:rPr lang="en-US" altLang="de-DE" sz="2000">
                  <a:latin typeface="Arial" pitchFamily="34" charset="0"/>
                </a:rPr>
                <a:t>Sensor</a:t>
              </a:r>
            </a:p>
          </p:txBody>
        </p:sp>
        <p:sp>
          <p:nvSpPr>
            <p:cNvPr id="14419" name="AutoShape 564"/>
            <p:cNvSpPr>
              <a:spLocks noChangeArrowheads="1"/>
            </p:cNvSpPr>
            <p:nvPr/>
          </p:nvSpPr>
          <p:spPr bwMode="auto">
            <a:xfrm>
              <a:off x="2338" y="3464"/>
              <a:ext cx="981" cy="271"/>
            </a:xfrm>
            <a:prstGeom prst="roundRect">
              <a:avLst>
                <a:gd name="adj" fmla="val 16667"/>
              </a:avLst>
            </a:prstGeom>
            <a:solidFill>
              <a:srgbClr val="00FF99">
                <a:alpha val="56862"/>
              </a:srgbClr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9pPr>
            </a:lstStyle>
            <a:p>
              <a:pPr eaLnBrk="1" hangingPunct="1"/>
              <a:r>
                <a:rPr lang="en-US" altLang="de-DE" sz="2000">
                  <a:latin typeface="Arial" pitchFamily="34" charset="0"/>
                </a:rPr>
                <a:t>Comparator</a:t>
              </a:r>
            </a:p>
          </p:txBody>
        </p:sp>
        <p:sp>
          <p:nvSpPr>
            <p:cNvPr id="14420" name="AutoShape 565"/>
            <p:cNvSpPr>
              <a:spLocks noChangeArrowheads="1"/>
            </p:cNvSpPr>
            <p:nvPr/>
          </p:nvSpPr>
          <p:spPr bwMode="auto">
            <a:xfrm>
              <a:off x="3432" y="3464"/>
              <a:ext cx="706" cy="271"/>
            </a:xfrm>
            <a:prstGeom prst="roundRect">
              <a:avLst>
                <a:gd name="adj" fmla="val 16667"/>
              </a:avLst>
            </a:prstGeom>
            <a:solidFill>
              <a:srgbClr val="FFFF00">
                <a:alpha val="56862"/>
              </a:srgbClr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9pPr>
            </a:lstStyle>
            <a:p>
              <a:pPr eaLnBrk="1" hangingPunct="1"/>
              <a:r>
                <a:rPr lang="en-US" altLang="de-DE" sz="2000">
                  <a:latin typeface="Arial" pitchFamily="34" charset="0"/>
                </a:rPr>
                <a:t>Counter</a:t>
              </a:r>
            </a:p>
          </p:txBody>
        </p:sp>
        <p:sp>
          <p:nvSpPr>
            <p:cNvPr id="14421" name="Line 566"/>
            <p:cNvSpPr>
              <a:spLocks noChangeShapeType="1"/>
            </p:cNvSpPr>
            <p:nvPr/>
          </p:nvSpPr>
          <p:spPr bwMode="auto">
            <a:xfrm>
              <a:off x="3857" y="2886"/>
              <a:ext cx="81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422" name="Line 567"/>
            <p:cNvSpPr>
              <a:spLocks noChangeShapeType="1"/>
            </p:cNvSpPr>
            <p:nvPr/>
          </p:nvSpPr>
          <p:spPr bwMode="auto">
            <a:xfrm>
              <a:off x="3857" y="2931"/>
              <a:ext cx="81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423" name="Line 568"/>
            <p:cNvSpPr>
              <a:spLocks noChangeShapeType="1"/>
            </p:cNvSpPr>
            <p:nvPr/>
          </p:nvSpPr>
          <p:spPr bwMode="auto">
            <a:xfrm>
              <a:off x="3857" y="2977"/>
              <a:ext cx="81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424" name="Line 569"/>
            <p:cNvSpPr>
              <a:spLocks noChangeShapeType="1"/>
            </p:cNvSpPr>
            <p:nvPr/>
          </p:nvSpPr>
          <p:spPr bwMode="auto">
            <a:xfrm>
              <a:off x="3857" y="3022"/>
              <a:ext cx="81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425" name="AutoShape 570"/>
            <p:cNvSpPr>
              <a:spLocks noChangeArrowheads="1"/>
            </p:cNvSpPr>
            <p:nvPr/>
          </p:nvSpPr>
          <p:spPr bwMode="auto">
            <a:xfrm>
              <a:off x="4188" y="3358"/>
              <a:ext cx="648" cy="484"/>
            </a:xfrm>
            <a:prstGeom prst="roundRect">
              <a:avLst>
                <a:gd name="adj" fmla="val 16667"/>
              </a:avLst>
            </a:prstGeom>
            <a:solidFill>
              <a:srgbClr val="FFFFFF">
                <a:alpha val="56862"/>
              </a:srgbClr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9pPr>
            </a:lstStyle>
            <a:p>
              <a:pPr algn="ctr" eaLnBrk="1" hangingPunct="1"/>
              <a:r>
                <a:rPr lang="en-US" altLang="de-DE" sz="2000">
                  <a:latin typeface="Arial" pitchFamily="34" charset="0"/>
                </a:rPr>
                <a:t>Digital </a:t>
              </a:r>
            </a:p>
            <a:p>
              <a:pPr algn="ctr" eaLnBrk="1" hangingPunct="1"/>
              <a:r>
                <a:rPr lang="en-US" altLang="de-DE" sz="2000">
                  <a:latin typeface="Arial" pitchFamily="34" charset="0"/>
                </a:rPr>
                <a:t>output</a:t>
              </a:r>
            </a:p>
          </p:txBody>
        </p:sp>
        <p:sp>
          <p:nvSpPr>
            <p:cNvPr id="14426" name="Line 571"/>
            <p:cNvSpPr>
              <a:spLocks noChangeShapeType="1"/>
            </p:cNvSpPr>
            <p:nvPr/>
          </p:nvSpPr>
          <p:spPr bwMode="auto">
            <a:xfrm>
              <a:off x="567" y="2568"/>
              <a:ext cx="91" cy="22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427" name="Line 572"/>
            <p:cNvSpPr>
              <a:spLocks noChangeShapeType="1"/>
            </p:cNvSpPr>
            <p:nvPr/>
          </p:nvSpPr>
          <p:spPr bwMode="auto">
            <a:xfrm>
              <a:off x="340" y="2568"/>
              <a:ext cx="91" cy="22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428" name="Freeform 573"/>
            <p:cNvSpPr>
              <a:spLocks noChangeArrowheads="1"/>
            </p:cNvSpPr>
            <p:nvPr/>
          </p:nvSpPr>
          <p:spPr bwMode="auto">
            <a:xfrm>
              <a:off x="839" y="2387"/>
              <a:ext cx="77" cy="277"/>
            </a:xfrm>
            <a:custGeom>
              <a:avLst/>
              <a:gdLst>
                <a:gd name="T0" fmla="*/ 0 w 751"/>
                <a:gd name="T1" fmla="*/ 0 h 2857"/>
                <a:gd name="T2" fmla="*/ 0 w 751"/>
                <a:gd name="T3" fmla="*/ 0 h 2857"/>
                <a:gd name="T4" fmla="*/ 0 w 751"/>
                <a:gd name="T5" fmla="*/ 0 h 2857"/>
                <a:gd name="T6" fmla="*/ 0 w 751"/>
                <a:gd name="T7" fmla="*/ 0 h 2857"/>
                <a:gd name="T8" fmla="*/ 0 w 751"/>
                <a:gd name="T9" fmla="*/ 0 h 2857"/>
                <a:gd name="T10" fmla="*/ 0 w 751"/>
                <a:gd name="T11" fmla="*/ 0 h 2857"/>
                <a:gd name="T12" fmla="*/ 0 w 751"/>
                <a:gd name="T13" fmla="*/ 0 h 2857"/>
                <a:gd name="T14" fmla="*/ 0 w 751"/>
                <a:gd name="T15" fmla="*/ 0 h 2857"/>
                <a:gd name="T16" fmla="*/ 0 w 751"/>
                <a:gd name="T17" fmla="*/ 0 h 2857"/>
                <a:gd name="T18" fmla="*/ 0 w 751"/>
                <a:gd name="T19" fmla="*/ 0 h 2857"/>
                <a:gd name="T20" fmla="*/ 0 w 751"/>
                <a:gd name="T21" fmla="*/ 0 h 2857"/>
                <a:gd name="T22" fmla="*/ 0 w 751"/>
                <a:gd name="T23" fmla="*/ 0 h 285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51"/>
                <a:gd name="T37" fmla="*/ 0 h 2857"/>
                <a:gd name="T38" fmla="*/ 751 w 751"/>
                <a:gd name="T39" fmla="*/ 2857 h 285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51" h="2857">
                  <a:moveTo>
                    <a:pt x="0" y="2768"/>
                  </a:moveTo>
                  <a:cubicBezTo>
                    <a:pt x="200" y="2628"/>
                    <a:pt x="184" y="2419"/>
                    <a:pt x="192" y="2237"/>
                  </a:cubicBezTo>
                  <a:cubicBezTo>
                    <a:pt x="200" y="2059"/>
                    <a:pt x="213" y="1884"/>
                    <a:pt x="227" y="1708"/>
                  </a:cubicBezTo>
                  <a:cubicBezTo>
                    <a:pt x="241" y="1530"/>
                    <a:pt x="279" y="1353"/>
                    <a:pt x="279" y="1176"/>
                  </a:cubicBezTo>
                  <a:cubicBezTo>
                    <a:pt x="280" y="1000"/>
                    <a:pt x="306" y="823"/>
                    <a:pt x="314" y="646"/>
                  </a:cubicBezTo>
                  <a:cubicBezTo>
                    <a:pt x="317" y="588"/>
                    <a:pt x="328" y="0"/>
                    <a:pt x="314" y="471"/>
                  </a:cubicBezTo>
                  <a:cubicBezTo>
                    <a:pt x="309" y="648"/>
                    <a:pt x="322" y="823"/>
                    <a:pt x="331" y="1000"/>
                  </a:cubicBezTo>
                  <a:cubicBezTo>
                    <a:pt x="340" y="1178"/>
                    <a:pt x="358" y="1353"/>
                    <a:pt x="366" y="1532"/>
                  </a:cubicBezTo>
                  <a:cubicBezTo>
                    <a:pt x="374" y="1708"/>
                    <a:pt x="390" y="1882"/>
                    <a:pt x="384" y="2060"/>
                  </a:cubicBezTo>
                  <a:cubicBezTo>
                    <a:pt x="378" y="2239"/>
                    <a:pt x="428" y="2417"/>
                    <a:pt x="488" y="2591"/>
                  </a:cubicBezTo>
                  <a:lnTo>
                    <a:pt x="611" y="2768"/>
                  </a:lnTo>
                  <a:lnTo>
                    <a:pt x="750" y="2856"/>
                  </a:lnTo>
                </a:path>
              </a:pathLst>
            </a:custGeom>
            <a:noFill/>
            <a:ln w="38100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429" name="Freeform 574"/>
            <p:cNvSpPr>
              <a:spLocks noChangeArrowheads="1"/>
            </p:cNvSpPr>
            <p:nvPr/>
          </p:nvSpPr>
          <p:spPr bwMode="auto">
            <a:xfrm>
              <a:off x="2426" y="2115"/>
              <a:ext cx="424" cy="545"/>
            </a:xfrm>
            <a:custGeom>
              <a:avLst/>
              <a:gdLst>
                <a:gd name="T0" fmla="*/ 0 w 3720"/>
                <a:gd name="T1" fmla="*/ 0 h 5376"/>
                <a:gd name="T2" fmla="*/ 0 w 3720"/>
                <a:gd name="T3" fmla="*/ 0 h 5376"/>
                <a:gd name="T4" fmla="*/ 0 w 3720"/>
                <a:gd name="T5" fmla="*/ 0 h 5376"/>
                <a:gd name="T6" fmla="*/ 0 w 3720"/>
                <a:gd name="T7" fmla="*/ 0 h 5376"/>
                <a:gd name="T8" fmla="*/ 0 w 3720"/>
                <a:gd name="T9" fmla="*/ 0 h 5376"/>
                <a:gd name="T10" fmla="*/ 0 w 3720"/>
                <a:gd name="T11" fmla="*/ 0 h 5376"/>
                <a:gd name="T12" fmla="*/ 0 w 3720"/>
                <a:gd name="T13" fmla="*/ 0 h 5376"/>
                <a:gd name="T14" fmla="*/ 0 w 3720"/>
                <a:gd name="T15" fmla="*/ 0 h 5376"/>
                <a:gd name="T16" fmla="*/ 0 w 3720"/>
                <a:gd name="T17" fmla="*/ 0 h 5376"/>
                <a:gd name="T18" fmla="*/ 0 w 3720"/>
                <a:gd name="T19" fmla="*/ 0 h 5376"/>
                <a:gd name="T20" fmla="*/ 0 w 3720"/>
                <a:gd name="T21" fmla="*/ 0 h 5376"/>
                <a:gd name="T22" fmla="*/ 0 w 3720"/>
                <a:gd name="T23" fmla="*/ 0 h 5376"/>
                <a:gd name="T24" fmla="*/ 0 w 3720"/>
                <a:gd name="T25" fmla="*/ 0 h 5376"/>
                <a:gd name="T26" fmla="*/ 0 w 3720"/>
                <a:gd name="T27" fmla="*/ 0 h 5376"/>
                <a:gd name="T28" fmla="*/ 0 w 3720"/>
                <a:gd name="T29" fmla="*/ 0 h 5376"/>
                <a:gd name="T30" fmla="*/ 0 w 3720"/>
                <a:gd name="T31" fmla="*/ 0 h 5376"/>
                <a:gd name="T32" fmla="*/ 0 w 3720"/>
                <a:gd name="T33" fmla="*/ 0 h 5376"/>
                <a:gd name="T34" fmla="*/ 0 w 3720"/>
                <a:gd name="T35" fmla="*/ 0 h 5376"/>
                <a:gd name="T36" fmla="*/ 0 w 3720"/>
                <a:gd name="T37" fmla="*/ 0 h 5376"/>
                <a:gd name="T38" fmla="*/ 0 w 3720"/>
                <a:gd name="T39" fmla="*/ 0 h 5376"/>
                <a:gd name="T40" fmla="*/ 0 w 3720"/>
                <a:gd name="T41" fmla="*/ 0 h 5376"/>
                <a:gd name="T42" fmla="*/ 0 w 3720"/>
                <a:gd name="T43" fmla="*/ 0 h 5376"/>
                <a:gd name="T44" fmla="*/ 0 w 3720"/>
                <a:gd name="T45" fmla="*/ 0 h 5376"/>
                <a:gd name="T46" fmla="*/ 0 w 3720"/>
                <a:gd name="T47" fmla="*/ 0 h 537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720"/>
                <a:gd name="T73" fmla="*/ 0 h 5376"/>
                <a:gd name="T74" fmla="*/ 3720 w 3720"/>
                <a:gd name="T75" fmla="*/ 5376 h 537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720" h="5376">
                  <a:moveTo>
                    <a:pt x="0" y="5129"/>
                  </a:moveTo>
                  <a:cubicBezTo>
                    <a:pt x="205" y="5225"/>
                    <a:pt x="494" y="5276"/>
                    <a:pt x="769" y="5252"/>
                  </a:cubicBezTo>
                  <a:cubicBezTo>
                    <a:pt x="1145" y="5219"/>
                    <a:pt x="1148" y="4992"/>
                    <a:pt x="1176" y="4841"/>
                  </a:cubicBezTo>
                  <a:cubicBezTo>
                    <a:pt x="1206" y="4677"/>
                    <a:pt x="1166" y="4512"/>
                    <a:pt x="1224" y="4351"/>
                  </a:cubicBezTo>
                  <a:cubicBezTo>
                    <a:pt x="1283" y="4189"/>
                    <a:pt x="1314" y="4024"/>
                    <a:pt x="1320" y="3858"/>
                  </a:cubicBezTo>
                  <a:cubicBezTo>
                    <a:pt x="1325" y="3693"/>
                    <a:pt x="1368" y="3530"/>
                    <a:pt x="1368" y="3366"/>
                  </a:cubicBezTo>
                  <a:cubicBezTo>
                    <a:pt x="1368" y="3203"/>
                    <a:pt x="1382" y="3037"/>
                    <a:pt x="1416" y="2876"/>
                  </a:cubicBezTo>
                  <a:cubicBezTo>
                    <a:pt x="1450" y="2711"/>
                    <a:pt x="1452" y="2548"/>
                    <a:pt x="1464" y="2382"/>
                  </a:cubicBezTo>
                  <a:cubicBezTo>
                    <a:pt x="1477" y="2217"/>
                    <a:pt x="1492" y="2055"/>
                    <a:pt x="1488" y="1892"/>
                  </a:cubicBezTo>
                  <a:cubicBezTo>
                    <a:pt x="1483" y="1725"/>
                    <a:pt x="1533" y="1564"/>
                    <a:pt x="1536" y="1398"/>
                  </a:cubicBezTo>
                  <a:cubicBezTo>
                    <a:pt x="1538" y="1235"/>
                    <a:pt x="1582" y="1071"/>
                    <a:pt x="1607" y="908"/>
                  </a:cubicBezTo>
                  <a:cubicBezTo>
                    <a:pt x="1632" y="742"/>
                    <a:pt x="1684" y="579"/>
                    <a:pt x="1680" y="414"/>
                  </a:cubicBezTo>
                  <a:cubicBezTo>
                    <a:pt x="1666" y="0"/>
                    <a:pt x="2014" y="481"/>
                    <a:pt x="1992" y="579"/>
                  </a:cubicBezTo>
                  <a:cubicBezTo>
                    <a:pt x="1956" y="742"/>
                    <a:pt x="2044" y="908"/>
                    <a:pt x="2064" y="1071"/>
                  </a:cubicBezTo>
                  <a:cubicBezTo>
                    <a:pt x="2083" y="1235"/>
                    <a:pt x="2113" y="1398"/>
                    <a:pt x="2112" y="1564"/>
                  </a:cubicBezTo>
                  <a:cubicBezTo>
                    <a:pt x="2110" y="1727"/>
                    <a:pt x="2160" y="1890"/>
                    <a:pt x="2160" y="2055"/>
                  </a:cubicBezTo>
                  <a:cubicBezTo>
                    <a:pt x="2160" y="2219"/>
                    <a:pt x="2231" y="2382"/>
                    <a:pt x="2231" y="2546"/>
                  </a:cubicBezTo>
                  <a:cubicBezTo>
                    <a:pt x="2231" y="2711"/>
                    <a:pt x="2260" y="2876"/>
                    <a:pt x="2280" y="3038"/>
                  </a:cubicBezTo>
                  <a:cubicBezTo>
                    <a:pt x="2299" y="3203"/>
                    <a:pt x="2350" y="3366"/>
                    <a:pt x="2351" y="3530"/>
                  </a:cubicBezTo>
                  <a:cubicBezTo>
                    <a:pt x="2352" y="3695"/>
                    <a:pt x="2351" y="3859"/>
                    <a:pt x="2399" y="4022"/>
                  </a:cubicBezTo>
                  <a:cubicBezTo>
                    <a:pt x="2447" y="4187"/>
                    <a:pt x="2476" y="4348"/>
                    <a:pt x="2543" y="4514"/>
                  </a:cubicBezTo>
                  <a:cubicBezTo>
                    <a:pt x="2612" y="4682"/>
                    <a:pt x="2686" y="4847"/>
                    <a:pt x="2807" y="5006"/>
                  </a:cubicBezTo>
                  <a:cubicBezTo>
                    <a:pt x="2917" y="5153"/>
                    <a:pt x="3129" y="5328"/>
                    <a:pt x="3480" y="5333"/>
                  </a:cubicBezTo>
                  <a:lnTo>
                    <a:pt x="3719" y="5375"/>
                  </a:lnTo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grpSp>
          <p:nvGrpSpPr>
            <p:cNvPr id="14430" name="Group 575"/>
            <p:cNvGrpSpPr>
              <a:grpSpLocks/>
            </p:cNvGrpSpPr>
            <p:nvPr/>
          </p:nvGrpSpPr>
          <p:grpSpPr bwMode="auto">
            <a:xfrm>
              <a:off x="3198" y="2478"/>
              <a:ext cx="347" cy="181"/>
              <a:chOff x="3288" y="2795"/>
              <a:chExt cx="408" cy="181"/>
            </a:xfrm>
          </p:grpSpPr>
          <p:sp>
            <p:nvSpPr>
              <p:cNvPr id="14432" name="Line 576"/>
              <p:cNvSpPr>
                <a:spLocks noChangeShapeType="1"/>
              </p:cNvSpPr>
              <p:nvPr/>
            </p:nvSpPr>
            <p:spPr bwMode="auto">
              <a:xfrm>
                <a:off x="3288" y="2976"/>
                <a:ext cx="136" cy="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4433" name="Line 577"/>
              <p:cNvSpPr>
                <a:spLocks noChangeShapeType="1"/>
              </p:cNvSpPr>
              <p:nvPr/>
            </p:nvSpPr>
            <p:spPr bwMode="auto">
              <a:xfrm>
                <a:off x="3424" y="2795"/>
                <a:ext cx="136" cy="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4434" name="Line 578"/>
              <p:cNvSpPr>
                <a:spLocks noChangeShapeType="1"/>
              </p:cNvSpPr>
              <p:nvPr/>
            </p:nvSpPr>
            <p:spPr bwMode="auto">
              <a:xfrm>
                <a:off x="3560" y="2976"/>
                <a:ext cx="136" cy="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4435" name="Line 579"/>
              <p:cNvSpPr>
                <a:spLocks noChangeShapeType="1"/>
              </p:cNvSpPr>
              <p:nvPr/>
            </p:nvSpPr>
            <p:spPr bwMode="auto">
              <a:xfrm flipV="1">
                <a:off x="3424" y="2795"/>
                <a:ext cx="0" cy="181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4436" name="Line 580"/>
              <p:cNvSpPr>
                <a:spLocks noChangeShapeType="1"/>
              </p:cNvSpPr>
              <p:nvPr/>
            </p:nvSpPr>
            <p:spPr bwMode="auto">
              <a:xfrm flipV="1">
                <a:off x="3560" y="2795"/>
                <a:ext cx="0" cy="181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</p:grpSp>
        <p:sp>
          <p:nvSpPr>
            <p:cNvPr id="14431" name="Text Box 581"/>
            <p:cNvSpPr txBox="1">
              <a:spLocks noChangeArrowheads="1"/>
            </p:cNvSpPr>
            <p:nvPr/>
          </p:nvSpPr>
          <p:spPr bwMode="auto">
            <a:xfrm>
              <a:off x="3923" y="2351"/>
              <a:ext cx="372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9pPr>
            </a:lstStyle>
            <a:p>
              <a:pPr eaLnBrk="1" hangingPunct="1"/>
              <a:r>
                <a:rPr lang="en-US" altLang="de-DE" sz="2800" b="1">
                  <a:solidFill>
                    <a:srgbClr val="FF3300"/>
                  </a:solidFill>
                  <a:latin typeface="Arial" pitchFamily="34" charset="0"/>
                </a:rPr>
                <a:t>+1</a:t>
              </a:r>
            </a:p>
          </p:txBody>
        </p:sp>
      </p:grpSp>
      <p:grpSp>
        <p:nvGrpSpPr>
          <p:cNvPr id="14" name="Group 582"/>
          <p:cNvGrpSpPr>
            <a:grpSpLocks/>
          </p:cNvGrpSpPr>
          <p:nvPr/>
        </p:nvGrpSpPr>
        <p:grpSpPr bwMode="auto">
          <a:xfrm>
            <a:off x="684213" y="2565400"/>
            <a:ext cx="6992937" cy="3827463"/>
            <a:chOff x="431" y="1616"/>
            <a:chExt cx="4405" cy="2411"/>
          </a:xfrm>
        </p:grpSpPr>
        <p:sp>
          <p:nvSpPr>
            <p:cNvPr id="14346" name="Freeform 583"/>
            <p:cNvSpPr>
              <a:spLocks noChangeArrowheads="1"/>
            </p:cNvSpPr>
            <p:nvPr/>
          </p:nvSpPr>
          <p:spPr bwMode="auto">
            <a:xfrm>
              <a:off x="1066" y="2024"/>
              <a:ext cx="90" cy="640"/>
            </a:xfrm>
            <a:custGeom>
              <a:avLst/>
              <a:gdLst>
                <a:gd name="T0" fmla="*/ 0 w 751"/>
                <a:gd name="T1" fmla="*/ 0 h 2857"/>
                <a:gd name="T2" fmla="*/ 0 w 751"/>
                <a:gd name="T3" fmla="*/ 0 h 2857"/>
                <a:gd name="T4" fmla="*/ 0 w 751"/>
                <a:gd name="T5" fmla="*/ 0 h 2857"/>
                <a:gd name="T6" fmla="*/ 0 w 751"/>
                <a:gd name="T7" fmla="*/ 0 h 2857"/>
                <a:gd name="T8" fmla="*/ 0 w 751"/>
                <a:gd name="T9" fmla="*/ 0 h 2857"/>
                <a:gd name="T10" fmla="*/ 0 w 751"/>
                <a:gd name="T11" fmla="*/ 0 h 2857"/>
                <a:gd name="T12" fmla="*/ 0 w 751"/>
                <a:gd name="T13" fmla="*/ 0 h 2857"/>
                <a:gd name="T14" fmla="*/ 0 w 751"/>
                <a:gd name="T15" fmla="*/ 0 h 2857"/>
                <a:gd name="T16" fmla="*/ 0 w 751"/>
                <a:gd name="T17" fmla="*/ 0 h 2857"/>
                <a:gd name="T18" fmla="*/ 0 w 751"/>
                <a:gd name="T19" fmla="*/ 0 h 2857"/>
                <a:gd name="T20" fmla="*/ 0 w 751"/>
                <a:gd name="T21" fmla="*/ 0 h 2857"/>
                <a:gd name="T22" fmla="*/ 0 w 751"/>
                <a:gd name="T23" fmla="*/ 0 h 285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51"/>
                <a:gd name="T37" fmla="*/ 0 h 2857"/>
                <a:gd name="T38" fmla="*/ 751 w 751"/>
                <a:gd name="T39" fmla="*/ 2857 h 285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51" h="2857">
                  <a:moveTo>
                    <a:pt x="0" y="2768"/>
                  </a:moveTo>
                  <a:cubicBezTo>
                    <a:pt x="200" y="2628"/>
                    <a:pt x="184" y="2419"/>
                    <a:pt x="192" y="2237"/>
                  </a:cubicBezTo>
                  <a:cubicBezTo>
                    <a:pt x="200" y="2059"/>
                    <a:pt x="213" y="1884"/>
                    <a:pt x="227" y="1708"/>
                  </a:cubicBezTo>
                  <a:cubicBezTo>
                    <a:pt x="241" y="1530"/>
                    <a:pt x="279" y="1353"/>
                    <a:pt x="279" y="1176"/>
                  </a:cubicBezTo>
                  <a:cubicBezTo>
                    <a:pt x="280" y="1000"/>
                    <a:pt x="306" y="823"/>
                    <a:pt x="314" y="646"/>
                  </a:cubicBezTo>
                  <a:cubicBezTo>
                    <a:pt x="317" y="588"/>
                    <a:pt x="328" y="0"/>
                    <a:pt x="314" y="471"/>
                  </a:cubicBezTo>
                  <a:cubicBezTo>
                    <a:pt x="309" y="648"/>
                    <a:pt x="322" y="823"/>
                    <a:pt x="331" y="1000"/>
                  </a:cubicBezTo>
                  <a:cubicBezTo>
                    <a:pt x="340" y="1178"/>
                    <a:pt x="358" y="1353"/>
                    <a:pt x="366" y="1532"/>
                  </a:cubicBezTo>
                  <a:cubicBezTo>
                    <a:pt x="374" y="1708"/>
                    <a:pt x="390" y="1882"/>
                    <a:pt x="384" y="2060"/>
                  </a:cubicBezTo>
                  <a:cubicBezTo>
                    <a:pt x="378" y="2239"/>
                    <a:pt x="428" y="2417"/>
                    <a:pt x="488" y="2591"/>
                  </a:cubicBezTo>
                  <a:lnTo>
                    <a:pt x="611" y="2768"/>
                  </a:lnTo>
                  <a:lnTo>
                    <a:pt x="750" y="2856"/>
                  </a:lnTo>
                </a:path>
              </a:pathLst>
            </a:custGeom>
            <a:noFill/>
            <a:ln w="38100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347" name="Freeform 584"/>
            <p:cNvSpPr>
              <a:spLocks noChangeArrowheads="1"/>
            </p:cNvSpPr>
            <p:nvPr/>
          </p:nvSpPr>
          <p:spPr bwMode="auto">
            <a:xfrm>
              <a:off x="2121" y="1616"/>
              <a:ext cx="424" cy="1044"/>
            </a:xfrm>
            <a:custGeom>
              <a:avLst/>
              <a:gdLst>
                <a:gd name="T0" fmla="*/ 0 w 3720"/>
                <a:gd name="T1" fmla="*/ 0 h 5376"/>
                <a:gd name="T2" fmla="*/ 0 w 3720"/>
                <a:gd name="T3" fmla="*/ 0 h 5376"/>
                <a:gd name="T4" fmla="*/ 0 w 3720"/>
                <a:gd name="T5" fmla="*/ 0 h 5376"/>
                <a:gd name="T6" fmla="*/ 0 w 3720"/>
                <a:gd name="T7" fmla="*/ 0 h 5376"/>
                <a:gd name="T8" fmla="*/ 0 w 3720"/>
                <a:gd name="T9" fmla="*/ 0 h 5376"/>
                <a:gd name="T10" fmla="*/ 0 w 3720"/>
                <a:gd name="T11" fmla="*/ 0 h 5376"/>
                <a:gd name="T12" fmla="*/ 0 w 3720"/>
                <a:gd name="T13" fmla="*/ 0 h 5376"/>
                <a:gd name="T14" fmla="*/ 0 w 3720"/>
                <a:gd name="T15" fmla="*/ 0 h 5376"/>
                <a:gd name="T16" fmla="*/ 0 w 3720"/>
                <a:gd name="T17" fmla="*/ 0 h 5376"/>
                <a:gd name="T18" fmla="*/ 0 w 3720"/>
                <a:gd name="T19" fmla="*/ 0 h 5376"/>
                <a:gd name="T20" fmla="*/ 0 w 3720"/>
                <a:gd name="T21" fmla="*/ 0 h 5376"/>
                <a:gd name="T22" fmla="*/ 0 w 3720"/>
                <a:gd name="T23" fmla="*/ 0 h 5376"/>
                <a:gd name="T24" fmla="*/ 0 w 3720"/>
                <a:gd name="T25" fmla="*/ 0 h 5376"/>
                <a:gd name="T26" fmla="*/ 0 w 3720"/>
                <a:gd name="T27" fmla="*/ 0 h 5376"/>
                <a:gd name="T28" fmla="*/ 0 w 3720"/>
                <a:gd name="T29" fmla="*/ 0 h 5376"/>
                <a:gd name="T30" fmla="*/ 0 w 3720"/>
                <a:gd name="T31" fmla="*/ 0 h 5376"/>
                <a:gd name="T32" fmla="*/ 0 w 3720"/>
                <a:gd name="T33" fmla="*/ 0 h 5376"/>
                <a:gd name="T34" fmla="*/ 0 w 3720"/>
                <a:gd name="T35" fmla="*/ 0 h 5376"/>
                <a:gd name="T36" fmla="*/ 0 w 3720"/>
                <a:gd name="T37" fmla="*/ 0 h 5376"/>
                <a:gd name="T38" fmla="*/ 0 w 3720"/>
                <a:gd name="T39" fmla="*/ 0 h 5376"/>
                <a:gd name="T40" fmla="*/ 0 w 3720"/>
                <a:gd name="T41" fmla="*/ 0 h 5376"/>
                <a:gd name="T42" fmla="*/ 0 w 3720"/>
                <a:gd name="T43" fmla="*/ 0 h 5376"/>
                <a:gd name="T44" fmla="*/ 0 w 3720"/>
                <a:gd name="T45" fmla="*/ 0 h 5376"/>
                <a:gd name="T46" fmla="*/ 0 w 3720"/>
                <a:gd name="T47" fmla="*/ 0 h 537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720"/>
                <a:gd name="T73" fmla="*/ 0 h 5376"/>
                <a:gd name="T74" fmla="*/ 3720 w 3720"/>
                <a:gd name="T75" fmla="*/ 5376 h 537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720" h="5376">
                  <a:moveTo>
                    <a:pt x="0" y="5129"/>
                  </a:moveTo>
                  <a:cubicBezTo>
                    <a:pt x="205" y="5225"/>
                    <a:pt x="494" y="5276"/>
                    <a:pt x="769" y="5252"/>
                  </a:cubicBezTo>
                  <a:cubicBezTo>
                    <a:pt x="1145" y="5219"/>
                    <a:pt x="1148" y="4992"/>
                    <a:pt x="1176" y="4841"/>
                  </a:cubicBezTo>
                  <a:cubicBezTo>
                    <a:pt x="1206" y="4677"/>
                    <a:pt x="1166" y="4512"/>
                    <a:pt x="1224" y="4351"/>
                  </a:cubicBezTo>
                  <a:cubicBezTo>
                    <a:pt x="1283" y="4189"/>
                    <a:pt x="1314" y="4024"/>
                    <a:pt x="1320" y="3858"/>
                  </a:cubicBezTo>
                  <a:cubicBezTo>
                    <a:pt x="1325" y="3693"/>
                    <a:pt x="1368" y="3530"/>
                    <a:pt x="1368" y="3366"/>
                  </a:cubicBezTo>
                  <a:cubicBezTo>
                    <a:pt x="1368" y="3203"/>
                    <a:pt x="1382" y="3037"/>
                    <a:pt x="1416" y="2876"/>
                  </a:cubicBezTo>
                  <a:cubicBezTo>
                    <a:pt x="1450" y="2711"/>
                    <a:pt x="1452" y="2548"/>
                    <a:pt x="1464" y="2382"/>
                  </a:cubicBezTo>
                  <a:cubicBezTo>
                    <a:pt x="1477" y="2217"/>
                    <a:pt x="1492" y="2055"/>
                    <a:pt x="1488" y="1892"/>
                  </a:cubicBezTo>
                  <a:cubicBezTo>
                    <a:pt x="1483" y="1725"/>
                    <a:pt x="1533" y="1564"/>
                    <a:pt x="1536" y="1398"/>
                  </a:cubicBezTo>
                  <a:cubicBezTo>
                    <a:pt x="1538" y="1235"/>
                    <a:pt x="1582" y="1071"/>
                    <a:pt x="1607" y="908"/>
                  </a:cubicBezTo>
                  <a:cubicBezTo>
                    <a:pt x="1632" y="742"/>
                    <a:pt x="1684" y="579"/>
                    <a:pt x="1680" y="414"/>
                  </a:cubicBezTo>
                  <a:cubicBezTo>
                    <a:pt x="1666" y="0"/>
                    <a:pt x="2014" y="481"/>
                    <a:pt x="1992" y="579"/>
                  </a:cubicBezTo>
                  <a:cubicBezTo>
                    <a:pt x="1956" y="742"/>
                    <a:pt x="2044" y="908"/>
                    <a:pt x="2064" y="1071"/>
                  </a:cubicBezTo>
                  <a:cubicBezTo>
                    <a:pt x="2083" y="1235"/>
                    <a:pt x="2113" y="1398"/>
                    <a:pt x="2112" y="1564"/>
                  </a:cubicBezTo>
                  <a:cubicBezTo>
                    <a:pt x="2110" y="1727"/>
                    <a:pt x="2160" y="1890"/>
                    <a:pt x="2160" y="2055"/>
                  </a:cubicBezTo>
                  <a:cubicBezTo>
                    <a:pt x="2160" y="2219"/>
                    <a:pt x="2231" y="2382"/>
                    <a:pt x="2231" y="2546"/>
                  </a:cubicBezTo>
                  <a:cubicBezTo>
                    <a:pt x="2231" y="2711"/>
                    <a:pt x="2260" y="2876"/>
                    <a:pt x="2280" y="3038"/>
                  </a:cubicBezTo>
                  <a:cubicBezTo>
                    <a:pt x="2299" y="3203"/>
                    <a:pt x="2350" y="3366"/>
                    <a:pt x="2351" y="3530"/>
                  </a:cubicBezTo>
                  <a:cubicBezTo>
                    <a:pt x="2352" y="3695"/>
                    <a:pt x="2351" y="3859"/>
                    <a:pt x="2399" y="4022"/>
                  </a:cubicBezTo>
                  <a:cubicBezTo>
                    <a:pt x="2447" y="4187"/>
                    <a:pt x="2476" y="4348"/>
                    <a:pt x="2543" y="4514"/>
                  </a:cubicBezTo>
                  <a:cubicBezTo>
                    <a:pt x="2612" y="4682"/>
                    <a:pt x="2686" y="4847"/>
                    <a:pt x="2807" y="5006"/>
                  </a:cubicBezTo>
                  <a:cubicBezTo>
                    <a:pt x="2917" y="5153"/>
                    <a:pt x="3129" y="5328"/>
                    <a:pt x="3480" y="5333"/>
                  </a:cubicBezTo>
                  <a:lnTo>
                    <a:pt x="3719" y="5375"/>
                  </a:lnTo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348" name="Line 585"/>
            <p:cNvSpPr>
              <a:spLocks noChangeShapeType="1"/>
            </p:cNvSpPr>
            <p:nvPr/>
          </p:nvSpPr>
          <p:spPr bwMode="auto">
            <a:xfrm>
              <a:off x="2197" y="2296"/>
              <a:ext cx="580" cy="0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349" name="Text Box 586"/>
            <p:cNvSpPr txBox="1">
              <a:spLocks noChangeArrowheads="1"/>
            </p:cNvSpPr>
            <p:nvPr/>
          </p:nvSpPr>
          <p:spPr bwMode="auto">
            <a:xfrm>
              <a:off x="2079" y="3113"/>
              <a:ext cx="68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9pPr>
            </a:lstStyle>
            <a:p>
              <a:pPr eaLnBrk="1" hangingPunct="1"/>
              <a:r>
                <a:rPr lang="en-US" altLang="de-DE" sz="1600">
                  <a:latin typeface="Arial" pitchFamily="34" charset="0"/>
                </a:rPr>
                <a:t>Threshold</a:t>
              </a:r>
            </a:p>
          </p:txBody>
        </p:sp>
        <p:sp>
          <p:nvSpPr>
            <p:cNvPr id="14350" name="Freeform 587"/>
            <p:cNvSpPr>
              <a:spLocks/>
            </p:cNvSpPr>
            <p:nvPr/>
          </p:nvSpPr>
          <p:spPr bwMode="auto">
            <a:xfrm>
              <a:off x="1353" y="2742"/>
              <a:ext cx="583" cy="449"/>
            </a:xfrm>
            <a:custGeom>
              <a:avLst/>
              <a:gdLst>
                <a:gd name="T0" fmla="*/ 0 w 686"/>
                <a:gd name="T1" fmla="*/ 0 h 700"/>
                <a:gd name="T2" fmla="*/ 158 w 686"/>
                <a:gd name="T3" fmla="*/ 6 h 700"/>
                <a:gd name="T4" fmla="*/ 0 w 686"/>
                <a:gd name="T5" fmla="*/ 13 h 700"/>
                <a:gd name="T6" fmla="*/ 0 w 686"/>
                <a:gd name="T7" fmla="*/ 0 h 7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86"/>
                <a:gd name="T13" fmla="*/ 0 h 700"/>
                <a:gd name="T14" fmla="*/ 686 w 686"/>
                <a:gd name="T15" fmla="*/ 700 h 7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86" h="700">
                  <a:moveTo>
                    <a:pt x="0" y="0"/>
                  </a:moveTo>
                  <a:lnTo>
                    <a:pt x="686" y="350"/>
                  </a:lnTo>
                  <a:lnTo>
                    <a:pt x="0" y="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FF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14351" name="Freeform 588"/>
            <p:cNvSpPr>
              <a:spLocks/>
            </p:cNvSpPr>
            <p:nvPr/>
          </p:nvSpPr>
          <p:spPr bwMode="auto">
            <a:xfrm>
              <a:off x="1353" y="2742"/>
              <a:ext cx="583" cy="449"/>
            </a:xfrm>
            <a:custGeom>
              <a:avLst/>
              <a:gdLst>
                <a:gd name="T0" fmla="*/ 0 w 686"/>
                <a:gd name="T1" fmla="*/ 0 h 700"/>
                <a:gd name="T2" fmla="*/ 158 w 686"/>
                <a:gd name="T3" fmla="*/ 6 h 700"/>
                <a:gd name="T4" fmla="*/ 0 w 686"/>
                <a:gd name="T5" fmla="*/ 13 h 700"/>
                <a:gd name="T6" fmla="*/ 0 w 686"/>
                <a:gd name="T7" fmla="*/ 0 h 7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86"/>
                <a:gd name="T13" fmla="*/ 0 h 700"/>
                <a:gd name="T14" fmla="*/ 686 w 686"/>
                <a:gd name="T15" fmla="*/ 700 h 7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86" h="700">
                  <a:moveTo>
                    <a:pt x="0" y="0"/>
                  </a:moveTo>
                  <a:lnTo>
                    <a:pt x="686" y="350"/>
                  </a:lnTo>
                  <a:lnTo>
                    <a:pt x="0" y="7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352" name="Line 589"/>
            <p:cNvSpPr>
              <a:spLocks noChangeShapeType="1"/>
            </p:cNvSpPr>
            <p:nvPr/>
          </p:nvSpPr>
          <p:spPr bwMode="auto">
            <a:xfrm>
              <a:off x="1936" y="2967"/>
              <a:ext cx="425" cy="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353" name="Line 590"/>
            <p:cNvSpPr>
              <a:spLocks noChangeShapeType="1"/>
            </p:cNvSpPr>
            <p:nvPr/>
          </p:nvSpPr>
          <p:spPr bwMode="auto">
            <a:xfrm>
              <a:off x="866" y="2969"/>
              <a:ext cx="482" cy="1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354" name="Freeform 591"/>
            <p:cNvSpPr>
              <a:spLocks/>
            </p:cNvSpPr>
            <p:nvPr/>
          </p:nvSpPr>
          <p:spPr bwMode="auto">
            <a:xfrm>
              <a:off x="2619" y="2761"/>
              <a:ext cx="267" cy="412"/>
            </a:xfrm>
            <a:custGeom>
              <a:avLst/>
              <a:gdLst>
                <a:gd name="T0" fmla="*/ 0 w 314"/>
                <a:gd name="T1" fmla="*/ 12 h 642"/>
                <a:gd name="T2" fmla="*/ 72 w 314"/>
                <a:gd name="T3" fmla="*/ 9 h 642"/>
                <a:gd name="T4" fmla="*/ 72 w 314"/>
                <a:gd name="T5" fmla="*/ 3 h 642"/>
                <a:gd name="T6" fmla="*/ 0 w 314"/>
                <a:gd name="T7" fmla="*/ 0 h 642"/>
                <a:gd name="T8" fmla="*/ 0 w 314"/>
                <a:gd name="T9" fmla="*/ 12 h 6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4"/>
                <a:gd name="T16" fmla="*/ 0 h 642"/>
                <a:gd name="T17" fmla="*/ 314 w 314"/>
                <a:gd name="T18" fmla="*/ 642 h 6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4" h="642">
                  <a:moveTo>
                    <a:pt x="0" y="642"/>
                  </a:moveTo>
                  <a:lnTo>
                    <a:pt x="314" y="482"/>
                  </a:lnTo>
                  <a:lnTo>
                    <a:pt x="314" y="160"/>
                  </a:lnTo>
                  <a:lnTo>
                    <a:pt x="0" y="0"/>
                  </a:lnTo>
                  <a:lnTo>
                    <a:pt x="0" y="642"/>
                  </a:lnTo>
                  <a:close/>
                </a:path>
              </a:pathLst>
            </a:custGeom>
            <a:solidFill>
              <a:srgbClr val="00FF99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355" name="Freeform 592"/>
            <p:cNvSpPr>
              <a:spLocks/>
            </p:cNvSpPr>
            <p:nvPr/>
          </p:nvSpPr>
          <p:spPr bwMode="auto">
            <a:xfrm>
              <a:off x="2619" y="2761"/>
              <a:ext cx="267" cy="412"/>
            </a:xfrm>
            <a:custGeom>
              <a:avLst/>
              <a:gdLst>
                <a:gd name="T0" fmla="*/ 0 w 314"/>
                <a:gd name="T1" fmla="*/ 12 h 642"/>
                <a:gd name="T2" fmla="*/ 72 w 314"/>
                <a:gd name="T3" fmla="*/ 9 h 642"/>
                <a:gd name="T4" fmla="*/ 72 w 314"/>
                <a:gd name="T5" fmla="*/ 3 h 642"/>
                <a:gd name="T6" fmla="*/ 0 w 314"/>
                <a:gd name="T7" fmla="*/ 0 h 642"/>
                <a:gd name="T8" fmla="*/ 0 w 314"/>
                <a:gd name="T9" fmla="*/ 12 h 6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4"/>
                <a:gd name="T16" fmla="*/ 0 h 642"/>
                <a:gd name="T17" fmla="*/ 314 w 314"/>
                <a:gd name="T18" fmla="*/ 642 h 6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4" h="642">
                  <a:moveTo>
                    <a:pt x="0" y="642"/>
                  </a:moveTo>
                  <a:lnTo>
                    <a:pt x="314" y="482"/>
                  </a:lnTo>
                  <a:lnTo>
                    <a:pt x="314" y="160"/>
                  </a:lnTo>
                  <a:lnTo>
                    <a:pt x="0" y="0"/>
                  </a:lnTo>
                  <a:lnTo>
                    <a:pt x="0" y="642"/>
                  </a:lnTo>
                  <a:close/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356" name="Line 593"/>
            <p:cNvSpPr>
              <a:spLocks noChangeShapeType="1"/>
            </p:cNvSpPr>
            <p:nvPr/>
          </p:nvSpPr>
          <p:spPr bwMode="auto">
            <a:xfrm>
              <a:off x="1220" y="2612"/>
              <a:ext cx="275" cy="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357" name="Line 594"/>
            <p:cNvSpPr>
              <a:spLocks noChangeShapeType="1"/>
            </p:cNvSpPr>
            <p:nvPr/>
          </p:nvSpPr>
          <p:spPr bwMode="auto">
            <a:xfrm flipH="1">
              <a:off x="1633" y="2612"/>
              <a:ext cx="277" cy="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358" name="Freeform 595"/>
            <p:cNvSpPr>
              <a:spLocks noEditPoints="1"/>
            </p:cNvSpPr>
            <p:nvPr/>
          </p:nvSpPr>
          <p:spPr bwMode="auto">
            <a:xfrm>
              <a:off x="1495" y="2505"/>
              <a:ext cx="138" cy="213"/>
            </a:xfrm>
            <a:custGeom>
              <a:avLst/>
              <a:gdLst>
                <a:gd name="T0" fmla="*/ 38 w 162"/>
                <a:gd name="T1" fmla="*/ 0 h 332"/>
                <a:gd name="T2" fmla="*/ 38 w 162"/>
                <a:gd name="T3" fmla="*/ 6 h 332"/>
                <a:gd name="T4" fmla="*/ 0 w 162"/>
                <a:gd name="T5" fmla="*/ 0 h 332"/>
                <a:gd name="T6" fmla="*/ 0 w 162"/>
                <a:gd name="T7" fmla="*/ 6 h 3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2"/>
                <a:gd name="T13" fmla="*/ 0 h 332"/>
                <a:gd name="T14" fmla="*/ 162 w 162"/>
                <a:gd name="T15" fmla="*/ 332 h 3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2" h="332">
                  <a:moveTo>
                    <a:pt x="162" y="0"/>
                  </a:moveTo>
                  <a:lnTo>
                    <a:pt x="162" y="332"/>
                  </a:lnTo>
                  <a:moveTo>
                    <a:pt x="0" y="0"/>
                  </a:moveTo>
                  <a:lnTo>
                    <a:pt x="0" y="332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359" name="Freeform 596"/>
            <p:cNvSpPr>
              <a:spLocks/>
            </p:cNvSpPr>
            <p:nvPr/>
          </p:nvSpPr>
          <p:spPr bwMode="auto">
            <a:xfrm>
              <a:off x="1167" y="2612"/>
              <a:ext cx="53" cy="355"/>
            </a:xfrm>
            <a:custGeom>
              <a:avLst/>
              <a:gdLst>
                <a:gd name="T0" fmla="*/ 15 w 62"/>
                <a:gd name="T1" fmla="*/ 0 h 553"/>
                <a:gd name="T2" fmla="*/ 0 w 62"/>
                <a:gd name="T3" fmla="*/ 0 h 553"/>
                <a:gd name="T4" fmla="*/ 0 w 62"/>
                <a:gd name="T5" fmla="*/ 10 h 553"/>
                <a:gd name="T6" fmla="*/ 0 60000 65536"/>
                <a:gd name="T7" fmla="*/ 0 60000 65536"/>
                <a:gd name="T8" fmla="*/ 0 60000 65536"/>
                <a:gd name="T9" fmla="*/ 0 w 62"/>
                <a:gd name="T10" fmla="*/ 0 h 553"/>
                <a:gd name="T11" fmla="*/ 62 w 62"/>
                <a:gd name="T12" fmla="*/ 553 h 55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2" h="553">
                  <a:moveTo>
                    <a:pt x="62" y="0"/>
                  </a:moveTo>
                  <a:lnTo>
                    <a:pt x="0" y="0"/>
                  </a:lnTo>
                  <a:lnTo>
                    <a:pt x="0" y="553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360" name="Freeform 597"/>
            <p:cNvSpPr>
              <a:spLocks/>
            </p:cNvSpPr>
            <p:nvPr/>
          </p:nvSpPr>
          <p:spPr bwMode="auto">
            <a:xfrm>
              <a:off x="1910" y="2612"/>
              <a:ext cx="133" cy="355"/>
            </a:xfrm>
            <a:custGeom>
              <a:avLst/>
              <a:gdLst>
                <a:gd name="T0" fmla="*/ 0 w 156"/>
                <a:gd name="T1" fmla="*/ 0 h 553"/>
                <a:gd name="T2" fmla="*/ 37 w 156"/>
                <a:gd name="T3" fmla="*/ 0 h 553"/>
                <a:gd name="T4" fmla="*/ 37 w 156"/>
                <a:gd name="T5" fmla="*/ 10 h 553"/>
                <a:gd name="T6" fmla="*/ 0 60000 65536"/>
                <a:gd name="T7" fmla="*/ 0 60000 65536"/>
                <a:gd name="T8" fmla="*/ 0 60000 65536"/>
                <a:gd name="T9" fmla="*/ 0 w 156"/>
                <a:gd name="T10" fmla="*/ 0 h 553"/>
                <a:gd name="T11" fmla="*/ 156 w 156"/>
                <a:gd name="T12" fmla="*/ 553 h 55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6" h="553">
                  <a:moveTo>
                    <a:pt x="0" y="0"/>
                  </a:moveTo>
                  <a:lnTo>
                    <a:pt x="156" y="0"/>
                  </a:lnTo>
                  <a:lnTo>
                    <a:pt x="156" y="553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361" name="Freeform 598"/>
            <p:cNvSpPr>
              <a:spLocks/>
            </p:cNvSpPr>
            <p:nvPr/>
          </p:nvSpPr>
          <p:spPr bwMode="auto">
            <a:xfrm rot="16200000" flipH="1">
              <a:off x="714" y="2895"/>
              <a:ext cx="194" cy="149"/>
            </a:xfrm>
            <a:custGeom>
              <a:avLst/>
              <a:gdLst>
                <a:gd name="T0" fmla="*/ 5 w 302"/>
                <a:gd name="T1" fmla="*/ 0 h 309"/>
                <a:gd name="T2" fmla="*/ 3 w 302"/>
                <a:gd name="T3" fmla="*/ 0 h 309"/>
                <a:gd name="T4" fmla="*/ 0 w 302"/>
                <a:gd name="T5" fmla="*/ 0 h 309"/>
                <a:gd name="T6" fmla="*/ 5 w 302"/>
                <a:gd name="T7" fmla="*/ 0 h 30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02"/>
                <a:gd name="T13" fmla="*/ 0 h 309"/>
                <a:gd name="T14" fmla="*/ 302 w 302"/>
                <a:gd name="T15" fmla="*/ 309 h 30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02" h="309">
                  <a:moveTo>
                    <a:pt x="302" y="309"/>
                  </a:moveTo>
                  <a:lnTo>
                    <a:pt x="151" y="0"/>
                  </a:lnTo>
                  <a:lnTo>
                    <a:pt x="0" y="309"/>
                  </a:lnTo>
                  <a:lnTo>
                    <a:pt x="302" y="309"/>
                  </a:lnTo>
                  <a:close/>
                </a:path>
              </a:pathLst>
            </a:custGeom>
            <a:solidFill>
              <a:srgbClr val="FF9900"/>
            </a:solidFill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14362" name="Line 599"/>
            <p:cNvSpPr>
              <a:spLocks noChangeShapeType="1"/>
            </p:cNvSpPr>
            <p:nvPr/>
          </p:nvSpPr>
          <p:spPr bwMode="auto">
            <a:xfrm>
              <a:off x="2361" y="2967"/>
              <a:ext cx="258" cy="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363" name="Line 600"/>
            <p:cNvSpPr>
              <a:spLocks noChangeShapeType="1"/>
            </p:cNvSpPr>
            <p:nvPr/>
          </p:nvSpPr>
          <p:spPr bwMode="auto">
            <a:xfrm>
              <a:off x="2886" y="2967"/>
              <a:ext cx="616" cy="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364" name="Freeform 601"/>
            <p:cNvSpPr>
              <a:spLocks/>
            </p:cNvSpPr>
            <p:nvPr/>
          </p:nvSpPr>
          <p:spPr bwMode="auto">
            <a:xfrm flipV="1">
              <a:off x="2352" y="3100"/>
              <a:ext cx="270" cy="58"/>
            </a:xfrm>
            <a:custGeom>
              <a:avLst/>
              <a:gdLst>
                <a:gd name="T0" fmla="*/ 0 w 8"/>
                <a:gd name="T1" fmla="*/ 0 h 487"/>
                <a:gd name="T2" fmla="*/ 0 w 8"/>
                <a:gd name="T3" fmla="*/ 0 h 487"/>
                <a:gd name="T4" fmla="*/ 2147483647 w 8"/>
                <a:gd name="T5" fmla="*/ 0 h 487"/>
                <a:gd name="T6" fmla="*/ 0 60000 65536"/>
                <a:gd name="T7" fmla="*/ 0 60000 65536"/>
                <a:gd name="T8" fmla="*/ 0 60000 65536"/>
                <a:gd name="T9" fmla="*/ 0 w 8"/>
                <a:gd name="T10" fmla="*/ 0 h 487"/>
                <a:gd name="T11" fmla="*/ 8 w 8"/>
                <a:gd name="T12" fmla="*/ 487 h 48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487">
                  <a:moveTo>
                    <a:pt x="0" y="0"/>
                  </a:moveTo>
                  <a:lnTo>
                    <a:pt x="0" y="487"/>
                  </a:lnTo>
                  <a:lnTo>
                    <a:pt x="8" y="487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365" name="Freeform 602"/>
            <p:cNvSpPr>
              <a:spLocks/>
            </p:cNvSpPr>
            <p:nvPr/>
          </p:nvSpPr>
          <p:spPr bwMode="auto">
            <a:xfrm>
              <a:off x="1447" y="2342"/>
              <a:ext cx="265" cy="82"/>
            </a:xfrm>
            <a:custGeom>
              <a:avLst/>
              <a:gdLst>
                <a:gd name="T0" fmla="*/ 0 w 312"/>
                <a:gd name="T1" fmla="*/ 1 h 127"/>
                <a:gd name="T2" fmla="*/ 6 w 312"/>
                <a:gd name="T3" fmla="*/ 0 h 127"/>
                <a:gd name="T4" fmla="*/ 18 w 312"/>
                <a:gd name="T5" fmla="*/ 3 h 127"/>
                <a:gd name="T6" fmla="*/ 30 w 312"/>
                <a:gd name="T7" fmla="*/ 0 h 127"/>
                <a:gd name="T8" fmla="*/ 42 w 312"/>
                <a:gd name="T9" fmla="*/ 3 h 127"/>
                <a:gd name="T10" fmla="*/ 54 w 312"/>
                <a:gd name="T11" fmla="*/ 0 h 127"/>
                <a:gd name="T12" fmla="*/ 66 w 312"/>
                <a:gd name="T13" fmla="*/ 3 h 127"/>
                <a:gd name="T14" fmla="*/ 71 w 312"/>
                <a:gd name="T15" fmla="*/ 1 h 12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12"/>
                <a:gd name="T25" fmla="*/ 0 h 127"/>
                <a:gd name="T26" fmla="*/ 312 w 312"/>
                <a:gd name="T27" fmla="*/ 127 h 12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12" h="127">
                  <a:moveTo>
                    <a:pt x="0" y="64"/>
                  </a:moveTo>
                  <a:lnTo>
                    <a:pt x="26" y="0"/>
                  </a:lnTo>
                  <a:lnTo>
                    <a:pt x="78" y="127"/>
                  </a:lnTo>
                  <a:lnTo>
                    <a:pt x="130" y="0"/>
                  </a:lnTo>
                  <a:lnTo>
                    <a:pt x="182" y="127"/>
                  </a:lnTo>
                  <a:lnTo>
                    <a:pt x="234" y="0"/>
                  </a:lnTo>
                  <a:lnTo>
                    <a:pt x="286" y="127"/>
                  </a:lnTo>
                  <a:lnTo>
                    <a:pt x="312" y="64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366" name="Freeform 603"/>
            <p:cNvSpPr>
              <a:spLocks/>
            </p:cNvSpPr>
            <p:nvPr/>
          </p:nvSpPr>
          <p:spPr bwMode="auto">
            <a:xfrm>
              <a:off x="1712" y="2383"/>
              <a:ext cx="331" cy="229"/>
            </a:xfrm>
            <a:custGeom>
              <a:avLst/>
              <a:gdLst>
                <a:gd name="T0" fmla="*/ 0 w 388"/>
                <a:gd name="T1" fmla="*/ 0 h 356"/>
                <a:gd name="T2" fmla="*/ 93 w 388"/>
                <a:gd name="T3" fmla="*/ 0 h 356"/>
                <a:gd name="T4" fmla="*/ 93 w 388"/>
                <a:gd name="T5" fmla="*/ 6 h 356"/>
                <a:gd name="T6" fmla="*/ 0 60000 65536"/>
                <a:gd name="T7" fmla="*/ 0 60000 65536"/>
                <a:gd name="T8" fmla="*/ 0 60000 65536"/>
                <a:gd name="T9" fmla="*/ 0 w 388"/>
                <a:gd name="T10" fmla="*/ 0 h 356"/>
                <a:gd name="T11" fmla="*/ 388 w 388"/>
                <a:gd name="T12" fmla="*/ 356 h 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8" h="356">
                  <a:moveTo>
                    <a:pt x="0" y="0"/>
                  </a:moveTo>
                  <a:lnTo>
                    <a:pt x="388" y="0"/>
                  </a:lnTo>
                  <a:lnTo>
                    <a:pt x="388" y="356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367" name="Freeform 604"/>
            <p:cNvSpPr>
              <a:spLocks/>
            </p:cNvSpPr>
            <p:nvPr/>
          </p:nvSpPr>
          <p:spPr bwMode="auto">
            <a:xfrm>
              <a:off x="1167" y="2383"/>
              <a:ext cx="280" cy="229"/>
            </a:xfrm>
            <a:custGeom>
              <a:avLst/>
              <a:gdLst>
                <a:gd name="T0" fmla="*/ 77 w 329"/>
                <a:gd name="T1" fmla="*/ 0 h 356"/>
                <a:gd name="T2" fmla="*/ 0 w 329"/>
                <a:gd name="T3" fmla="*/ 0 h 356"/>
                <a:gd name="T4" fmla="*/ 0 w 329"/>
                <a:gd name="T5" fmla="*/ 6 h 356"/>
                <a:gd name="T6" fmla="*/ 0 60000 65536"/>
                <a:gd name="T7" fmla="*/ 0 60000 65536"/>
                <a:gd name="T8" fmla="*/ 0 60000 65536"/>
                <a:gd name="T9" fmla="*/ 0 w 329"/>
                <a:gd name="T10" fmla="*/ 0 h 356"/>
                <a:gd name="T11" fmla="*/ 329 w 329"/>
                <a:gd name="T12" fmla="*/ 356 h 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29" h="356">
                  <a:moveTo>
                    <a:pt x="329" y="0"/>
                  </a:moveTo>
                  <a:lnTo>
                    <a:pt x="0" y="0"/>
                  </a:lnTo>
                  <a:lnTo>
                    <a:pt x="0" y="356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grpSp>
          <p:nvGrpSpPr>
            <p:cNvPr id="14368" name="Group 605"/>
            <p:cNvGrpSpPr>
              <a:grpSpLocks/>
            </p:cNvGrpSpPr>
            <p:nvPr/>
          </p:nvGrpSpPr>
          <p:grpSpPr bwMode="auto">
            <a:xfrm>
              <a:off x="615" y="2873"/>
              <a:ext cx="116" cy="194"/>
              <a:chOff x="521" y="1928"/>
              <a:chExt cx="137" cy="302"/>
            </a:xfrm>
          </p:grpSpPr>
          <p:sp>
            <p:nvSpPr>
              <p:cNvPr id="14388" name="Line 606"/>
              <p:cNvSpPr>
                <a:spLocks noChangeShapeType="1"/>
              </p:cNvSpPr>
              <p:nvPr/>
            </p:nvSpPr>
            <p:spPr bwMode="auto">
              <a:xfrm rot="5400000">
                <a:off x="507" y="2078"/>
                <a:ext cx="302" cy="1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4389" name="Line 607"/>
              <p:cNvSpPr>
                <a:spLocks noChangeShapeType="1"/>
              </p:cNvSpPr>
              <p:nvPr/>
            </p:nvSpPr>
            <p:spPr bwMode="auto">
              <a:xfrm flipV="1">
                <a:off x="521" y="2079"/>
                <a:ext cx="137" cy="0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4390" name="Oval 608"/>
              <p:cNvSpPr>
                <a:spLocks noChangeArrowheads="1"/>
              </p:cNvSpPr>
              <p:nvPr/>
            </p:nvSpPr>
            <p:spPr bwMode="auto">
              <a:xfrm flipH="1">
                <a:off x="521" y="2058"/>
                <a:ext cx="46" cy="44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9pPr>
              </a:lstStyle>
              <a:p>
                <a:endParaRPr lang="en-US" altLang="de-DE"/>
              </a:p>
            </p:txBody>
          </p:sp>
        </p:grpSp>
        <p:sp>
          <p:nvSpPr>
            <p:cNvPr id="14369" name="Rectangle 609"/>
            <p:cNvSpPr>
              <a:spLocks noChangeArrowheads="1"/>
            </p:cNvSpPr>
            <p:nvPr/>
          </p:nvSpPr>
          <p:spPr bwMode="auto">
            <a:xfrm>
              <a:off x="3491" y="2840"/>
              <a:ext cx="366" cy="22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9pPr>
            </a:lstStyle>
            <a:p>
              <a:pPr algn="ctr" eaLnBrk="1" hangingPunct="1"/>
              <a:endParaRPr lang="en-US" altLang="de-DE" sz="1800">
                <a:latin typeface="Arial" pitchFamily="34" charset="0"/>
              </a:endParaRPr>
            </a:p>
          </p:txBody>
        </p:sp>
        <p:grpSp>
          <p:nvGrpSpPr>
            <p:cNvPr id="14370" name="Group 610"/>
            <p:cNvGrpSpPr>
              <a:grpSpLocks/>
            </p:cNvGrpSpPr>
            <p:nvPr/>
          </p:nvGrpSpPr>
          <p:grpSpPr bwMode="auto">
            <a:xfrm>
              <a:off x="2931" y="2479"/>
              <a:ext cx="347" cy="181"/>
              <a:chOff x="3288" y="2795"/>
              <a:chExt cx="408" cy="181"/>
            </a:xfrm>
          </p:grpSpPr>
          <p:sp>
            <p:nvSpPr>
              <p:cNvPr id="14383" name="Line 611"/>
              <p:cNvSpPr>
                <a:spLocks noChangeShapeType="1"/>
              </p:cNvSpPr>
              <p:nvPr/>
            </p:nvSpPr>
            <p:spPr bwMode="auto">
              <a:xfrm>
                <a:off x="3288" y="2976"/>
                <a:ext cx="136" cy="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4384" name="Line 612"/>
              <p:cNvSpPr>
                <a:spLocks noChangeShapeType="1"/>
              </p:cNvSpPr>
              <p:nvPr/>
            </p:nvSpPr>
            <p:spPr bwMode="auto">
              <a:xfrm>
                <a:off x="3424" y="2795"/>
                <a:ext cx="136" cy="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4385" name="Line 613"/>
              <p:cNvSpPr>
                <a:spLocks noChangeShapeType="1"/>
              </p:cNvSpPr>
              <p:nvPr/>
            </p:nvSpPr>
            <p:spPr bwMode="auto">
              <a:xfrm>
                <a:off x="3560" y="2976"/>
                <a:ext cx="136" cy="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4386" name="Line 614"/>
              <p:cNvSpPr>
                <a:spLocks noChangeShapeType="1"/>
              </p:cNvSpPr>
              <p:nvPr/>
            </p:nvSpPr>
            <p:spPr bwMode="auto">
              <a:xfrm flipV="1">
                <a:off x="3424" y="2795"/>
                <a:ext cx="0" cy="181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4387" name="Line 615"/>
              <p:cNvSpPr>
                <a:spLocks noChangeShapeType="1"/>
              </p:cNvSpPr>
              <p:nvPr/>
            </p:nvSpPr>
            <p:spPr bwMode="auto">
              <a:xfrm flipV="1">
                <a:off x="3560" y="2795"/>
                <a:ext cx="0" cy="181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</p:grpSp>
        <p:sp>
          <p:nvSpPr>
            <p:cNvPr id="14371" name="Text Box 616"/>
            <p:cNvSpPr txBox="1">
              <a:spLocks noChangeArrowheads="1"/>
            </p:cNvSpPr>
            <p:nvPr/>
          </p:nvSpPr>
          <p:spPr bwMode="auto">
            <a:xfrm>
              <a:off x="3642" y="2351"/>
              <a:ext cx="372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9pPr>
            </a:lstStyle>
            <a:p>
              <a:pPr eaLnBrk="1" hangingPunct="1"/>
              <a:r>
                <a:rPr lang="en-US" altLang="de-DE" sz="2800" b="1">
                  <a:solidFill>
                    <a:srgbClr val="FF3300"/>
                  </a:solidFill>
                  <a:latin typeface="Arial" pitchFamily="34" charset="0"/>
                </a:rPr>
                <a:t>+1</a:t>
              </a:r>
            </a:p>
          </p:txBody>
        </p:sp>
        <p:sp>
          <p:nvSpPr>
            <p:cNvPr id="14372" name="AutoShape 617"/>
            <p:cNvSpPr>
              <a:spLocks noChangeArrowheads="1"/>
            </p:cNvSpPr>
            <p:nvPr/>
          </p:nvSpPr>
          <p:spPr bwMode="auto">
            <a:xfrm>
              <a:off x="1217" y="3331"/>
              <a:ext cx="827" cy="696"/>
            </a:xfrm>
            <a:prstGeom prst="roundRect">
              <a:avLst>
                <a:gd name="adj" fmla="val 16667"/>
              </a:avLst>
            </a:prstGeom>
            <a:solidFill>
              <a:srgbClr val="FF99FF">
                <a:alpha val="56862"/>
              </a:srgbClr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9pPr>
            </a:lstStyle>
            <a:p>
              <a:pPr algn="ctr" eaLnBrk="1" hangingPunct="1"/>
              <a:r>
                <a:rPr lang="en-US" altLang="de-DE" sz="2000">
                  <a:latin typeface="Arial" pitchFamily="34" charset="0"/>
                </a:rPr>
                <a:t>Amplifier and shaper</a:t>
              </a:r>
            </a:p>
          </p:txBody>
        </p:sp>
        <p:sp>
          <p:nvSpPr>
            <p:cNvPr id="14373" name="AutoShape 618"/>
            <p:cNvSpPr>
              <a:spLocks noChangeArrowheads="1"/>
            </p:cNvSpPr>
            <p:nvPr/>
          </p:nvSpPr>
          <p:spPr bwMode="auto">
            <a:xfrm>
              <a:off x="431" y="3464"/>
              <a:ext cx="644" cy="271"/>
            </a:xfrm>
            <a:prstGeom prst="roundRect">
              <a:avLst>
                <a:gd name="adj" fmla="val 16667"/>
              </a:avLst>
            </a:prstGeom>
            <a:solidFill>
              <a:srgbClr val="FF9900">
                <a:alpha val="56862"/>
              </a:srgbClr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9pPr>
            </a:lstStyle>
            <a:p>
              <a:pPr eaLnBrk="1" hangingPunct="1"/>
              <a:r>
                <a:rPr lang="en-US" altLang="de-DE" sz="2000">
                  <a:latin typeface="Arial" pitchFamily="34" charset="0"/>
                </a:rPr>
                <a:t>Sensor</a:t>
              </a:r>
            </a:p>
          </p:txBody>
        </p:sp>
        <p:sp>
          <p:nvSpPr>
            <p:cNvPr id="14374" name="AutoShape 619"/>
            <p:cNvSpPr>
              <a:spLocks noChangeArrowheads="1"/>
            </p:cNvSpPr>
            <p:nvPr/>
          </p:nvSpPr>
          <p:spPr bwMode="auto">
            <a:xfrm>
              <a:off x="2338" y="3464"/>
              <a:ext cx="981" cy="271"/>
            </a:xfrm>
            <a:prstGeom prst="roundRect">
              <a:avLst>
                <a:gd name="adj" fmla="val 16667"/>
              </a:avLst>
            </a:prstGeom>
            <a:solidFill>
              <a:srgbClr val="00FF99">
                <a:alpha val="56862"/>
              </a:srgbClr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9pPr>
            </a:lstStyle>
            <a:p>
              <a:pPr eaLnBrk="1" hangingPunct="1"/>
              <a:r>
                <a:rPr lang="en-US" altLang="de-DE" sz="2000">
                  <a:latin typeface="Arial" pitchFamily="34" charset="0"/>
                </a:rPr>
                <a:t>Comparator</a:t>
              </a:r>
            </a:p>
          </p:txBody>
        </p:sp>
        <p:sp>
          <p:nvSpPr>
            <p:cNvPr id="14375" name="AutoShape 620"/>
            <p:cNvSpPr>
              <a:spLocks noChangeArrowheads="1"/>
            </p:cNvSpPr>
            <p:nvPr/>
          </p:nvSpPr>
          <p:spPr bwMode="auto">
            <a:xfrm>
              <a:off x="3432" y="3464"/>
              <a:ext cx="706" cy="271"/>
            </a:xfrm>
            <a:prstGeom prst="roundRect">
              <a:avLst>
                <a:gd name="adj" fmla="val 16667"/>
              </a:avLst>
            </a:prstGeom>
            <a:solidFill>
              <a:srgbClr val="FFFF00">
                <a:alpha val="56862"/>
              </a:srgbClr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9pPr>
            </a:lstStyle>
            <a:p>
              <a:pPr eaLnBrk="1" hangingPunct="1"/>
              <a:r>
                <a:rPr lang="en-US" altLang="de-DE" sz="2000">
                  <a:latin typeface="Arial" pitchFamily="34" charset="0"/>
                </a:rPr>
                <a:t>Counter</a:t>
              </a:r>
            </a:p>
          </p:txBody>
        </p:sp>
        <p:sp>
          <p:nvSpPr>
            <p:cNvPr id="14376" name="Line 621"/>
            <p:cNvSpPr>
              <a:spLocks noChangeShapeType="1"/>
            </p:cNvSpPr>
            <p:nvPr/>
          </p:nvSpPr>
          <p:spPr bwMode="auto">
            <a:xfrm>
              <a:off x="3857" y="2886"/>
              <a:ext cx="81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377" name="Line 622"/>
            <p:cNvSpPr>
              <a:spLocks noChangeShapeType="1"/>
            </p:cNvSpPr>
            <p:nvPr/>
          </p:nvSpPr>
          <p:spPr bwMode="auto">
            <a:xfrm>
              <a:off x="3857" y="2931"/>
              <a:ext cx="81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378" name="Line 623"/>
            <p:cNvSpPr>
              <a:spLocks noChangeShapeType="1"/>
            </p:cNvSpPr>
            <p:nvPr/>
          </p:nvSpPr>
          <p:spPr bwMode="auto">
            <a:xfrm>
              <a:off x="3857" y="2977"/>
              <a:ext cx="81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379" name="Line 624"/>
            <p:cNvSpPr>
              <a:spLocks noChangeShapeType="1"/>
            </p:cNvSpPr>
            <p:nvPr/>
          </p:nvSpPr>
          <p:spPr bwMode="auto">
            <a:xfrm>
              <a:off x="3857" y="3022"/>
              <a:ext cx="81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380" name="AutoShape 625"/>
            <p:cNvSpPr>
              <a:spLocks noChangeArrowheads="1"/>
            </p:cNvSpPr>
            <p:nvPr/>
          </p:nvSpPr>
          <p:spPr bwMode="auto">
            <a:xfrm>
              <a:off x="4188" y="3358"/>
              <a:ext cx="648" cy="484"/>
            </a:xfrm>
            <a:prstGeom prst="roundRect">
              <a:avLst>
                <a:gd name="adj" fmla="val 16667"/>
              </a:avLst>
            </a:prstGeom>
            <a:solidFill>
              <a:srgbClr val="FFFFFF">
                <a:alpha val="56862"/>
              </a:srgbClr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9pPr>
            </a:lstStyle>
            <a:p>
              <a:pPr algn="ctr" eaLnBrk="1" hangingPunct="1"/>
              <a:r>
                <a:rPr lang="en-US" altLang="de-DE" sz="2000">
                  <a:latin typeface="Arial" pitchFamily="34" charset="0"/>
                </a:rPr>
                <a:t>Digital </a:t>
              </a:r>
            </a:p>
            <a:p>
              <a:pPr algn="ctr" eaLnBrk="1" hangingPunct="1"/>
              <a:r>
                <a:rPr lang="en-US" altLang="de-DE" sz="2000">
                  <a:latin typeface="Arial" pitchFamily="34" charset="0"/>
                </a:rPr>
                <a:t>output</a:t>
              </a:r>
            </a:p>
          </p:txBody>
        </p:sp>
        <p:sp>
          <p:nvSpPr>
            <p:cNvPr id="14381" name="Line 626"/>
            <p:cNvSpPr>
              <a:spLocks noChangeShapeType="1"/>
            </p:cNvSpPr>
            <p:nvPr/>
          </p:nvSpPr>
          <p:spPr bwMode="auto">
            <a:xfrm>
              <a:off x="567" y="2568"/>
              <a:ext cx="91" cy="22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4382" name="Line 627"/>
            <p:cNvSpPr>
              <a:spLocks noChangeShapeType="1"/>
            </p:cNvSpPr>
            <p:nvPr/>
          </p:nvSpPr>
          <p:spPr bwMode="auto">
            <a:xfrm>
              <a:off x="521" y="2453"/>
              <a:ext cx="91" cy="22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79 -3.77284E-6 L -0.01979 -0.2098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50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8001000" y="6661150"/>
            <a:ext cx="838200" cy="228600"/>
          </a:xfr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r>
              <a:rPr lang="de-DE" altLang="de-DE" sz="800">
                <a:latin typeface="Arial Narrow" pitchFamily="34" charset="0"/>
              </a:rPr>
              <a:t>Seite </a:t>
            </a:r>
            <a:fld id="{AC5501A5-4C09-4447-B51F-7ADD46B9B668}" type="slidenum">
              <a:rPr lang="de-DE" altLang="de-DE" sz="800">
                <a:latin typeface="Arial Narrow" pitchFamily="34" charset="0"/>
              </a:rPr>
              <a:pPr/>
              <a:t>11</a:t>
            </a:fld>
            <a:endParaRPr lang="de-DE" altLang="de-DE" sz="800">
              <a:latin typeface="Arial Narrow" pitchFamily="34" charset="0"/>
            </a:endParaRPr>
          </a:p>
        </p:txBody>
      </p:sp>
      <p:sp>
        <p:nvSpPr>
          <p:cNvPr id="15365" name="Titel 2"/>
          <p:cNvSpPr>
            <a:spLocks noGrp="1"/>
          </p:cNvSpPr>
          <p:nvPr>
            <p:ph type="title" idx="4294967295"/>
          </p:nvPr>
        </p:nvSpPr>
        <p:spPr>
          <a:xfrm>
            <a:off x="1619250" y="144463"/>
            <a:ext cx="7219950" cy="549275"/>
          </a:xfrm>
        </p:spPr>
        <p:txBody>
          <a:bodyPr/>
          <a:lstStyle/>
          <a:p>
            <a:r>
              <a:rPr lang="de-DE" altLang="de-DE" smtClean="0"/>
              <a:t>… to charge integrating detectors</a:t>
            </a:r>
          </a:p>
        </p:txBody>
      </p:sp>
      <p:grpSp>
        <p:nvGrpSpPr>
          <p:cNvPr id="2" name="Group 268"/>
          <p:cNvGrpSpPr>
            <a:grpSpLocks/>
          </p:cNvGrpSpPr>
          <p:nvPr/>
        </p:nvGrpSpPr>
        <p:grpSpPr bwMode="auto">
          <a:xfrm>
            <a:off x="107950" y="2960688"/>
            <a:ext cx="8929688" cy="3563937"/>
            <a:chOff x="68" y="1865"/>
            <a:chExt cx="5625" cy="2245"/>
          </a:xfrm>
        </p:grpSpPr>
        <p:sp>
          <p:nvSpPr>
            <p:cNvPr id="15420" name="AutoShape 52"/>
            <p:cNvSpPr>
              <a:spLocks noChangeArrowheads="1"/>
            </p:cNvSpPr>
            <p:nvPr/>
          </p:nvSpPr>
          <p:spPr bwMode="auto">
            <a:xfrm>
              <a:off x="2915" y="2092"/>
              <a:ext cx="708" cy="1270"/>
            </a:xfrm>
            <a:prstGeom prst="roundRect">
              <a:avLst>
                <a:gd name="adj" fmla="val 16667"/>
              </a:avLst>
            </a:prstGeom>
            <a:solidFill>
              <a:schemeClr val="hlink">
                <a:alpha val="43921"/>
              </a:schemeClr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9pPr>
            </a:lstStyle>
            <a:p>
              <a:endParaRPr lang="en-US" altLang="de-DE"/>
            </a:p>
          </p:txBody>
        </p:sp>
        <p:sp>
          <p:nvSpPr>
            <p:cNvPr id="15421" name="Freeform 53"/>
            <p:cNvSpPr>
              <a:spLocks noChangeArrowheads="1"/>
            </p:cNvSpPr>
            <p:nvPr/>
          </p:nvSpPr>
          <p:spPr bwMode="auto">
            <a:xfrm>
              <a:off x="791" y="2713"/>
              <a:ext cx="93" cy="277"/>
            </a:xfrm>
            <a:custGeom>
              <a:avLst/>
              <a:gdLst>
                <a:gd name="T0" fmla="*/ 0 w 751"/>
                <a:gd name="T1" fmla="*/ 0 h 2857"/>
                <a:gd name="T2" fmla="*/ 0 w 751"/>
                <a:gd name="T3" fmla="*/ 0 h 2857"/>
                <a:gd name="T4" fmla="*/ 0 w 751"/>
                <a:gd name="T5" fmla="*/ 0 h 2857"/>
                <a:gd name="T6" fmla="*/ 0 w 751"/>
                <a:gd name="T7" fmla="*/ 0 h 2857"/>
                <a:gd name="T8" fmla="*/ 0 w 751"/>
                <a:gd name="T9" fmla="*/ 0 h 2857"/>
                <a:gd name="T10" fmla="*/ 0 w 751"/>
                <a:gd name="T11" fmla="*/ 0 h 2857"/>
                <a:gd name="T12" fmla="*/ 0 w 751"/>
                <a:gd name="T13" fmla="*/ 0 h 2857"/>
                <a:gd name="T14" fmla="*/ 0 w 751"/>
                <a:gd name="T15" fmla="*/ 0 h 2857"/>
                <a:gd name="T16" fmla="*/ 0 w 751"/>
                <a:gd name="T17" fmla="*/ 0 h 2857"/>
                <a:gd name="T18" fmla="*/ 0 w 751"/>
                <a:gd name="T19" fmla="*/ 0 h 2857"/>
                <a:gd name="T20" fmla="*/ 0 w 751"/>
                <a:gd name="T21" fmla="*/ 0 h 2857"/>
                <a:gd name="T22" fmla="*/ 0 w 751"/>
                <a:gd name="T23" fmla="*/ 0 h 285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51"/>
                <a:gd name="T37" fmla="*/ 0 h 2857"/>
                <a:gd name="T38" fmla="*/ 751 w 751"/>
                <a:gd name="T39" fmla="*/ 2857 h 285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51" h="2857">
                  <a:moveTo>
                    <a:pt x="0" y="2768"/>
                  </a:moveTo>
                  <a:cubicBezTo>
                    <a:pt x="200" y="2628"/>
                    <a:pt x="184" y="2419"/>
                    <a:pt x="192" y="2237"/>
                  </a:cubicBezTo>
                  <a:cubicBezTo>
                    <a:pt x="200" y="2059"/>
                    <a:pt x="213" y="1884"/>
                    <a:pt x="227" y="1708"/>
                  </a:cubicBezTo>
                  <a:cubicBezTo>
                    <a:pt x="241" y="1530"/>
                    <a:pt x="279" y="1353"/>
                    <a:pt x="279" y="1176"/>
                  </a:cubicBezTo>
                  <a:cubicBezTo>
                    <a:pt x="280" y="1000"/>
                    <a:pt x="306" y="823"/>
                    <a:pt x="314" y="646"/>
                  </a:cubicBezTo>
                  <a:cubicBezTo>
                    <a:pt x="317" y="588"/>
                    <a:pt x="328" y="0"/>
                    <a:pt x="314" y="471"/>
                  </a:cubicBezTo>
                  <a:cubicBezTo>
                    <a:pt x="309" y="648"/>
                    <a:pt x="322" y="823"/>
                    <a:pt x="331" y="1000"/>
                  </a:cubicBezTo>
                  <a:cubicBezTo>
                    <a:pt x="340" y="1178"/>
                    <a:pt x="358" y="1353"/>
                    <a:pt x="366" y="1532"/>
                  </a:cubicBezTo>
                  <a:cubicBezTo>
                    <a:pt x="374" y="1708"/>
                    <a:pt x="390" y="1882"/>
                    <a:pt x="384" y="2060"/>
                  </a:cubicBezTo>
                  <a:cubicBezTo>
                    <a:pt x="378" y="2239"/>
                    <a:pt x="428" y="2417"/>
                    <a:pt x="488" y="2591"/>
                  </a:cubicBezTo>
                  <a:lnTo>
                    <a:pt x="611" y="2768"/>
                  </a:lnTo>
                  <a:lnTo>
                    <a:pt x="750" y="2856"/>
                  </a:lnTo>
                </a:path>
              </a:pathLst>
            </a:custGeom>
            <a:noFill/>
            <a:ln w="38100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422" name="Freeform 54"/>
            <p:cNvSpPr>
              <a:spLocks/>
            </p:cNvSpPr>
            <p:nvPr/>
          </p:nvSpPr>
          <p:spPr bwMode="auto">
            <a:xfrm>
              <a:off x="1219" y="3037"/>
              <a:ext cx="715" cy="449"/>
            </a:xfrm>
            <a:custGeom>
              <a:avLst/>
              <a:gdLst>
                <a:gd name="T0" fmla="*/ 0 w 686"/>
                <a:gd name="T1" fmla="*/ 0 h 700"/>
                <a:gd name="T2" fmla="*/ 995 w 686"/>
                <a:gd name="T3" fmla="*/ 6 h 700"/>
                <a:gd name="T4" fmla="*/ 0 w 686"/>
                <a:gd name="T5" fmla="*/ 13 h 700"/>
                <a:gd name="T6" fmla="*/ 0 w 686"/>
                <a:gd name="T7" fmla="*/ 0 h 7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86"/>
                <a:gd name="T13" fmla="*/ 0 h 700"/>
                <a:gd name="T14" fmla="*/ 686 w 686"/>
                <a:gd name="T15" fmla="*/ 700 h 7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86" h="700">
                  <a:moveTo>
                    <a:pt x="0" y="0"/>
                  </a:moveTo>
                  <a:lnTo>
                    <a:pt x="686" y="350"/>
                  </a:lnTo>
                  <a:lnTo>
                    <a:pt x="0" y="7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423" name="Line 55"/>
            <p:cNvSpPr>
              <a:spLocks noChangeShapeType="1"/>
            </p:cNvSpPr>
            <p:nvPr/>
          </p:nvSpPr>
          <p:spPr bwMode="auto">
            <a:xfrm>
              <a:off x="1782" y="3262"/>
              <a:ext cx="1274" cy="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424" name="Line 56"/>
            <p:cNvSpPr>
              <a:spLocks noChangeShapeType="1"/>
            </p:cNvSpPr>
            <p:nvPr/>
          </p:nvSpPr>
          <p:spPr bwMode="auto">
            <a:xfrm>
              <a:off x="624" y="3264"/>
              <a:ext cx="590" cy="1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425" name="Line 58"/>
            <p:cNvSpPr>
              <a:spLocks noChangeShapeType="1"/>
            </p:cNvSpPr>
            <p:nvPr/>
          </p:nvSpPr>
          <p:spPr bwMode="auto">
            <a:xfrm>
              <a:off x="1057" y="2907"/>
              <a:ext cx="337" cy="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426" name="Line 59"/>
            <p:cNvSpPr>
              <a:spLocks noChangeShapeType="1"/>
            </p:cNvSpPr>
            <p:nvPr/>
          </p:nvSpPr>
          <p:spPr bwMode="auto">
            <a:xfrm flipH="1">
              <a:off x="1563" y="2907"/>
              <a:ext cx="338" cy="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427" name="Freeform 60"/>
            <p:cNvSpPr>
              <a:spLocks noEditPoints="1"/>
            </p:cNvSpPr>
            <p:nvPr/>
          </p:nvSpPr>
          <p:spPr bwMode="auto">
            <a:xfrm>
              <a:off x="1394" y="2800"/>
              <a:ext cx="169" cy="213"/>
            </a:xfrm>
            <a:custGeom>
              <a:avLst/>
              <a:gdLst>
                <a:gd name="T0" fmla="*/ 237 w 162"/>
                <a:gd name="T1" fmla="*/ 0 h 332"/>
                <a:gd name="T2" fmla="*/ 237 w 162"/>
                <a:gd name="T3" fmla="*/ 6 h 332"/>
                <a:gd name="T4" fmla="*/ 0 w 162"/>
                <a:gd name="T5" fmla="*/ 0 h 332"/>
                <a:gd name="T6" fmla="*/ 0 w 162"/>
                <a:gd name="T7" fmla="*/ 6 h 3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2"/>
                <a:gd name="T13" fmla="*/ 0 h 332"/>
                <a:gd name="T14" fmla="*/ 162 w 162"/>
                <a:gd name="T15" fmla="*/ 332 h 3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2" h="332">
                  <a:moveTo>
                    <a:pt x="162" y="0"/>
                  </a:moveTo>
                  <a:lnTo>
                    <a:pt x="162" y="332"/>
                  </a:lnTo>
                  <a:moveTo>
                    <a:pt x="0" y="0"/>
                  </a:moveTo>
                  <a:lnTo>
                    <a:pt x="0" y="332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428" name="Freeform 61"/>
            <p:cNvSpPr>
              <a:spLocks/>
            </p:cNvSpPr>
            <p:nvPr/>
          </p:nvSpPr>
          <p:spPr bwMode="auto">
            <a:xfrm>
              <a:off x="992" y="2907"/>
              <a:ext cx="65" cy="355"/>
            </a:xfrm>
            <a:custGeom>
              <a:avLst/>
              <a:gdLst>
                <a:gd name="T0" fmla="*/ 94 w 62"/>
                <a:gd name="T1" fmla="*/ 0 h 553"/>
                <a:gd name="T2" fmla="*/ 0 w 62"/>
                <a:gd name="T3" fmla="*/ 0 h 553"/>
                <a:gd name="T4" fmla="*/ 0 w 62"/>
                <a:gd name="T5" fmla="*/ 10 h 553"/>
                <a:gd name="T6" fmla="*/ 0 60000 65536"/>
                <a:gd name="T7" fmla="*/ 0 60000 65536"/>
                <a:gd name="T8" fmla="*/ 0 60000 65536"/>
                <a:gd name="T9" fmla="*/ 0 w 62"/>
                <a:gd name="T10" fmla="*/ 0 h 553"/>
                <a:gd name="T11" fmla="*/ 62 w 62"/>
                <a:gd name="T12" fmla="*/ 553 h 55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2" h="553">
                  <a:moveTo>
                    <a:pt x="62" y="0"/>
                  </a:moveTo>
                  <a:lnTo>
                    <a:pt x="0" y="0"/>
                  </a:lnTo>
                  <a:lnTo>
                    <a:pt x="0" y="553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429" name="Freeform 62"/>
            <p:cNvSpPr>
              <a:spLocks/>
            </p:cNvSpPr>
            <p:nvPr/>
          </p:nvSpPr>
          <p:spPr bwMode="auto">
            <a:xfrm>
              <a:off x="1901" y="2907"/>
              <a:ext cx="163" cy="355"/>
            </a:xfrm>
            <a:custGeom>
              <a:avLst/>
              <a:gdLst>
                <a:gd name="T0" fmla="*/ 0 w 156"/>
                <a:gd name="T1" fmla="*/ 0 h 553"/>
                <a:gd name="T2" fmla="*/ 232 w 156"/>
                <a:gd name="T3" fmla="*/ 0 h 553"/>
                <a:gd name="T4" fmla="*/ 232 w 156"/>
                <a:gd name="T5" fmla="*/ 10 h 553"/>
                <a:gd name="T6" fmla="*/ 0 60000 65536"/>
                <a:gd name="T7" fmla="*/ 0 60000 65536"/>
                <a:gd name="T8" fmla="*/ 0 60000 65536"/>
                <a:gd name="T9" fmla="*/ 0 w 156"/>
                <a:gd name="T10" fmla="*/ 0 h 553"/>
                <a:gd name="T11" fmla="*/ 156 w 156"/>
                <a:gd name="T12" fmla="*/ 553 h 55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6" h="553">
                  <a:moveTo>
                    <a:pt x="0" y="0"/>
                  </a:moveTo>
                  <a:lnTo>
                    <a:pt x="156" y="0"/>
                  </a:lnTo>
                  <a:lnTo>
                    <a:pt x="156" y="553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430" name="Freeform 63"/>
            <p:cNvSpPr>
              <a:spLocks/>
            </p:cNvSpPr>
            <p:nvPr/>
          </p:nvSpPr>
          <p:spPr bwMode="auto">
            <a:xfrm rot="16200000" flipH="1">
              <a:off x="460" y="3173"/>
              <a:ext cx="194" cy="183"/>
            </a:xfrm>
            <a:custGeom>
              <a:avLst/>
              <a:gdLst>
                <a:gd name="T0" fmla="*/ 5 w 302"/>
                <a:gd name="T1" fmla="*/ 3 h 309"/>
                <a:gd name="T2" fmla="*/ 3 w 302"/>
                <a:gd name="T3" fmla="*/ 0 h 309"/>
                <a:gd name="T4" fmla="*/ 0 w 302"/>
                <a:gd name="T5" fmla="*/ 3 h 309"/>
                <a:gd name="T6" fmla="*/ 5 w 302"/>
                <a:gd name="T7" fmla="*/ 3 h 30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02"/>
                <a:gd name="T13" fmla="*/ 0 h 309"/>
                <a:gd name="T14" fmla="*/ 302 w 302"/>
                <a:gd name="T15" fmla="*/ 309 h 30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02" h="309">
                  <a:moveTo>
                    <a:pt x="302" y="309"/>
                  </a:moveTo>
                  <a:lnTo>
                    <a:pt x="151" y="0"/>
                  </a:lnTo>
                  <a:lnTo>
                    <a:pt x="0" y="309"/>
                  </a:lnTo>
                  <a:lnTo>
                    <a:pt x="302" y="309"/>
                  </a:lnTo>
                  <a:close/>
                </a:path>
              </a:pathLst>
            </a:custGeom>
            <a:solidFill>
              <a:srgbClr val="FF9900"/>
            </a:solidFill>
            <a:ln w="31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grpSp>
          <p:nvGrpSpPr>
            <p:cNvPr id="15431" name="Group 64"/>
            <p:cNvGrpSpPr>
              <a:grpSpLocks/>
            </p:cNvGrpSpPr>
            <p:nvPr/>
          </p:nvGrpSpPr>
          <p:grpSpPr bwMode="auto">
            <a:xfrm rot="-3282014">
              <a:off x="197" y="2692"/>
              <a:ext cx="224" cy="266"/>
              <a:chOff x="789" y="2832"/>
              <a:chExt cx="107" cy="130"/>
            </a:xfrm>
          </p:grpSpPr>
          <p:sp>
            <p:nvSpPr>
              <p:cNvPr id="15460" name="Freeform 65"/>
              <p:cNvSpPr>
                <a:spLocks noEditPoints="1"/>
              </p:cNvSpPr>
              <p:nvPr/>
            </p:nvSpPr>
            <p:spPr bwMode="auto">
              <a:xfrm rot="5400000">
                <a:off x="797" y="2903"/>
                <a:ext cx="51" cy="67"/>
              </a:xfrm>
              <a:custGeom>
                <a:avLst/>
                <a:gdLst>
                  <a:gd name="T0" fmla="*/ 1 w 80"/>
                  <a:gd name="T1" fmla="*/ 1 h 118"/>
                  <a:gd name="T2" fmla="*/ 1 w 80"/>
                  <a:gd name="T3" fmla="*/ 1 h 118"/>
                  <a:gd name="T4" fmla="*/ 0 w 80"/>
                  <a:gd name="T5" fmla="*/ 1 h 118"/>
                  <a:gd name="T6" fmla="*/ 1 w 80"/>
                  <a:gd name="T7" fmla="*/ 1 h 118"/>
                  <a:gd name="T8" fmla="*/ 1 w 80"/>
                  <a:gd name="T9" fmla="*/ 0 h 118"/>
                  <a:gd name="T10" fmla="*/ 1 w 80"/>
                  <a:gd name="T11" fmla="*/ 1 h 118"/>
                  <a:gd name="T12" fmla="*/ 1 w 80"/>
                  <a:gd name="T13" fmla="*/ 1 h 118"/>
                  <a:gd name="T14" fmla="*/ 1 w 80"/>
                  <a:gd name="T15" fmla="*/ 1 h 118"/>
                  <a:gd name="T16" fmla="*/ 1 w 80"/>
                  <a:gd name="T17" fmla="*/ 0 h 1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0"/>
                  <a:gd name="T28" fmla="*/ 0 h 118"/>
                  <a:gd name="T29" fmla="*/ 80 w 80"/>
                  <a:gd name="T30" fmla="*/ 118 h 11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0" h="118">
                    <a:moveTo>
                      <a:pt x="10" y="99"/>
                    </a:moveTo>
                    <a:lnTo>
                      <a:pt x="23" y="118"/>
                    </a:lnTo>
                    <a:lnTo>
                      <a:pt x="0" y="117"/>
                    </a:lnTo>
                    <a:lnTo>
                      <a:pt x="10" y="99"/>
                    </a:lnTo>
                    <a:close/>
                    <a:moveTo>
                      <a:pt x="68" y="0"/>
                    </a:moveTo>
                    <a:lnTo>
                      <a:pt x="80" y="18"/>
                    </a:lnTo>
                    <a:lnTo>
                      <a:pt x="57" y="17"/>
                    </a:lnTo>
                    <a:lnTo>
                      <a:pt x="62" y="9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5461" name="Freeform 66"/>
              <p:cNvSpPr>
                <a:spLocks/>
              </p:cNvSpPr>
              <p:nvPr/>
            </p:nvSpPr>
            <p:spPr bwMode="auto">
              <a:xfrm rot="5400000">
                <a:off x="788" y="2912"/>
                <a:ext cx="14" cy="11"/>
              </a:xfrm>
              <a:custGeom>
                <a:avLst/>
                <a:gdLst>
                  <a:gd name="T0" fmla="*/ 1 w 23"/>
                  <a:gd name="T1" fmla="*/ 0 h 19"/>
                  <a:gd name="T2" fmla="*/ 1 w 23"/>
                  <a:gd name="T3" fmla="*/ 1 h 19"/>
                  <a:gd name="T4" fmla="*/ 0 w 23"/>
                  <a:gd name="T5" fmla="*/ 1 h 19"/>
                  <a:gd name="T6" fmla="*/ 1 w 23"/>
                  <a:gd name="T7" fmla="*/ 0 h 1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"/>
                  <a:gd name="T13" fmla="*/ 0 h 19"/>
                  <a:gd name="T14" fmla="*/ 23 w 23"/>
                  <a:gd name="T15" fmla="*/ 19 h 1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" h="19">
                    <a:moveTo>
                      <a:pt x="10" y="0"/>
                    </a:moveTo>
                    <a:lnTo>
                      <a:pt x="23" y="19"/>
                    </a:lnTo>
                    <a:lnTo>
                      <a:pt x="0" y="18"/>
                    </a:lnTo>
                    <a:lnTo>
                      <a:pt x="10" y="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5462" name="Freeform 67"/>
              <p:cNvSpPr>
                <a:spLocks/>
              </p:cNvSpPr>
              <p:nvPr/>
            </p:nvSpPr>
            <p:spPr bwMode="auto">
              <a:xfrm rot="5400000">
                <a:off x="843" y="2949"/>
                <a:ext cx="15" cy="11"/>
              </a:xfrm>
              <a:custGeom>
                <a:avLst/>
                <a:gdLst>
                  <a:gd name="T0" fmla="*/ 1 w 23"/>
                  <a:gd name="T1" fmla="*/ 0 h 18"/>
                  <a:gd name="T2" fmla="*/ 1 w 23"/>
                  <a:gd name="T3" fmla="*/ 1 h 18"/>
                  <a:gd name="T4" fmla="*/ 0 w 23"/>
                  <a:gd name="T5" fmla="*/ 1 h 18"/>
                  <a:gd name="T6" fmla="*/ 1 w 23"/>
                  <a:gd name="T7" fmla="*/ 1 h 18"/>
                  <a:gd name="T8" fmla="*/ 1 w 23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"/>
                  <a:gd name="T16" fmla="*/ 0 h 18"/>
                  <a:gd name="T17" fmla="*/ 23 w 23"/>
                  <a:gd name="T18" fmla="*/ 18 h 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" h="18">
                    <a:moveTo>
                      <a:pt x="11" y="0"/>
                    </a:moveTo>
                    <a:lnTo>
                      <a:pt x="23" y="18"/>
                    </a:lnTo>
                    <a:lnTo>
                      <a:pt x="0" y="17"/>
                    </a:lnTo>
                    <a:lnTo>
                      <a:pt x="5" y="9"/>
                    </a:lnTo>
                    <a:lnTo>
                      <a:pt x="11" y="0"/>
                    </a:lnTo>
                  </a:path>
                </a:pathLst>
              </a:custGeom>
              <a:noFill/>
              <a:ln w="38100" cap="rnd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5463" name="Freeform 68"/>
              <p:cNvSpPr>
                <a:spLocks noEditPoints="1"/>
              </p:cNvSpPr>
              <p:nvPr/>
            </p:nvSpPr>
            <p:spPr bwMode="auto">
              <a:xfrm rot="5400000">
                <a:off x="778" y="2844"/>
                <a:ext cx="130" cy="106"/>
              </a:xfrm>
              <a:custGeom>
                <a:avLst/>
                <a:gdLst>
                  <a:gd name="T0" fmla="*/ 1 w 203"/>
                  <a:gd name="T1" fmla="*/ 0 h 187"/>
                  <a:gd name="T2" fmla="*/ 4 w 203"/>
                  <a:gd name="T3" fmla="*/ 1 h 187"/>
                  <a:gd name="T4" fmla="*/ 0 w 203"/>
                  <a:gd name="T5" fmla="*/ 1 h 187"/>
                  <a:gd name="T6" fmla="*/ 3 w 203"/>
                  <a:gd name="T7" fmla="*/ 1 h 18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3"/>
                  <a:gd name="T13" fmla="*/ 0 h 187"/>
                  <a:gd name="T14" fmla="*/ 203 w 203"/>
                  <a:gd name="T15" fmla="*/ 187 h 18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3" h="187">
                    <a:moveTo>
                      <a:pt x="56" y="0"/>
                    </a:moveTo>
                    <a:lnTo>
                      <a:pt x="203" y="87"/>
                    </a:lnTo>
                    <a:moveTo>
                      <a:pt x="0" y="100"/>
                    </a:moveTo>
                    <a:lnTo>
                      <a:pt x="146" y="187"/>
                    </a:lnTo>
                  </a:path>
                </a:pathLst>
              </a:custGeom>
              <a:noFill/>
              <a:ln w="38100" cap="rnd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</p:grpSp>
        <p:grpSp>
          <p:nvGrpSpPr>
            <p:cNvPr id="15432" name="Group 71"/>
            <p:cNvGrpSpPr>
              <a:grpSpLocks/>
            </p:cNvGrpSpPr>
            <p:nvPr/>
          </p:nvGrpSpPr>
          <p:grpSpPr bwMode="auto">
            <a:xfrm>
              <a:off x="317" y="3168"/>
              <a:ext cx="142" cy="194"/>
              <a:chOff x="521" y="1928"/>
              <a:chExt cx="137" cy="302"/>
            </a:xfrm>
          </p:grpSpPr>
          <p:sp>
            <p:nvSpPr>
              <p:cNvPr id="15457" name="Line 72"/>
              <p:cNvSpPr>
                <a:spLocks noChangeShapeType="1"/>
              </p:cNvSpPr>
              <p:nvPr/>
            </p:nvSpPr>
            <p:spPr bwMode="auto">
              <a:xfrm rot="5400000">
                <a:off x="507" y="2078"/>
                <a:ext cx="302" cy="1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5458" name="Line 73"/>
              <p:cNvSpPr>
                <a:spLocks noChangeShapeType="1"/>
              </p:cNvSpPr>
              <p:nvPr/>
            </p:nvSpPr>
            <p:spPr bwMode="auto">
              <a:xfrm flipV="1">
                <a:off x="521" y="2079"/>
                <a:ext cx="137" cy="0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5459" name="Oval 74"/>
              <p:cNvSpPr>
                <a:spLocks noChangeArrowheads="1"/>
              </p:cNvSpPr>
              <p:nvPr/>
            </p:nvSpPr>
            <p:spPr bwMode="auto">
              <a:xfrm flipH="1">
                <a:off x="521" y="2058"/>
                <a:ext cx="46" cy="44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9pPr>
              </a:lstStyle>
              <a:p>
                <a:endParaRPr lang="en-US" altLang="de-DE"/>
              </a:p>
            </p:txBody>
          </p:sp>
        </p:grpSp>
        <p:sp>
          <p:nvSpPr>
            <p:cNvPr id="15433" name="AutoShape 75"/>
            <p:cNvSpPr>
              <a:spLocks noChangeArrowheads="1"/>
            </p:cNvSpPr>
            <p:nvPr/>
          </p:nvSpPr>
          <p:spPr bwMode="auto">
            <a:xfrm>
              <a:off x="877" y="3625"/>
              <a:ext cx="983" cy="484"/>
            </a:xfrm>
            <a:prstGeom prst="roundRect">
              <a:avLst>
                <a:gd name="adj" fmla="val 16667"/>
              </a:avLst>
            </a:prstGeom>
            <a:solidFill>
              <a:srgbClr val="FF99FF">
                <a:alpha val="56862"/>
              </a:srgbClr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9pPr>
            </a:lstStyle>
            <a:p>
              <a:pPr algn="ctr" eaLnBrk="1" hangingPunct="1"/>
              <a:r>
                <a:rPr lang="en-US" altLang="de-DE" sz="2000">
                  <a:latin typeface="Arial" pitchFamily="34" charset="0"/>
                </a:rPr>
                <a:t>Amplifier and reset</a:t>
              </a:r>
            </a:p>
          </p:txBody>
        </p:sp>
        <p:sp>
          <p:nvSpPr>
            <p:cNvPr id="15434" name="AutoShape 76"/>
            <p:cNvSpPr>
              <a:spLocks noChangeArrowheads="1"/>
            </p:cNvSpPr>
            <p:nvPr/>
          </p:nvSpPr>
          <p:spPr bwMode="auto">
            <a:xfrm>
              <a:off x="68" y="3731"/>
              <a:ext cx="672" cy="272"/>
            </a:xfrm>
            <a:prstGeom prst="roundRect">
              <a:avLst>
                <a:gd name="adj" fmla="val 16667"/>
              </a:avLst>
            </a:prstGeom>
            <a:solidFill>
              <a:srgbClr val="FF9900">
                <a:alpha val="56862"/>
              </a:srgbClr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9pPr>
            </a:lstStyle>
            <a:p>
              <a:pPr eaLnBrk="1" hangingPunct="1"/>
              <a:r>
                <a:rPr lang="en-US" altLang="de-DE" sz="2000">
                  <a:latin typeface="Arial" pitchFamily="34" charset="0"/>
                </a:rPr>
                <a:t>Sensor</a:t>
              </a:r>
            </a:p>
          </p:txBody>
        </p:sp>
        <p:sp>
          <p:nvSpPr>
            <p:cNvPr id="15435" name="Freeform 88"/>
            <p:cNvSpPr>
              <a:spLocks/>
            </p:cNvSpPr>
            <p:nvPr/>
          </p:nvSpPr>
          <p:spPr bwMode="auto">
            <a:xfrm>
              <a:off x="1923" y="1954"/>
              <a:ext cx="146" cy="951"/>
            </a:xfrm>
            <a:custGeom>
              <a:avLst/>
              <a:gdLst>
                <a:gd name="T0" fmla="*/ 0 w 388"/>
                <a:gd name="T1" fmla="*/ 0 h 356"/>
                <a:gd name="T2" fmla="*/ 0 w 388"/>
                <a:gd name="T3" fmla="*/ 0 h 356"/>
                <a:gd name="T4" fmla="*/ 0 w 388"/>
                <a:gd name="T5" fmla="*/ 2465630 h 356"/>
                <a:gd name="T6" fmla="*/ 0 60000 65536"/>
                <a:gd name="T7" fmla="*/ 0 60000 65536"/>
                <a:gd name="T8" fmla="*/ 0 60000 65536"/>
                <a:gd name="T9" fmla="*/ 0 w 388"/>
                <a:gd name="T10" fmla="*/ 0 h 356"/>
                <a:gd name="T11" fmla="*/ 388 w 388"/>
                <a:gd name="T12" fmla="*/ 356 h 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8" h="356">
                  <a:moveTo>
                    <a:pt x="0" y="0"/>
                  </a:moveTo>
                  <a:lnTo>
                    <a:pt x="388" y="0"/>
                  </a:lnTo>
                  <a:lnTo>
                    <a:pt x="388" y="356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436" name="Freeform 89"/>
            <p:cNvSpPr>
              <a:spLocks/>
            </p:cNvSpPr>
            <p:nvPr/>
          </p:nvSpPr>
          <p:spPr bwMode="auto">
            <a:xfrm>
              <a:off x="993" y="1954"/>
              <a:ext cx="689" cy="953"/>
            </a:xfrm>
            <a:custGeom>
              <a:avLst/>
              <a:gdLst>
                <a:gd name="T0" fmla="*/ 254940 w 329"/>
                <a:gd name="T1" fmla="*/ 0 h 356"/>
                <a:gd name="T2" fmla="*/ 0 w 329"/>
                <a:gd name="T3" fmla="*/ 0 h 356"/>
                <a:gd name="T4" fmla="*/ 0 w 329"/>
                <a:gd name="T5" fmla="*/ 2513139 h 356"/>
                <a:gd name="T6" fmla="*/ 0 60000 65536"/>
                <a:gd name="T7" fmla="*/ 0 60000 65536"/>
                <a:gd name="T8" fmla="*/ 0 60000 65536"/>
                <a:gd name="T9" fmla="*/ 0 w 329"/>
                <a:gd name="T10" fmla="*/ 0 h 356"/>
                <a:gd name="T11" fmla="*/ 329 w 329"/>
                <a:gd name="T12" fmla="*/ 356 h 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29" h="356">
                  <a:moveTo>
                    <a:pt x="329" y="0"/>
                  </a:moveTo>
                  <a:lnTo>
                    <a:pt x="0" y="0"/>
                  </a:lnTo>
                  <a:lnTo>
                    <a:pt x="0" y="356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437" name="Line 90"/>
            <p:cNvSpPr>
              <a:spLocks noChangeShapeType="1"/>
            </p:cNvSpPr>
            <p:nvPr/>
          </p:nvSpPr>
          <p:spPr bwMode="auto">
            <a:xfrm flipH="1">
              <a:off x="1660" y="1952"/>
              <a:ext cx="47" cy="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438" name="Line 93"/>
            <p:cNvSpPr>
              <a:spLocks noChangeShapeType="1"/>
            </p:cNvSpPr>
            <p:nvPr/>
          </p:nvSpPr>
          <p:spPr bwMode="auto">
            <a:xfrm flipH="1">
              <a:off x="1705" y="1865"/>
              <a:ext cx="189" cy="88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grpSp>
          <p:nvGrpSpPr>
            <p:cNvPr id="15439" name="Group 97"/>
            <p:cNvGrpSpPr>
              <a:grpSpLocks/>
            </p:cNvGrpSpPr>
            <p:nvPr/>
          </p:nvGrpSpPr>
          <p:grpSpPr bwMode="auto">
            <a:xfrm rot="-5400000">
              <a:off x="3281" y="2633"/>
              <a:ext cx="395" cy="222"/>
              <a:chOff x="3406" y="2993"/>
              <a:chExt cx="395" cy="213"/>
            </a:xfrm>
          </p:grpSpPr>
          <p:sp>
            <p:nvSpPr>
              <p:cNvPr id="15454" name="Line 98"/>
              <p:cNvSpPr>
                <a:spLocks noChangeShapeType="1"/>
              </p:cNvSpPr>
              <p:nvPr/>
            </p:nvSpPr>
            <p:spPr bwMode="auto">
              <a:xfrm>
                <a:off x="3406" y="3100"/>
                <a:ext cx="97" cy="0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5455" name="Line 99"/>
              <p:cNvSpPr>
                <a:spLocks noChangeShapeType="1"/>
              </p:cNvSpPr>
              <p:nvPr/>
            </p:nvSpPr>
            <p:spPr bwMode="auto">
              <a:xfrm flipH="1">
                <a:off x="3665" y="3100"/>
                <a:ext cx="136" cy="0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5456" name="Freeform 100"/>
              <p:cNvSpPr>
                <a:spLocks noEditPoints="1"/>
              </p:cNvSpPr>
              <p:nvPr/>
            </p:nvSpPr>
            <p:spPr bwMode="auto">
              <a:xfrm>
                <a:off x="3503" y="2993"/>
                <a:ext cx="162" cy="213"/>
              </a:xfrm>
              <a:custGeom>
                <a:avLst/>
                <a:gdLst>
                  <a:gd name="T0" fmla="*/ 162 w 162"/>
                  <a:gd name="T1" fmla="*/ 0 h 332"/>
                  <a:gd name="T2" fmla="*/ 162 w 162"/>
                  <a:gd name="T3" fmla="*/ 6 h 332"/>
                  <a:gd name="T4" fmla="*/ 0 w 162"/>
                  <a:gd name="T5" fmla="*/ 0 h 332"/>
                  <a:gd name="T6" fmla="*/ 0 w 162"/>
                  <a:gd name="T7" fmla="*/ 6 h 3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2"/>
                  <a:gd name="T13" fmla="*/ 0 h 332"/>
                  <a:gd name="T14" fmla="*/ 162 w 162"/>
                  <a:gd name="T15" fmla="*/ 332 h 3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2" h="332">
                    <a:moveTo>
                      <a:pt x="162" y="0"/>
                    </a:moveTo>
                    <a:lnTo>
                      <a:pt x="162" y="332"/>
                    </a:lnTo>
                    <a:moveTo>
                      <a:pt x="0" y="0"/>
                    </a:moveTo>
                    <a:lnTo>
                      <a:pt x="0" y="332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</p:grpSp>
        <p:sp>
          <p:nvSpPr>
            <p:cNvPr id="15440" name="Line 101"/>
            <p:cNvSpPr>
              <a:spLocks noChangeShapeType="1"/>
            </p:cNvSpPr>
            <p:nvPr/>
          </p:nvSpPr>
          <p:spPr bwMode="auto">
            <a:xfrm flipH="1">
              <a:off x="3057" y="3173"/>
              <a:ext cx="189" cy="88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441" name="Line 102"/>
            <p:cNvSpPr>
              <a:spLocks noChangeShapeType="1"/>
            </p:cNvSpPr>
            <p:nvPr/>
          </p:nvSpPr>
          <p:spPr bwMode="auto">
            <a:xfrm>
              <a:off x="4662" y="3272"/>
              <a:ext cx="237" cy="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442" name="Freeform 103"/>
            <p:cNvSpPr>
              <a:spLocks/>
            </p:cNvSpPr>
            <p:nvPr/>
          </p:nvSpPr>
          <p:spPr bwMode="auto">
            <a:xfrm>
              <a:off x="1219" y="3037"/>
              <a:ext cx="715" cy="449"/>
            </a:xfrm>
            <a:custGeom>
              <a:avLst/>
              <a:gdLst>
                <a:gd name="T0" fmla="*/ 0 w 686"/>
                <a:gd name="T1" fmla="*/ 0 h 700"/>
                <a:gd name="T2" fmla="*/ 995 w 686"/>
                <a:gd name="T3" fmla="*/ 6 h 700"/>
                <a:gd name="T4" fmla="*/ 0 w 686"/>
                <a:gd name="T5" fmla="*/ 13 h 700"/>
                <a:gd name="T6" fmla="*/ 0 w 686"/>
                <a:gd name="T7" fmla="*/ 0 h 7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86"/>
                <a:gd name="T13" fmla="*/ 0 h 700"/>
                <a:gd name="T14" fmla="*/ 686 w 686"/>
                <a:gd name="T15" fmla="*/ 700 h 7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86" h="700">
                  <a:moveTo>
                    <a:pt x="0" y="0"/>
                  </a:moveTo>
                  <a:lnTo>
                    <a:pt x="686" y="350"/>
                  </a:lnTo>
                  <a:lnTo>
                    <a:pt x="0" y="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443" name="AutoShape 104"/>
            <p:cNvSpPr>
              <a:spLocks noChangeArrowheads="1"/>
            </p:cNvSpPr>
            <p:nvPr/>
          </p:nvSpPr>
          <p:spPr bwMode="auto">
            <a:xfrm>
              <a:off x="3013" y="3626"/>
              <a:ext cx="992" cy="484"/>
            </a:xfrm>
            <a:prstGeom prst="roundRect">
              <a:avLst>
                <a:gd name="adj" fmla="val 16667"/>
              </a:avLst>
            </a:prstGeom>
            <a:solidFill>
              <a:schemeClr val="hlink">
                <a:alpha val="43921"/>
              </a:schemeClr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9pPr>
            </a:lstStyle>
            <a:p>
              <a:pPr algn="ctr" eaLnBrk="1" hangingPunct="1"/>
              <a:r>
                <a:rPr lang="en-US" altLang="de-DE" sz="2000">
                  <a:latin typeface="Arial" pitchFamily="34" charset="0"/>
                </a:rPr>
                <a:t>Sample and hold </a:t>
              </a:r>
            </a:p>
          </p:txBody>
        </p:sp>
        <p:sp>
          <p:nvSpPr>
            <p:cNvPr id="15444" name="Rectangle 105"/>
            <p:cNvSpPr>
              <a:spLocks noChangeArrowheads="1"/>
            </p:cNvSpPr>
            <p:nvPr/>
          </p:nvSpPr>
          <p:spPr bwMode="auto">
            <a:xfrm>
              <a:off x="4899" y="3090"/>
              <a:ext cx="661" cy="40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9pPr>
            </a:lstStyle>
            <a:p>
              <a:endParaRPr lang="en-US" altLang="de-DE"/>
            </a:p>
          </p:txBody>
        </p:sp>
        <p:sp>
          <p:nvSpPr>
            <p:cNvPr id="15445" name="AutoShape 106"/>
            <p:cNvSpPr>
              <a:spLocks noChangeArrowheads="1"/>
            </p:cNvSpPr>
            <p:nvPr/>
          </p:nvSpPr>
          <p:spPr bwMode="auto">
            <a:xfrm>
              <a:off x="4899" y="3625"/>
              <a:ext cx="794" cy="484"/>
            </a:xfrm>
            <a:prstGeom prst="roundRect">
              <a:avLst>
                <a:gd name="adj" fmla="val 16667"/>
              </a:avLst>
            </a:prstGeom>
            <a:solidFill>
              <a:srgbClr val="FFFF00">
                <a:alpha val="56862"/>
              </a:srgbClr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9pPr>
            </a:lstStyle>
            <a:p>
              <a:pPr algn="ctr" eaLnBrk="1" hangingPunct="1"/>
              <a:r>
                <a:rPr lang="en-US" altLang="de-DE" sz="2000">
                  <a:latin typeface="Arial" pitchFamily="34" charset="0"/>
                </a:rPr>
                <a:t>External ADC </a:t>
              </a:r>
            </a:p>
          </p:txBody>
        </p:sp>
        <p:sp>
          <p:nvSpPr>
            <p:cNvPr id="15446" name="Freeform 107"/>
            <p:cNvSpPr>
              <a:spLocks/>
            </p:cNvSpPr>
            <p:nvPr/>
          </p:nvSpPr>
          <p:spPr bwMode="auto">
            <a:xfrm>
              <a:off x="2395" y="2500"/>
              <a:ext cx="472" cy="490"/>
            </a:xfrm>
            <a:custGeom>
              <a:avLst/>
              <a:gdLst>
                <a:gd name="T0" fmla="*/ 0 w 771"/>
                <a:gd name="T1" fmla="*/ 460 h 490"/>
                <a:gd name="T2" fmla="*/ 1 w 771"/>
                <a:gd name="T3" fmla="*/ 460 h 490"/>
                <a:gd name="T4" fmla="*/ 4 w 771"/>
                <a:gd name="T5" fmla="*/ 460 h 490"/>
                <a:gd name="T6" fmla="*/ 4 w 771"/>
                <a:gd name="T7" fmla="*/ 279 h 490"/>
                <a:gd name="T8" fmla="*/ 6 w 771"/>
                <a:gd name="T9" fmla="*/ 52 h 490"/>
                <a:gd name="T10" fmla="*/ 7 w 771"/>
                <a:gd name="T11" fmla="*/ 7 h 490"/>
                <a:gd name="T12" fmla="*/ 8 w 771"/>
                <a:gd name="T13" fmla="*/ 7 h 490"/>
                <a:gd name="T14" fmla="*/ 9 w 771"/>
                <a:gd name="T15" fmla="*/ 7 h 49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71"/>
                <a:gd name="T25" fmla="*/ 0 h 490"/>
                <a:gd name="T26" fmla="*/ 771 w 771"/>
                <a:gd name="T27" fmla="*/ 490 h 49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71" h="490">
                  <a:moveTo>
                    <a:pt x="0" y="460"/>
                  </a:moveTo>
                  <a:cubicBezTo>
                    <a:pt x="41" y="460"/>
                    <a:pt x="83" y="460"/>
                    <a:pt x="136" y="460"/>
                  </a:cubicBezTo>
                  <a:cubicBezTo>
                    <a:pt x="189" y="460"/>
                    <a:pt x="279" y="490"/>
                    <a:pt x="317" y="460"/>
                  </a:cubicBezTo>
                  <a:cubicBezTo>
                    <a:pt x="355" y="430"/>
                    <a:pt x="339" y="347"/>
                    <a:pt x="362" y="279"/>
                  </a:cubicBezTo>
                  <a:cubicBezTo>
                    <a:pt x="385" y="211"/>
                    <a:pt x="423" y="97"/>
                    <a:pt x="453" y="52"/>
                  </a:cubicBezTo>
                  <a:cubicBezTo>
                    <a:pt x="483" y="7"/>
                    <a:pt x="506" y="14"/>
                    <a:pt x="544" y="7"/>
                  </a:cubicBezTo>
                  <a:cubicBezTo>
                    <a:pt x="582" y="0"/>
                    <a:pt x="642" y="7"/>
                    <a:pt x="680" y="7"/>
                  </a:cubicBezTo>
                  <a:cubicBezTo>
                    <a:pt x="718" y="7"/>
                    <a:pt x="756" y="7"/>
                    <a:pt x="771" y="7"/>
                  </a:cubicBezTo>
                </a:path>
              </a:pathLst>
            </a:custGeom>
            <a:noFill/>
            <a:ln w="38100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pic>
          <p:nvPicPr>
            <p:cNvPr id="15447" name="Picture 108" descr="digital_indicator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5" y="3226"/>
              <a:ext cx="520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448" name="Line 109"/>
            <p:cNvSpPr>
              <a:spLocks noChangeShapeType="1"/>
            </p:cNvSpPr>
            <p:nvPr/>
          </p:nvSpPr>
          <p:spPr bwMode="auto">
            <a:xfrm>
              <a:off x="3388" y="3272"/>
              <a:ext cx="1274" cy="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449" name="AutoShape 110"/>
            <p:cNvSpPr>
              <a:spLocks noChangeArrowheads="1"/>
            </p:cNvSpPr>
            <p:nvPr/>
          </p:nvSpPr>
          <p:spPr bwMode="auto">
            <a:xfrm>
              <a:off x="4145" y="3624"/>
              <a:ext cx="707" cy="484"/>
            </a:xfrm>
            <a:prstGeom prst="roundRect">
              <a:avLst>
                <a:gd name="adj" fmla="val 16667"/>
              </a:avLst>
            </a:prstGeom>
            <a:solidFill>
              <a:srgbClr val="99FF33">
                <a:alpha val="56862"/>
              </a:srgbClr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9pPr>
            </a:lstStyle>
            <a:p>
              <a:pPr algn="ctr" eaLnBrk="1" hangingPunct="1"/>
              <a:r>
                <a:rPr lang="en-US" altLang="de-DE" sz="2000">
                  <a:latin typeface="Arial" pitchFamily="34" charset="0"/>
                </a:rPr>
                <a:t>Analog output </a:t>
              </a:r>
            </a:p>
          </p:txBody>
        </p:sp>
        <p:sp>
          <p:nvSpPr>
            <p:cNvPr id="15450" name="Freeform 111"/>
            <p:cNvSpPr>
              <a:spLocks/>
            </p:cNvSpPr>
            <p:nvPr/>
          </p:nvSpPr>
          <p:spPr bwMode="auto">
            <a:xfrm>
              <a:off x="4331" y="3049"/>
              <a:ext cx="473" cy="449"/>
            </a:xfrm>
            <a:custGeom>
              <a:avLst/>
              <a:gdLst>
                <a:gd name="T0" fmla="*/ 0 w 686"/>
                <a:gd name="T1" fmla="*/ 0 h 700"/>
                <a:gd name="T2" fmla="*/ 24 w 686"/>
                <a:gd name="T3" fmla="*/ 6 h 700"/>
                <a:gd name="T4" fmla="*/ 0 w 686"/>
                <a:gd name="T5" fmla="*/ 13 h 700"/>
                <a:gd name="T6" fmla="*/ 0 w 686"/>
                <a:gd name="T7" fmla="*/ 0 h 7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86"/>
                <a:gd name="T13" fmla="*/ 0 h 700"/>
                <a:gd name="T14" fmla="*/ 686 w 686"/>
                <a:gd name="T15" fmla="*/ 700 h 7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86" h="700">
                  <a:moveTo>
                    <a:pt x="0" y="0"/>
                  </a:moveTo>
                  <a:lnTo>
                    <a:pt x="686" y="350"/>
                  </a:lnTo>
                  <a:lnTo>
                    <a:pt x="0" y="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FF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15451" name="Line 112"/>
            <p:cNvSpPr>
              <a:spLocks noChangeShapeType="1"/>
            </p:cNvSpPr>
            <p:nvPr/>
          </p:nvSpPr>
          <p:spPr bwMode="auto">
            <a:xfrm>
              <a:off x="3479" y="2909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452" name="Line 113"/>
            <p:cNvSpPr>
              <a:spLocks noChangeShapeType="1"/>
            </p:cNvSpPr>
            <p:nvPr/>
          </p:nvSpPr>
          <p:spPr bwMode="auto">
            <a:xfrm>
              <a:off x="3479" y="2228"/>
              <a:ext cx="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453" name="AutoShape 114"/>
            <p:cNvSpPr>
              <a:spLocks noChangeArrowheads="1"/>
            </p:cNvSpPr>
            <p:nvPr/>
          </p:nvSpPr>
          <p:spPr bwMode="auto">
            <a:xfrm>
              <a:off x="3432" y="2137"/>
              <a:ext cx="95" cy="91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9pPr>
            </a:lstStyle>
            <a:p>
              <a:endParaRPr lang="en-US" altLang="de-DE"/>
            </a:p>
          </p:txBody>
        </p:sp>
      </p:grpSp>
      <p:sp>
        <p:nvSpPr>
          <p:cNvPr id="69893" name="Text Box 261"/>
          <p:cNvSpPr txBox="1">
            <a:spLocks noChangeArrowheads="1"/>
          </p:cNvSpPr>
          <p:nvPr/>
        </p:nvSpPr>
        <p:spPr bwMode="auto">
          <a:xfrm>
            <a:off x="1763713" y="5013325"/>
            <a:ext cx="57626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r>
              <a:rPr lang="de-CH" altLang="de-DE"/>
              <a:t>main challenge for detector development:</a:t>
            </a:r>
          </a:p>
          <a:p>
            <a:pPr>
              <a:buFontTx/>
              <a:buChar char="•"/>
            </a:pPr>
            <a:r>
              <a:rPr lang="de-CH" altLang="de-DE"/>
              <a:t> dynamic range 10</a:t>
            </a:r>
            <a:r>
              <a:rPr lang="de-CH" altLang="de-DE" baseline="30000"/>
              <a:t>4</a:t>
            </a:r>
            <a:r>
              <a:rPr lang="de-CH" altLang="de-DE"/>
              <a:t> 12keV photons per pixel</a:t>
            </a:r>
          </a:p>
          <a:p>
            <a:pPr lvl="1">
              <a:buFontTx/>
              <a:buChar char="•"/>
            </a:pPr>
            <a:r>
              <a:rPr lang="de-CH" altLang="de-DE"/>
              <a:t> still with single photon resolution</a:t>
            </a:r>
          </a:p>
        </p:txBody>
      </p:sp>
      <p:grpSp>
        <p:nvGrpSpPr>
          <p:cNvPr id="6" name="Group 275"/>
          <p:cNvGrpSpPr>
            <a:grpSpLocks/>
          </p:cNvGrpSpPr>
          <p:nvPr/>
        </p:nvGrpSpPr>
        <p:grpSpPr bwMode="auto">
          <a:xfrm>
            <a:off x="6011863" y="1125538"/>
            <a:ext cx="2974975" cy="1679575"/>
            <a:chOff x="3787" y="709"/>
            <a:chExt cx="1874" cy="1058"/>
          </a:xfrm>
        </p:grpSpPr>
        <p:sp>
          <p:nvSpPr>
            <p:cNvPr id="15418" name="Text Box 270"/>
            <p:cNvSpPr txBox="1">
              <a:spLocks noChangeArrowheads="1"/>
            </p:cNvSpPr>
            <p:nvPr/>
          </p:nvSpPr>
          <p:spPr bwMode="auto">
            <a:xfrm>
              <a:off x="3787" y="709"/>
              <a:ext cx="1874" cy="10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9pPr>
            </a:lstStyle>
            <a:p>
              <a:r>
                <a:rPr lang="de-CH" altLang="de-DE"/>
                <a:t>Dynamic range: 10000</a:t>
              </a:r>
            </a:p>
            <a:p>
              <a:pPr>
                <a:buFontTx/>
                <a:buChar char="•"/>
              </a:pPr>
              <a:r>
                <a:rPr lang="de-CH" altLang="de-DE" sz="1600"/>
                <a:t> voltage swing usually ~1V</a:t>
              </a:r>
            </a:p>
            <a:p>
              <a:pPr>
                <a:buFontTx/>
                <a:buChar char="•"/>
              </a:pPr>
              <a:r>
                <a:rPr lang="de-CH" altLang="de-DE" sz="1600"/>
                <a:t> noise usually ~mV</a:t>
              </a:r>
            </a:p>
            <a:p>
              <a:pPr>
                <a:buFontTx/>
                <a:buChar char="•"/>
              </a:pPr>
              <a:endParaRPr lang="de-CH" altLang="de-DE" sz="1600"/>
            </a:p>
            <a:p>
              <a:r>
                <a:rPr lang="de-CH" altLang="de-DE" sz="1600"/>
                <a:t>      1 photon ~10mV</a:t>
              </a:r>
            </a:p>
            <a:p>
              <a:r>
                <a:rPr lang="de-CH" altLang="de-DE" sz="1600"/>
                <a:t>      100 photons dynamic range</a:t>
              </a:r>
              <a:endParaRPr lang="en-US" altLang="de-DE" sz="1600"/>
            </a:p>
          </p:txBody>
        </p:sp>
        <p:sp>
          <p:nvSpPr>
            <p:cNvPr id="15419" name="Line 271"/>
            <p:cNvSpPr>
              <a:spLocks noChangeShapeType="1"/>
            </p:cNvSpPr>
            <p:nvPr/>
          </p:nvSpPr>
          <p:spPr bwMode="auto">
            <a:xfrm>
              <a:off x="3817" y="1586"/>
              <a:ext cx="182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</p:grpSp>
      <p:grpSp>
        <p:nvGrpSpPr>
          <p:cNvPr id="7" name="Group 276"/>
          <p:cNvGrpSpPr>
            <a:grpSpLocks/>
          </p:cNvGrpSpPr>
          <p:nvPr/>
        </p:nvGrpSpPr>
        <p:grpSpPr bwMode="auto">
          <a:xfrm>
            <a:off x="6011863" y="3236913"/>
            <a:ext cx="2428875" cy="822325"/>
            <a:chOff x="3787" y="2039"/>
            <a:chExt cx="1530" cy="518"/>
          </a:xfrm>
        </p:grpSpPr>
        <p:sp>
          <p:nvSpPr>
            <p:cNvPr id="15416" name="Line 272"/>
            <p:cNvSpPr>
              <a:spLocks noChangeShapeType="1"/>
            </p:cNvSpPr>
            <p:nvPr/>
          </p:nvSpPr>
          <p:spPr bwMode="auto">
            <a:xfrm>
              <a:off x="3823" y="2447"/>
              <a:ext cx="182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417" name="Text Box 274"/>
            <p:cNvSpPr txBox="1">
              <a:spLocks noChangeArrowheads="1"/>
            </p:cNvSpPr>
            <p:nvPr/>
          </p:nvSpPr>
          <p:spPr bwMode="auto">
            <a:xfrm>
              <a:off x="3787" y="2039"/>
              <a:ext cx="1530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9pPr>
            </a:lstStyle>
            <a:p>
              <a:r>
                <a:rPr lang="de-CH" altLang="de-DE"/>
                <a:t>Solution:</a:t>
              </a:r>
            </a:p>
            <a:p>
              <a:r>
                <a:rPr lang="de-CH" altLang="de-DE"/>
                <a:t>    </a:t>
              </a:r>
              <a:r>
                <a:rPr lang="de-CH" altLang="de-DE" sz="1600"/>
                <a:t>dynamic gain switching</a:t>
              </a:r>
              <a:endParaRPr lang="en-US" altLang="de-DE" sz="1600"/>
            </a:p>
          </p:txBody>
        </p:sp>
      </p:grpSp>
      <p:grpSp>
        <p:nvGrpSpPr>
          <p:cNvPr id="8" name="Group 356"/>
          <p:cNvGrpSpPr>
            <a:grpSpLocks/>
          </p:cNvGrpSpPr>
          <p:nvPr/>
        </p:nvGrpSpPr>
        <p:grpSpPr bwMode="auto">
          <a:xfrm>
            <a:off x="1579563" y="3165475"/>
            <a:ext cx="2990850" cy="3359150"/>
            <a:chOff x="1156" y="1298"/>
            <a:chExt cx="1884" cy="2116"/>
          </a:xfrm>
        </p:grpSpPr>
        <p:sp>
          <p:nvSpPr>
            <p:cNvPr id="15398" name="Freeform 357"/>
            <p:cNvSpPr>
              <a:spLocks/>
            </p:cNvSpPr>
            <p:nvPr/>
          </p:nvSpPr>
          <p:spPr bwMode="auto">
            <a:xfrm>
              <a:off x="2516" y="1370"/>
              <a:ext cx="327" cy="412"/>
            </a:xfrm>
            <a:custGeom>
              <a:avLst/>
              <a:gdLst>
                <a:gd name="T0" fmla="*/ 0 w 314"/>
                <a:gd name="T1" fmla="*/ 12 h 642"/>
                <a:gd name="T2" fmla="*/ 453 w 314"/>
                <a:gd name="T3" fmla="*/ 9 h 642"/>
                <a:gd name="T4" fmla="*/ 453 w 314"/>
                <a:gd name="T5" fmla="*/ 3 h 642"/>
                <a:gd name="T6" fmla="*/ 0 w 314"/>
                <a:gd name="T7" fmla="*/ 0 h 642"/>
                <a:gd name="T8" fmla="*/ 0 w 314"/>
                <a:gd name="T9" fmla="*/ 12 h 6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4"/>
                <a:gd name="T16" fmla="*/ 0 h 642"/>
                <a:gd name="T17" fmla="*/ 314 w 314"/>
                <a:gd name="T18" fmla="*/ 642 h 6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4" h="642">
                  <a:moveTo>
                    <a:pt x="0" y="642"/>
                  </a:moveTo>
                  <a:lnTo>
                    <a:pt x="314" y="482"/>
                  </a:lnTo>
                  <a:lnTo>
                    <a:pt x="314" y="160"/>
                  </a:lnTo>
                  <a:lnTo>
                    <a:pt x="0" y="0"/>
                  </a:lnTo>
                  <a:lnTo>
                    <a:pt x="0" y="642"/>
                  </a:lnTo>
                  <a:close/>
                </a:path>
              </a:pathLst>
            </a:cu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de-CH"/>
            </a:p>
          </p:txBody>
        </p:sp>
        <p:sp>
          <p:nvSpPr>
            <p:cNvPr id="15399" name="Line 358"/>
            <p:cNvSpPr>
              <a:spLocks noChangeShapeType="1"/>
            </p:cNvSpPr>
            <p:nvPr/>
          </p:nvSpPr>
          <p:spPr bwMode="auto">
            <a:xfrm>
              <a:off x="2465" y="1571"/>
              <a:ext cx="47" cy="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400" name="Line 359"/>
            <p:cNvSpPr>
              <a:spLocks noChangeShapeType="1"/>
            </p:cNvSpPr>
            <p:nvPr/>
          </p:nvSpPr>
          <p:spPr bwMode="auto">
            <a:xfrm flipV="1">
              <a:off x="2843" y="1571"/>
              <a:ext cx="94" cy="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401" name="Line 360"/>
            <p:cNvSpPr>
              <a:spLocks noChangeShapeType="1"/>
            </p:cNvSpPr>
            <p:nvPr/>
          </p:nvSpPr>
          <p:spPr bwMode="auto">
            <a:xfrm>
              <a:off x="1156" y="1886"/>
              <a:ext cx="402" cy="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402" name="Line 361"/>
            <p:cNvSpPr>
              <a:spLocks noChangeShapeType="1"/>
            </p:cNvSpPr>
            <p:nvPr/>
          </p:nvSpPr>
          <p:spPr bwMode="auto">
            <a:xfrm flipH="1">
              <a:off x="1727" y="1886"/>
              <a:ext cx="142" cy="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403" name="Freeform 362"/>
            <p:cNvSpPr>
              <a:spLocks noEditPoints="1"/>
            </p:cNvSpPr>
            <p:nvPr/>
          </p:nvSpPr>
          <p:spPr bwMode="auto">
            <a:xfrm>
              <a:off x="1558" y="1779"/>
              <a:ext cx="169" cy="213"/>
            </a:xfrm>
            <a:custGeom>
              <a:avLst/>
              <a:gdLst>
                <a:gd name="T0" fmla="*/ 237 w 162"/>
                <a:gd name="T1" fmla="*/ 0 h 332"/>
                <a:gd name="T2" fmla="*/ 237 w 162"/>
                <a:gd name="T3" fmla="*/ 6 h 332"/>
                <a:gd name="T4" fmla="*/ 0 w 162"/>
                <a:gd name="T5" fmla="*/ 0 h 332"/>
                <a:gd name="T6" fmla="*/ 0 w 162"/>
                <a:gd name="T7" fmla="*/ 6 h 3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2"/>
                <a:gd name="T13" fmla="*/ 0 h 332"/>
                <a:gd name="T14" fmla="*/ 162 w 162"/>
                <a:gd name="T15" fmla="*/ 332 h 3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2" h="332">
                  <a:moveTo>
                    <a:pt x="162" y="0"/>
                  </a:moveTo>
                  <a:lnTo>
                    <a:pt x="162" y="332"/>
                  </a:lnTo>
                  <a:moveTo>
                    <a:pt x="0" y="0"/>
                  </a:moveTo>
                  <a:lnTo>
                    <a:pt x="0" y="332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404" name="Freeform 363"/>
            <p:cNvSpPr>
              <a:spLocks/>
            </p:cNvSpPr>
            <p:nvPr/>
          </p:nvSpPr>
          <p:spPr bwMode="auto">
            <a:xfrm>
              <a:off x="2087" y="1568"/>
              <a:ext cx="142" cy="320"/>
            </a:xfrm>
            <a:custGeom>
              <a:avLst/>
              <a:gdLst>
                <a:gd name="T0" fmla="*/ 0 w 388"/>
                <a:gd name="T1" fmla="*/ 0 h 356"/>
                <a:gd name="T2" fmla="*/ 0 w 388"/>
                <a:gd name="T3" fmla="*/ 0 h 356"/>
                <a:gd name="T4" fmla="*/ 0 w 388"/>
                <a:gd name="T5" fmla="*/ 137 h 356"/>
                <a:gd name="T6" fmla="*/ 0 60000 65536"/>
                <a:gd name="T7" fmla="*/ 0 60000 65536"/>
                <a:gd name="T8" fmla="*/ 0 60000 65536"/>
                <a:gd name="T9" fmla="*/ 0 w 388"/>
                <a:gd name="T10" fmla="*/ 0 h 356"/>
                <a:gd name="T11" fmla="*/ 388 w 388"/>
                <a:gd name="T12" fmla="*/ 356 h 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8" h="356">
                  <a:moveTo>
                    <a:pt x="0" y="0"/>
                  </a:moveTo>
                  <a:lnTo>
                    <a:pt x="388" y="0"/>
                  </a:lnTo>
                  <a:lnTo>
                    <a:pt x="388" y="356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405" name="Freeform 364"/>
            <p:cNvSpPr>
              <a:spLocks/>
            </p:cNvSpPr>
            <p:nvPr/>
          </p:nvSpPr>
          <p:spPr bwMode="auto">
            <a:xfrm>
              <a:off x="1158" y="1568"/>
              <a:ext cx="342" cy="320"/>
            </a:xfrm>
            <a:custGeom>
              <a:avLst/>
              <a:gdLst>
                <a:gd name="T0" fmla="*/ 467 w 329"/>
                <a:gd name="T1" fmla="*/ 0 h 356"/>
                <a:gd name="T2" fmla="*/ 0 w 329"/>
                <a:gd name="T3" fmla="*/ 0 h 356"/>
                <a:gd name="T4" fmla="*/ 0 w 329"/>
                <a:gd name="T5" fmla="*/ 137 h 356"/>
                <a:gd name="T6" fmla="*/ 0 60000 65536"/>
                <a:gd name="T7" fmla="*/ 0 60000 65536"/>
                <a:gd name="T8" fmla="*/ 0 60000 65536"/>
                <a:gd name="T9" fmla="*/ 0 w 329"/>
                <a:gd name="T10" fmla="*/ 0 h 356"/>
                <a:gd name="T11" fmla="*/ 329 w 329"/>
                <a:gd name="T12" fmla="*/ 356 h 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29" h="356">
                  <a:moveTo>
                    <a:pt x="329" y="0"/>
                  </a:moveTo>
                  <a:lnTo>
                    <a:pt x="0" y="0"/>
                  </a:lnTo>
                  <a:lnTo>
                    <a:pt x="0" y="356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406" name="Line 365"/>
            <p:cNvSpPr>
              <a:spLocks noChangeShapeType="1"/>
            </p:cNvSpPr>
            <p:nvPr/>
          </p:nvSpPr>
          <p:spPr bwMode="auto">
            <a:xfrm>
              <a:off x="1221" y="1568"/>
              <a:ext cx="337" cy="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407" name="Line 366"/>
            <p:cNvSpPr>
              <a:spLocks noChangeShapeType="1"/>
            </p:cNvSpPr>
            <p:nvPr/>
          </p:nvSpPr>
          <p:spPr bwMode="auto">
            <a:xfrm flipH="1">
              <a:off x="1727" y="1568"/>
              <a:ext cx="142" cy="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408" name="Freeform 367"/>
            <p:cNvSpPr>
              <a:spLocks noEditPoints="1"/>
            </p:cNvSpPr>
            <p:nvPr/>
          </p:nvSpPr>
          <p:spPr bwMode="auto">
            <a:xfrm>
              <a:off x="1558" y="1461"/>
              <a:ext cx="169" cy="213"/>
            </a:xfrm>
            <a:custGeom>
              <a:avLst/>
              <a:gdLst>
                <a:gd name="T0" fmla="*/ 237 w 162"/>
                <a:gd name="T1" fmla="*/ 0 h 332"/>
                <a:gd name="T2" fmla="*/ 237 w 162"/>
                <a:gd name="T3" fmla="*/ 6 h 332"/>
                <a:gd name="T4" fmla="*/ 0 w 162"/>
                <a:gd name="T5" fmla="*/ 0 h 332"/>
                <a:gd name="T6" fmla="*/ 0 w 162"/>
                <a:gd name="T7" fmla="*/ 6 h 3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2"/>
                <a:gd name="T13" fmla="*/ 0 h 332"/>
                <a:gd name="T14" fmla="*/ 162 w 162"/>
                <a:gd name="T15" fmla="*/ 332 h 3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2" h="332">
                  <a:moveTo>
                    <a:pt x="162" y="0"/>
                  </a:moveTo>
                  <a:lnTo>
                    <a:pt x="162" y="332"/>
                  </a:lnTo>
                  <a:moveTo>
                    <a:pt x="0" y="0"/>
                  </a:moveTo>
                  <a:lnTo>
                    <a:pt x="0" y="332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409" name="Line 368"/>
            <p:cNvSpPr>
              <a:spLocks noChangeShapeType="1"/>
            </p:cNvSpPr>
            <p:nvPr/>
          </p:nvSpPr>
          <p:spPr bwMode="auto">
            <a:xfrm flipH="1">
              <a:off x="1869" y="1480"/>
              <a:ext cx="189" cy="88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410" name="Line 369"/>
            <p:cNvSpPr>
              <a:spLocks noChangeShapeType="1"/>
            </p:cNvSpPr>
            <p:nvPr/>
          </p:nvSpPr>
          <p:spPr bwMode="auto">
            <a:xfrm flipH="1">
              <a:off x="1869" y="1800"/>
              <a:ext cx="189" cy="88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411" name="Line 370"/>
            <p:cNvSpPr>
              <a:spLocks noChangeShapeType="1"/>
            </p:cNvSpPr>
            <p:nvPr/>
          </p:nvSpPr>
          <p:spPr bwMode="auto">
            <a:xfrm flipV="1">
              <a:off x="2465" y="1571"/>
              <a:ext cx="0" cy="9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412" name="Line 371"/>
            <p:cNvSpPr>
              <a:spLocks noChangeShapeType="1"/>
            </p:cNvSpPr>
            <p:nvPr/>
          </p:nvSpPr>
          <p:spPr bwMode="auto">
            <a:xfrm flipV="1">
              <a:off x="2937" y="1298"/>
              <a:ext cx="0" cy="27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413" name="Line 372"/>
            <p:cNvSpPr>
              <a:spLocks noChangeShapeType="1"/>
            </p:cNvSpPr>
            <p:nvPr/>
          </p:nvSpPr>
          <p:spPr bwMode="auto">
            <a:xfrm flipH="1">
              <a:off x="2276" y="1298"/>
              <a:ext cx="66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414" name="AutoShape 373"/>
            <p:cNvSpPr>
              <a:spLocks noChangeArrowheads="1"/>
            </p:cNvSpPr>
            <p:nvPr/>
          </p:nvSpPr>
          <p:spPr bwMode="auto">
            <a:xfrm>
              <a:off x="2161" y="2930"/>
              <a:ext cx="879" cy="484"/>
            </a:xfrm>
            <a:prstGeom prst="roundRect">
              <a:avLst>
                <a:gd name="adj" fmla="val 16667"/>
              </a:avLst>
            </a:prstGeom>
            <a:solidFill>
              <a:srgbClr val="00FF99">
                <a:alpha val="56862"/>
              </a:srgbClr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9pPr>
            </a:lstStyle>
            <a:p>
              <a:pPr algn="ctr" eaLnBrk="1" hangingPunct="1"/>
              <a:r>
                <a:rPr lang="en-US" altLang="de-DE" sz="2000">
                  <a:latin typeface="Arial" pitchFamily="34" charset="0"/>
                </a:rPr>
                <a:t>Gain switching  </a:t>
              </a:r>
            </a:p>
          </p:txBody>
        </p:sp>
        <p:sp>
          <p:nvSpPr>
            <p:cNvPr id="15415" name="Freeform 374"/>
            <p:cNvSpPr>
              <a:spLocks/>
            </p:cNvSpPr>
            <p:nvPr/>
          </p:nvSpPr>
          <p:spPr bwMode="auto">
            <a:xfrm>
              <a:off x="2088" y="1886"/>
              <a:ext cx="142" cy="320"/>
            </a:xfrm>
            <a:custGeom>
              <a:avLst/>
              <a:gdLst>
                <a:gd name="T0" fmla="*/ 0 w 388"/>
                <a:gd name="T1" fmla="*/ 0 h 356"/>
                <a:gd name="T2" fmla="*/ 0 w 388"/>
                <a:gd name="T3" fmla="*/ 0 h 356"/>
                <a:gd name="T4" fmla="*/ 0 w 388"/>
                <a:gd name="T5" fmla="*/ 137 h 356"/>
                <a:gd name="T6" fmla="*/ 0 60000 65536"/>
                <a:gd name="T7" fmla="*/ 0 60000 65536"/>
                <a:gd name="T8" fmla="*/ 0 60000 65536"/>
                <a:gd name="T9" fmla="*/ 0 w 388"/>
                <a:gd name="T10" fmla="*/ 0 h 356"/>
                <a:gd name="T11" fmla="*/ 388 w 388"/>
                <a:gd name="T12" fmla="*/ 356 h 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8" h="356">
                  <a:moveTo>
                    <a:pt x="0" y="0"/>
                  </a:moveTo>
                  <a:lnTo>
                    <a:pt x="388" y="0"/>
                  </a:lnTo>
                  <a:lnTo>
                    <a:pt x="388" y="356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</p:grpSp>
      <p:grpSp>
        <p:nvGrpSpPr>
          <p:cNvPr id="9" name="Group 286"/>
          <p:cNvGrpSpPr>
            <a:grpSpLocks/>
          </p:cNvGrpSpPr>
          <p:nvPr/>
        </p:nvGrpSpPr>
        <p:grpSpPr bwMode="auto">
          <a:xfrm>
            <a:off x="66675" y="908050"/>
            <a:ext cx="5673725" cy="3736975"/>
            <a:chOff x="66157" y="908053"/>
            <a:chExt cx="5674243" cy="3736456"/>
          </a:xfrm>
        </p:grpSpPr>
        <p:sp>
          <p:nvSpPr>
            <p:cNvPr id="15372" name="Line 168"/>
            <p:cNvSpPr>
              <a:spLocks noChangeShapeType="1"/>
            </p:cNvSpPr>
            <p:nvPr/>
          </p:nvSpPr>
          <p:spPr bwMode="auto">
            <a:xfrm>
              <a:off x="2332038" y="2178050"/>
              <a:ext cx="3190875" cy="1588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373" name="Line 171"/>
            <p:cNvSpPr>
              <a:spLocks noChangeShapeType="1"/>
            </p:cNvSpPr>
            <p:nvPr/>
          </p:nvSpPr>
          <p:spPr bwMode="auto">
            <a:xfrm>
              <a:off x="4637088" y="2178050"/>
              <a:ext cx="1103312" cy="3175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374" name="Line 172"/>
            <p:cNvSpPr>
              <a:spLocks noChangeShapeType="1"/>
            </p:cNvSpPr>
            <p:nvPr/>
          </p:nvSpPr>
          <p:spPr bwMode="auto">
            <a:xfrm>
              <a:off x="1447800" y="1512888"/>
              <a:ext cx="1587" cy="66516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375" name="Line 189"/>
            <p:cNvSpPr>
              <a:spLocks noChangeShapeType="1"/>
            </p:cNvSpPr>
            <p:nvPr/>
          </p:nvSpPr>
          <p:spPr bwMode="auto">
            <a:xfrm>
              <a:off x="3314700" y="1512888"/>
              <a:ext cx="1587" cy="66516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376" name="Line 206"/>
            <p:cNvSpPr>
              <a:spLocks noChangeShapeType="1"/>
            </p:cNvSpPr>
            <p:nvPr/>
          </p:nvSpPr>
          <p:spPr bwMode="auto">
            <a:xfrm>
              <a:off x="5181600" y="1512888"/>
              <a:ext cx="1587" cy="66516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grpSp>
          <p:nvGrpSpPr>
            <p:cNvPr id="15377" name="Group 230"/>
            <p:cNvGrpSpPr>
              <a:grpSpLocks/>
            </p:cNvGrpSpPr>
            <p:nvPr/>
          </p:nvGrpSpPr>
          <p:grpSpPr bwMode="auto">
            <a:xfrm>
              <a:off x="1447800" y="908650"/>
              <a:ext cx="1831975" cy="309660"/>
              <a:chOff x="532" y="1201"/>
              <a:chExt cx="1154" cy="195"/>
            </a:xfrm>
          </p:grpSpPr>
          <p:sp>
            <p:nvSpPr>
              <p:cNvPr id="15396" name="Line 231"/>
              <p:cNvSpPr>
                <a:spLocks noChangeShapeType="1"/>
              </p:cNvSpPr>
              <p:nvPr/>
            </p:nvSpPr>
            <p:spPr bwMode="auto">
              <a:xfrm>
                <a:off x="532" y="1355"/>
                <a:ext cx="1154" cy="1"/>
              </a:xfrm>
              <a:prstGeom prst="line">
                <a:avLst/>
              </a:prstGeom>
              <a:noFill/>
              <a:ln w="19080">
                <a:solidFill>
                  <a:srgbClr val="000000"/>
                </a:solidFill>
                <a:miter lim="800000"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313" name="Text Box 232"/>
              <p:cNvSpPr txBox="1">
                <a:spLocks noChangeArrowheads="1"/>
              </p:cNvSpPr>
              <p:nvPr/>
            </p:nvSpPr>
            <p:spPr bwMode="auto">
              <a:xfrm>
                <a:off x="896" y="1201"/>
                <a:ext cx="411" cy="195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defTabSz="457200" eaLnBrk="1" hangingPunct="1">
                  <a:buSzPct val="10000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/>
                </a:pPr>
                <a:r>
                  <a:rPr lang="en-GB" sz="140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Comic Sans MS" pitchFamily="-1" charset="0"/>
                  </a:rPr>
                  <a:t>10 ms</a:t>
                </a:r>
              </a:p>
            </p:txBody>
          </p:sp>
        </p:grpSp>
        <p:grpSp>
          <p:nvGrpSpPr>
            <p:cNvPr id="15378" name="Group 233"/>
            <p:cNvGrpSpPr>
              <a:grpSpLocks/>
            </p:cNvGrpSpPr>
            <p:nvPr/>
          </p:nvGrpSpPr>
          <p:grpSpPr bwMode="auto">
            <a:xfrm>
              <a:off x="3287713" y="908053"/>
              <a:ext cx="1862137" cy="309563"/>
              <a:chOff x="1691" y="1201"/>
              <a:chExt cx="1173" cy="195"/>
            </a:xfrm>
          </p:grpSpPr>
          <p:sp>
            <p:nvSpPr>
              <p:cNvPr id="15394" name="Line 234"/>
              <p:cNvSpPr>
                <a:spLocks noChangeShapeType="1"/>
              </p:cNvSpPr>
              <p:nvPr/>
            </p:nvSpPr>
            <p:spPr bwMode="auto">
              <a:xfrm>
                <a:off x="1691" y="1355"/>
                <a:ext cx="1173" cy="4"/>
              </a:xfrm>
              <a:prstGeom prst="line">
                <a:avLst/>
              </a:prstGeom>
              <a:noFill/>
              <a:ln w="19080">
                <a:solidFill>
                  <a:srgbClr val="000000"/>
                </a:solidFill>
                <a:miter lim="800000"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311" name="Text Box 235"/>
              <p:cNvSpPr txBox="1">
                <a:spLocks noChangeArrowheads="1"/>
              </p:cNvSpPr>
              <p:nvPr/>
            </p:nvSpPr>
            <p:spPr bwMode="auto">
              <a:xfrm>
                <a:off x="2053" y="1201"/>
                <a:ext cx="411" cy="195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defTabSz="457200" eaLnBrk="1" hangingPunct="1">
                  <a:buSzPct val="10000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/>
                </a:pPr>
                <a:r>
                  <a:rPr lang="en-GB" sz="140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Comic Sans MS" pitchFamily="-1" charset="0"/>
                  </a:rPr>
                  <a:t>10 ms</a:t>
                </a:r>
              </a:p>
            </p:txBody>
          </p:sp>
        </p:grpSp>
        <p:sp>
          <p:nvSpPr>
            <p:cNvPr id="15379" name="Line 237"/>
            <p:cNvSpPr>
              <a:spLocks noChangeShapeType="1"/>
            </p:cNvSpPr>
            <p:nvPr/>
          </p:nvSpPr>
          <p:spPr bwMode="auto">
            <a:xfrm>
              <a:off x="1233487" y="2174875"/>
              <a:ext cx="1524000" cy="1588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380" name="Line 244"/>
            <p:cNvSpPr>
              <a:spLocks noChangeShapeType="1"/>
            </p:cNvSpPr>
            <p:nvPr/>
          </p:nvSpPr>
          <p:spPr bwMode="auto">
            <a:xfrm flipH="1">
              <a:off x="849346" y="2178050"/>
              <a:ext cx="576262" cy="98266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381" name="Line 245"/>
            <p:cNvSpPr>
              <a:spLocks noChangeShapeType="1"/>
            </p:cNvSpPr>
            <p:nvPr/>
          </p:nvSpPr>
          <p:spPr bwMode="auto">
            <a:xfrm>
              <a:off x="1476408" y="2174875"/>
              <a:ext cx="930275" cy="911225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5382" name="Oval 248"/>
            <p:cNvSpPr>
              <a:spLocks noChangeArrowheads="1"/>
            </p:cNvSpPr>
            <p:nvPr/>
          </p:nvSpPr>
          <p:spPr bwMode="auto">
            <a:xfrm>
              <a:off x="888483" y="2783959"/>
              <a:ext cx="1492250" cy="806450"/>
            </a:xfrm>
            <a:prstGeom prst="ellips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9pPr>
            </a:lstStyle>
            <a:p>
              <a:endParaRPr lang="en-US" altLang="de-DE"/>
            </a:p>
          </p:txBody>
        </p:sp>
        <p:sp>
          <p:nvSpPr>
            <p:cNvPr id="15383" name="Freeform 250"/>
            <p:cNvSpPr>
              <a:spLocks noChangeArrowheads="1"/>
            </p:cNvSpPr>
            <p:nvPr/>
          </p:nvSpPr>
          <p:spPr bwMode="auto">
            <a:xfrm>
              <a:off x="1127677" y="2958842"/>
              <a:ext cx="946150" cy="457200"/>
            </a:xfrm>
            <a:custGeom>
              <a:avLst/>
              <a:gdLst>
                <a:gd name="T0" fmla="*/ 2147483647 w 465"/>
                <a:gd name="T1" fmla="*/ 2147483647 h 389"/>
                <a:gd name="T2" fmla="*/ 2147483647 w 465"/>
                <a:gd name="T3" fmla="*/ 2147483647 h 389"/>
                <a:gd name="T4" fmla="*/ 2147483647 w 465"/>
                <a:gd name="T5" fmla="*/ 2147483647 h 389"/>
                <a:gd name="T6" fmla="*/ 2147483647 w 465"/>
                <a:gd name="T7" fmla="*/ 2147483647 h 389"/>
                <a:gd name="T8" fmla="*/ 2147483647 w 465"/>
                <a:gd name="T9" fmla="*/ 2147483647 h 389"/>
                <a:gd name="T10" fmla="*/ 2147483647 w 465"/>
                <a:gd name="T11" fmla="*/ 2147483647 h 3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65"/>
                <a:gd name="T19" fmla="*/ 0 h 389"/>
                <a:gd name="T20" fmla="*/ 465 w 465"/>
                <a:gd name="T21" fmla="*/ 389 h 38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65" h="389">
                  <a:moveTo>
                    <a:pt x="41" y="334"/>
                  </a:moveTo>
                  <a:cubicBezTo>
                    <a:pt x="0" y="333"/>
                    <a:pt x="143" y="389"/>
                    <a:pt x="176" y="334"/>
                  </a:cubicBezTo>
                  <a:cubicBezTo>
                    <a:pt x="209" y="279"/>
                    <a:pt x="219" y="2"/>
                    <a:pt x="239" y="1"/>
                  </a:cubicBezTo>
                  <a:cubicBezTo>
                    <a:pt x="259" y="0"/>
                    <a:pt x="267" y="273"/>
                    <a:pt x="297" y="329"/>
                  </a:cubicBezTo>
                  <a:cubicBezTo>
                    <a:pt x="327" y="385"/>
                    <a:pt x="465" y="337"/>
                    <a:pt x="422" y="338"/>
                  </a:cubicBezTo>
                  <a:cubicBezTo>
                    <a:pt x="379" y="339"/>
                    <a:pt x="82" y="335"/>
                    <a:pt x="41" y="334"/>
                  </a:cubicBezTo>
                  <a:close/>
                </a:path>
              </a:pathLst>
            </a:custGeom>
            <a:solidFill>
              <a:srgbClr val="00CC99"/>
            </a:soli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5384" name="Line 251"/>
            <p:cNvSpPr>
              <a:spLocks noChangeShapeType="1"/>
            </p:cNvSpPr>
            <p:nvPr/>
          </p:nvSpPr>
          <p:spPr bwMode="auto">
            <a:xfrm>
              <a:off x="1116564" y="3366829"/>
              <a:ext cx="1041400" cy="1588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  <p:txBody>
            <a:bodyPr/>
            <a:lstStyle/>
            <a:p>
              <a:endParaRPr lang="de-CH"/>
            </a:p>
          </p:txBody>
        </p:sp>
        <p:grpSp>
          <p:nvGrpSpPr>
            <p:cNvPr id="15385" name="Group 252"/>
            <p:cNvGrpSpPr>
              <a:grpSpLocks/>
            </p:cNvGrpSpPr>
            <p:nvPr/>
          </p:nvGrpSpPr>
          <p:grpSpPr bwMode="auto">
            <a:xfrm>
              <a:off x="66161" y="3136387"/>
              <a:ext cx="3641730" cy="1508126"/>
              <a:chOff x="930" y="2621"/>
              <a:chExt cx="2294" cy="950"/>
            </a:xfrm>
          </p:grpSpPr>
          <p:sp>
            <p:nvSpPr>
              <p:cNvPr id="15386" name="AutoShape 253"/>
              <p:cNvSpPr>
                <a:spLocks noChangeArrowheads="1"/>
              </p:cNvSpPr>
              <p:nvPr/>
            </p:nvSpPr>
            <p:spPr bwMode="auto">
              <a:xfrm rot="5580000">
                <a:off x="2133" y="2925"/>
                <a:ext cx="801" cy="193"/>
              </a:xfrm>
              <a:prstGeom prst="curvedDownArrow">
                <a:avLst>
                  <a:gd name="adj1" fmla="val 80699"/>
                  <a:gd name="adj2" fmla="val 165242"/>
                  <a:gd name="adj3" fmla="val 33333"/>
                </a:avLst>
              </a:prstGeom>
              <a:solidFill>
                <a:srgbClr val="0084D1"/>
              </a:solidFill>
              <a:ln>
                <a:noFill/>
              </a:ln>
              <a:extLs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9pPr>
              </a:lstStyle>
              <a:p>
                <a:endParaRPr lang="en-US" altLang="de-DE"/>
              </a:p>
            </p:txBody>
          </p:sp>
          <p:sp>
            <p:nvSpPr>
              <p:cNvPr id="15387" name="Freeform 254"/>
              <p:cNvSpPr>
                <a:spLocks noChangeArrowheads="1"/>
              </p:cNvSpPr>
              <p:nvPr/>
            </p:nvSpPr>
            <p:spPr bwMode="auto">
              <a:xfrm>
                <a:off x="1418" y="3278"/>
                <a:ext cx="598" cy="293"/>
              </a:xfrm>
              <a:custGeom>
                <a:avLst/>
                <a:gdLst>
                  <a:gd name="T0" fmla="*/ 394 w 465"/>
                  <a:gd name="T1" fmla="*/ 26 h 389"/>
                  <a:gd name="T2" fmla="*/ 1694 w 465"/>
                  <a:gd name="T3" fmla="*/ 26 h 389"/>
                  <a:gd name="T4" fmla="*/ 2297 w 465"/>
                  <a:gd name="T5" fmla="*/ 1 h 389"/>
                  <a:gd name="T6" fmla="*/ 2852 w 465"/>
                  <a:gd name="T7" fmla="*/ 26 h 389"/>
                  <a:gd name="T8" fmla="*/ 4061 w 465"/>
                  <a:gd name="T9" fmla="*/ 26 h 389"/>
                  <a:gd name="T10" fmla="*/ 394 w 465"/>
                  <a:gd name="T11" fmla="*/ 26 h 38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65"/>
                  <a:gd name="T19" fmla="*/ 0 h 389"/>
                  <a:gd name="T20" fmla="*/ 465 w 465"/>
                  <a:gd name="T21" fmla="*/ 389 h 38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65" h="389">
                    <a:moveTo>
                      <a:pt x="41" y="334"/>
                    </a:moveTo>
                    <a:cubicBezTo>
                      <a:pt x="0" y="333"/>
                      <a:pt x="143" y="389"/>
                      <a:pt x="176" y="334"/>
                    </a:cubicBezTo>
                    <a:cubicBezTo>
                      <a:pt x="209" y="279"/>
                      <a:pt x="219" y="2"/>
                      <a:pt x="239" y="1"/>
                    </a:cubicBezTo>
                    <a:cubicBezTo>
                      <a:pt x="259" y="0"/>
                      <a:pt x="267" y="273"/>
                      <a:pt x="297" y="329"/>
                    </a:cubicBezTo>
                    <a:cubicBezTo>
                      <a:pt x="327" y="385"/>
                      <a:pt x="465" y="337"/>
                      <a:pt x="422" y="338"/>
                    </a:cubicBezTo>
                    <a:cubicBezTo>
                      <a:pt x="379" y="339"/>
                      <a:pt x="82" y="335"/>
                      <a:pt x="41" y="334"/>
                    </a:cubicBezTo>
                    <a:close/>
                  </a:path>
                </a:pathLst>
              </a:custGeom>
              <a:solidFill>
                <a:srgbClr val="ABB400"/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CH"/>
              </a:p>
            </p:txBody>
          </p:sp>
          <p:sp>
            <p:nvSpPr>
              <p:cNvPr id="15388" name="Line 255"/>
              <p:cNvSpPr>
                <a:spLocks noChangeShapeType="1"/>
              </p:cNvSpPr>
              <p:nvPr/>
            </p:nvSpPr>
            <p:spPr bwMode="auto">
              <a:xfrm>
                <a:off x="1412" y="3541"/>
                <a:ext cx="656" cy="1"/>
              </a:xfrm>
              <a:prstGeom prst="line">
                <a:avLst/>
              </a:prstGeom>
              <a:noFill/>
              <a:ln w="3816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305" name="Text Box 256"/>
              <p:cNvSpPr txBox="1">
                <a:spLocks noChangeArrowheads="1"/>
              </p:cNvSpPr>
              <p:nvPr/>
            </p:nvSpPr>
            <p:spPr bwMode="auto">
              <a:xfrm>
                <a:off x="2651" y="2824"/>
                <a:ext cx="573" cy="366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algn="ctr" defTabSz="457200" eaLnBrk="1" hangingPunct="1">
                  <a:buSzPct val="10000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/>
                </a:pPr>
                <a:r>
                  <a:rPr lang="en-GB" sz="1600" b="1">
                    <a:solidFill>
                      <a:srgbClr val="0084D1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Comic Sans MS" pitchFamily="-1" charset="0"/>
                  </a:rPr>
                  <a:t>XFEL</a:t>
                </a:r>
              </a:p>
              <a:p>
                <a:pPr algn="ctr" defTabSz="457200" eaLnBrk="1" hangingPunct="1">
                  <a:buSzPct val="10000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/>
                </a:pPr>
                <a:r>
                  <a:rPr lang="en-GB" sz="1600" b="1">
                    <a:solidFill>
                      <a:srgbClr val="0084D1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Comic Sans MS" pitchFamily="-1" charset="0"/>
                  </a:rPr>
                  <a:t>process</a:t>
                </a:r>
              </a:p>
            </p:txBody>
          </p:sp>
          <p:sp>
            <p:nvSpPr>
              <p:cNvPr id="306" name="Text Box 257"/>
              <p:cNvSpPr txBox="1">
                <a:spLocks noChangeArrowheads="1"/>
              </p:cNvSpPr>
              <p:nvPr/>
            </p:nvSpPr>
            <p:spPr bwMode="auto">
              <a:xfrm>
                <a:off x="930" y="3029"/>
                <a:ext cx="1342" cy="215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defTabSz="457200" eaLnBrk="1" hangingPunct="1">
                  <a:buSzPct val="10000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/>
                </a:pPr>
                <a:r>
                  <a:rPr lang="en-GB" sz="1600" b="1">
                    <a:solidFill>
                      <a:srgbClr val="0084D1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Comic Sans MS" pitchFamily="-1" charset="0"/>
                  </a:rPr>
                  <a:t>10</a:t>
                </a:r>
                <a:r>
                  <a:rPr lang="en-GB" sz="1600" b="1" baseline="33000">
                    <a:solidFill>
                      <a:srgbClr val="0084D1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Comic Sans MS" pitchFamily="-1" charset="0"/>
                  </a:rPr>
                  <a:t>11</a:t>
                </a:r>
                <a:r>
                  <a:rPr lang="en-GB" sz="1600" b="1">
                    <a:solidFill>
                      <a:srgbClr val="0084D1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Comic Sans MS" pitchFamily="-1" charset="0"/>
                  </a:rPr>
                  <a:t> X-ray photons</a:t>
                </a:r>
              </a:p>
            </p:txBody>
          </p:sp>
          <p:sp>
            <p:nvSpPr>
              <p:cNvPr id="15391" name="Line 258"/>
              <p:cNvSpPr>
                <a:spLocks noChangeShapeType="1"/>
              </p:cNvSpPr>
              <p:nvPr/>
            </p:nvSpPr>
            <p:spPr bwMode="auto">
              <a:xfrm>
                <a:off x="1402" y="3403"/>
                <a:ext cx="295" cy="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15392" name="Line 259"/>
              <p:cNvSpPr>
                <a:spLocks noChangeShapeType="1"/>
              </p:cNvSpPr>
              <p:nvPr/>
            </p:nvSpPr>
            <p:spPr bwMode="auto">
              <a:xfrm flipH="1" flipV="1">
                <a:off x="1767" y="3402"/>
                <a:ext cx="445" cy="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CH"/>
              </a:p>
            </p:txBody>
          </p:sp>
          <p:sp>
            <p:nvSpPr>
              <p:cNvPr id="309" name="Text Box 260"/>
              <p:cNvSpPr txBox="1">
                <a:spLocks noChangeArrowheads="1"/>
              </p:cNvSpPr>
              <p:nvPr/>
            </p:nvSpPr>
            <p:spPr bwMode="auto">
              <a:xfrm>
                <a:off x="1798" y="3192"/>
                <a:ext cx="609" cy="212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 defTabSz="457200" eaLnBrk="1" hangingPunct="1">
                  <a:buSzPct val="10000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/>
                </a:pPr>
                <a:r>
                  <a:rPr lang="en-GB" sz="1600" b="1">
                    <a:solidFill>
                      <a:srgbClr val="0084D1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Comic Sans MS" pitchFamily="-1" charset="0"/>
                    <a:ea typeface="Arial" pitchFamily="-1" charset="0"/>
                    <a:cs typeface="Arial" pitchFamily="-1" charset="0"/>
                  </a:rPr>
                  <a:t>&lt;</a:t>
                </a:r>
                <a:r>
                  <a:rPr lang="en-GB" sz="1600" b="1">
                    <a:solidFill>
                      <a:srgbClr val="0084D1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Comic Sans MS" pitchFamily="-1" charset="0"/>
                  </a:rPr>
                  <a:t>100 fs</a:t>
                </a:r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74354E-7 1.36637E-6 L -0.10915 -0.12714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66" y="-636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89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8001000" y="6661150"/>
            <a:ext cx="838200" cy="228600"/>
          </a:xfr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r>
              <a:rPr lang="de-DE" altLang="de-DE" sz="800">
                <a:latin typeface="Arial Narrow" pitchFamily="34" charset="0"/>
              </a:rPr>
              <a:t>Seite </a:t>
            </a:r>
            <a:fld id="{90B53704-A189-4813-86E4-A77D2055BE6A}" type="slidenum">
              <a:rPr lang="de-DE" altLang="de-DE" sz="800">
                <a:latin typeface="Arial Narrow" pitchFamily="34" charset="0"/>
              </a:rPr>
              <a:pPr/>
              <a:t>12</a:t>
            </a:fld>
            <a:endParaRPr lang="de-DE" altLang="de-DE" sz="800">
              <a:latin typeface="Arial Narrow" pitchFamily="34" charset="0"/>
            </a:endParaRPr>
          </a:p>
        </p:txBody>
      </p:sp>
      <p:sp>
        <p:nvSpPr>
          <p:cNvPr id="16389" name="Text Box 4"/>
          <p:cNvSpPr txBox="1">
            <a:spLocks noChangeArrowheads="1"/>
          </p:cNvSpPr>
          <p:nvPr/>
        </p:nvSpPr>
        <p:spPr bwMode="auto">
          <a:xfrm>
            <a:off x="1692275" y="115888"/>
            <a:ext cx="7162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altLang="de-DE" sz="2600" b="1">
                <a:solidFill>
                  <a:srgbClr val="606060"/>
                </a:solidFill>
                <a:latin typeface="Arial Narrow" pitchFamily="34" charset="0"/>
              </a:rPr>
              <a:t>Preamplifier with gain switching </a:t>
            </a:r>
          </a:p>
        </p:txBody>
      </p:sp>
      <p:pic>
        <p:nvPicPr>
          <p:cNvPr id="1639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344863" y="933450"/>
            <a:ext cx="5576887" cy="310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16391" name="Object 2"/>
          <p:cNvGraphicFramePr>
            <a:graphicFrameLocks noChangeAspect="1"/>
          </p:cNvGraphicFramePr>
          <p:nvPr/>
        </p:nvGraphicFramePr>
        <p:xfrm>
          <a:off x="239713" y="4316413"/>
          <a:ext cx="4551362" cy="2171700"/>
        </p:xfrm>
        <a:graphic>
          <a:graphicData uri="http://schemas.openxmlformats.org/presentationml/2006/ole">
            <p:oleObj spid="_x0000_s16430" r:id="rId5" imgW="4368800" imgH="2108200" progId="">
              <p:embed/>
            </p:oleObj>
          </a:graphicData>
        </a:graphic>
      </p:graphicFrame>
      <p:sp>
        <p:nvSpPr>
          <p:cNvPr id="16392" name="Text Box 7"/>
          <p:cNvSpPr txBox="1">
            <a:spLocks noChangeArrowheads="1"/>
          </p:cNvSpPr>
          <p:nvPr/>
        </p:nvSpPr>
        <p:spPr bwMode="auto">
          <a:xfrm>
            <a:off x="4427538" y="4460875"/>
            <a:ext cx="4824412" cy="199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marL="411163" indent="-136525" defTabSz="457200">
              <a:tabLst>
                <a:tab pos="411163" algn="l"/>
                <a:tab pos="1325563" algn="l"/>
                <a:tab pos="2239963" algn="l"/>
                <a:tab pos="3154363" algn="l"/>
                <a:tab pos="4068763" algn="l"/>
                <a:tab pos="4983163" algn="l"/>
                <a:tab pos="5897563" algn="l"/>
                <a:tab pos="6811963" algn="l"/>
                <a:tab pos="7726363" algn="l"/>
                <a:tab pos="8640763" algn="l"/>
                <a:tab pos="9555163" algn="l"/>
                <a:tab pos="10469563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684213" indent="-136525" defTabSz="457200">
              <a:tabLst>
                <a:tab pos="411163" algn="l"/>
                <a:tab pos="1325563" algn="l"/>
                <a:tab pos="2239963" algn="l"/>
                <a:tab pos="3154363" algn="l"/>
                <a:tab pos="4068763" algn="l"/>
                <a:tab pos="4983163" algn="l"/>
                <a:tab pos="5897563" algn="l"/>
                <a:tab pos="6811963" algn="l"/>
                <a:tab pos="7726363" algn="l"/>
                <a:tab pos="8640763" algn="l"/>
                <a:tab pos="9555163" algn="l"/>
                <a:tab pos="10469563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 defTabSz="457200">
              <a:tabLst>
                <a:tab pos="411163" algn="l"/>
                <a:tab pos="1325563" algn="l"/>
                <a:tab pos="2239963" algn="l"/>
                <a:tab pos="3154363" algn="l"/>
                <a:tab pos="4068763" algn="l"/>
                <a:tab pos="4983163" algn="l"/>
                <a:tab pos="5897563" algn="l"/>
                <a:tab pos="6811963" algn="l"/>
                <a:tab pos="7726363" algn="l"/>
                <a:tab pos="8640763" algn="l"/>
                <a:tab pos="9555163" algn="l"/>
                <a:tab pos="10469563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 defTabSz="457200">
              <a:tabLst>
                <a:tab pos="411163" algn="l"/>
                <a:tab pos="1325563" algn="l"/>
                <a:tab pos="2239963" algn="l"/>
                <a:tab pos="3154363" algn="l"/>
                <a:tab pos="4068763" algn="l"/>
                <a:tab pos="4983163" algn="l"/>
                <a:tab pos="5897563" algn="l"/>
                <a:tab pos="6811963" algn="l"/>
                <a:tab pos="7726363" algn="l"/>
                <a:tab pos="8640763" algn="l"/>
                <a:tab pos="9555163" algn="l"/>
                <a:tab pos="10469563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 defTabSz="457200">
              <a:tabLst>
                <a:tab pos="411163" algn="l"/>
                <a:tab pos="1325563" algn="l"/>
                <a:tab pos="2239963" algn="l"/>
                <a:tab pos="3154363" algn="l"/>
                <a:tab pos="4068763" algn="l"/>
                <a:tab pos="4983163" algn="l"/>
                <a:tab pos="5897563" algn="l"/>
                <a:tab pos="6811963" algn="l"/>
                <a:tab pos="7726363" algn="l"/>
                <a:tab pos="8640763" algn="l"/>
                <a:tab pos="9555163" algn="l"/>
                <a:tab pos="10469563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11163" algn="l"/>
                <a:tab pos="1325563" algn="l"/>
                <a:tab pos="2239963" algn="l"/>
                <a:tab pos="3154363" algn="l"/>
                <a:tab pos="4068763" algn="l"/>
                <a:tab pos="4983163" algn="l"/>
                <a:tab pos="5897563" algn="l"/>
                <a:tab pos="6811963" algn="l"/>
                <a:tab pos="7726363" algn="l"/>
                <a:tab pos="8640763" algn="l"/>
                <a:tab pos="9555163" algn="l"/>
                <a:tab pos="10469563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11163" algn="l"/>
                <a:tab pos="1325563" algn="l"/>
                <a:tab pos="2239963" algn="l"/>
                <a:tab pos="3154363" algn="l"/>
                <a:tab pos="4068763" algn="l"/>
                <a:tab pos="4983163" algn="l"/>
                <a:tab pos="5897563" algn="l"/>
                <a:tab pos="6811963" algn="l"/>
                <a:tab pos="7726363" algn="l"/>
                <a:tab pos="8640763" algn="l"/>
                <a:tab pos="9555163" algn="l"/>
                <a:tab pos="10469563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11163" algn="l"/>
                <a:tab pos="1325563" algn="l"/>
                <a:tab pos="2239963" algn="l"/>
                <a:tab pos="3154363" algn="l"/>
                <a:tab pos="4068763" algn="l"/>
                <a:tab pos="4983163" algn="l"/>
                <a:tab pos="5897563" algn="l"/>
                <a:tab pos="6811963" algn="l"/>
                <a:tab pos="7726363" algn="l"/>
                <a:tab pos="8640763" algn="l"/>
                <a:tab pos="9555163" algn="l"/>
                <a:tab pos="10469563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11163" algn="l"/>
                <a:tab pos="1325563" algn="l"/>
                <a:tab pos="2239963" algn="l"/>
                <a:tab pos="3154363" algn="l"/>
                <a:tab pos="4068763" algn="l"/>
                <a:tab pos="4983163" algn="l"/>
                <a:tab pos="5897563" algn="l"/>
                <a:tab pos="6811963" algn="l"/>
                <a:tab pos="7726363" algn="l"/>
                <a:tab pos="8640763" algn="l"/>
                <a:tab pos="9555163" algn="l"/>
                <a:tab pos="10469563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>
              <a:lnSpc>
                <a:spcPct val="150000"/>
              </a:lnSpc>
              <a:buClr>
                <a:srgbClr val="000000"/>
              </a:buClr>
              <a:buSzPct val="45000"/>
              <a:buFont typeface="Wingdings" pitchFamily="2" charset="2"/>
              <a:buChar char=""/>
            </a:pPr>
            <a:r>
              <a:rPr lang="en-US" altLang="de-DE" sz="1800">
                <a:solidFill>
                  <a:srgbClr val="000000"/>
                </a:solidFill>
                <a:latin typeface="Arial Narrow" pitchFamily="34" charset="0"/>
              </a:rPr>
              <a:t>Logic after comparator to:</a:t>
            </a:r>
          </a:p>
          <a:p>
            <a:pPr lvl="1">
              <a:lnSpc>
                <a:spcPct val="150000"/>
              </a:lnSpc>
              <a:buClr>
                <a:srgbClr val="000000"/>
              </a:buClr>
              <a:buSzPct val="45000"/>
              <a:buFont typeface="Wingdings" pitchFamily="2" charset="2"/>
              <a:buChar char=""/>
            </a:pPr>
            <a:r>
              <a:rPr lang="en-US" altLang="de-DE" sz="1800">
                <a:solidFill>
                  <a:srgbClr val="000000"/>
                </a:solidFill>
                <a:latin typeface="Arial Narrow" pitchFamily="34" charset="0"/>
              </a:rPr>
              <a:t>Switch a 2</a:t>
            </a:r>
            <a:r>
              <a:rPr lang="en-US" altLang="de-DE" sz="1800" baseline="33000">
                <a:solidFill>
                  <a:srgbClr val="000000"/>
                </a:solidFill>
                <a:latin typeface="Arial Narrow" pitchFamily="34" charset="0"/>
              </a:rPr>
              <a:t>nd</a:t>
            </a:r>
            <a:r>
              <a:rPr lang="en-US" altLang="de-DE" sz="1800">
                <a:solidFill>
                  <a:srgbClr val="000000"/>
                </a:solidFill>
                <a:latin typeface="Arial Narrow" pitchFamily="34" charset="0"/>
              </a:rPr>
              <a:t> time if 1</a:t>
            </a:r>
            <a:r>
              <a:rPr lang="en-US" altLang="de-DE" sz="1800" baseline="33000">
                <a:solidFill>
                  <a:srgbClr val="000000"/>
                </a:solidFill>
                <a:latin typeface="Arial Narrow" pitchFamily="34" charset="0"/>
              </a:rPr>
              <a:t>st</a:t>
            </a:r>
            <a:r>
              <a:rPr lang="en-US" altLang="de-DE" sz="1800">
                <a:solidFill>
                  <a:srgbClr val="000000"/>
                </a:solidFill>
                <a:latin typeface="Arial Narrow" pitchFamily="34" charset="0"/>
              </a:rPr>
              <a:t> switch not enough</a:t>
            </a:r>
          </a:p>
          <a:p>
            <a:pPr lvl="1">
              <a:lnSpc>
                <a:spcPct val="150000"/>
              </a:lnSpc>
              <a:buClr>
                <a:srgbClr val="000000"/>
              </a:buClr>
              <a:buSzPct val="45000"/>
              <a:buFont typeface="Wingdings" pitchFamily="2" charset="2"/>
              <a:buChar char=""/>
            </a:pPr>
            <a:r>
              <a:rPr lang="en-US" altLang="de-DE" sz="1800">
                <a:solidFill>
                  <a:srgbClr val="000000"/>
                </a:solidFill>
                <a:latin typeface="Arial Narrow" pitchFamily="34" charset="0"/>
              </a:rPr>
              <a:t>Avoid a 2</a:t>
            </a:r>
            <a:r>
              <a:rPr lang="en-US" altLang="de-DE" sz="1800" baseline="33000">
                <a:solidFill>
                  <a:srgbClr val="000000"/>
                </a:solidFill>
                <a:latin typeface="Arial Narrow" pitchFamily="34" charset="0"/>
              </a:rPr>
              <a:t>nd</a:t>
            </a:r>
            <a:r>
              <a:rPr lang="en-US" altLang="de-DE" sz="1800">
                <a:solidFill>
                  <a:srgbClr val="000000"/>
                </a:solidFill>
                <a:latin typeface="Arial Narrow" pitchFamily="34" charset="0"/>
              </a:rPr>
              <a:t> switch on spikes due to the 1</a:t>
            </a:r>
            <a:r>
              <a:rPr lang="en-US" altLang="de-DE" sz="1800" baseline="33000">
                <a:solidFill>
                  <a:srgbClr val="000000"/>
                </a:solidFill>
                <a:latin typeface="Arial Narrow" pitchFamily="34" charset="0"/>
              </a:rPr>
              <a:t>st</a:t>
            </a:r>
            <a:r>
              <a:rPr lang="en-US" altLang="de-DE" sz="1800">
                <a:solidFill>
                  <a:srgbClr val="000000"/>
                </a:solidFill>
                <a:latin typeface="Arial Narrow" pitchFamily="34" charset="0"/>
              </a:rPr>
              <a:t> one </a:t>
            </a:r>
          </a:p>
          <a:p>
            <a:pPr>
              <a:lnSpc>
                <a:spcPct val="150000"/>
              </a:lnSpc>
              <a:buClr>
                <a:srgbClr val="000000"/>
              </a:buClr>
              <a:buSzPct val="45000"/>
              <a:buFont typeface="Wingdings" pitchFamily="2" charset="2"/>
              <a:buChar char=""/>
            </a:pPr>
            <a:r>
              <a:rPr lang="en-US" altLang="de-DE" sz="1800">
                <a:solidFill>
                  <a:srgbClr val="000000"/>
                </a:solidFill>
                <a:latin typeface="Arial Narrow" pitchFamily="34" charset="0"/>
              </a:rPr>
              <a:t>Switching has to be FAST (&lt;10ns)</a:t>
            </a:r>
          </a:p>
        </p:txBody>
      </p:sp>
      <p:sp>
        <p:nvSpPr>
          <p:cNvPr id="16393" name="Text Box 8"/>
          <p:cNvSpPr txBox="1">
            <a:spLocks noChangeArrowheads="1"/>
          </p:cNvSpPr>
          <p:nvPr/>
        </p:nvSpPr>
        <p:spPr bwMode="auto">
          <a:xfrm>
            <a:off x="1922463" y="4627563"/>
            <a:ext cx="1482725" cy="288925"/>
          </a:xfrm>
          <a:prstGeom prst="rect">
            <a:avLst/>
          </a:prstGeom>
          <a:solidFill>
            <a:srgbClr val="FFFFFF">
              <a:alpha val="59999"/>
            </a:srgbClr>
          </a:solidFill>
          <a:ln w="9525">
            <a:solidFill>
              <a:srgbClr val="0084D1"/>
            </a:solidFill>
            <a:round/>
            <a:headEnd/>
            <a:tailEnd/>
          </a:ln>
        </p:spPr>
        <p:txBody>
          <a:bodyPr wrap="none" lIns="90000" tIns="45000" rIns="90000" bIns="45000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 sz="1300">
                <a:solidFill>
                  <a:srgbClr val="0084D1"/>
                </a:solidFill>
                <a:latin typeface="Arial Narrow" pitchFamily="34" charset="0"/>
              </a:rPr>
              <a:t>Simulation data</a:t>
            </a:r>
          </a:p>
        </p:txBody>
      </p:sp>
      <p:sp>
        <p:nvSpPr>
          <p:cNvPr id="16394" name="Text Box 9"/>
          <p:cNvSpPr txBox="1">
            <a:spLocks noChangeArrowheads="1"/>
          </p:cNvSpPr>
          <p:nvPr/>
        </p:nvSpPr>
        <p:spPr bwMode="auto">
          <a:xfrm>
            <a:off x="0" y="1085850"/>
            <a:ext cx="3889375" cy="333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marL="411163" indent="-136525" defTabSz="457200">
              <a:tabLst>
                <a:tab pos="411163" algn="l"/>
                <a:tab pos="1325563" algn="l"/>
                <a:tab pos="2239963" algn="l"/>
                <a:tab pos="3154363" algn="l"/>
                <a:tab pos="4068763" algn="l"/>
                <a:tab pos="4983163" algn="l"/>
                <a:tab pos="5897563" algn="l"/>
                <a:tab pos="6811963" algn="l"/>
                <a:tab pos="7726363" algn="l"/>
                <a:tab pos="8640763" algn="l"/>
                <a:tab pos="9555163" algn="l"/>
                <a:tab pos="10469563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 defTabSz="457200">
              <a:tabLst>
                <a:tab pos="411163" algn="l"/>
                <a:tab pos="1325563" algn="l"/>
                <a:tab pos="2239963" algn="l"/>
                <a:tab pos="3154363" algn="l"/>
                <a:tab pos="4068763" algn="l"/>
                <a:tab pos="4983163" algn="l"/>
                <a:tab pos="5897563" algn="l"/>
                <a:tab pos="6811963" algn="l"/>
                <a:tab pos="7726363" algn="l"/>
                <a:tab pos="8640763" algn="l"/>
                <a:tab pos="9555163" algn="l"/>
                <a:tab pos="10469563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 defTabSz="457200">
              <a:tabLst>
                <a:tab pos="411163" algn="l"/>
                <a:tab pos="1325563" algn="l"/>
                <a:tab pos="2239963" algn="l"/>
                <a:tab pos="3154363" algn="l"/>
                <a:tab pos="4068763" algn="l"/>
                <a:tab pos="4983163" algn="l"/>
                <a:tab pos="5897563" algn="l"/>
                <a:tab pos="6811963" algn="l"/>
                <a:tab pos="7726363" algn="l"/>
                <a:tab pos="8640763" algn="l"/>
                <a:tab pos="9555163" algn="l"/>
                <a:tab pos="10469563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 defTabSz="457200">
              <a:tabLst>
                <a:tab pos="411163" algn="l"/>
                <a:tab pos="1325563" algn="l"/>
                <a:tab pos="2239963" algn="l"/>
                <a:tab pos="3154363" algn="l"/>
                <a:tab pos="4068763" algn="l"/>
                <a:tab pos="4983163" algn="l"/>
                <a:tab pos="5897563" algn="l"/>
                <a:tab pos="6811963" algn="l"/>
                <a:tab pos="7726363" algn="l"/>
                <a:tab pos="8640763" algn="l"/>
                <a:tab pos="9555163" algn="l"/>
                <a:tab pos="10469563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 defTabSz="457200">
              <a:tabLst>
                <a:tab pos="411163" algn="l"/>
                <a:tab pos="1325563" algn="l"/>
                <a:tab pos="2239963" algn="l"/>
                <a:tab pos="3154363" algn="l"/>
                <a:tab pos="4068763" algn="l"/>
                <a:tab pos="4983163" algn="l"/>
                <a:tab pos="5897563" algn="l"/>
                <a:tab pos="6811963" algn="l"/>
                <a:tab pos="7726363" algn="l"/>
                <a:tab pos="8640763" algn="l"/>
                <a:tab pos="9555163" algn="l"/>
                <a:tab pos="10469563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11163" algn="l"/>
                <a:tab pos="1325563" algn="l"/>
                <a:tab pos="2239963" algn="l"/>
                <a:tab pos="3154363" algn="l"/>
                <a:tab pos="4068763" algn="l"/>
                <a:tab pos="4983163" algn="l"/>
                <a:tab pos="5897563" algn="l"/>
                <a:tab pos="6811963" algn="l"/>
                <a:tab pos="7726363" algn="l"/>
                <a:tab pos="8640763" algn="l"/>
                <a:tab pos="9555163" algn="l"/>
                <a:tab pos="10469563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11163" algn="l"/>
                <a:tab pos="1325563" algn="l"/>
                <a:tab pos="2239963" algn="l"/>
                <a:tab pos="3154363" algn="l"/>
                <a:tab pos="4068763" algn="l"/>
                <a:tab pos="4983163" algn="l"/>
                <a:tab pos="5897563" algn="l"/>
                <a:tab pos="6811963" algn="l"/>
                <a:tab pos="7726363" algn="l"/>
                <a:tab pos="8640763" algn="l"/>
                <a:tab pos="9555163" algn="l"/>
                <a:tab pos="10469563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11163" algn="l"/>
                <a:tab pos="1325563" algn="l"/>
                <a:tab pos="2239963" algn="l"/>
                <a:tab pos="3154363" algn="l"/>
                <a:tab pos="4068763" algn="l"/>
                <a:tab pos="4983163" algn="l"/>
                <a:tab pos="5897563" algn="l"/>
                <a:tab pos="6811963" algn="l"/>
                <a:tab pos="7726363" algn="l"/>
                <a:tab pos="8640763" algn="l"/>
                <a:tab pos="9555163" algn="l"/>
                <a:tab pos="10469563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11163" algn="l"/>
                <a:tab pos="1325563" algn="l"/>
                <a:tab pos="2239963" algn="l"/>
                <a:tab pos="3154363" algn="l"/>
                <a:tab pos="4068763" algn="l"/>
                <a:tab pos="4983163" algn="l"/>
                <a:tab pos="5897563" algn="l"/>
                <a:tab pos="6811963" algn="l"/>
                <a:tab pos="7726363" algn="l"/>
                <a:tab pos="8640763" algn="l"/>
                <a:tab pos="9555163" algn="l"/>
                <a:tab pos="10469563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>
              <a:lnSpc>
                <a:spcPct val="150000"/>
              </a:lnSpc>
              <a:buClr>
                <a:srgbClr val="000000"/>
              </a:buClr>
              <a:buSzPct val="45000"/>
              <a:buFont typeface="Wingdings" pitchFamily="2" charset="2"/>
              <a:buChar char=""/>
            </a:pPr>
            <a:r>
              <a:rPr lang="en-US" altLang="de-DE" sz="1800" dirty="0">
                <a:solidFill>
                  <a:srgbClr val="000000"/>
                </a:solidFill>
                <a:latin typeface="Arial Narrow" pitchFamily="34" charset="0"/>
              </a:rPr>
              <a:t>CSA in charge integrating configuration</a:t>
            </a:r>
          </a:p>
          <a:p>
            <a:pPr>
              <a:lnSpc>
                <a:spcPct val="150000"/>
              </a:lnSpc>
              <a:buClr>
                <a:srgbClr val="000000"/>
              </a:buClr>
              <a:buSzPct val="45000"/>
              <a:buFont typeface="Wingdings" pitchFamily="2" charset="2"/>
              <a:buChar char=""/>
            </a:pPr>
            <a:r>
              <a:rPr lang="en-US" altLang="de-DE" sz="1800" dirty="0">
                <a:solidFill>
                  <a:srgbClr val="000000"/>
                </a:solidFill>
                <a:latin typeface="Arial Narrow" pitchFamily="34" charset="0"/>
              </a:rPr>
              <a:t>3 feedback capacitors</a:t>
            </a:r>
          </a:p>
          <a:p>
            <a:pPr>
              <a:lnSpc>
                <a:spcPct val="150000"/>
              </a:lnSpc>
              <a:buClr>
                <a:srgbClr val="000000"/>
              </a:buClr>
              <a:buSzPct val="45000"/>
              <a:buFont typeface="Wingdings" pitchFamily="2" charset="2"/>
              <a:buChar char=""/>
            </a:pPr>
            <a:r>
              <a:rPr lang="en-US" altLang="de-DE" sz="1800" dirty="0">
                <a:solidFill>
                  <a:srgbClr val="000000"/>
                </a:solidFill>
                <a:latin typeface="Arial Narrow" pitchFamily="34" charset="0"/>
              </a:rPr>
              <a:t>Common for 1D and 2D, baseline for AGIPD, </a:t>
            </a:r>
            <a:r>
              <a:rPr lang="en-US" altLang="de-DE" sz="1800" dirty="0" smtClean="0">
                <a:solidFill>
                  <a:srgbClr val="000000"/>
                </a:solidFill>
                <a:latin typeface="Arial Narrow" pitchFamily="34" charset="0"/>
              </a:rPr>
              <a:t>Gotthard, Jungfrau</a:t>
            </a:r>
            <a:r>
              <a:rPr lang="en-US" altLang="de-DE" sz="1600" dirty="0" smtClean="0">
                <a:solidFill>
                  <a:srgbClr val="000000"/>
                </a:solidFill>
                <a:latin typeface="Arial Narrow" pitchFamily="34" charset="0"/>
              </a:rPr>
              <a:t> and </a:t>
            </a:r>
            <a:r>
              <a:rPr lang="en-US" altLang="de-DE" sz="1600" dirty="0" err="1" smtClean="0">
                <a:solidFill>
                  <a:srgbClr val="000000"/>
                </a:solidFill>
                <a:latin typeface="Arial Narrow" pitchFamily="34" charset="0"/>
              </a:rPr>
              <a:t>Mönch</a:t>
            </a:r>
            <a:endParaRPr lang="en-US" altLang="de-DE" sz="1600" dirty="0" smtClean="0">
              <a:solidFill>
                <a:srgbClr val="000000"/>
              </a:solidFill>
              <a:latin typeface="Arial Narrow" pitchFamily="34" charset="0"/>
            </a:endParaRPr>
          </a:p>
          <a:p>
            <a:pPr>
              <a:lnSpc>
                <a:spcPct val="150000"/>
              </a:lnSpc>
              <a:buClr>
                <a:srgbClr val="000000"/>
              </a:buClr>
              <a:buSzPct val="45000"/>
              <a:buFont typeface="Wingdings" pitchFamily="2" charset="2"/>
              <a:buChar char=""/>
            </a:pPr>
            <a:endParaRPr lang="en-US" altLang="de-DE" sz="1600" dirty="0">
              <a:solidFill>
                <a:srgbClr val="000000"/>
              </a:solidFill>
              <a:latin typeface="Arial Narrow" pitchFamily="34" charset="0"/>
            </a:endParaRPr>
          </a:p>
          <a:p>
            <a:pPr>
              <a:lnSpc>
                <a:spcPct val="150000"/>
              </a:lnSpc>
              <a:buClr>
                <a:srgbClr val="000000"/>
              </a:buClr>
              <a:buSzPct val="45000"/>
              <a:buFont typeface="Wingdings" pitchFamily="2" charset="2"/>
              <a:buChar char=""/>
            </a:pPr>
            <a:endParaRPr lang="en-US" altLang="de-DE" sz="1600" dirty="0">
              <a:solidFill>
                <a:srgbClr val="00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8001000" y="6661150"/>
            <a:ext cx="838200" cy="228600"/>
          </a:xfr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r>
              <a:rPr lang="de-DE" altLang="de-DE" sz="800">
                <a:latin typeface="Arial Narrow" pitchFamily="34" charset="0"/>
              </a:rPr>
              <a:t>Seite </a:t>
            </a:r>
            <a:fld id="{A241E883-CCC2-491A-BC51-27190613A955}" type="slidenum">
              <a:rPr lang="de-DE" altLang="de-DE" sz="800">
                <a:latin typeface="Arial Narrow" pitchFamily="34" charset="0"/>
              </a:rPr>
              <a:pPr/>
              <a:t>13</a:t>
            </a:fld>
            <a:endParaRPr lang="de-DE" altLang="de-DE" sz="800">
              <a:latin typeface="Arial Narrow" pitchFamily="34" charset="0"/>
            </a:endParaRPr>
          </a:p>
        </p:txBody>
      </p:sp>
      <p:pic>
        <p:nvPicPr>
          <p:cNvPr id="18437" name="Picture 32" descr="experimental_figure copy_for_talk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4925" y="3357563"/>
            <a:ext cx="4716463" cy="233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49238" y="919163"/>
            <a:ext cx="6862762" cy="2438400"/>
          </a:xfrm>
          <a:solidFill>
            <a:srgbClr val="EAEAEA"/>
          </a:solidFill>
          <a:ln>
            <a:solidFill>
              <a:srgbClr val="FF9933"/>
            </a:solidFill>
            <a:miter lim="800000"/>
            <a:headEnd/>
            <a:tailEnd/>
          </a:ln>
        </p:spPr>
        <p:txBody>
          <a:bodyPr/>
          <a:lstStyle/>
          <a:p>
            <a:pPr marL="0" indent="0"/>
            <a:r>
              <a:rPr lang="en-US" altLang="de-DE" sz="1800" dirty="0" smtClean="0">
                <a:latin typeface="Calibri" pitchFamily="34" charset="0"/>
              </a:rPr>
              <a:t>Single photon counting hybrid pixel detector for synchrotron applications aimed towards diffraction experiments</a:t>
            </a:r>
          </a:p>
          <a:p>
            <a:pPr lvl="1"/>
            <a:endParaRPr lang="en-US" altLang="de-DE" sz="800" dirty="0" smtClean="0">
              <a:latin typeface="Calibri" pitchFamily="34" charset="0"/>
            </a:endParaRPr>
          </a:p>
          <a:p>
            <a:pPr lvl="1"/>
            <a:r>
              <a:rPr lang="en-US" altLang="de-DE" sz="1800" dirty="0" smtClean="0">
                <a:latin typeface="Calibri" pitchFamily="34" charset="0"/>
              </a:rPr>
              <a:t>Applications at </a:t>
            </a:r>
            <a:r>
              <a:rPr lang="en-US" altLang="de-DE" sz="1800" dirty="0" err="1" smtClean="0">
                <a:latin typeface="Calibri" pitchFamily="34" charset="0"/>
              </a:rPr>
              <a:t>cSAXS</a:t>
            </a:r>
            <a:r>
              <a:rPr lang="en-US" altLang="de-DE" sz="1800" dirty="0" smtClean="0">
                <a:latin typeface="Calibri" pitchFamily="34" charset="0"/>
              </a:rPr>
              <a:t>:</a:t>
            </a:r>
          </a:p>
          <a:p>
            <a:pPr lvl="2"/>
            <a:r>
              <a:rPr lang="en-US" altLang="de-DE" sz="1800" dirty="0" smtClean="0">
                <a:latin typeface="Calibri" pitchFamily="34" charset="0"/>
              </a:rPr>
              <a:t>Scanning Coherent Small Angle X-ray Scattering</a:t>
            </a:r>
          </a:p>
          <a:p>
            <a:pPr lvl="2"/>
            <a:r>
              <a:rPr lang="en-US" altLang="de-DE" sz="1800" dirty="0" smtClean="0">
                <a:latin typeface="Calibri" pitchFamily="34" charset="0"/>
              </a:rPr>
              <a:t>Coherent Diffractive Imaging</a:t>
            </a:r>
          </a:p>
          <a:p>
            <a:pPr lvl="2"/>
            <a:endParaRPr lang="en-US" altLang="de-DE" sz="900" dirty="0" smtClean="0">
              <a:latin typeface="Calibri" pitchFamily="34" charset="0"/>
            </a:endParaRPr>
          </a:p>
          <a:p>
            <a:pPr lvl="1"/>
            <a:r>
              <a:rPr lang="en-US" altLang="de-DE" sz="1800" dirty="0" smtClean="0">
                <a:latin typeface="Calibri" pitchFamily="34" charset="0"/>
              </a:rPr>
              <a:t>Protein Crystallography</a:t>
            </a:r>
          </a:p>
        </p:txBody>
      </p:sp>
      <p:pic>
        <p:nvPicPr>
          <p:cNvPr id="18439" name="Picture 1032" descr="protein_d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893888"/>
            <a:ext cx="3168650" cy="279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0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44463"/>
            <a:ext cx="9144000" cy="476250"/>
          </a:xfrm>
        </p:spPr>
        <p:txBody>
          <a:bodyPr/>
          <a:lstStyle/>
          <a:p>
            <a:pPr algn="ctr"/>
            <a:r>
              <a:rPr lang="de-CH" altLang="de-DE" sz="2800" b="0" smtClean="0">
                <a:solidFill>
                  <a:srgbClr val="0066FF"/>
                </a:solidFill>
                <a:latin typeface="Arial" pitchFamily="34" charset="0"/>
              </a:rPr>
              <a:t>The Eiger Detector</a:t>
            </a:r>
            <a:endParaRPr lang="en-US" altLang="de-DE" sz="2800" b="0" smtClean="0">
              <a:solidFill>
                <a:srgbClr val="0066FF"/>
              </a:solidFill>
              <a:latin typeface="Arial" pitchFamily="34" charset="0"/>
            </a:endParaRPr>
          </a:p>
        </p:txBody>
      </p:sp>
      <p:sp>
        <p:nvSpPr>
          <p:cNvPr id="18441" name="Rectangle 6"/>
          <p:cNvSpPr>
            <a:spLocks noChangeArrowheads="1"/>
          </p:cNvSpPr>
          <p:nvPr/>
        </p:nvSpPr>
        <p:spPr bwMode="auto">
          <a:xfrm>
            <a:off x="6372225" y="1916113"/>
            <a:ext cx="22129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eaLnBrk="1" hangingPunct="1"/>
            <a:r>
              <a:rPr lang="de-CH" altLang="de-DE" sz="1200" b="1">
                <a:solidFill>
                  <a:schemeClr val="bg1"/>
                </a:solidFill>
                <a:latin typeface="Verdana" pitchFamily="34" charset="0"/>
              </a:rPr>
              <a:t>Protein</a:t>
            </a:r>
            <a:r>
              <a:rPr lang="de-CH" altLang="de-DE" sz="1200" b="1">
                <a:solidFill>
                  <a:srgbClr val="0033CC"/>
                </a:solidFill>
                <a:latin typeface="Verdana" pitchFamily="34" charset="0"/>
              </a:rPr>
              <a:t> </a:t>
            </a:r>
            <a:r>
              <a:rPr lang="de-CH" altLang="de-DE" sz="1200" b="1">
                <a:solidFill>
                  <a:schemeClr val="bg1"/>
                </a:solidFill>
                <a:latin typeface="Verdana" pitchFamily="34" charset="0"/>
              </a:rPr>
              <a:t>Crystallography</a:t>
            </a:r>
            <a:endParaRPr lang="en-US" altLang="de-DE" sz="1200" b="1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18442" name="Picture 1033" descr="protein_from_naturepap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b="43553"/>
          <a:stretch>
            <a:fillRect/>
          </a:stretch>
        </p:blipFill>
        <p:spPr bwMode="auto">
          <a:xfrm>
            <a:off x="8393113" y="3381375"/>
            <a:ext cx="614362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3" name="Picture 1034" descr="protein_from_naturepap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t="58072"/>
          <a:stretch>
            <a:fillRect/>
          </a:stretch>
        </p:blipFill>
        <p:spPr bwMode="auto">
          <a:xfrm>
            <a:off x="8278813" y="2614613"/>
            <a:ext cx="660400" cy="74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4" name="Rectangle 1035"/>
          <p:cNvSpPr>
            <a:spLocks noChangeArrowheads="1"/>
          </p:cNvSpPr>
          <p:nvPr/>
        </p:nvSpPr>
        <p:spPr bwMode="auto">
          <a:xfrm>
            <a:off x="7667625" y="4364038"/>
            <a:ext cx="1555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eaLnBrk="1" hangingPunct="1"/>
            <a:r>
              <a:rPr lang="en-US" altLang="de-DE" sz="1800">
                <a:solidFill>
                  <a:schemeClr val="bg1"/>
                </a:solidFill>
                <a:latin typeface="Helvetica" pitchFamily="-1" charset="0"/>
                <a:ea typeface="ＭＳ Ｐゴシック" pitchFamily="34" charset="-128"/>
              </a:rPr>
              <a:t>PILATUS 6M</a:t>
            </a:r>
          </a:p>
        </p:txBody>
      </p:sp>
      <p:pic>
        <p:nvPicPr>
          <p:cNvPr id="18445" name="Picture 1036" descr="scanning_saxs_df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r="1590" b="754"/>
          <a:stretch>
            <a:fillRect/>
          </a:stretch>
        </p:blipFill>
        <p:spPr bwMode="auto">
          <a:xfrm>
            <a:off x="4784725" y="3789363"/>
            <a:ext cx="2882900" cy="241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6" name="Rectangle 1040"/>
          <p:cNvSpPr>
            <a:spLocks noChangeArrowheads="1"/>
          </p:cNvSpPr>
          <p:nvPr/>
        </p:nvSpPr>
        <p:spPr bwMode="auto">
          <a:xfrm>
            <a:off x="2671763" y="5664200"/>
            <a:ext cx="1600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eaLnBrk="1" hangingPunct="1"/>
            <a:r>
              <a:rPr lang="en-US" altLang="de-DE" sz="1800">
                <a:solidFill>
                  <a:schemeClr val="bg1"/>
                </a:solidFill>
                <a:latin typeface="Helvetica" pitchFamily="-1" charset="0"/>
                <a:ea typeface="ＭＳ Ｐゴシック" pitchFamily="34" charset="-128"/>
              </a:rPr>
              <a:t>PILATUS 2M</a:t>
            </a:r>
          </a:p>
        </p:txBody>
      </p:sp>
      <p:sp>
        <p:nvSpPr>
          <p:cNvPr id="18447" name="Rectangle 37"/>
          <p:cNvSpPr>
            <a:spLocks noChangeArrowheads="1"/>
          </p:cNvSpPr>
          <p:nvPr/>
        </p:nvSpPr>
        <p:spPr bwMode="auto">
          <a:xfrm>
            <a:off x="4787900" y="3789363"/>
            <a:ext cx="2084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eaLnBrk="1" hangingPunct="1"/>
            <a:r>
              <a:rPr lang="en-US" altLang="de-DE" sz="1200" b="1">
                <a:solidFill>
                  <a:schemeClr val="bg1"/>
                </a:solidFill>
                <a:latin typeface="Verdana" pitchFamily="34" charset="0"/>
                <a:ea typeface="ＭＳ Ｐゴシック" pitchFamily="34" charset="-128"/>
              </a:rPr>
              <a:t>Coherent Small Angle </a:t>
            </a:r>
          </a:p>
          <a:p>
            <a:pPr eaLnBrk="1" hangingPunct="1"/>
            <a:r>
              <a:rPr lang="en-US" altLang="de-DE" sz="1200" b="1">
                <a:solidFill>
                  <a:schemeClr val="bg1"/>
                </a:solidFill>
                <a:latin typeface="Verdana" pitchFamily="34" charset="0"/>
                <a:ea typeface="ＭＳ Ｐゴシック" pitchFamily="34" charset="-128"/>
              </a:rPr>
              <a:t>X-ray Scattering</a:t>
            </a:r>
          </a:p>
        </p:txBody>
      </p:sp>
      <p:sp>
        <p:nvSpPr>
          <p:cNvPr id="18448" name="Rectangle 1035"/>
          <p:cNvSpPr>
            <a:spLocks noChangeArrowheads="1"/>
          </p:cNvSpPr>
          <p:nvPr/>
        </p:nvSpPr>
        <p:spPr bwMode="auto">
          <a:xfrm>
            <a:off x="6084888" y="5870575"/>
            <a:ext cx="1555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eaLnBrk="1" hangingPunct="1"/>
            <a:r>
              <a:rPr lang="en-US" altLang="de-DE" sz="1800">
                <a:solidFill>
                  <a:schemeClr val="bg1"/>
                </a:solidFill>
                <a:latin typeface="Helvetica" pitchFamily="-1" charset="0"/>
                <a:ea typeface="ＭＳ Ｐゴシック" pitchFamily="34" charset="-128"/>
              </a:rPr>
              <a:t>PILATUS 2M</a:t>
            </a:r>
          </a:p>
        </p:txBody>
      </p:sp>
      <p:sp>
        <p:nvSpPr>
          <p:cNvPr id="18449" name="Text Box 14"/>
          <p:cNvSpPr txBox="1">
            <a:spLocks noChangeArrowheads="1"/>
          </p:cNvSpPr>
          <p:nvPr/>
        </p:nvSpPr>
        <p:spPr bwMode="auto">
          <a:xfrm>
            <a:off x="3476625" y="3638550"/>
            <a:ext cx="895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algn="ctr" eaLnBrk="1" hangingPunct="1"/>
            <a:r>
              <a:rPr lang="en-US" altLang="de-DE" sz="1800">
                <a:solidFill>
                  <a:schemeClr val="bg1"/>
                </a:solidFill>
                <a:latin typeface="Helvetica" pitchFamily="-1" charset="0"/>
              </a:rPr>
              <a:t>EIGER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5496" y="6321623"/>
            <a:ext cx="492665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1400" i="1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EIGER</a:t>
            </a:r>
            <a:r>
              <a:rPr lang="de-CH" sz="1400" i="1" dirty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: </a:t>
            </a:r>
            <a:r>
              <a:rPr lang="de-CH" sz="1400" i="1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R</a:t>
            </a:r>
            <a:r>
              <a:rPr lang="de-CH" sz="1400" i="1" dirty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. </a:t>
            </a:r>
            <a:r>
              <a:rPr lang="de-CH" sz="1400" i="1" dirty="0" err="1">
                <a:solidFill>
                  <a:srgbClr val="000000"/>
                </a:solidFill>
                <a:latin typeface="Arial Narrow"/>
                <a:ea typeface="ヒラギノ角ゴ Pro W3" charset="-128"/>
              </a:rPr>
              <a:t>Dinapoli</a:t>
            </a:r>
            <a:r>
              <a:rPr lang="de-CH" sz="1400" i="1" dirty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 et al</a:t>
            </a:r>
            <a:r>
              <a:rPr lang="de-CH" sz="1400" i="1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., </a:t>
            </a:r>
            <a:r>
              <a:rPr lang="de-CH" sz="1400" i="1" dirty="0" err="1">
                <a:solidFill>
                  <a:srgbClr val="000000"/>
                </a:solidFill>
                <a:latin typeface="Arial Narrow"/>
                <a:ea typeface="ヒラギノ角ゴ Pro W3" charset="-128"/>
              </a:rPr>
              <a:t>Nucl</a:t>
            </a:r>
            <a:r>
              <a:rPr lang="de-CH" sz="1400" i="1" dirty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. </a:t>
            </a:r>
            <a:r>
              <a:rPr lang="de-CH" sz="1400" i="1" dirty="0" err="1">
                <a:solidFill>
                  <a:srgbClr val="000000"/>
                </a:solidFill>
                <a:latin typeface="Arial Narrow"/>
                <a:ea typeface="ヒラギノ角ゴ Pro W3" charset="-128"/>
              </a:rPr>
              <a:t>Instrum</a:t>
            </a:r>
            <a:r>
              <a:rPr lang="de-CH" sz="1400" i="1" dirty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. Meth. A., 650, 11, 79-83, </a:t>
            </a:r>
            <a:r>
              <a:rPr lang="de-CH" sz="1400" i="1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2011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Narrow" pitchFamily="84" charset="0"/>
                <a:ea typeface="ヒラギノ角ゴ Pro W3" pitchFamily="84" charset="-128"/>
              </a:rPr>
              <a:t>The </a:t>
            </a:r>
            <a:r>
              <a:rPr lang="en-US" dirty="0" err="1" smtClean="0">
                <a:latin typeface="Arial Narrow" pitchFamily="84" charset="0"/>
                <a:ea typeface="ヒラギノ角ゴ Pro W3" pitchFamily="84" charset="-128"/>
              </a:rPr>
              <a:t>Eiger</a:t>
            </a:r>
            <a:r>
              <a:rPr lang="en-US" dirty="0" smtClean="0">
                <a:latin typeface="Arial Narrow" pitchFamily="84" charset="0"/>
                <a:ea typeface="ヒラギノ角ゴ Pro W3" pitchFamily="84" charset="-128"/>
              </a:rPr>
              <a:t> Module: </a:t>
            </a:r>
            <a:r>
              <a:rPr lang="en-US" dirty="0" err="1" smtClean="0">
                <a:latin typeface="Arial Narrow" pitchFamily="84" charset="0"/>
                <a:ea typeface="ヒラギノ角ゴ Pro W3" pitchFamily="84" charset="-128"/>
              </a:rPr>
              <a:t>Eiger</a:t>
            </a:r>
            <a:r>
              <a:rPr lang="en-US" dirty="0" smtClean="0">
                <a:latin typeface="Arial Narrow" pitchFamily="84" charset="0"/>
                <a:ea typeface="ヒラギノ角ゴ Pro W3" pitchFamily="84" charset="-128"/>
              </a:rPr>
              <a:t> 500k 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703762" y="869950"/>
            <a:ext cx="4668838" cy="537845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285750" indent="-285750" defTabSz="457200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1800" dirty="0" smtClean="0">
                <a:solidFill>
                  <a:srgbClr val="FF0000"/>
                </a:solidFill>
                <a:latin typeface="Arial Narrow"/>
                <a:ea typeface="ＭＳ Ｐゴシック" pitchFamily="84" charset="-128"/>
                <a:cs typeface="ＭＳ Ｐゴシック" pitchFamily="84" charset="-128"/>
              </a:rPr>
              <a:t>Sensor 4cm </a:t>
            </a:r>
            <a:r>
              <a:rPr lang="en-US" sz="1800" dirty="0" err="1" smtClean="0">
                <a:solidFill>
                  <a:srgbClr val="FF0000"/>
                </a:solidFill>
                <a:latin typeface="Arial Narrow"/>
                <a:ea typeface="ＭＳ Ｐゴシック" pitchFamily="84" charset="-128"/>
                <a:cs typeface="ＭＳ Ｐゴシック" pitchFamily="84" charset="-128"/>
              </a:rPr>
              <a:t>x</a:t>
            </a:r>
            <a:r>
              <a:rPr lang="en-US" sz="1800" dirty="0" smtClean="0">
                <a:solidFill>
                  <a:srgbClr val="FF0000"/>
                </a:solidFill>
                <a:latin typeface="Arial Narrow"/>
                <a:ea typeface="ＭＳ Ｐゴシック" pitchFamily="84" charset="-128"/>
                <a:cs typeface="ＭＳ Ｐゴシック" pitchFamily="84" charset="-128"/>
              </a:rPr>
              <a:t> 8cm,524k pixels</a:t>
            </a:r>
          </a:p>
          <a:p>
            <a:pPr marL="285750" indent="-285750" defTabSz="457200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1800" dirty="0" smtClean="0">
                <a:solidFill>
                  <a:srgbClr val="FF0000"/>
                </a:solidFill>
                <a:latin typeface="Arial Narrow"/>
                <a:ea typeface="ＭＳ Ｐゴシック" pitchFamily="84" charset="-128"/>
                <a:cs typeface="ＭＳ Ｐゴシック" pitchFamily="84" charset="-128"/>
              </a:rPr>
              <a:t>75 micron pixel size</a:t>
            </a:r>
          </a:p>
          <a:p>
            <a:pPr marL="285750" indent="-285750" defTabSz="457200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1800" dirty="0" smtClean="0">
                <a:solidFill>
                  <a:srgbClr val="FF0000"/>
                </a:solidFill>
                <a:latin typeface="Arial Narrow"/>
                <a:ea typeface="ＭＳ Ｐゴシック" pitchFamily="84" charset="-128"/>
                <a:cs typeface="ＭＳ Ｐゴシック" pitchFamily="84" charset="-128"/>
              </a:rPr>
              <a:t>Dead time free mode of operation</a:t>
            </a:r>
          </a:p>
          <a:p>
            <a:pPr marL="285750" indent="-285750" defTabSz="457200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1800" dirty="0" smtClean="0">
              <a:solidFill>
                <a:srgbClr val="FF0000"/>
              </a:solidFill>
              <a:latin typeface="Arial Narrow"/>
              <a:ea typeface="ＭＳ Ｐゴシック" pitchFamily="84" charset="-128"/>
              <a:cs typeface="ＭＳ Ｐゴシック" pitchFamily="84" charset="-128"/>
            </a:endParaRPr>
          </a:p>
          <a:p>
            <a:pPr marL="285750" indent="-285750" defTabSz="457200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1800" dirty="0" smtClean="0">
                <a:solidFill>
                  <a:srgbClr val="FF0000"/>
                </a:solidFill>
                <a:latin typeface="Arial Narrow"/>
                <a:ea typeface="ＭＳ Ｐゴシック" pitchFamily="84" charset="-128"/>
                <a:cs typeface="ＭＳ Ｐゴシック" pitchFamily="84" charset="-128"/>
              </a:rPr>
              <a:t>Electronics is separated in 2 half-modules</a:t>
            </a:r>
          </a:p>
          <a:p>
            <a:pPr marL="742950" lvl="1" indent="-285750" defTabSz="457200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1800" dirty="0" smtClean="0">
                <a:solidFill>
                  <a:srgbClr val="000000"/>
                </a:solidFill>
                <a:latin typeface="Arial Narrow"/>
                <a:ea typeface="Arial" pitchFamily="84" charset="0"/>
                <a:cs typeface="Arial" pitchFamily="84" charset="0"/>
              </a:rPr>
              <a:t>High frame rates: up to 24 kHz at 4 bit</a:t>
            </a:r>
          </a:p>
          <a:p>
            <a:pPr marL="742950" lvl="1" indent="-285750" defTabSz="457200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 smtClean="0">
                <a:solidFill>
                  <a:srgbClr val="000000"/>
                </a:solidFill>
                <a:latin typeface="Arial Narrow"/>
                <a:ea typeface="Arial" pitchFamily="84" charset="0"/>
                <a:cs typeface="Arial" pitchFamily="84" charset="0"/>
              </a:rPr>
              <a:t>					      12 kHz at 8 bit</a:t>
            </a:r>
          </a:p>
          <a:p>
            <a:pPr marL="742950" lvl="1" indent="-285750" defTabSz="457200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 smtClean="0">
                <a:solidFill>
                  <a:srgbClr val="000000"/>
                </a:solidFill>
                <a:latin typeface="Arial Narrow"/>
                <a:ea typeface="Arial" pitchFamily="84" charset="0"/>
                <a:cs typeface="Arial" pitchFamily="84" charset="0"/>
              </a:rPr>
              <a:t>					        8 kHz at 12 bit</a:t>
            </a:r>
          </a:p>
          <a:p>
            <a:pPr marL="742950" lvl="1" indent="-285750" defTabSz="457200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1800" dirty="0" smtClean="0">
              <a:solidFill>
                <a:srgbClr val="000000"/>
              </a:solidFill>
              <a:latin typeface="Arial Narrow"/>
              <a:ea typeface="Arial" pitchFamily="84" charset="0"/>
              <a:cs typeface="Arial" pitchFamily="84" charset="0"/>
            </a:endParaRPr>
          </a:p>
          <a:p>
            <a:pPr marL="285750" indent="-285750" defTabSz="457200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1800" dirty="0" smtClean="0">
                <a:solidFill>
                  <a:srgbClr val="FF0000"/>
                </a:solidFill>
                <a:latin typeface="Arial Narrow"/>
                <a:ea typeface="ＭＳ Ｐゴシック" pitchFamily="84" charset="-128"/>
                <a:cs typeface="ＭＳ Ｐゴシック" pitchFamily="84" charset="-128"/>
              </a:rPr>
              <a:t>Readout architecture</a:t>
            </a:r>
          </a:p>
          <a:p>
            <a:pPr marL="742950" lvl="1" indent="-285750" defTabSz="457200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1800" dirty="0" smtClean="0">
                <a:solidFill>
                  <a:srgbClr val="000000"/>
                </a:solidFill>
                <a:latin typeface="Arial Narrow"/>
                <a:ea typeface="Arial" pitchFamily="84" charset="0"/>
                <a:cs typeface="Arial" pitchFamily="84" charset="0"/>
              </a:rPr>
              <a:t>High speed data transfer: data is sent over</a:t>
            </a:r>
          </a:p>
          <a:p>
            <a:pPr marL="742950" lvl="1" indent="-285750" defTabSz="457200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 smtClean="0">
                <a:solidFill>
                  <a:srgbClr val="000000"/>
                </a:solidFill>
                <a:latin typeface="Arial Narrow"/>
                <a:ea typeface="Arial" pitchFamily="84" charset="0"/>
                <a:cs typeface="Arial" pitchFamily="84" charset="0"/>
              </a:rPr>
              <a:t>     10 </a:t>
            </a:r>
            <a:r>
              <a:rPr lang="en-US" sz="1800" dirty="0" err="1" smtClean="0">
                <a:solidFill>
                  <a:srgbClr val="000000"/>
                </a:solidFill>
                <a:latin typeface="Arial Narrow"/>
                <a:ea typeface="Arial" pitchFamily="84" charset="0"/>
                <a:cs typeface="Arial" pitchFamily="84" charset="0"/>
              </a:rPr>
              <a:t>GbE</a:t>
            </a:r>
            <a:r>
              <a:rPr lang="en-US" sz="1800" dirty="0" smtClean="0">
                <a:solidFill>
                  <a:srgbClr val="000000"/>
                </a:solidFill>
                <a:latin typeface="Arial Narrow"/>
                <a:ea typeface="Arial" pitchFamily="84" charset="0"/>
                <a:cs typeface="Arial" pitchFamily="84" charset="0"/>
              </a:rPr>
              <a:t> connections, one per half module</a:t>
            </a:r>
            <a:endParaRPr lang="en-US" sz="1800" dirty="0" smtClean="0">
              <a:solidFill>
                <a:srgbClr val="000000"/>
              </a:solidFill>
              <a:latin typeface="Arial Narrow"/>
              <a:ea typeface="ＭＳ Ｐゴシック" pitchFamily="84" charset="-128"/>
              <a:cs typeface="ＭＳ Ｐゴシック" pitchFamily="84" charset="-128"/>
            </a:endParaRPr>
          </a:p>
          <a:p>
            <a:pPr marL="285750" indent="-285750" defTabSz="457200" eaLnBrk="1" hangingPunct="1">
              <a:lnSpc>
                <a:spcPct val="80000"/>
              </a:lnSpc>
              <a:spcBef>
                <a:spcPct val="20000"/>
              </a:spcBef>
              <a:buFont typeface="Arial"/>
              <a:buChar char="•"/>
            </a:pPr>
            <a:endParaRPr lang="en-US" sz="1800" dirty="0" smtClean="0">
              <a:solidFill>
                <a:srgbClr val="FF0000"/>
              </a:solidFill>
              <a:latin typeface="Arial Narrow"/>
              <a:ea typeface="ＭＳ Ｐゴシック" pitchFamily="84" charset="-128"/>
              <a:cs typeface="ＭＳ Ｐゴシック" pitchFamily="84" charset="-128"/>
            </a:endParaRPr>
          </a:p>
          <a:p>
            <a:pPr marL="285750" indent="-285750" defTabSz="457200" eaLnBrk="1" hangingPunct="1">
              <a:lnSpc>
                <a:spcPct val="80000"/>
              </a:lnSpc>
              <a:spcBef>
                <a:spcPct val="20000"/>
              </a:spcBef>
              <a:buFont typeface="Arial"/>
              <a:buChar char="•"/>
            </a:pPr>
            <a:endParaRPr lang="en-US" sz="1800" dirty="0" smtClean="0">
              <a:solidFill>
                <a:srgbClr val="FF0000"/>
              </a:solidFill>
              <a:latin typeface="Arial Narrow"/>
              <a:ea typeface="ＭＳ Ｐゴシック" pitchFamily="84" charset="-128"/>
              <a:cs typeface="ＭＳ Ｐゴシック" pitchFamily="84" charset="-128"/>
            </a:endParaRPr>
          </a:p>
          <a:p>
            <a:pPr marL="285750" indent="-285750" defTabSz="457200" eaLnBrk="1" hangingPunct="1">
              <a:lnSpc>
                <a:spcPct val="80000"/>
              </a:lnSpc>
              <a:spcBef>
                <a:spcPct val="20000"/>
              </a:spcBef>
              <a:buFont typeface="Arial"/>
              <a:buChar char="•"/>
            </a:pPr>
            <a:r>
              <a:rPr lang="en-US" sz="1800" dirty="0" smtClean="0">
                <a:solidFill>
                  <a:srgbClr val="FF0000"/>
                </a:solidFill>
                <a:latin typeface="Arial Narrow"/>
                <a:ea typeface="ＭＳ Ｐゴシック" pitchFamily="84" charset="-128"/>
                <a:cs typeface="ＭＳ Ｐゴシック" pitchFamily="84" charset="-128"/>
              </a:rPr>
              <a:t>Data buffering</a:t>
            </a:r>
          </a:p>
          <a:p>
            <a:pPr marL="685800" lvl="1" indent="-228600" defTabSz="457200" eaLnBrk="1" hangingPunct="1">
              <a:lnSpc>
                <a:spcPct val="80000"/>
              </a:lnSpc>
              <a:spcBef>
                <a:spcPct val="20000"/>
              </a:spcBef>
              <a:buFont typeface="Arial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Arial Narrow"/>
                <a:ea typeface="ＭＳ Ｐゴシック" pitchFamily="84" charset="-128"/>
                <a:cs typeface="ＭＳ Ｐゴシック" pitchFamily="84" charset="-128"/>
              </a:rPr>
              <a:t>8 GB of on board memory per module</a:t>
            </a:r>
          </a:p>
          <a:p>
            <a:pPr marL="685800" lvl="1" indent="-228600" defTabSz="457200" eaLnBrk="1" hangingPunct="1">
              <a:lnSpc>
                <a:spcPct val="80000"/>
              </a:lnSpc>
              <a:spcBef>
                <a:spcPct val="20000"/>
              </a:spcBef>
              <a:buFont typeface="Arial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Arial Narrow"/>
                <a:ea typeface="ＭＳ Ｐゴシック" pitchFamily="84" charset="-128"/>
                <a:cs typeface="ＭＳ Ｐゴシック" pitchFamily="84" charset="-128"/>
              </a:rPr>
              <a:t>32 </a:t>
            </a:r>
            <a:r>
              <a:rPr lang="en-US" sz="1800" dirty="0" err="1" smtClean="0">
                <a:solidFill>
                  <a:srgbClr val="000000"/>
                </a:solidFill>
                <a:latin typeface="Arial Narrow"/>
                <a:ea typeface="ＭＳ Ｐゴシック" pitchFamily="84" charset="-128"/>
                <a:cs typeface="ＭＳ Ｐゴシック" pitchFamily="84" charset="-128"/>
              </a:rPr>
              <a:t>k</a:t>
            </a:r>
            <a:r>
              <a:rPr lang="en-US" sz="1800" dirty="0" smtClean="0">
                <a:solidFill>
                  <a:srgbClr val="000000"/>
                </a:solidFill>
                <a:latin typeface="Arial Narrow"/>
                <a:ea typeface="ＭＳ Ｐゴシック" pitchFamily="84" charset="-128"/>
                <a:cs typeface="ＭＳ Ｐゴシック" pitchFamily="84" charset="-128"/>
              </a:rPr>
              <a:t> frames for 4 counter bits</a:t>
            </a:r>
          </a:p>
          <a:p>
            <a:pPr marL="285750" indent="-285750" defTabSz="457200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1800" dirty="0" smtClean="0">
              <a:solidFill>
                <a:srgbClr val="000000"/>
              </a:solidFill>
              <a:latin typeface="Arial Narrow"/>
              <a:ea typeface="ＭＳ Ｐゴシック" pitchFamily="84" charset="-128"/>
              <a:cs typeface="ＭＳ Ｐゴシック" pitchFamily="84" charset="-128"/>
            </a:endParaRPr>
          </a:p>
          <a:p>
            <a:pPr marL="285750" indent="-285750" defTabSz="457200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1800" dirty="0" smtClean="0">
              <a:solidFill>
                <a:srgbClr val="000000"/>
              </a:solidFill>
              <a:latin typeface="Arial Narrow"/>
              <a:ea typeface="ＭＳ Ｐゴシック" pitchFamily="84" charset="-128"/>
              <a:cs typeface="ＭＳ Ｐゴシック" pitchFamily="84" charset="-128"/>
            </a:endParaRPr>
          </a:p>
          <a:p>
            <a:pPr marL="285750" indent="-285750" defTabSz="457200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1800" dirty="0" smtClean="0">
              <a:solidFill>
                <a:srgbClr val="000000"/>
              </a:solidFill>
              <a:latin typeface="Arial Narrow"/>
              <a:ea typeface="ＭＳ Ｐゴシック" pitchFamily="84" charset="-128"/>
              <a:cs typeface="ＭＳ Ｐゴシック" pitchFamily="84" charset="-128"/>
            </a:endParaRPr>
          </a:p>
          <a:p>
            <a:pPr marL="285750" indent="-285750" defTabSz="457200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1800" dirty="0" smtClean="0">
                <a:solidFill>
                  <a:srgbClr val="FF0000"/>
                </a:solidFill>
                <a:latin typeface="Arial Narrow"/>
                <a:ea typeface="ＭＳ Ｐゴシック" pitchFamily="84" charset="-128"/>
                <a:cs typeface="ＭＳ Ｐゴシック" pitchFamily="84" charset="-128"/>
              </a:rPr>
              <a:t>Firmware </a:t>
            </a:r>
            <a:r>
              <a:rPr lang="en-US" sz="1800" dirty="0">
                <a:solidFill>
                  <a:srgbClr val="FF0000"/>
                </a:solidFill>
                <a:latin typeface="Arial Narrow"/>
                <a:ea typeface="ＭＳ Ｐゴシック" pitchFamily="84" charset="-128"/>
                <a:cs typeface="ＭＳ Ｐゴシック" pitchFamily="84" charset="-128"/>
              </a:rPr>
              <a:t>data </a:t>
            </a:r>
            <a:r>
              <a:rPr lang="en-US" sz="1800" dirty="0" smtClean="0">
                <a:solidFill>
                  <a:srgbClr val="FF0000"/>
                </a:solidFill>
                <a:latin typeface="Arial Narrow"/>
                <a:ea typeface="ＭＳ Ｐゴシック" pitchFamily="84" charset="-128"/>
                <a:cs typeface="ＭＳ Ｐゴシック" pitchFamily="84" charset="-128"/>
              </a:rPr>
              <a:t>processing</a:t>
            </a:r>
            <a:endParaRPr lang="en-US" sz="1800" dirty="0" smtClean="0">
              <a:solidFill>
                <a:srgbClr val="000000"/>
              </a:solidFill>
              <a:latin typeface="Arial Narrow"/>
              <a:ea typeface="ＭＳ Ｐゴシック" pitchFamily="84" charset="-128"/>
              <a:cs typeface="ＭＳ Ｐゴシック" pitchFamily="84" charset="-128"/>
            </a:endParaRPr>
          </a:p>
          <a:p>
            <a:pPr marL="742950" lvl="1" indent="-285750" defTabSz="457200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1800" dirty="0" smtClean="0">
                <a:solidFill>
                  <a:srgbClr val="000000"/>
                </a:solidFill>
                <a:latin typeface="Arial Narrow"/>
                <a:ea typeface="ＭＳ Ｐゴシック" pitchFamily="84" charset="-128"/>
                <a:cs typeface="ＭＳ Ｐゴシック" pitchFamily="84" charset="-128"/>
              </a:rPr>
              <a:t>Image </a:t>
            </a:r>
            <a:r>
              <a:rPr lang="en-US" sz="1800" dirty="0">
                <a:solidFill>
                  <a:srgbClr val="000000"/>
                </a:solidFill>
                <a:latin typeface="Arial Narrow"/>
                <a:ea typeface="ＭＳ Ｐゴシック" pitchFamily="84" charset="-128"/>
                <a:cs typeface="ＭＳ Ｐゴシック" pitchFamily="84" charset="-128"/>
              </a:rPr>
              <a:t>summation</a:t>
            </a:r>
          </a:p>
          <a:p>
            <a:pPr marL="1143000" lvl="2" indent="-228600" defTabSz="457200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1800" b="1" dirty="0">
                <a:solidFill>
                  <a:srgbClr val="000000"/>
                </a:solidFill>
                <a:latin typeface="Arial Narrow"/>
                <a:ea typeface="ＭＳ Ｐゴシック" pitchFamily="84" charset="-128"/>
                <a:cs typeface="ＭＳ Ｐゴシック" pitchFamily="84" charset="-128"/>
              </a:rPr>
              <a:t>extends the dynamic range from </a:t>
            </a:r>
            <a:r>
              <a:rPr lang="en-US" sz="1800" b="1" dirty="0" smtClean="0">
                <a:solidFill>
                  <a:srgbClr val="000000"/>
                </a:solidFill>
                <a:latin typeface="Arial Narrow"/>
                <a:ea typeface="ＭＳ Ｐゴシック" pitchFamily="84" charset="-128"/>
                <a:cs typeface="ＭＳ Ｐゴシック" pitchFamily="84" charset="-128"/>
              </a:rPr>
              <a:t>4096</a:t>
            </a:r>
          </a:p>
          <a:p>
            <a:pPr marL="1143000" lvl="2" indent="-228600" defTabSz="457200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b="1" dirty="0" smtClean="0">
                <a:solidFill>
                  <a:srgbClr val="000000"/>
                </a:solidFill>
                <a:latin typeface="Arial Narrow"/>
                <a:ea typeface="ＭＳ Ｐゴシック" pitchFamily="84" charset="-128"/>
                <a:cs typeface="ＭＳ Ｐゴシック" pitchFamily="84" charset="-128"/>
              </a:rPr>
              <a:t> (12 bits) to 4x10</a:t>
            </a:r>
            <a:r>
              <a:rPr lang="en-US" sz="1800" b="1" baseline="30000" dirty="0" smtClean="0">
                <a:solidFill>
                  <a:srgbClr val="000000"/>
                </a:solidFill>
                <a:latin typeface="Arial Narrow"/>
                <a:ea typeface="ＭＳ Ｐゴシック" pitchFamily="84" charset="-128"/>
                <a:cs typeface="ＭＳ Ｐゴシック" pitchFamily="84" charset="-128"/>
              </a:rPr>
              <a:t>9</a:t>
            </a:r>
            <a:r>
              <a:rPr lang="en-US" sz="1800" b="1" dirty="0" smtClean="0">
                <a:solidFill>
                  <a:srgbClr val="000000"/>
                </a:solidFill>
                <a:latin typeface="Arial Narrow"/>
                <a:ea typeface="ＭＳ Ｐゴシック" pitchFamily="84" charset="-128"/>
                <a:cs typeface="ＭＳ Ｐゴシック" pitchFamily="84" charset="-128"/>
              </a:rPr>
              <a:t> (32 bits)</a:t>
            </a:r>
          </a:p>
          <a:p>
            <a:pPr marL="1143000" lvl="2" indent="-228600" defTabSz="457200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lang="en-US" sz="1800" b="1" baseline="30000" dirty="0" smtClean="0">
              <a:solidFill>
                <a:srgbClr val="000000"/>
              </a:solidFill>
              <a:latin typeface="Arial Narrow"/>
              <a:ea typeface="ＭＳ Ｐゴシック" pitchFamily="84" charset="-128"/>
              <a:cs typeface="ＭＳ Ｐゴシック" pitchFamily="84" charset="-128"/>
            </a:endParaRPr>
          </a:p>
          <a:p>
            <a:pPr marL="742950" lvl="1" indent="-285750" defTabSz="457200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1800" dirty="0" smtClean="0">
                <a:solidFill>
                  <a:srgbClr val="000000"/>
                </a:solidFill>
                <a:latin typeface="Arial Narrow"/>
                <a:ea typeface="ＭＳ Ｐゴシック" pitchFamily="84" charset="-128"/>
                <a:cs typeface="ＭＳ Ｐゴシック" pitchFamily="84" charset="-128"/>
              </a:rPr>
              <a:t>Rate correction </a:t>
            </a:r>
          </a:p>
          <a:p>
            <a:pPr marL="742950" lvl="1" indent="-285750" defTabSz="457200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1800" dirty="0" smtClean="0">
              <a:solidFill>
                <a:srgbClr val="000000"/>
              </a:solidFill>
              <a:latin typeface="Arial Narrow"/>
              <a:ea typeface="ＭＳ Ｐゴシック" pitchFamily="84" charset="-128"/>
              <a:cs typeface="ＭＳ Ｐゴシック" pitchFamily="84" charset="-128"/>
            </a:endParaRPr>
          </a:p>
          <a:p>
            <a:pPr marL="1143000" lvl="2" indent="-228600" defTabSz="457200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1514" dirty="0" smtClean="0">
              <a:solidFill>
                <a:srgbClr val="000000"/>
              </a:solidFill>
              <a:latin typeface="Arial Narrow"/>
              <a:ea typeface="ＭＳ Ｐゴシック" pitchFamily="84" charset="-128"/>
              <a:cs typeface="ＭＳ Ｐゴシック" pitchFamily="84" charset="-128"/>
            </a:endParaRPr>
          </a:p>
          <a:p>
            <a:pPr marL="1143000" lvl="2" indent="-228600" defTabSz="457200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lang="en-US" sz="1514" dirty="0" smtClean="0">
              <a:solidFill>
                <a:srgbClr val="000000"/>
              </a:solidFill>
              <a:latin typeface="Arial Narrow"/>
              <a:ea typeface="ＭＳ Ｐゴシック" pitchFamily="84" charset="-128"/>
              <a:cs typeface="ＭＳ Ｐゴシック" pitchFamily="84" charset="-128"/>
            </a:endParaRPr>
          </a:p>
          <a:p>
            <a:pPr marL="1143000" lvl="2" indent="-228600" defTabSz="457200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1514" dirty="0">
              <a:solidFill>
                <a:srgbClr val="000000"/>
              </a:solidFill>
              <a:latin typeface="Arial Narrow"/>
              <a:ea typeface="ＭＳ Ｐゴシック" pitchFamily="84" charset="-128"/>
              <a:cs typeface="ＭＳ Ｐゴシック" pitchFamily="84" charset="-128"/>
            </a:endParaRPr>
          </a:p>
        </p:txBody>
      </p:sp>
      <p:grpSp>
        <p:nvGrpSpPr>
          <p:cNvPr id="2" name="Group 45"/>
          <p:cNvGrpSpPr/>
          <p:nvPr/>
        </p:nvGrpSpPr>
        <p:grpSpPr>
          <a:xfrm>
            <a:off x="-121200" y="3505200"/>
            <a:ext cx="5604343" cy="1080000"/>
            <a:chOff x="85725" y="1966913"/>
            <a:chExt cx="4821238" cy="901697"/>
          </a:xfrm>
        </p:grpSpPr>
        <p:grpSp>
          <p:nvGrpSpPr>
            <p:cNvPr id="3" name="Group 100"/>
            <p:cNvGrpSpPr>
              <a:grpSpLocks/>
            </p:cNvGrpSpPr>
            <p:nvPr/>
          </p:nvGrpSpPr>
          <p:grpSpPr bwMode="auto">
            <a:xfrm>
              <a:off x="85725" y="2362831"/>
              <a:ext cx="4821238" cy="505779"/>
              <a:chOff x="-273148" y="1923815"/>
              <a:chExt cx="4820677" cy="505159"/>
            </a:xfrm>
          </p:grpSpPr>
          <p:pic>
            <p:nvPicPr>
              <p:cNvPr id="16" name="Picture 17" descr="eiger_fish.png"/>
              <p:cNvPicPr>
                <a:picLocks noChangeAspect="1"/>
              </p:cNvPicPr>
              <p:nvPr/>
            </p:nvPicPr>
            <p:blipFill>
              <a:blip r:embed="rId2">
                <a:alphaModFix amt="70000"/>
              </a:blip>
              <a:srcRect l="2731" t="9007" r="7024" b="9007"/>
              <a:stretch>
                <a:fillRect/>
              </a:stretch>
            </p:blipFill>
            <p:spPr bwMode="auto">
              <a:xfrm>
                <a:off x="1096911" y="1934282"/>
                <a:ext cx="2084656" cy="49247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scene3d>
                <a:camera prst="orthographicFront">
                  <a:rot lat="0" lon="3600000" rev="0"/>
                </a:camera>
                <a:lightRig rig="threePt" dir="t"/>
              </a:scene3d>
            </p:spPr>
          </p:pic>
          <p:pic>
            <p:nvPicPr>
              <p:cNvPr id="17" name="Picture 17" descr="eiger_fish.png"/>
              <p:cNvPicPr>
                <a:picLocks noChangeAspect="1"/>
              </p:cNvPicPr>
              <p:nvPr/>
            </p:nvPicPr>
            <p:blipFill>
              <a:blip r:embed="rId2">
                <a:alphaModFix amt="70000"/>
              </a:blip>
              <a:srcRect l="2731" t="9007" r="7024" b="9007"/>
              <a:stretch>
                <a:fillRect/>
              </a:stretch>
            </p:blipFill>
            <p:spPr bwMode="auto">
              <a:xfrm>
                <a:off x="-273148" y="1923815"/>
                <a:ext cx="2084656" cy="49247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scene3d>
                <a:camera prst="orthographicFront">
                  <a:rot lat="0" lon="3600000" rev="0"/>
                </a:camera>
                <a:lightRig rig="threePt" dir="t"/>
              </a:scene3d>
            </p:spPr>
          </p:pic>
          <p:pic>
            <p:nvPicPr>
              <p:cNvPr id="18" name="Picture 17" descr="eiger_fish.png"/>
              <p:cNvPicPr>
                <a:picLocks noChangeAspect="1"/>
              </p:cNvPicPr>
              <p:nvPr/>
            </p:nvPicPr>
            <p:blipFill>
              <a:blip r:embed="rId2"/>
              <a:srcRect l="2731" t="9007" r="7024" b="9007"/>
              <a:stretch>
                <a:fillRect/>
              </a:stretch>
            </p:blipFill>
            <p:spPr bwMode="auto">
              <a:xfrm>
                <a:off x="2462873" y="1936497"/>
                <a:ext cx="2084656" cy="49247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scene3d>
                <a:camera prst="orthographicFront">
                  <a:rot lat="0" lon="3600000" rev="0"/>
                </a:camera>
                <a:lightRig rig="threePt" dir="t"/>
              </a:scene3d>
            </p:spPr>
          </p:pic>
          <p:sp>
            <p:nvSpPr>
              <p:cNvPr id="19" name="Plus 18"/>
              <p:cNvSpPr>
                <a:spLocks noChangeAspect="1"/>
              </p:cNvSpPr>
              <p:nvPr/>
            </p:nvSpPr>
            <p:spPr bwMode="auto">
              <a:xfrm>
                <a:off x="1323691" y="2021489"/>
                <a:ext cx="269844" cy="271130"/>
              </a:xfrm>
              <a:prstGeom prst="mathPlus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Times" charset="0"/>
                  <a:ea typeface="ＭＳ Ｐゴシック" pitchFamily="84" charset="-128"/>
                  <a:cs typeface="ＭＳ Ｐゴシック" pitchFamily="84" charset="-128"/>
                </a:endParaRPr>
              </a:p>
            </p:txBody>
          </p:sp>
          <p:sp>
            <p:nvSpPr>
              <p:cNvPr id="20" name="Equal 19"/>
              <p:cNvSpPr>
                <a:spLocks noChangeAspect="1"/>
              </p:cNvSpPr>
              <p:nvPr/>
            </p:nvSpPr>
            <p:spPr bwMode="auto">
              <a:xfrm>
                <a:off x="2693545" y="2021489"/>
                <a:ext cx="233335" cy="234662"/>
              </a:xfrm>
              <a:prstGeom prst="mathEqual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>
                  <a:solidFill>
                    <a:srgbClr val="000000"/>
                  </a:solidFill>
                  <a:latin typeface="Times" charset="0"/>
                  <a:ea typeface="ＭＳ Ｐゴシック" pitchFamily="84" charset="-128"/>
                  <a:cs typeface="ＭＳ Ｐゴシック" pitchFamily="84" charset="-128"/>
                </a:endParaRPr>
              </a:p>
            </p:txBody>
          </p:sp>
        </p:grpSp>
        <p:sp>
          <p:nvSpPr>
            <p:cNvPr id="25611" name="TextBox 67"/>
            <p:cNvSpPr txBox="1">
              <a:spLocks noChangeArrowheads="1"/>
            </p:cNvSpPr>
            <p:nvPr/>
          </p:nvSpPr>
          <p:spPr bwMode="auto">
            <a:xfrm>
              <a:off x="346075" y="1966913"/>
              <a:ext cx="1158875" cy="194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pPr defTabSz="457200" eaLnBrk="1" hangingPunct="1">
                <a:lnSpc>
                  <a:spcPct val="110000"/>
                </a:lnSpc>
              </a:pPr>
              <a:r>
                <a:rPr lang="en-US" sz="1400" dirty="0">
                  <a:solidFill>
                    <a:srgbClr val="000000"/>
                  </a:solidFill>
                  <a:latin typeface="Arial Narrow" pitchFamily="84" charset="0"/>
                  <a:ea typeface="Arial Narrow" pitchFamily="84" charset="0"/>
                  <a:cs typeface="Arial Narrow" pitchFamily="84" charset="0"/>
                </a:rPr>
                <a:t>Image summation</a:t>
              </a:r>
            </a:p>
          </p:txBody>
        </p:sp>
      </p:grpSp>
      <p:grpSp>
        <p:nvGrpSpPr>
          <p:cNvPr id="4" name="Group 42"/>
          <p:cNvGrpSpPr/>
          <p:nvPr/>
        </p:nvGrpSpPr>
        <p:grpSpPr>
          <a:xfrm>
            <a:off x="-103200" y="4967287"/>
            <a:ext cx="4903800" cy="1080000"/>
            <a:chOff x="174625" y="4110038"/>
            <a:chExt cx="3978275" cy="960437"/>
          </a:xfrm>
        </p:grpSpPr>
        <p:sp>
          <p:nvSpPr>
            <p:cNvPr id="25610" name="TextBox 66"/>
            <p:cNvSpPr txBox="1">
              <a:spLocks noChangeArrowheads="1"/>
            </p:cNvSpPr>
            <p:nvPr/>
          </p:nvSpPr>
          <p:spPr bwMode="auto">
            <a:xfrm>
              <a:off x="346075" y="4110038"/>
              <a:ext cx="989013" cy="207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pPr defTabSz="457200" eaLnBrk="1" hangingPunct="1">
                <a:lnSpc>
                  <a:spcPct val="110000"/>
                </a:lnSpc>
              </a:pPr>
              <a:r>
                <a:rPr lang="en-US" sz="1400" dirty="0">
                  <a:solidFill>
                    <a:srgbClr val="000000"/>
                  </a:solidFill>
                  <a:latin typeface="Arial Narrow" pitchFamily="84" charset="0"/>
                  <a:ea typeface="Arial Narrow" pitchFamily="84" charset="0"/>
                  <a:cs typeface="Arial Narrow" pitchFamily="84" charset="0"/>
                </a:rPr>
                <a:t>Rate correction</a:t>
              </a:r>
            </a:p>
          </p:txBody>
        </p:sp>
        <p:grpSp>
          <p:nvGrpSpPr>
            <p:cNvPr id="5" name="Group 155"/>
            <p:cNvGrpSpPr>
              <a:grpSpLocks/>
            </p:cNvGrpSpPr>
            <p:nvPr/>
          </p:nvGrpSpPr>
          <p:grpSpPr bwMode="auto">
            <a:xfrm>
              <a:off x="174625" y="4264025"/>
              <a:ext cx="3978275" cy="806450"/>
              <a:chOff x="-72196" y="2921579"/>
              <a:chExt cx="3977804" cy="806479"/>
            </a:xfrm>
          </p:grpSpPr>
          <p:pic>
            <p:nvPicPr>
              <p:cNvPr id="71" name="Picture 17" descr="eiger_fish.png"/>
              <p:cNvPicPr>
                <a:picLocks noChangeAspect="1"/>
              </p:cNvPicPr>
              <p:nvPr/>
            </p:nvPicPr>
            <p:blipFill>
              <a:blip r:embed="rId2">
                <a:alphaModFix amt="60000"/>
              </a:blip>
              <a:srcRect l="2731" t="9007" r="7024" b="9007"/>
              <a:stretch>
                <a:fillRect/>
              </a:stretch>
            </p:blipFill>
            <p:spPr bwMode="auto">
              <a:xfrm>
                <a:off x="-72196" y="3235580"/>
                <a:ext cx="2084656" cy="49247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scene3d>
                <a:camera prst="orthographicFront">
                  <a:rot lat="0" lon="3600000" rev="0"/>
                </a:camera>
                <a:lightRig rig="threePt" dir="t"/>
              </a:scene3d>
            </p:spPr>
          </p:pic>
          <p:pic>
            <p:nvPicPr>
              <p:cNvPr id="72" name="Picture 17" descr="eiger_fish.png"/>
              <p:cNvPicPr>
                <a:picLocks noChangeAspect="1"/>
              </p:cNvPicPr>
              <p:nvPr/>
            </p:nvPicPr>
            <p:blipFill>
              <a:blip r:embed="rId2"/>
              <a:srcRect l="2731" t="9007" r="7024" b="9007"/>
              <a:stretch>
                <a:fillRect/>
              </a:stretch>
            </p:blipFill>
            <p:spPr bwMode="auto">
              <a:xfrm>
                <a:off x="1820952" y="3235580"/>
                <a:ext cx="2084656" cy="49247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scene3d>
                <a:camera prst="orthographicFront">
                  <a:rot lat="0" lon="3600000" rev="0"/>
                </a:camera>
                <a:lightRig rig="threePt" dir="t"/>
              </a:scene3d>
            </p:spPr>
          </p:pic>
          <p:grpSp>
            <p:nvGrpSpPr>
              <p:cNvPr id="7" name="Group 66"/>
              <p:cNvGrpSpPr>
                <a:grpSpLocks/>
              </p:cNvGrpSpPr>
              <p:nvPr/>
            </p:nvGrpSpPr>
            <p:grpSpPr bwMode="auto">
              <a:xfrm>
                <a:off x="1562366" y="3264828"/>
                <a:ext cx="699153" cy="416613"/>
                <a:chOff x="1338838" y="2693875"/>
                <a:chExt cx="699153" cy="416613"/>
              </a:xfrm>
            </p:grpSpPr>
            <p:sp>
              <p:nvSpPr>
                <p:cNvPr id="25625" name="Notched Right Arrow 81"/>
                <p:cNvSpPr>
                  <a:spLocks noChangeArrowheads="1"/>
                </p:cNvSpPr>
                <p:nvPr/>
              </p:nvSpPr>
              <p:spPr bwMode="auto">
                <a:xfrm>
                  <a:off x="1338838" y="2722231"/>
                  <a:ext cx="175337" cy="74315"/>
                </a:xfrm>
                <a:prstGeom prst="notchedRightArrow">
                  <a:avLst>
                    <a:gd name="adj1" fmla="val 50000"/>
                    <a:gd name="adj2" fmla="val 49995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  <a:latin typeface="Times" pitchFamily="84" charset="0"/>
                    <a:ea typeface="ＭＳ Ｐゴシック" pitchFamily="84" charset="-128"/>
                    <a:cs typeface="ＭＳ Ｐゴシック" pitchFamily="84" charset="-128"/>
                  </a:endParaRPr>
                </a:p>
              </p:txBody>
            </p:sp>
            <p:cxnSp>
              <p:nvCxnSpPr>
                <p:cNvPr id="25626" name="Straight Connector 82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1361075" y="2873081"/>
                  <a:ext cx="360000" cy="1588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25627" name="Straight Connector 83"/>
                <p:cNvCxnSpPr>
                  <a:cxnSpLocks noChangeShapeType="1"/>
                </p:cNvCxnSpPr>
                <p:nvPr/>
              </p:nvCxnSpPr>
              <p:spPr bwMode="auto">
                <a:xfrm rot="10800000">
                  <a:off x="1464824" y="2980560"/>
                  <a:ext cx="474331" cy="1588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sp>
              <p:nvSpPr>
                <p:cNvPr id="85" name="Arc 84"/>
                <p:cNvSpPr/>
                <p:nvPr/>
              </p:nvSpPr>
              <p:spPr bwMode="auto">
                <a:xfrm rot="18900000">
                  <a:off x="1515399" y="2811017"/>
                  <a:ext cx="511114" cy="300049"/>
                </a:xfrm>
                <a:prstGeom prst="arc">
                  <a:avLst/>
                </a:prstGeom>
                <a:noFill/>
                <a:ln w="15875" cap="flat" cmpd="sng" algn="ctr">
                  <a:solidFill>
                    <a:schemeClr val="accent1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>
                    <a:defRPr/>
                  </a:pPr>
                  <a:endParaRPr lang="en-US">
                    <a:solidFill>
                      <a:srgbClr val="000000"/>
                    </a:solidFill>
                    <a:latin typeface="Times" charset="0"/>
                    <a:ea typeface="ＭＳ Ｐゴシック" pitchFamily="84" charset="-128"/>
                    <a:cs typeface="ＭＳ Ｐゴシック" pitchFamily="84" charset="-128"/>
                  </a:endParaRPr>
                </a:p>
              </p:txBody>
            </p:sp>
            <p:cxnSp>
              <p:nvCxnSpPr>
                <p:cNvPr id="86" name="Straight Connector 85"/>
                <p:cNvCxnSpPr/>
                <p:nvPr/>
              </p:nvCxnSpPr>
              <p:spPr bwMode="auto">
                <a:xfrm rot="10800000" flipV="1">
                  <a:off x="1540796" y="2836418"/>
                  <a:ext cx="142858" cy="144468"/>
                </a:xfrm>
                <a:prstGeom prst="line">
                  <a:avLst/>
                </a:prstGeom>
                <a:solidFill>
                  <a:schemeClr val="accent1"/>
                </a:solidFill>
                <a:ln w="15875" cap="flat" cmpd="sng" algn="ctr">
                  <a:solidFill>
                    <a:schemeClr val="accent1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5630" name="Straight Connector 86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1656015" y="2921917"/>
                  <a:ext cx="309068" cy="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</p:cxnSp>
            <p:cxnSp>
              <p:nvCxnSpPr>
                <p:cNvPr id="25631" name="Straight Connector 87"/>
                <p:cNvCxnSpPr>
                  <a:cxnSpLocks noChangeShapeType="1"/>
                </p:cNvCxnSpPr>
                <p:nvPr/>
              </p:nvCxnSpPr>
              <p:spPr bwMode="auto">
                <a:xfrm rot="10800000">
                  <a:off x="1551350" y="2761739"/>
                  <a:ext cx="259200" cy="15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</p:cxnSp>
            <p:sp>
              <p:nvSpPr>
                <p:cNvPr id="25632" name="Notched Right Arrow 88"/>
                <p:cNvSpPr>
                  <a:spLocks noChangeArrowheads="1"/>
                </p:cNvSpPr>
                <p:nvPr/>
              </p:nvSpPr>
              <p:spPr bwMode="auto">
                <a:xfrm>
                  <a:off x="1862654" y="3030357"/>
                  <a:ext cx="175337" cy="74315"/>
                </a:xfrm>
                <a:prstGeom prst="notchedRightArrow">
                  <a:avLst>
                    <a:gd name="adj1" fmla="val 50000"/>
                    <a:gd name="adj2" fmla="val 49995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  <a:latin typeface="Times" pitchFamily="84" charset="0"/>
                    <a:ea typeface="ＭＳ Ｐゴシック" pitchFamily="84" charset="-128"/>
                    <a:cs typeface="ＭＳ Ｐゴシック" pitchFamily="84" charset="-128"/>
                  </a:endParaRPr>
                </a:p>
              </p:txBody>
            </p:sp>
          </p:grpSp>
          <p:grpSp>
            <p:nvGrpSpPr>
              <p:cNvPr id="8" name="Group 156"/>
              <p:cNvGrpSpPr>
                <a:grpSpLocks/>
              </p:cNvGrpSpPr>
              <p:nvPr/>
            </p:nvGrpSpPr>
            <p:grpSpPr bwMode="auto">
              <a:xfrm>
                <a:off x="1231211" y="2921579"/>
                <a:ext cx="543667" cy="289200"/>
                <a:chOff x="1231211" y="2921579"/>
                <a:chExt cx="543667" cy="289200"/>
              </a:xfrm>
            </p:grpSpPr>
            <p:sp>
              <p:nvSpPr>
                <p:cNvPr id="75" name="Freeform 108"/>
                <p:cNvSpPr>
                  <a:spLocks noChangeAspect="1"/>
                </p:cNvSpPr>
                <p:nvPr/>
              </p:nvSpPr>
              <p:spPr bwMode="auto">
                <a:xfrm>
                  <a:off x="1291306" y="2993019"/>
                  <a:ext cx="242858" cy="163518"/>
                </a:xfrm>
                <a:custGeom>
                  <a:avLst/>
                  <a:gdLst/>
                  <a:ahLst/>
                  <a:cxnLst>
                    <a:cxn ang="0">
                      <a:pos x="0" y="248"/>
                    </a:cxn>
                    <a:cxn ang="0">
                      <a:pos x="48" y="8"/>
                    </a:cxn>
                    <a:cxn ang="0">
                      <a:pos x="192" y="200"/>
                    </a:cxn>
                    <a:cxn ang="0">
                      <a:pos x="336" y="248"/>
                    </a:cxn>
                  </a:cxnLst>
                  <a:rect l="0" t="0" r="r" b="b"/>
                  <a:pathLst>
                    <a:path w="336" h="248">
                      <a:moveTo>
                        <a:pt x="0" y="248"/>
                      </a:moveTo>
                      <a:cubicBezTo>
                        <a:pt x="8" y="132"/>
                        <a:pt x="16" y="16"/>
                        <a:pt x="48" y="8"/>
                      </a:cubicBezTo>
                      <a:cubicBezTo>
                        <a:pt x="80" y="0"/>
                        <a:pt x="144" y="160"/>
                        <a:pt x="192" y="200"/>
                      </a:cubicBezTo>
                      <a:cubicBezTo>
                        <a:pt x="240" y="240"/>
                        <a:pt x="288" y="244"/>
                        <a:pt x="336" y="248"/>
                      </a:cubicBezTo>
                    </a:path>
                  </a:pathLst>
                </a:custGeom>
                <a:noFill/>
                <a:ln w="95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800">
                    <a:solidFill>
                      <a:srgbClr val="000000"/>
                    </a:solidFill>
                    <a:latin typeface="Arial Narrow"/>
                    <a:ea typeface="ＭＳ Ｐゴシック" pitchFamily="84" charset="-128"/>
                    <a:cs typeface="ＭＳ Ｐゴシック" pitchFamily="84" charset="-128"/>
                  </a:endParaRPr>
                </a:p>
              </p:txBody>
            </p:sp>
            <p:sp>
              <p:nvSpPr>
                <p:cNvPr id="76" name="Freeform 108"/>
                <p:cNvSpPr>
                  <a:spLocks noChangeAspect="1"/>
                </p:cNvSpPr>
                <p:nvPr/>
              </p:nvSpPr>
              <p:spPr bwMode="auto">
                <a:xfrm>
                  <a:off x="1375433" y="2945393"/>
                  <a:ext cx="315876" cy="214319"/>
                </a:xfrm>
                <a:custGeom>
                  <a:avLst/>
                  <a:gdLst/>
                  <a:ahLst/>
                  <a:cxnLst>
                    <a:cxn ang="0">
                      <a:pos x="0" y="248"/>
                    </a:cxn>
                    <a:cxn ang="0">
                      <a:pos x="48" y="8"/>
                    </a:cxn>
                    <a:cxn ang="0">
                      <a:pos x="192" y="200"/>
                    </a:cxn>
                    <a:cxn ang="0">
                      <a:pos x="336" y="248"/>
                    </a:cxn>
                  </a:cxnLst>
                  <a:rect l="0" t="0" r="r" b="b"/>
                  <a:pathLst>
                    <a:path w="336" h="248">
                      <a:moveTo>
                        <a:pt x="0" y="248"/>
                      </a:moveTo>
                      <a:cubicBezTo>
                        <a:pt x="8" y="132"/>
                        <a:pt x="16" y="16"/>
                        <a:pt x="48" y="8"/>
                      </a:cubicBezTo>
                      <a:cubicBezTo>
                        <a:pt x="80" y="0"/>
                        <a:pt x="144" y="160"/>
                        <a:pt x="192" y="200"/>
                      </a:cubicBezTo>
                      <a:cubicBezTo>
                        <a:pt x="240" y="240"/>
                        <a:pt x="288" y="244"/>
                        <a:pt x="336" y="248"/>
                      </a:cubicBezTo>
                    </a:path>
                  </a:pathLst>
                </a:custGeom>
                <a:noFill/>
                <a:ln w="95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defTabSz="457200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800">
                    <a:solidFill>
                      <a:srgbClr val="000000"/>
                    </a:solidFill>
                    <a:latin typeface="Arial Narrow"/>
                    <a:ea typeface="ＭＳ Ｐゴシック" pitchFamily="84" charset="-128"/>
                    <a:cs typeface="ＭＳ Ｐゴシック" pitchFamily="84" charset="-128"/>
                  </a:endParaRPr>
                </a:p>
              </p:txBody>
            </p:sp>
            <p:sp>
              <p:nvSpPr>
                <p:cNvPr id="25620" name="Rectangle 76"/>
                <p:cNvSpPr>
                  <a:spLocks noChangeArrowheads="1"/>
                </p:cNvSpPr>
                <p:nvPr/>
              </p:nvSpPr>
              <p:spPr bwMode="auto">
                <a:xfrm>
                  <a:off x="1346782" y="3069757"/>
                  <a:ext cx="155905" cy="98746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  <a:latin typeface="Times" pitchFamily="84" charset="0"/>
                    <a:ea typeface="ＭＳ Ｐゴシック" pitchFamily="84" charset="-128"/>
                    <a:cs typeface="ＭＳ Ｐゴシック" pitchFamily="84" charset="-128"/>
                  </a:endParaRPr>
                </a:p>
              </p:txBody>
            </p:sp>
            <p:cxnSp>
              <p:nvCxnSpPr>
                <p:cNvPr id="25621" name="Straight Connector 77"/>
                <p:cNvCxnSpPr>
                  <a:cxnSpLocks noChangeShapeType="1"/>
                </p:cNvCxnSpPr>
                <p:nvPr/>
              </p:nvCxnSpPr>
              <p:spPr bwMode="auto">
                <a:xfrm rot="10800000">
                  <a:off x="1287076" y="3086347"/>
                  <a:ext cx="309247" cy="1089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</p:cxnSp>
            <p:sp>
              <p:nvSpPr>
                <p:cNvPr id="25622" name="Rectangle 78"/>
                <p:cNvSpPr>
                  <a:spLocks noChangeArrowheads="1"/>
                </p:cNvSpPr>
                <p:nvPr/>
              </p:nvSpPr>
              <p:spPr bwMode="auto">
                <a:xfrm>
                  <a:off x="1383112" y="3135621"/>
                  <a:ext cx="155905" cy="75158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  <a:latin typeface="Times" pitchFamily="84" charset="0"/>
                    <a:ea typeface="ＭＳ Ｐゴシック" pitchFamily="84" charset="-128"/>
                    <a:cs typeface="ＭＳ Ｐゴシック" pitchFamily="84" charset="-128"/>
                  </a:endParaRPr>
                </a:p>
              </p:txBody>
            </p:sp>
            <p:cxnSp>
              <p:nvCxnSpPr>
                <p:cNvPr id="25623" name="Straight Connector 79"/>
                <p:cNvCxnSpPr>
                  <a:cxnSpLocks noChangeShapeType="1"/>
                </p:cNvCxnSpPr>
                <p:nvPr/>
              </p:nvCxnSpPr>
              <p:spPr bwMode="auto">
                <a:xfrm rot="10800000">
                  <a:off x="1231211" y="3160504"/>
                  <a:ext cx="543667" cy="108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  <p:cxnSp>
              <p:nvCxnSpPr>
                <p:cNvPr id="25624" name="Straight Connector 80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1142247" y="3065006"/>
                  <a:ext cx="288000" cy="1146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</p:cxnSp>
          </p:grpSp>
        </p:grpSp>
      </p:grpSp>
      <p:pic>
        <p:nvPicPr>
          <p:cNvPr id="50" name="Picture 49" descr="EigerModule.eps"/>
          <p:cNvPicPr>
            <a:picLocks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269875" y="709613"/>
            <a:ext cx="3780000" cy="2340000"/>
          </a:xfrm>
          <a:prstGeom prst="rect">
            <a:avLst/>
          </a:prstGeom>
        </p:spPr>
      </p:pic>
      <p:sp>
        <p:nvSpPr>
          <p:cNvPr id="37" name="Slide Number Placeholder 82"/>
          <p:cNvSpPr txBox="1">
            <a:spLocks/>
          </p:cNvSpPr>
          <p:nvPr/>
        </p:nvSpPr>
        <p:spPr>
          <a:xfrm>
            <a:off x="8115300" y="6577013"/>
            <a:ext cx="723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 defTabSz="457200" eaLnBrk="1" hangingPunct="1">
              <a:defRPr/>
            </a:pPr>
            <a:r>
              <a:rPr lang="de-DE" sz="800" smtClean="0">
                <a:solidFill>
                  <a:srgbClr val="000000">
                    <a:tint val="75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                   </a:t>
            </a:r>
            <a:fld id="{90C714E5-4A28-4C2B-A2C3-BB90E2C387BC}" type="slidenum">
              <a:rPr lang="de-DE" sz="800" smtClean="0">
                <a:solidFill>
                  <a:srgbClr val="000000">
                    <a:tint val="75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algn="r" defTabSz="457200" eaLnBrk="1" hangingPunct="1">
                <a:defRPr/>
              </a:pPr>
              <a:t>14</a:t>
            </a:fld>
            <a:endParaRPr lang="de-DE" sz="800" dirty="0">
              <a:solidFill>
                <a:srgbClr val="000000">
                  <a:tint val="75000"/>
                </a:srgbClr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7" descr="EIGER9M.png"/>
          <p:cNvPicPr>
            <a:picLocks noChangeAspect="1"/>
          </p:cNvPicPr>
          <p:nvPr/>
        </p:nvPicPr>
        <p:blipFill>
          <a:blip r:embed="rId2"/>
          <a:srcRect l="3094" t="1160" r="4643" b="22037"/>
          <a:stretch>
            <a:fillRect/>
          </a:stretch>
        </p:blipFill>
        <p:spPr bwMode="auto">
          <a:xfrm>
            <a:off x="5929313" y="1329798"/>
            <a:ext cx="3125787" cy="347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21" descr="Eiger500k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963" y="860425"/>
            <a:ext cx="2887662" cy="183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20" descr="Eiger1.5M_new.png"/>
          <p:cNvPicPr>
            <a:picLocks noChangeAspect="1"/>
          </p:cNvPicPr>
          <p:nvPr/>
        </p:nvPicPr>
        <p:blipFill>
          <a:blip r:embed="rId4"/>
          <a:srcRect l="755" t="656" r="755" b="1312"/>
          <a:stretch>
            <a:fillRect/>
          </a:stretch>
        </p:blipFill>
        <p:spPr bwMode="auto">
          <a:xfrm>
            <a:off x="3175000" y="1625600"/>
            <a:ext cx="2625725" cy="150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Title 1"/>
          <p:cNvSpPr txBox="1">
            <a:spLocks/>
          </p:cNvSpPr>
          <p:nvPr/>
        </p:nvSpPr>
        <p:spPr bwMode="auto">
          <a:xfrm>
            <a:off x="1619250" y="144463"/>
            <a:ext cx="7162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606060"/>
                </a:solidFill>
                <a:effectLst/>
                <a:uLnTx/>
                <a:uFillTx/>
                <a:latin typeface="Arial Narrow" pitchFamily="84" charset="0"/>
                <a:ea typeface="ヒラギノ角ゴ Pro W3" pitchFamily="84" charset="-128"/>
                <a:cs typeface="+mj-cs"/>
              </a:rPr>
              <a:t>Eiger</a:t>
            </a:r>
            <a:r>
              <a:rPr kumimoji="0" lang="en-US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606060"/>
                </a:solidFill>
                <a:effectLst/>
                <a:uLnTx/>
                <a:uFillTx/>
                <a:latin typeface="Arial Narrow" pitchFamily="84" charset="0"/>
                <a:ea typeface="ヒラギノ角ゴ Pro W3" pitchFamily="84" charset="-128"/>
                <a:cs typeface="+mj-cs"/>
              </a:rPr>
              <a:t> Systems</a:t>
            </a:r>
          </a:p>
        </p:txBody>
      </p:sp>
      <p:graphicFrame>
        <p:nvGraphicFramePr>
          <p:cNvPr id="44" name="Table 43"/>
          <p:cNvGraphicFramePr>
            <a:graphicFrameLocks noGrp="1"/>
          </p:cNvGraphicFramePr>
          <p:nvPr/>
        </p:nvGraphicFramePr>
        <p:xfrm>
          <a:off x="1627717" y="4961468"/>
          <a:ext cx="5281083" cy="1534193"/>
        </p:xfrm>
        <a:graphic>
          <a:graphicData uri="http://schemas.openxmlformats.org/drawingml/2006/table">
            <a:tbl>
              <a:tblPr/>
              <a:tblGrid>
                <a:gridCol w="1021370"/>
                <a:gridCol w="1072207"/>
                <a:gridCol w="1130106"/>
                <a:gridCol w="734988"/>
                <a:gridCol w="1322412"/>
              </a:tblGrid>
              <a:tr h="17462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/>
                        <a:ea typeface="ＭＳ Ｐゴシック" pitchFamily="-123" charset="-128"/>
                        <a:cs typeface="ＭＳ Ｐゴシック" pitchFamily="-12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ea typeface="ＭＳ Ｐゴシック" pitchFamily="-123" charset="-128"/>
                          <a:cs typeface="ＭＳ Ｐゴシック" pitchFamily="-123" charset="-128"/>
                        </a:rPr>
                        <a:t>Pixel array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ea typeface="ＭＳ Ｐゴシック" pitchFamily="-123" charset="-128"/>
                          <a:cs typeface="ＭＳ Ｐゴシック" pitchFamily="-123" charset="-128"/>
                        </a:rPr>
                        <a:t>Size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ea typeface="ＭＳ Ｐゴシック" pitchFamily="-123" charset="-128"/>
                          <a:cs typeface="ＭＳ Ｐゴシック" pitchFamily="-123" charset="-128"/>
                        </a:rPr>
                        <a:t>Frame rate</a:t>
                      </a: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ea typeface="ＭＳ Ｐゴシック" pitchFamily="-123" charset="-128"/>
                          <a:cs typeface="ＭＳ Ｐゴシック" pitchFamily="-123" charset="-128"/>
                        </a:rPr>
                        <a:t>1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/>
                        <a:ea typeface="ＭＳ Ｐゴシック" pitchFamily="-123" charset="-128"/>
                        <a:cs typeface="ＭＳ Ｐゴシック" pitchFamily="-123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ea typeface="ＭＳ Ｐゴシック" pitchFamily="-123" charset="-128"/>
                          <a:cs typeface="ＭＳ Ｐゴシック" pitchFamily="-123" charset="-128"/>
                        </a:rPr>
                        <a:t>On board storage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ea typeface="ＭＳ Ｐゴシック" pitchFamily="-123" charset="-128"/>
                          <a:cs typeface="ＭＳ Ｐゴシック" pitchFamily="-123" charset="-128"/>
                        </a:rPr>
                        <a:t>(frames/4 bits)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0990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ＭＳ Ｐゴシック" pitchFamily="-123" charset="-128"/>
                          <a:cs typeface="ＭＳ Ｐゴシック" pitchFamily="-123" charset="-128"/>
                        </a:rPr>
                        <a:t>Module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ＭＳ Ｐゴシック" pitchFamily="-123" charset="-128"/>
                          <a:cs typeface="ＭＳ Ｐゴシック" pitchFamily="-123" charset="-128"/>
                        </a:rPr>
                        <a:t> 512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ＭＳ Ｐゴシック" pitchFamily="-123" charset="-128"/>
                          <a:cs typeface="ＭＳ Ｐゴシック" pitchFamily="-123" charset="-128"/>
                        </a:rPr>
                        <a:t>x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ＭＳ Ｐゴシック" pitchFamily="-123" charset="-128"/>
                          <a:cs typeface="ＭＳ Ｐゴシック" pitchFamily="-123" charset="-128"/>
                        </a:rPr>
                        <a:t> 1024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ＭＳ Ｐゴシック" pitchFamily="-123" charset="-128"/>
                          <a:cs typeface="ＭＳ Ｐゴシック" pitchFamily="-123" charset="-128"/>
                        </a:rPr>
                        <a:t>38x77 mm</a:t>
                      </a: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ＭＳ Ｐゴシック" pitchFamily="-123" charset="-128"/>
                          <a:cs typeface="ＭＳ Ｐゴシック" pitchFamily="-123" charset="-128"/>
                        </a:rPr>
                        <a:t>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/>
                        <a:ea typeface="ＭＳ Ｐゴシック" pitchFamily="-123" charset="-128"/>
                        <a:cs typeface="ＭＳ Ｐゴシック" pitchFamily="-123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ＭＳ Ｐゴシック" pitchFamily="-123" charset="-128"/>
                          <a:cs typeface="ＭＳ Ｐゴシック" pitchFamily="-123" charset="-128"/>
                        </a:rPr>
                        <a:t>12 kHz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ＭＳ Ｐゴシック" pitchFamily="-123" charset="-128"/>
                          <a:cs typeface="ＭＳ Ｐゴシック" pitchFamily="-123" charset="-128"/>
                        </a:rPr>
                        <a:t>~32,740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5561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ＭＳ Ｐゴシック" pitchFamily="-123" charset="-128"/>
                          <a:cs typeface="ＭＳ Ｐゴシック" pitchFamily="-123" charset="-128"/>
                        </a:rPr>
                        <a:t>1.5M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ＭＳ Ｐゴシック" pitchFamily="-123" charset="-128"/>
                          <a:cs typeface="ＭＳ Ｐゴシック" pitchFamily="-123" charset="-128"/>
                        </a:rPr>
                        <a:t>512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ＭＳ Ｐゴシック" pitchFamily="-123" charset="-128"/>
                          <a:cs typeface="ＭＳ Ｐゴシック" pitchFamily="-123" charset="-128"/>
                        </a:rPr>
                        <a:t>x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ＭＳ Ｐゴシック" pitchFamily="-123" charset="-128"/>
                          <a:cs typeface="ＭＳ Ｐゴシック" pitchFamily="-123" charset="-128"/>
                        </a:rPr>
                        <a:t> 3072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ＭＳ Ｐゴシック" pitchFamily="-123" charset="-128"/>
                          <a:cs typeface="ＭＳ Ｐゴシック" pitchFamily="-123" charset="-128"/>
                        </a:rPr>
                        <a:t>38x238 mm</a:t>
                      </a: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ＭＳ Ｐゴシック" pitchFamily="-123" charset="-128"/>
                          <a:cs typeface="ＭＳ Ｐゴシック" pitchFamily="-123" charset="-128"/>
                        </a:rPr>
                        <a:t>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/>
                        <a:ea typeface="ＭＳ Ｐゴシック" pitchFamily="-123" charset="-128"/>
                        <a:cs typeface="ＭＳ Ｐゴシック" pitchFamily="-123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ＭＳ Ｐゴシック" pitchFamily="-123" charset="-128"/>
                          <a:cs typeface="ＭＳ Ｐゴシック" pitchFamily="-123" charset="-128"/>
                        </a:rPr>
                        <a:t>12 kHz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ＭＳ Ｐゴシック" pitchFamily="-123" charset="-128"/>
                          <a:cs typeface="ＭＳ Ｐゴシック" pitchFamily="-123" charset="-128"/>
                        </a:rPr>
                        <a:t>~32,740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5561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ＭＳ Ｐゴシック" pitchFamily="-123" charset="-128"/>
                          <a:cs typeface="ＭＳ Ｐゴシック" pitchFamily="-123" charset="-128"/>
                        </a:rPr>
                        <a:t>9M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ＭＳ Ｐゴシック" pitchFamily="-123" charset="-128"/>
                          <a:cs typeface="ＭＳ Ｐゴシック" pitchFamily="-123" charset="-128"/>
                        </a:rPr>
                        <a:t> 3072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ＭＳ Ｐゴシック" pitchFamily="-123" charset="-128"/>
                          <a:cs typeface="ＭＳ Ｐゴシック" pitchFamily="-123" charset="-128"/>
                        </a:rPr>
                        <a:t>x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ＭＳ Ｐゴシック" pitchFamily="-123" charset="-128"/>
                          <a:cs typeface="ＭＳ Ｐゴシック" pitchFamily="-123" charset="-128"/>
                        </a:rPr>
                        <a:t> 3072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ＭＳ Ｐゴシック" pitchFamily="-123" charset="-128"/>
                          <a:cs typeface="ＭＳ Ｐゴシック" pitchFamily="-123" charset="-128"/>
                        </a:rPr>
                        <a:t>233x238 mm</a:t>
                      </a: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ＭＳ Ｐゴシック" pitchFamily="-123" charset="-128"/>
                          <a:cs typeface="ＭＳ Ｐゴシック" pitchFamily="-123" charset="-128"/>
                        </a:rPr>
                        <a:t>2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ＭＳ Ｐゴシック" pitchFamily="-123" charset="-128"/>
                          <a:cs typeface="ＭＳ Ｐゴシック" pitchFamily="-123" charset="-128"/>
                        </a:rPr>
                        <a:t>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ＭＳ Ｐゴシック" pitchFamily="-123" charset="-128"/>
                          <a:cs typeface="ＭＳ Ｐゴシック" pitchFamily="-123" charset="-128"/>
                        </a:rPr>
                        <a:t>12 kHz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ＭＳ Ｐゴシック" pitchFamily="-123" charset="-128"/>
                          <a:cs typeface="ＭＳ Ｐゴシック" pitchFamily="-123" charset="-128"/>
                        </a:rPr>
                        <a:t>~32,740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45" name="TextBox 8"/>
          <p:cNvSpPr txBox="1">
            <a:spLocks noChangeArrowheads="1"/>
          </p:cNvSpPr>
          <p:nvPr/>
        </p:nvSpPr>
        <p:spPr bwMode="auto">
          <a:xfrm>
            <a:off x="4513263" y="925513"/>
            <a:ext cx="206216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800" b="1">
                <a:latin typeface="Arial Narrow" pitchFamily="84" charset="0"/>
                <a:ea typeface="Arial Narrow" pitchFamily="84" charset="0"/>
                <a:cs typeface="Arial Narrow" pitchFamily="84" charset="0"/>
              </a:rPr>
              <a:t>Multi-module detectors</a:t>
            </a:r>
          </a:p>
        </p:txBody>
      </p:sp>
      <p:sp>
        <p:nvSpPr>
          <p:cNvPr id="46" name="TextBox 10"/>
          <p:cNvSpPr txBox="1">
            <a:spLocks noChangeArrowheads="1"/>
          </p:cNvSpPr>
          <p:nvPr/>
        </p:nvSpPr>
        <p:spPr bwMode="auto">
          <a:xfrm>
            <a:off x="1619250" y="925513"/>
            <a:ext cx="1135063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800" b="1">
                <a:solidFill>
                  <a:schemeClr val="bg1"/>
                </a:solidFill>
                <a:latin typeface="Arial Narrow" pitchFamily="84" charset="0"/>
                <a:ea typeface="Arial Narrow" pitchFamily="84" charset="0"/>
                <a:cs typeface="Arial Narrow" pitchFamily="84" charset="0"/>
              </a:rPr>
              <a:t>500k module</a:t>
            </a:r>
          </a:p>
        </p:txBody>
      </p:sp>
      <p:sp>
        <p:nvSpPr>
          <p:cNvPr id="47" name="Line 5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TextBox 6"/>
          <p:cNvSpPr txBox="1">
            <a:spLocks noChangeArrowheads="1"/>
          </p:cNvSpPr>
          <p:nvPr/>
        </p:nvSpPr>
        <p:spPr bwMode="auto">
          <a:xfrm>
            <a:off x="0" y="6596063"/>
            <a:ext cx="86614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342900" indent="-342900" algn="ctr"/>
            <a:r>
              <a:rPr lang="en-US" sz="1200" dirty="0" smtClean="0">
                <a:latin typeface="Arial Narrow" pitchFamily="84" charset="0"/>
              </a:rPr>
              <a:t>1) 8 bit, equivalent to ~4@22 kHz or ~12@8kHz </a:t>
            </a:r>
            <a:endParaRPr lang="en-US" sz="1200" dirty="0">
              <a:latin typeface="Arial Narrow" pitchFamily="84" charset="0"/>
            </a:endParaRPr>
          </a:p>
        </p:txBody>
      </p:sp>
      <p:pic>
        <p:nvPicPr>
          <p:cNvPr id="52" name="Picture 13" descr="e14438_1_ct_000278log.png"/>
          <p:cNvPicPr>
            <a:picLocks noChangeAspect="1"/>
          </p:cNvPicPr>
          <p:nvPr/>
        </p:nvPicPr>
        <p:blipFill>
          <a:blip r:embed="rId5"/>
          <a:srcRect l="9793" t="10710" r="9793" b="10710"/>
          <a:stretch>
            <a:fillRect/>
          </a:stretch>
        </p:blipFill>
        <p:spPr bwMode="auto">
          <a:xfrm rot="10800000">
            <a:off x="139700" y="2957513"/>
            <a:ext cx="36957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" name="Rectangle 14"/>
          <p:cNvSpPr>
            <a:spLocks noChangeArrowheads="1"/>
          </p:cNvSpPr>
          <p:nvPr/>
        </p:nvSpPr>
        <p:spPr bwMode="auto">
          <a:xfrm>
            <a:off x="255588" y="3030538"/>
            <a:ext cx="27717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600" b="1">
                <a:solidFill>
                  <a:schemeClr val="bg1"/>
                </a:solidFill>
                <a:latin typeface="Arial Narrow" pitchFamily="84" charset="0"/>
                <a:ea typeface="Arial Narrow" pitchFamily="84" charset="0"/>
                <a:cs typeface="Arial Narrow" pitchFamily="84" charset="0"/>
              </a:rPr>
              <a:t>First 500k in operation @ PSI</a:t>
            </a:r>
          </a:p>
        </p:txBody>
      </p:sp>
      <p:sp>
        <p:nvSpPr>
          <p:cNvPr id="54" name="TextBox 16"/>
          <p:cNvSpPr txBox="1">
            <a:spLocks noChangeArrowheads="1"/>
          </p:cNvSpPr>
          <p:nvPr/>
        </p:nvSpPr>
        <p:spPr bwMode="auto">
          <a:xfrm>
            <a:off x="166688" y="2319338"/>
            <a:ext cx="1703387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800" b="1" dirty="0">
                <a:solidFill>
                  <a:schemeClr val="bg1"/>
                </a:solidFill>
                <a:latin typeface="Arial Narrow" pitchFamily="84" charset="0"/>
                <a:ea typeface="Arial Narrow" pitchFamily="84" charset="0"/>
                <a:cs typeface="Arial Narrow" pitchFamily="84" charset="0"/>
              </a:rPr>
              <a:t>2x4 chips, ~4x8 cm</a:t>
            </a:r>
          </a:p>
        </p:txBody>
      </p:sp>
      <p:sp>
        <p:nvSpPr>
          <p:cNvPr id="55" name="TextBox 17"/>
          <p:cNvSpPr txBox="1">
            <a:spLocks noChangeArrowheads="1"/>
          </p:cNvSpPr>
          <p:nvPr/>
        </p:nvSpPr>
        <p:spPr bwMode="auto">
          <a:xfrm>
            <a:off x="4767263" y="2976563"/>
            <a:ext cx="468312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800" b="1">
                <a:latin typeface="Arial Narrow" pitchFamily="84" charset="0"/>
                <a:ea typeface="Arial Narrow" pitchFamily="84" charset="0"/>
                <a:cs typeface="Arial Narrow" pitchFamily="84" charset="0"/>
              </a:rPr>
              <a:t>1.5 M</a:t>
            </a:r>
          </a:p>
        </p:txBody>
      </p:sp>
      <p:sp>
        <p:nvSpPr>
          <p:cNvPr id="56" name="TextBox 18"/>
          <p:cNvSpPr txBox="1">
            <a:spLocks noChangeArrowheads="1"/>
          </p:cNvSpPr>
          <p:nvPr/>
        </p:nvSpPr>
        <p:spPr bwMode="auto">
          <a:xfrm>
            <a:off x="8424863" y="4279900"/>
            <a:ext cx="312737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800" b="1">
                <a:latin typeface="Arial Narrow" pitchFamily="84" charset="0"/>
                <a:ea typeface="Arial Narrow" pitchFamily="84" charset="0"/>
                <a:cs typeface="Arial Narrow" pitchFamily="84" charset="0"/>
              </a:rPr>
              <a:t>9 M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378700" y="5372100"/>
            <a:ext cx="1676400" cy="8589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700" dirty="0" smtClean="0">
                <a:latin typeface="Arial Narrow"/>
                <a:cs typeface="Arial Narrow"/>
              </a:rPr>
              <a:t>Data processing is fully parallel on multi module systems</a:t>
            </a:r>
            <a:endParaRPr lang="en-US" sz="1700" dirty="0">
              <a:latin typeface="Arial Narrow"/>
              <a:cs typeface="Arial Narrow"/>
            </a:endParaRPr>
          </a:p>
        </p:txBody>
      </p:sp>
      <p:sp>
        <p:nvSpPr>
          <p:cNvPr id="60" name="Slide Number Placeholder 82"/>
          <p:cNvSpPr txBox="1">
            <a:spLocks/>
          </p:cNvSpPr>
          <p:nvPr/>
        </p:nvSpPr>
        <p:spPr>
          <a:xfrm>
            <a:off x="8115300" y="6577013"/>
            <a:ext cx="723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                   </a:t>
            </a:r>
            <a:fld id="{90C714E5-4A28-4C2B-A2C3-BB90E2C387BC}" type="slidenum">
              <a:rPr kumimoji="0" lang="de-DE" sz="8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graphicFrame>
        <p:nvGraphicFramePr>
          <p:cNvPr id="61" name="Table 60"/>
          <p:cNvGraphicFramePr>
            <a:graphicFrameLocks noGrp="1"/>
          </p:cNvGraphicFramePr>
          <p:nvPr/>
        </p:nvGraphicFramePr>
        <p:xfrm>
          <a:off x="203200" y="4724399"/>
          <a:ext cx="8763000" cy="1828801"/>
        </p:xfrm>
        <a:graphic>
          <a:graphicData uri="http://schemas.openxmlformats.org/drawingml/2006/table">
            <a:tbl>
              <a:tblPr/>
              <a:tblGrid>
                <a:gridCol w="1320800"/>
                <a:gridCol w="1181100"/>
                <a:gridCol w="1682750"/>
                <a:gridCol w="1114425"/>
                <a:gridCol w="1114425"/>
                <a:gridCol w="1117600"/>
                <a:gridCol w="1231900"/>
              </a:tblGrid>
              <a:tr h="631825">
                <a:tc>
                  <a:txBody>
                    <a:bodyPr/>
                    <a:lstStyle>
                      <a:lvl1pPr defTabSz="457200"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1pPr>
                      <a:lvl2pPr marL="37931725" indent="-37474525" defTabSz="45720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2pPr>
                      <a:lvl3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3pPr>
                      <a:lvl4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4pPr>
                      <a:lvl5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5pPr>
                      <a:lvl6pPr marL="4572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6pPr>
                      <a:lvl7pPr marL="9144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7pPr>
                      <a:lvl8pPr marL="1371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8pPr>
                      <a:lvl9pPr marL="18288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de-DE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1pPr>
                      <a:lvl2pPr marL="37931725" indent="-37474525" defTabSz="45720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2pPr>
                      <a:lvl3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3pPr>
                      <a:lvl4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4pPr>
                      <a:lvl5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5pPr>
                      <a:lvl6pPr marL="4572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6pPr>
                      <a:lvl7pPr marL="9144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7pPr>
                      <a:lvl8pPr marL="1371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8pPr>
                      <a:lvl9pPr marL="18288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Number of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pixels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1pPr>
                      <a:lvl2pPr marL="37931725" indent="-37474525" defTabSz="45720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2pPr>
                      <a:lvl3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3pPr>
                      <a:lvl4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4pPr>
                      <a:lvl5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5pPr>
                      <a:lvl6pPr marL="4572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6pPr>
                      <a:lvl7pPr marL="9144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7pPr>
                      <a:lvl8pPr marL="1371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8pPr>
                      <a:lvl9pPr marL="18288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On board storage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(frames/4 bits)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1pPr>
                      <a:lvl2pPr marL="37931725" indent="-37474525" defTabSz="45720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2pPr>
                      <a:lvl3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3pPr>
                      <a:lvl4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4pPr>
                      <a:lvl5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5pPr>
                      <a:lvl6pPr marL="4572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6pPr>
                      <a:lvl7pPr marL="9144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7pPr>
                      <a:lvl8pPr marL="1371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8pPr>
                      <a:lvl9pPr marL="18288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Data rate</a:t>
                      </a:r>
                      <a:r>
                        <a:rPr kumimoji="0" lang="en-US" altLang="de-DE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</a:t>
                      </a:r>
                      <a:endParaRPr kumimoji="0" lang="en-US" altLang="de-DE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 @ 12 kHz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1pPr>
                      <a:lvl2pPr marL="37931725" indent="-37474525" defTabSz="45720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2pPr>
                      <a:lvl3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3pPr>
                      <a:lvl4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4pPr>
                      <a:lvl5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5pPr>
                      <a:lvl6pPr marL="4572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6pPr>
                      <a:lvl7pPr marL="9144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7pPr>
                      <a:lvl8pPr marL="1371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8pPr>
                      <a:lvl9pPr marL="18288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Data rate</a:t>
                      </a:r>
                      <a:r>
                        <a:rPr kumimoji="0" lang="en-US" altLang="de-DE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2</a:t>
                      </a: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  @ 1kH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1pPr>
                      <a:lvl2pPr marL="37931725" indent="-37474525" defTabSz="45720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2pPr>
                      <a:lvl3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3pPr>
                      <a:lvl4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4pPr>
                      <a:lvl5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5pPr>
                      <a:lvl6pPr marL="4572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6pPr>
                      <a:lvl7pPr marL="9144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7pPr>
                      <a:lvl8pPr marL="1371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8pPr>
                      <a:lvl9pPr marL="18288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Data rate</a:t>
                      </a:r>
                      <a:r>
                        <a:rPr kumimoji="0" lang="en-US" altLang="de-DE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3</a:t>
                      </a:r>
                      <a:endParaRPr kumimoji="0" lang="en-US" altLang="de-DE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@ 100 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1pPr>
                      <a:lvl2pPr marL="37931725" indent="-37474525" defTabSz="45720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2pPr>
                      <a:lvl3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3pPr>
                      <a:lvl4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4pPr>
                      <a:lvl5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5pPr>
                      <a:lvl6pPr marL="4572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6pPr>
                      <a:lvl7pPr marL="9144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7pPr>
                      <a:lvl8pPr marL="1371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8pPr>
                      <a:lvl9pPr marL="18288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Data rate</a:t>
                      </a:r>
                      <a:r>
                        <a:rPr kumimoji="0" lang="en-US" altLang="de-DE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4</a:t>
                      </a:r>
                      <a:endParaRPr kumimoji="0" lang="en-US" altLang="de-DE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@ 10 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98488">
                <a:tc>
                  <a:txBody>
                    <a:bodyPr/>
                    <a:lstStyle>
                      <a:lvl1pPr defTabSz="457200"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1pPr>
                      <a:lvl2pPr marL="37931725" indent="-37474525" defTabSz="45720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2pPr>
                      <a:lvl3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3pPr>
                      <a:lvl4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4pPr>
                      <a:lvl5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5pPr>
                      <a:lvl6pPr marL="4572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6pPr>
                      <a:lvl7pPr marL="9144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7pPr>
                      <a:lvl8pPr marL="1371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8pPr>
                      <a:lvl9pPr marL="18288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Module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1pPr>
                      <a:lvl2pPr marL="37931725" indent="-37474525" defTabSz="45720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2pPr>
                      <a:lvl3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3pPr>
                      <a:lvl4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4pPr>
                      <a:lvl5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5pPr>
                      <a:lvl6pPr marL="4572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6pPr>
                      <a:lvl7pPr marL="9144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7pPr>
                      <a:lvl8pPr marL="1371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8pPr>
                      <a:lvl9pPr marL="18288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524 k 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(512 x 1024)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1pPr>
                      <a:lvl2pPr marL="37931725" indent="-37474525" defTabSz="45720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2pPr>
                      <a:lvl3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3pPr>
                      <a:lvl4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4pPr>
                      <a:lvl5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5pPr>
                      <a:lvl6pPr marL="4572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6pPr>
                      <a:lvl7pPr marL="9144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7pPr>
                      <a:lvl8pPr marL="1371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8pPr>
                      <a:lvl9pPr marL="18288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~32,740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1pPr>
                      <a:lvl2pPr marL="37931725" indent="-37474525" defTabSz="45720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2pPr>
                      <a:lvl3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3pPr>
                      <a:lvl4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4pPr>
                      <a:lvl5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5pPr>
                      <a:lvl6pPr marL="4572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6pPr>
                      <a:lvl7pPr marL="9144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7pPr>
                      <a:lvl8pPr marL="1371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8pPr>
                      <a:lvl9pPr marL="18288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50.3 Gb/s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1pPr>
                      <a:lvl2pPr marL="37931725" indent="-37474525" defTabSz="45720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2pPr>
                      <a:lvl3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3pPr>
                      <a:lvl4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4pPr>
                      <a:lvl5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5pPr>
                      <a:lvl6pPr marL="4572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6pPr>
                      <a:lvl7pPr marL="9144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7pPr>
                      <a:lvl8pPr marL="1371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8pPr>
                      <a:lvl9pPr marL="18288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6.29 Gb/s</a:t>
                      </a:r>
                      <a:r>
                        <a:rPr kumimoji="0" lang="en-US" altLang="de-DE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*</a:t>
                      </a:r>
                      <a:endParaRPr kumimoji="0" lang="en-US" altLang="de-DE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1pPr>
                      <a:lvl2pPr marL="37931725" indent="-37474525" defTabSz="45720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2pPr>
                      <a:lvl3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3pPr>
                      <a:lvl4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4pPr>
                      <a:lvl5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5pPr>
                      <a:lvl6pPr marL="4572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6pPr>
                      <a:lvl7pPr marL="9144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7pPr>
                      <a:lvl8pPr marL="1371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8pPr>
                      <a:lvl9pPr marL="18288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839 Mb/s</a:t>
                      </a:r>
                      <a:r>
                        <a:rPr kumimoji="0" lang="en-US" altLang="de-DE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*</a:t>
                      </a:r>
                      <a:endParaRPr kumimoji="0" lang="en-US" altLang="de-DE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1pPr>
                      <a:lvl2pPr marL="37931725" indent="-37474525" defTabSz="45720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2pPr>
                      <a:lvl3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3pPr>
                      <a:lvl4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4pPr>
                      <a:lvl5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5pPr>
                      <a:lvl6pPr marL="4572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6pPr>
                      <a:lvl7pPr marL="9144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7pPr>
                      <a:lvl8pPr marL="1371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8pPr>
                      <a:lvl9pPr marL="18288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 168 Mb/s</a:t>
                      </a:r>
                      <a:r>
                        <a:rPr kumimoji="0" lang="en-US" altLang="de-DE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*</a:t>
                      </a:r>
                      <a:endParaRPr kumimoji="0" lang="en-US" altLang="de-DE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98488">
                <a:tc>
                  <a:txBody>
                    <a:bodyPr/>
                    <a:lstStyle>
                      <a:lvl1pPr defTabSz="457200"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1pPr>
                      <a:lvl2pPr marL="37931725" indent="-37474525" defTabSz="45720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2pPr>
                      <a:lvl3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3pPr>
                      <a:lvl4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4pPr>
                      <a:lvl5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5pPr>
                      <a:lvl6pPr marL="4572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6pPr>
                      <a:lvl7pPr marL="9144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7pPr>
                      <a:lvl8pPr marL="1371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8pPr>
                      <a:lvl9pPr marL="18288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9M Detector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1pPr>
                      <a:lvl2pPr marL="37931725" indent="-37474525" defTabSz="45720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2pPr>
                      <a:lvl3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3pPr>
                      <a:lvl4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4pPr>
                      <a:lvl5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5pPr>
                      <a:lvl6pPr marL="4572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6pPr>
                      <a:lvl7pPr marL="9144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7pPr>
                      <a:lvl8pPr marL="1371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8pPr>
                      <a:lvl9pPr marL="18288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9.44 M </a:t>
                      </a:r>
                      <a:r>
                        <a:rPr kumimoji="0" lang="en-US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(3072x3072)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1pPr>
                      <a:lvl2pPr marL="37931725" indent="-37474525" defTabSz="45720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2pPr>
                      <a:lvl3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3pPr>
                      <a:lvl4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4pPr>
                      <a:lvl5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5pPr>
                      <a:lvl6pPr marL="4572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6pPr>
                      <a:lvl7pPr marL="9144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7pPr>
                      <a:lvl8pPr marL="1371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8pPr>
                      <a:lvl9pPr marL="18288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~32,740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1pPr>
                      <a:lvl2pPr marL="37931725" indent="-37474525" defTabSz="45720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2pPr>
                      <a:lvl3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3pPr>
                      <a:lvl4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4pPr>
                      <a:lvl5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5pPr>
                      <a:lvl6pPr marL="4572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6pPr>
                      <a:lvl7pPr marL="9144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7pPr>
                      <a:lvl8pPr marL="1371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8pPr>
                      <a:lvl9pPr marL="18288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906 Gb/s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1pPr>
                      <a:lvl2pPr marL="37931725" indent="-37474525" defTabSz="45720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2pPr>
                      <a:lvl3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3pPr>
                      <a:lvl4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4pPr>
                      <a:lvl5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5pPr>
                      <a:lvl6pPr marL="4572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6pPr>
                      <a:lvl7pPr marL="9144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7pPr>
                      <a:lvl8pPr marL="1371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8pPr>
                      <a:lvl9pPr marL="18288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113 Gb/s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1pPr>
                      <a:lvl2pPr marL="37931725" indent="-37474525" defTabSz="45720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2pPr>
                      <a:lvl3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3pPr>
                      <a:lvl4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4pPr>
                      <a:lvl5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5pPr>
                      <a:lvl6pPr marL="4572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6pPr>
                      <a:lvl7pPr marL="9144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7pPr>
                      <a:lvl8pPr marL="1371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8pPr>
                      <a:lvl9pPr marL="18288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15.1 Gb/s</a:t>
                      </a:r>
                      <a:r>
                        <a:rPr kumimoji="0" lang="en-US" altLang="de-DE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*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1pPr>
                      <a:lvl2pPr marL="37931725" indent="-37474525" defTabSz="457200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2pPr>
                      <a:lvl3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3pPr>
                      <a:lvl4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4pPr>
                      <a:lvl5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5pPr>
                      <a:lvl6pPr marL="4572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6pPr>
                      <a:lvl7pPr marL="9144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7pPr>
                      <a:lvl8pPr marL="1371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8pPr>
                      <a:lvl9pPr marL="18288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3.02 </a:t>
                      </a:r>
                      <a:r>
                        <a:rPr kumimoji="0" lang="en-US" altLang="de-DE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Gb/s</a:t>
                      </a:r>
                      <a:r>
                        <a:rPr kumimoji="0" lang="en-US" altLang="de-DE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*</a:t>
                      </a:r>
                      <a:endParaRPr kumimoji="0" lang="en-US" altLang="de-DE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01000" y="6661150"/>
            <a:ext cx="838200" cy="228600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r>
              <a:rPr lang="de-DE" altLang="de-DE" sz="800">
                <a:latin typeface="Arial Narrow" pitchFamily="34" charset="0"/>
              </a:rPr>
              <a:t>Seite </a:t>
            </a:r>
            <a:fld id="{FCBA6112-945C-49B1-8FE8-6EBFA7E6BC94}" type="slidenum">
              <a:rPr lang="de-DE" altLang="de-DE" sz="800">
                <a:latin typeface="Arial Narrow" pitchFamily="34" charset="0"/>
              </a:rPr>
              <a:pPr/>
              <a:t>16</a:t>
            </a:fld>
            <a:endParaRPr lang="de-DE" altLang="de-DE" sz="800">
              <a:latin typeface="Arial Narrow" pitchFamily="34" charset="0"/>
            </a:endParaRPr>
          </a:p>
        </p:txBody>
      </p:sp>
      <p:sp>
        <p:nvSpPr>
          <p:cNvPr id="6861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44463"/>
            <a:ext cx="9144000" cy="476250"/>
          </a:xfrm>
        </p:spPr>
        <p:txBody>
          <a:bodyPr/>
          <a:lstStyle/>
          <a:p>
            <a:pPr algn="ctr"/>
            <a:r>
              <a:rPr lang="en-US" altLang="de-DE" sz="2800" b="0" dirty="0" smtClean="0">
                <a:solidFill>
                  <a:srgbClr val="0066FF"/>
                </a:solidFill>
                <a:latin typeface="Arial" pitchFamily="34" charset="0"/>
              </a:rPr>
              <a:t>Electronic performance parameters</a:t>
            </a:r>
          </a:p>
        </p:txBody>
      </p:sp>
      <p:pic>
        <p:nvPicPr>
          <p:cNvPr id="68614" name="Picture 3" descr="Noise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t="8809"/>
          <a:stretch>
            <a:fillRect/>
          </a:stretch>
        </p:blipFill>
        <p:spPr bwMode="auto">
          <a:xfrm>
            <a:off x="76200" y="2349500"/>
            <a:ext cx="4419600" cy="336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07204" name="Group 4"/>
          <p:cNvGraphicFramePr>
            <a:graphicFrameLocks noGrp="1"/>
          </p:cNvGraphicFramePr>
          <p:nvPr/>
        </p:nvGraphicFramePr>
        <p:xfrm>
          <a:off x="533400" y="838200"/>
          <a:ext cx="3563938" cy="1539239"/>
        </p:xfrm>
        <a:graphic>
          <a:graphicData uri="http://schemas.openxmlformats.org/drawingml/2006/table">
            <a:tbl>
              <a:tblPr/>
              <a:tblGrid>
                <a:gridCol w="1071563"/>
                <a:gridCol w="1290637"/>
                <a:gridCol w="1201738"/>
              </a:tblGrid>
              <a:tr h="450850"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1pPr>
                      <a:lvl2pPr marL="37931725" indent="-37474525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2pPr>
                      <a:lvl3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3pPr>
                      <a:lvl4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4pPr>
                      <a:lvl5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5pPr>
                      <a:lvl6pPr marL="4572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6pPr>
                      <a:lvl7pPr marL="9144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7pPr>
                      <a:lvl8pPr marL="1371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8pPr>
                      <a:lvl9pPr marL="18288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ヒラギノ角ゴ Pro W3" pitchFamily="-1" charset="-128"/>
                        </a:rPr>
                        <a:t>Operation Mode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1pPr>
                      <a:lvl2pPr marL="37931725" indent="-37474525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2pPr>
                      <a:lvl3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3pPr>
                      <a:lvl4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4pPr>
                      <a:lvl5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5pPr>
                      <a:lvl6pPr marL="4572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6pPr>
                      <a:lvl7pPr marL="9144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7pPr>
                      <a:lvl8pPr marL="1371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8pPr>
                      <a:lvl9pPr marL="18288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ヒラギノ角ゴ Pro W3" pitchFamily="-1" charset="-128"/>
                        </a:rPr>
                        <a:t>Noise(e-)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1pPr>
                      <a:lvl2pPr marL="37931725" indent="-37474525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2pPr>
                      <a:lvl3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3pPr>
                      <a:lvl4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4pPr>
                      <a:lvl5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5pPr>
                      <a:lvl6pPr marL="4572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6pPr>
                      <a:lvl7pPr marL="9144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7pPr>
                      <a:lvl8pPr marL="1371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8pPr>
                      <a:lvl9pPr marL="18288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ヒラギノ角ゴ Pro W3" pitchFamily="-1" charset="-128"/>
                        </a:rPr>
                        <a:t>Sigma (e-)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217488"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1pPr>
                      <a:lvl2pPr marL="37931725" indent="-37474525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2pPr>
                      <a:lvl3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3pPr>
                      <a:lvl4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4pPr>
                      <a:lvl5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5pPr>
                      <a:lvl6pPr marL="4572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6pPr>
                      <a:lvl7pPr marL="9144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7pPr>
                      <a:lvl8pPr marL="1371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8pPr>
                      <a:lvl9pPr marL="18288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itchFamily="34" charset="0"/>
                          <a:ea typeface="ヒラギノ角ゴ Pro W3" pitchFamily="-1" charset="-128"/>
                        </a:rPr>
                        <a:t>LowNoise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1pPr>
                      <a:lvl2pPr marL="37931725" indent="-37474525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2pPr>
                      <a:lvl3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3pPr>
                      <a:lvl4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4pPr>
                      <a:lvl5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5pPr>
                      <a:lvl6pPr marL="4572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6pPr>
                      <a:lvl7pPr marL="9144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7pPr>
                      <a:lvl8pPr marL="1371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8pPr>
                      <a:lvl9pPr marL="18288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itchFamily="34" charset="0"/>
                          <a:ea typeface="ヒラギノ角ゴ Pro W3" pitchFamily="-1" charset="-128"/>
                        </a:rPr>
                        <a:t>121.1±0.07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1pPr>
                      <a:lvl2pPr marL="37931725" indent="-37474525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2pPr>
                      <a:lvl3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3pPr>
                      <a:lvl4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4pPr>
                      <a:lvl5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5pPr>
                      <a:lvl6pPr marL="4572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6pPr>
                      <a:lvl7pPr marL="9144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7pPr>
                      <a:lvl8pPr marL="1371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8pPr>
                      <a:lvl9pPr marL="18288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alibri" pitchFamily="34" charset="0"/>
                          <a:ea typeface="ヒラギノ角ゴ Pro W3" pitchFamily="-1" charset="-128"/>
                        </a:rPr>
                        <a:t>10.7±0.06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217488"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1pPr>
                      <a:lvl2pPr marL="37931725" indent="-37474525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2pPr>
                      <a:lvl3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3pPr>
                      <a:lvl4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4pPr>
                      <a:lvl5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5pPr>
                      <a:lvl6pPr marL="4572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6pPr>
                      <a:lvl7pPr marL="9144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7pPr>
                      <a:lvl8pPr marL="1371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8pPr>
                      <a:lvl9pPr marL="18288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Calibri" pitchFamily="34" charset="0"/>
                          <a:ea typeface="ヒラギノ角ゴ Pro W3" pitchFamily="-1" charset="-128"/>
                        </a:rPr>
                        <a:t>Standard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1pPr>
                      <a:lvl2pPr marL="37931725" indent="-37474525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2pPr>
                      <a:lvl3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3pPr>
                      <a:lvl4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4pPr>
                      <a:lvl5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5pPr>
                      <a:lvl6pPr marL="4572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6pPr>
                      <a:lvl7pPr marL="9144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7pPr>
                      <a:lvl8pPr marL="1371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8pPr>
                      <a:lvl9pPr marL="18288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Calibri" pitchFamily="34" charset="0"/>
                          <a:ea typeface="ヒラギノ角ゴ Pro W3" pitchFamily="-1" charset="-128"/>
                        </a:rPr>
                        <a:t>160.1±0.08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1pPr>
                      <a:lvl2pPr marL="37931725" indent="-37474525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2pPr>
                      <a:lvl3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3pPr>
                      <a:lvl4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4pPr>
                      <a:lvl5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5pPr>
                      <a:lvl6pPr marL="4572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6pPr>
                      <a:lvl7pPr marL="9144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7pPr>
                      <a:lvl8pPr marL="1371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8pPr>
                      <a:lvl9pPr marL="18288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9933"/>
                          </a:solidFill>
                          <a:effectLst/>
                          <a:latin typeface="Calibri" pitchFamily="34" charset="0"/>
                          <a:ea typeface="ヒラギノ角ゴ Pro W3" pitchFamily="-1" charset="-128"/>
                        </a:rPr>
                        <a:t>13.9±0.07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217488"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1pPr>
                      <a:lvl2pPr marL="37931725" indent="-37474525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2pPr>
                      <a:lvl3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3pPr>
                      <a:lvl4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4pPr>
                      <a:lvl5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5pPr>
                      <a:lvl6pPr marL="4572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6pPr>
                      <a:lvl7pPr marL="9144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7pPr>
                      <a:lvl8pPr marL="1371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8pPr>
                      <a:lvl9pPr marL="18288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Calibri" pitchFamily="34" charset="0"/>
                          <a:ea typeface="ヒラギノ角ゴ Pro W3" pitchFamily="-1" charset="-128"/>
                        </a:rPr>
                        <a:t>Fast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1pPr>
                      <a:lvl2pPr marL="37931725" indent="-37474525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2pPr>
                      <a:lvl3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3pPr>
                      <a:lvl4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4pPr>
                      <a:lvl5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5pPr>
                      <a:lvl6pPr marL="4572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6pPr>
                      <a:lvl7pPr marL="9144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7pPr>
                      <a:lvl8pPr marL="1371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8pPr>
                      <a:lvl9pPr marL="18288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Calibri" pitchFamily="34" charset="0"/>
                          <a:ea typeface="ヒラギノ角ゴ Pro W3" pitchFamily="-1" charset="-128"/>
                        </a:rPr>
                        <a:t>185.0±0.1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1pPr>
                      <a:lvl2pPr marL="37931725" indent="-37474525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2pPr>
                      <a:lvl3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3pPr>
                      <a:lvl4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4pPr>
                      <a:lvl5pPr>
                        <a:lnSpc>
                          <a:spcPct val="110000"/>
                        </a:lnSpc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5pPr>
                      <a:lvl6pPr marL="4572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6pPr>
                      <a:lvl7pPr marL="9144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7pPr>
                      <a:lvl8pPr marL="1371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8pPr>
                      <a:lvl9pPr marL="18288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pitchFamily="-1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Calibri" pitchFamily="34" charset="0"/>
                          <a:ea typeface="ヒラギノ角ゴ Pro W3" pitchFamily="-1" charset="-128"/>
                        </a:rPr>
                        <a:t>18.7±0.09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</a:tbl>
          </a:graphicData>
        </a:graphic>
      </p:graphicFrame>
      <p:sp>
        <p:nvSpPr>
          <p:cNvPr id="68637" name="Text Box 26"/>
          <p:cNvSpPr txBox="1">
            <a:spLocks noChangeArrowheads="1"/>
          </p:cNvSpPr>
          <p:nvPr/>
        </p:nvSpPr>
        <p:spPr bwMode="auto">
          <a:xfrm>
            <a:off x="838200" y="5638800"/>
            <a:ext cx="1655763" cy="346075"/>
          </a:xfrm>
          <a:prstGeom prst="rect">
            <a:avLst/>
          </a:prstGeom>
          <a:solidFill>
            <a:srgbClr val="EAEAEA"/>
          </a:solidFill>
          <a:ln w="9525">
            <a:solidFill>
              <a:srgbClr val="FCA904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algn="ctr"/>
            <a:r>
              <a:rPr lang="en-US" altLang="de-DE" sz="1600" b="1">
                <a:latin typeface="Calibri" pitchFamily="34" charset="0"/>
              </a:rPr>
              <a:t>@14KeV</a:t>
            </a:r>
          </a:p>
        </p:txBody>
      </p:sp>
      <p:pic>
        <p:nvPicPr>
          <p:cNvPr id="68638" name="Picture 114" descr="ThrDispBefAftTrimming_2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4120" t="9222" r="8240" b="6149"/>
          <a:stretch>
            <a:fillRect/>
          </a:stretch>
        </p:blipFill>
        <p:spPr bwMode="auto">
          <a:xfrm>
            <a:off x="5699125" y="1011238"/>
            <a:ext cx="3332163" cy="287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313"/>
          <p:cNvSpPr>
            <a:spLocks noChangeArrowheads="1"/>
          </p:cNvSpPr>
          <p:nvPr/>
        </p:nvSpPr>
        <p:spPr bwMode="auto">
          <a:xfrm>
            <a:off x="6567488" y="623888"/>
            <a:ext cx="17748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j-lt"/>
                <a:ea typeface="+mn-ea"/>
              </a:rPr>
              <a:t>Threshold Dispersion</a:t>
            </a:r>
          </a:p>
        </p:txBody>
      </p:sp>
      <p:sp>
        <p:nvSpPr>
          <p:cNvPr id="68640" name="Rectangle 328"/>
          <p:cNvSpPr>
            <a:spLocks noChangeArrowheads="1"/>
          </p:cNvSpPr>
          <p:nvPr/>
        </p:nvSpPr>
        <p:spPr bwMode="auto">
          <a:xfrm>
            <a:off x="7527925" y="1087438"/>
            <a:ext cx="9175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eaLnBrk="1" hangingPunct="1"/>
            <a:r>
              <a:rPr lang="en-GB" altLang="de-DE" sz="1400">
                <a:latin typeface="Arial Narrow" pitchFamily="34" charset="0"/>
              </a:rPr>
              <a:t>Trimmed </a:t>
            </a:r>
          </a:p>
          <a:p>
            <a:pPr eaLnBrk="1" hangingPunct="1"/>
            <a:r>
              <a:rPr lang="en-GB" altLang="de-DE" sz="1400">
                <a:latin typeface="Arial Narrow" pitchFamily="34" charset="0"/>
              </a:rPr>
              <a:t>    σ=67 eV</a:t>
            </a:r>
            <a:endParaRPr lang="en-US" altLang="de-DE" sz="1400">
              <a:latin typeface="Arial Narrow" pitchFamily="34" charset="0"/>
            </a:endParaRPr>
          </a:p>
        </p:txBody>
      </p:sp>
      <p:sp>
        <p:nvSpPr>
          <p:cNvPr id="68641" name="Rectangle 329"/>
          <p:cNvSpPr>
            <a:spLocks noChangeArrowheads="1"/>
          </p:cNvSpPr>
          <p:nvPr/>
        </p:nvSpPr>
        <p:spPr bwMode="auto">
          <a:xfrm>
            <a:off x="8010525" y="3257550"/>
            <a:ext cx="120967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eaLnBrk="1" hangingPunct="1"/>
            <a:r>
              <a:rPr lang="en-GB" altLang="de-DE" sz="1400">
                <a:latin typeface="Arial Narrow" pitchFamily="34" charset="0"/>
              </a:rPr>
              <a:t>Untrimmed</a:t>
            </a:r>
          </a:p>
          <a:p>
            <a:pPr eaLnBrk="1" hangingPunct="1"/>
            <a:r>
              <a:rPr lang="en-GB" altLang="de-DE" sz="1400">
                <a:latin typeface="Arial Narrow" pitchFamily="34" charset="0"/>
              </a:rPr>
              <a:t>     σ=479 eV  </a:t>
            </a:r>
            <a:endParaRPr lang="en-US" altLang="de-DE" sz="1400">
              <a:latin typeface="Arial Narrow" pitchFamily="34" charset="0"/>
            </a:endParaRPr>
          </a:p>
        </p:txBody>
      </p:sp>
      <p:pic>
        <p:nvPicPr>
          <p:cNvPr id="68642" name="Picture 91" descr="RateCorrTau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999" t="8006" r="8749"/>
          <a:stretch>
            <a:fillRect/>
          </a:stretch>
        </p:blipFill>
        <p:spPr bwMode="auto">
          <a:xfrm>
            <a:off x="4343400" y="3981450"/>
            <a:ext cx="4519613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9782056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8001000" y="6661150"/>
            <a:ext cx="838200" cy="228600"/>
          </a:xfr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r>
              <a:rPr lang="de-DE" altLang="de-DE" sz="800">
                <a:latin typeface="Arial Narrow" pitchFamily="34" charset="0"/>
              </a:rPr>
              <a:t>Seite </a:t>
            </a:r>
            <a:fld id="{2187518A-60A0-4E9A-B27C-5A7C64915C46}" type="slidenum">
              <a:rPr lang="de-DE" altLang="de-DE" sz="800">
                <a:latin typeface="Arial Narrow" pitchFamily="34" charset="0"/>
              </a:rPr>
              <a:pPr/>
              <a:t>17</a:t>
            </a:fld>
            <a:endParaRPr lang="de-DE" altLang="de-DE" sz="800">
              <a:latin typeface="Arial Narrow" pitchFamily="34" charset="0"/>
            </a:endParaRPr>
          </a:p>
        </p:txBody>
      </p:sp>
      <p:pic>
        <p:nvPicPr>
          <p:cNvPr id="25605" name="Picture 59" descr="S01205_phas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9624" t="8694" r="10310" b="9486"/>
          <a:stretch>
            <a:fillRect/>
          </a:stretch>
        </p:blipFill>
        <p:spPr bwMode="auto">
          <a:xfrm>
            <a:off x="5534025" y="3214688"/>
            <a:ext cx="3609975" cy="320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e13992_1_01205_00001_00000_correct_binningsub.png"/>
          <p:cNvPicPr>
            <a:picLocks noChangeAspect="1"/>
          </p:cNvPicPr>
          <p:nvPr/>
        </p:nvPicPr>
        <p:blipFill>
          <a:blip r:embed="rId3"/>
          <a:srcRect l="14618" t="15114" r="14936" b="15114"/>
          <a:stretch>
            <a:fillRect/>
          </a:stretch>
        </p:blipFill>
        <p:spPr>
          <a:xfrm>
            <a:off x="1860593" y="823804"/>
            <a:ext cx="2521890" cy="2363354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25607" name="Isosceles Triangle 71"/>
          <p:cNvSpPr>
            <a:spLocks noChangeArrowheads="1"/>
          </p:cNvSpPr>
          <p:nvPr/>
        </p:nvSpPr>
        <p:spPr bwMode="auto">
          <a:xfrm rot="-5400000">
            <a:off x="1715295" y="989806"/>
            <a:ext cx="900112" cy="1800225"/>
          </a:xfrm>
          <a:prstGeom prst="triangle">
            <a:avLst>
              <a:gd name="adj" fmla="val 50000"/>
            </a:avLst>
          </a:prstGeom>
          <a:solidFill>
            <a:srgbClr val="FF6600">
              <a:alpha val="25098"/>
            </a:srgbClr>
          </a:solidFill>
          <a:ln>
            <a:noFill/>
          </a:ln>
          <a:extLs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endParaRPr lang="en-US" altLang="de-DE"/>
          </a:p>
        </p:txBody>
      </p:sp>
      <p:grpSp>
        <p:nvGrpSpPr>
          <p:cNvPr id="25608" name="Group 78"/>
          <p:cNvGrpSpPr>
            <a:grpSpLocks/>
          </p:cNvGrpSpPr>
          <p:nvPr/>
        </p:nvGrpSpPr>
        <p:grpSpPr bwMode="auto">
          <a:xfrm>
            <a:off x="1330325" y="1385888"/>
            <a:ext cx="530225" cy="1019175"/>
            <a:chOff x="1711528" y="1700220"/>
            <a:chExt cx="452765" cy="925999"/>
          </a:xfrm>
        </p:grpSpPr>
        <p:cxnSp>
          <p:nvCxnSpPr>
            <p:cNvPr id="25656" name="Straight Arrow Connector 69"/>
            <p:cNvCxnSpPr>
              <a:cxnSpLocks noChangeShapeType="1"/>
            </p:cNvCxnSpPr>
            <p:nvPr/>
          </p:nvCxnSpPr>
          <p:spPr bwMode="auto">
            <a:xfrm rot="-5400000" flipH="1" flipV="1">
              <a:off x="1279529" y="2194218"/>
              <a:ext cx="864000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</p:cxnSp>
        <p:sp>
          <p:nvSpPr>
            <p:cNvPr id="52" name="Rectangle 51"/>
            <p:cNvSpPr/>
            <p:nvPr/>
          </p:nvSpPr>
          <p:spPr bwMode="auto">
            <a:xfrm>
              <a:off x="1711529" y="1762218"/>
              <a:ext cx="452764" cy="857796"/>
            </a:xfrm>
            <a:prstGeom prst="rect">
              <a:avLst/>
            </a:prstGeom>
            <a:blipFill rotWithShape="1">
              <a:blip r:embed="rId4"/>
              <a:tile tx="0" ty="0" sx="100000" sy="100000" flip="none" algn="tl"/>
            </a:blip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3000000" rev="0"/>
              </a:camera>
              <a:lightRig rig="threePt" dir="t"/>
            </a:scene3d>
          </p:spPr>
          <p:txBody>
            <a:bodyPr/>
            <a:lstStyle/>
            <a:p>
              <a:pPr>
                <a:defRPr/>
              </a:pPr>
              <a:endParaRPr lang="en-US">
                <a:latin typeface="Times" charset="0"/>
                <a:ea typeface="+mn-ea"/>
              </a:endParaRPr>
            </a:p>
          </p:txBody>
        </p:sp>
        <p:cxnSp>
          <p:nvCxnSpPr>
            <p:cNvPr id="25658" name="Straight Arrow Connector 27"/>
            <p:cNvCxnSpPr>
              <a:cxnSpLocks noChangeShapeType="1"/>
            </p:cNvCxnSpPr>
            <p:nvPr/>
          </p:nvCxnSpPr>
          <p:spPr bwMode="auto">
            <a:xfrm rot="10800000">
              <a:off x="1776104" y="1700220"/>
              <a:ext cx="318440" cy="158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</p:cxnSp>
      </p:grpSp>
      <p:pic>
        <p:nvPicPr>
          <p:cNvPr id="25609" name="Picture 5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2405"/>
          <a:stretch>
            <a:fillRect/>
          </a:stretch>
        </p:blipFill>
        <p:spPr bwMode="auto">
          <a:xfrm>
            <a:off x="2276475" y="3627438"/>
            <a:ext cx="2892425" cy="295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0" name="Title 2"/>
          <p:cNvSpPr>
            <a:spLocks noGrp="1"/>
          </p:cNvSpPr>
          <p:nvPr>
            <p:ph type="title" idx="4294967295"/>
          </p:nvPr>
        </p:nvSpPr>
        <p:spPr>
          <a:xfrm>
            <a:off x="1619250" y="144463"/>
            <a:ext cx="7219950" cy="549275"/>
          </a:xfrm>
        </p:spPr>
        <p:txBody>
          <a:bodyPr/>
          <a:lstStyle/>
          <a:p>
            <a:r>
              <a:rPr lang="en-US" altLang="de-DE" dirty="0" err="1" smtClean="0"/>
              <a:t>Eiger</a:t>
            </a:r>
            <a:r>
              <a:rPr lang="en-US" altLang="de-DE" dirty="0" smtClean="0"/>
              <a:t> SELFIE:   </a:t>
            </a:r>
            <a:r>
              <a:rPr lang="en-US" altLang="de-DE" dirty="0" err="1" smtClean="0"/>
              <a:t>Ptychography</a:t>
            </a:r>
            <a:r>
              <a:rPr lang="en-US" altLang="de-DE" dirty="0" smtClean="0"/>
              <a:t> of an </a:t>
            </a:r>
            <a:r>
              <a:rPr lang="en-US" altLang="de-DE" dirty="0" err="1" smtClean="0"/>
              <a:t>Eiger</a:t>
            </a:r>
            <a:r>
              <a:rPr lang="en-US" altLang="de-DE" dirty="0" smtClean="0"/>
              <a:t> chip</a:t>
            </a:r>
          </a:p>
        </p:txBody>
      </p:sp>
      <p:pic>
        <p:nvPicPr>
          <p:cNvPr id="25611" name="Picture 10" descr="e13992_1_01205_00260_00000_correct_binningsub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15254" t="15114" r="14935" b="15114"/>
          <a:stretch>
            <a:fillRect/>
          </a:stretch>
        </p:blipFill>
        <p:spPr bwMode="auto">
          <a:xfrm>
            <a:off x="4057650" y="1116013"/>
            <a:ext cx="2630488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2" name="TextBox 11"/>
          <p:cNvSpPr txBox="1">
            <a:spLocks noChangeArrowheads="1"/>
          </p:cNvSpPr>
          <p:nvPr/>
        </p:nvSpPr>
        <p:spPr bwMode="auto">
          <a:xfrm>
            <a:off x="2047875" y="773113"/>
            <a:ext cx="2135188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algn="ctr" eaLnBrk="1" hangingPunct="1">
              <a:lnSpc>
                <a:spcPct val="110000"/>
              </a:lnSpc>
            </a:pPr>
            <a:r>
              <a:rPr lang="en-US" altLang="de-DE" sz="1800" b="1">
                <a:solidFill>
                  <a:schemeClr val="bg1"/>
                </a:solidFill>
                <a:latin typeface="Arial Narrow" pitchFamily="34" charset="0"/>
              </a:rPr>
              <a:t>Diffraction pattern</a:t>
            </a:r>
          </a:p>
          <a:p>
            <a:pPr algn="ctr" eaLnBrk="1" hangingPunct="1">
              <a:lnSpc>
                <a:spcPct val="110000"/>
              </a:lnSpc>
            </a:pPr>
            <a:r>
              <a:rPr lang="en-US" altLang="de-DE" sz="1800" b="1">
                <a:solidFill>
                  <a:schemeClr val="bg1"/>
                </a:solidFill>
                <a:latin typeface="Arial Narrow" pitchFamily="34" charset="0"/>
              </a:rPr>
              <a:t>from one ½ of a module</a:t>
            </a:r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 rot="-600000">
            <a:off x="3616325" y="4518025"/>
            <a:ext cx="539750" cy="539750"/>
          </a:xfrm>
          <a:prstGeom prst="ellipse">
            <a:avLst/>
          </a:prstGeom>
          <a:blipFill dpi="0" rotWithShape="1">
            <a:blip r:embed="rId7">
              <a:alphaModFix amt="48000"/>
            </a:blip>
            <a:srcRect/>
            <a:tile tx="0" ty="0" sx="100000" sy="100000" flip="none" algn="tl"/>
          </a:blipFill>
          <a:ln w="9525">
            <a:solidFill>
              <a:srgbClr val="FFFF00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lvl1pPr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algn="ctr" eaLnBrk="1" hangingPunct="1">
              <a:defRPr/>
            </a:pPr>
            <a:endParaRPr lang="en-US" altLang="de-DE" sz="1800" smtClean="0">
              <a:solidFill>
                <a:srgbClr val="FFFFFF"/>
              </a:solidFill>
              <a:latin typeface="Arial Narrow" pitchFamily="34" charset="0"/>
            </a:endParaRPr>
          </a:p>
        </p:txBody>
      </p:sp>
      <p:cxnSp>
        <p:nvCxnSpPr>
          <p:cNvPr id="25614" name="Straight Arrow Connector 21"/>
          <p:cNvCxnSpPr>
            <a:cxnSpLocks noChangeShapeType="1"/>
            <a:stCxn id="21" idx="7"/>
          </p:cNvCxnSpPr>
          <p:nvPr/>
        </p:nvCxnSpPr>
        <p:spPr bwMode="auto">
          <a:xfrm rot="5400000" flipH="1" flipV="1">
            <a:off x="3623469" y="3161506"/>
            <a:ext cx="1824038" cy="987425"/>
          </a:xfrm>
          <a:prstGeom prst="straightConnector1">
            <a:avLst/>
          </a:prstGeom>
          <a:noFill/>
          <a:ln w="9525">
            <a:solidFill>
              <a:srgbClr val="FFFF00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</p:cxnSp>
      <p:sp>
        <p:nvSpPr>
          <p:cNvPr id="23" name="Oval 22"/>
          <p:cNvSpPr>
            <a:spLocks noChangeArrowheads="1"/>
          </p:cNvSpPr>
          <p:nvPr/>
        </p:nvSpPr>
        <p:spPr bwMode="auto">
          <a:xfrm>
            <a:off x="3355975" y="4518025"/>
            <a:ext cx="541338" cy="539750"/>
          </a:xfrm>
          <a:prstGeom prst="ellipse">
            <a:avLst/>
          </a:prstGeom>
          <a:blipFill dpi="0" rotWithShape="1">
            <a:blip r:embed="rId7">
              <a:alphaModFix amt="48000"/>
            </a:blip>
            <a:srcRect/>
            <a:tile tx="0" ty="0" sx="100000" sy="100000" flip="none" algn="tl"/>
          </a:blipFill>
          <a:ln w="9525">
            <a:solidFill>
              <a:srgbClr val="FFFF00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lvl1pPr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algn="ctr" eaLnBrk="1" hangingPunct="1">
              <a:defRPr/>
            </a:pPr>
            <a:endParaRPr lang="en-US" altLang="de-DE" sz="1800" smtClean="0">
              <a:solidFill>
                <a:srgbClr val="FFFFFF"/>
              </a:solidFill>
              <a:latin typeface="Arial Narrow" pitchFamily="34" charset="0"/>
            </a:endParaRPr>
          </a:p>
        </p:txBody>
      </p:sp>
      <p:sp>
        <p:nvSpPr>
          <p:cNvPr id="25616" name="TextBox 24"/>
          <p:cNvSpPr txBox="1">
            <a:spLocks noChangeArrowheads="1"/>
          </p:cNvSpPr>
          <p:nvPr/>
        </p:nvSpPr>
        <p:spPr bwMode="auto">
          <a:xfrm>
            <a:off x="2360613" y="6113463"/>
            <a:ext cx="2663825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de-DE" sz="1800" b="1">
                <a:solidFill>
                  <a:srgbClr val="FFFFFF"/>
                </a:solidFill>
                <a:latin typeface="Arial Narrow" pitchFamily="34" charset="0"/>
              </a:rPr>
              <a:t>Object: An Eiger readout chip</a:t>
            </a:r>
          </a:p>
        </p:txBody>
      </p:sp>
      <p:sp>
        <p:nvSpPr>
          <p:cNvPr id="25617" name="TextBox 28"/>
          <p:cNvSpPr txBox="1">
            <a:spLocks noChangeArrowheads="1"/>
          </p:cNvSpPr>
          <p:nvPr/>
        </p:nvSpPr>
        <p:spPr bwMode="auto">
          <a:xfrm>
            <a:off x="57150" y="3703638"/>
            <a:ext cx="2239963" cy="256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eaLnBrk="1" hangingPunct="1">
              <a:lnSpc>
                <a:spcPct val="110000"/>
              </a:lnSpc>
            </a:pPr>
            <a:endParaRPr lang="en-US" altLang="de-DE" sz="1400">
              <a:latin typeface="Arial Narrow" pitchFamily="34" charset="0"/>
            </a:endParaRPr>
          </a:p>
          <a:p>
            <a:pPr eaLnBrk="1" hangingPunct="1">
              <a:lnSpc>
                <a:spcPct val="110000"/>
              </a:lnSpc>
              <a:buFont typeface="Arial" pitchFamily="34" charset="0"/>
              <a:buChar char="•"/>
            </a:pPr>
            <a:r>
              <a:rPr lang="en-US" altLang="de-DE" sz="1400">
                <a:latin typeface="Arial Narrow" pitchFamily="34" charset="0"/>
              </a:rPr>
              <a:t> The object is raster scanned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de-DE" sz="1400">
                <a:latin typeface="Arial Narrow" pitchFamily="34" charset="0"/>
              </a:rPr>
              <a:t>     with an out of focus beam</a:t>
            </a:r>
          </a:p>
          <a:p>
            <a:pPr eaLnBrk="1" hangingPunct="1">
              <a:lnSpc>
                <a:spcPct val="110000"/>
              </a:lnSpc>
              <a:buFont typeface="Arial" pitchFamily="34" charset="0"/>
              <a:buChar char="•"/>
            </a:pPr>
            <a:r>
              <a:rPr lang="en-US" altLang="de-DE" sz="1400">
                <a:latin typeface="Arial Narrow" pitchFamily="34" charset="0"/>
              </a:rPr>
              <a:t> Diffraction patterns at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de-DE" sz="1400">
                <a:latin typeface="Arial Narrow" pitchFamily="34" charset="0"/>
              </a:rPr>
              <a:t>     overlapping positions on the 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de-DE" sz="1400">
                <a:latin typeface="Arial Narrow" pitchFamily="34" charset="0"/>
              </a:rPr>
              <a:t>     object are recorded</a:t>
            </a:r>
          </a:p>
          <a:p>
            <a:pPr eaLnBrk="1" hangingPunct="1">
              <a:lnSpc>
                <a:spcPct val="110000"/>
              </a:lnSpc>
              <a:buFont typeface="Arial" pitchFamily="34" charset="0"/>
              <a:buChar char="•"/>
            </a:pPr>
            <a:r>
              <a:rPr lang="en-US" altLang="de-DE" sz="1400">
                <a:latin typeface="Arial Narrow" pitchFamily="34" charset="0"/>
              </a:rPr>
              <a:t> The information in the overlap 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de-DE" sz="1400">
                <a:latin typeface="Arial Narrow" pitchFamily="34" charset="0"/>
              </a:rPr>
              <a:t>    is used to recover the phase</a:t>
            </a:r>
          </a:p>
          <a:p>
            <a:pPr eaLnBrk="1" hangingPunct="1">
              <a:lnSpc>
                <a:spcPct val="110000"/>
              </a:lnSpc>
              <a:buFont typeface="Arial" pitchFamily="34" charset="0"/>
              <a:buChar char="•"/>
            </a:pPr>
            <a:r>
              <a:rPr lang="en-US" altLang="de-DE" sz="1400">
                <a:latin typeface="Arial Narrow" pitchFamily="34" charset="0"/>
              </a:rPr>
              <a:t> Both the attenuation and phase 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de-DE" sz="1400">
                <a:latin typeface="Arial Narrow" pitchFamily="34" charset="0"/>
              </a:rPr>
              <a:t>     shift in the object can be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de-DE" sz="1400">
                <a:latin typeface="Arial Narrow" pitchFamily="34" charset="0"/>
              </a:rPr>
              <a:t>     reconstructed</a:t>
            </a:r>
          </a:p>
        </p:txBody>
      </p:sp>
      <p:grpSp>
        <p:nvGrpSpPr>
          <p:cNvPr id="25618" name="Group 74"/>
          <p:cNvGrpSpPr>
            <a:grpSpLocks/>
          </p:cNvGrpSpPr>
          <p:nvPr/>
        </p:nvGrpSpPr>
        <p:grpSpPr bwMode="auto">
          <a:xfrm>
            <a:off x="336550" y="1719263"/>
            <a:ext cx="396875" cy="331787"/>
            <a:chOff x="694149" y="3056607"/>
            <a:chExt cx="395872" cy="333090"/>
          </a:xfrm>
        </p:grpSpPr>
        <p:sp>
          <p:nvSpPr>
            <p:cNvPr id="25653" name="Rectangle 14"/>
            <p:cNvSpPr>
              <a:spLocks noChangeArrowheads="1"/>
            </p:cNvSpPr>
            <p:nvPr/>
          </p:nvSpPr>
          <p:spPr bwMode="auto">
            <a:xfrm>
              <a:off x="763148" y="3072221"/>
              <a:ext cx="227202" cy="301863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9pPr>
            </a:lstStyle>
            <a:p>
              <a:endParaRPr lang="en-US" altLang="de-DE"/>
            </a:p>
          </p:txBody>
        </p:sp>
        <p:sp>
          <p:nvSpPr>
            <p:cNvPr id="25654" name="Oval 15"/>
            <p:cNvSpPr>
              <a:spLocks noChangeArrowheads="1"/>
            </p:cNvSpPr>
            <p:nvPr/>
          </p:nvSpPr>
          <p:spPr bwMode="auto">
            <a:xfrm>
              <a:off x="908885" y="3056607"/>
              <a:ext cx="181136" cy="33309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9pPr>
            </a:lstStyle>
            <a:p>
              <a:endParaRPr lang="en-US" altLang="de-DE"/>
            </a:p>
          </p:txBody>
        </p:sp>
        <p:sp>
          <p:nvSpPr>
            <p:cNvPr id="25655" name="Oval 16"/>
            <p:cNvSpPr>
              <a:spLocks noChangeArrowheads="1"/>
            </p:cNvSpPr>
            <p:nvPr/>
          </p:nvSpPr>
          <p:spPr bwMode="auto">
            <a:xfrm>
              <a:off x="694149" y="3056607"/>
              <a:ext cx="181136" cy="33309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9pPr>
            </a:lstStyle>
            <a:p>
              <a:endParaRPr lang="en-US" altLang="de-DE"/>
            </a:p>
          </p:txBody>
        </p:sp>
      </p:grpSp>
      <p:sp>
        <p:nvSpPr>
          <p:cNvPr id="41" name="Rectangle 40"/>
          <p:cNvSpPr/>
          <p:nvPr/>
        </p:nvSpPr>
        <p:spPr bwMode="auto">
          <a:xfrm>
            <a:off x="74395" y="1702407"/>
            <a:ext cx="1109550" cy="365668"/>
          </a:xfrm>
          <a:prstGeom prst="rect">
            <a:avLst/>
          </a:prstGeom>
          <a:solidFill>
            <a:srgbClr val="FFFF00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49" name="Rectangle 48"/>
          <p:cNvSpPr/>
          <p:nvPr/>
        </p:nvSpPr>
        <p:spPr bwMode="auto">
          <a:xfrm>
            <a:off x="437860" y="1854462"/>
            <a:ext cx="65512" cy="7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1384504" y="1817491"/>
            <a:ext cx="216000" cy="144000"/>
          </a:xfrm>
          <a:prstGeom prst="ellipse">
            <a:avLst/>
          </a:prstGeom>
          <a:solidFill>
            <a:srgbClr val="FFFF00">
              <a:alpha val="50000"/>
            </a:srgbClr>
          </a:solidFill>
          <a:ln>
            <a:noFill/>
          </a:ln>
          <a:scene3d>
            <a:camera prst="orthographicFront">
              <a:rot lat="0" lon="450000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Isosceles Triangle 6"/>
          <p:cNvSpPr/>
          <p:nvPr/>
        </p:nvSpPr>
        <p:spPr bwMode="auto">
          <a:xfrm rot="16200000">
            <a:off x="1265469" y="1748666"/>
            <a:ext cx="144000" cy="288000"/>
          </a:xfrm>
          <a:prstGeom prst="triangle">
            <a:avLst/>
          </a:prstGeom>
          <a:solidFill>
            <a:srgbClr val="CCFFCC"/>
          </a:solidFill>
          <a:ln w="9525" cap="flat" cmpd="sng" algn="ctr">
            <a:solidFill>
              <a:schemeClr val="tx1">
                <a:alpha val="2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  <a:sp3d>
            <a:bevelT/>
          </a:sp3d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>
              <a:defRPr/>
            </a:pPr>
            <a:endParaRPr lang="en-US" altLang="de-DE" smtClean="0"/>
          </a:p>
        </p:txBody>
      </p:sp>
      <p:sp>
        <p:nvSpPr>
          <p:cNvPr id="19" name="Donut 18"/>
          <p:cNvSpPr/>
          <p:nvPr/>
        </p:nvSpPr>
        <p:spPr bwMode="auto">
          <a:xfrm>
            <a:off x="1011804" y="1709491"/>
            <a:ext cx="360000" cy="360000"/>
          </a:xfrm>
          <a:prstGeom prst="donut">
            <a:avLst>
              <a:gd name="adj" fmla="val 38290"/>
            </a:avLst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4500000" rev="0"/>
            </a:camera>
            <a:lightRig rig="threePt" dir="t"/>
          </a:scene3d>
        </p:spPr>
      </p:sp>
      <p:sp>
        <p:nvSpPr>
          <p:cNvPr id="30" name="Isosceles Triangle 29"/>
          <p:cNvSpPr/>
          <p:nvPr/>
        </p:nvSpPr>
        <p:spPr bwMode="auto">
          <a:xfrm rot="16200000">
            <a:off x="797970" y="1621648"/>
            <a:ext cx="270000" cy="540000"/>
          </a:xfrm>
          <a:prstGeom prst="triangle">
            <a:avLst/>
          </a:prstGeom>
          <a:solidFill>
            <a:srgbClr val="CCFFCC"/>
          </a:solidFill>
          <a:ln w="9525" cap="flat" cmpd="sng" algn="ctr">
            <a:solidFill>
              <a:schemeClr val="tx1">
                <a:alpha val="2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0800000"/>
            </a:camera>
            <a:lightRig rig="threePt" dir="t"/>
          </a:scene3d>
          <a:sp3d>
            <a:bevelT/>
          </a:sp3d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grpSp>
        <p:nvGrpSpPr>
          <p:cNvPr id="25627" name="Group 75"/>
          <p:cNvGrpSpPr>
            <a:grpSpLocks/>
          </p:cNvGrpSpPr>
          <p:nvPr/>
        </p:nvGrpSpPr>
        <p:grpSpPr bwMode="auto">
          <a:xfrm>
            <a:off x="117475" y="1757363"/>
            <a:ext cx="215900" cy="254000"/>
            <a:chOff x="411901" y="3096233"/>
            <a:chExt cx="216001" cy="253836"/>
          </a:xfrm>
        </p:grpSpPr>
        <p:cxnSp>
          <p:nvCxnSpPr>
            <p:cNvPr id="25649" name="Straight Arrow Connector 32"/>
            <p:cNvCxnSpPr>
              <a:cxnSpLocks noChangeShapeType="1"/>
            </p:cNvCxnSpPr>
            <p:nvPr/>
          </p:nvCxnSpPr>
          <p:spPr bwMode="auto">
            <a:xfrm flipV="1">
              <a:off x="411901" y="3096233"/>
              <a:ext cx="216001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</p:cxnSp>
        <p:cxnSp>
          <p:nvCxnSpPr>
            <p:cNvPr id="25650" name="Straight Arrow Connector 34"/>
            <p:cNvCxnSpPr>
              <a:cxnSpLocks noChangeShapeType="1"/>
            </p:cNvCxnSpPr>
            <p:nvPr/>
          </p:nvCxnSpPr>
          <p:spPr bwMode="auto">
            <a:xfrm flipV="1">
              <a:off x="411901" y="3178613"/>
              <a:ext cx="216001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</p:cxnSp>
        <p:cxnSp>
          <p:nvCxnSpPr>
            <p:cNvPr id="25651" name="Straight Arrow Connector 35"/>
            <p:cNvCxnSpPr>
              <a:cxnSpLocks noChangeShapeType="1"/>
            </p:cNvCxnSpPr>
            <p:nvPr/>
          </p:nvCxnSpPr>
          <p:spPr bwMode="auto">
            <a:xfrm flipV="1">
              <a:off x="411901" y="3261089"/>
              <a:ext cx="216001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</p:cxnSp>
        <p:cxnSp>
          <p:nvCxnSpPr>
            <p:cNvPr id="25652" name="Straight Arrow Connector 36"/>
            <p:cNvCxnSpPr>
              <a:cxnSpLocks noChangeShapeType="1"/>
            </p:cNvCxnSpPr>
            <p:nvPr/>
          </p:nvCxnSpPr>
          <p:spPr bwMode="auto">
            <a:xfrm flipV="1">
              <a:off x="411901" y="3350069"/>
              <a:ext cx="216001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</a:extLst>
          </p:spPr>
        </p:cxnSp>
      </p:grpSp>
      <p:sp>
        <p:nvSpPr>
          <p:cNvPr id="20" name="Oval 19"/>
          <p:cNvSpPr/>
          <p:nvPr/>
        </p:nvSpPr>
        <p:spPr bwMode="auto">
          <a:xfrm>
            <a:off x="368853" y="1857708"/>
            <a:ext cx="90000" cy="72000"/>
          </a:xfrm>
          <a:prstGeom prst="ellips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4500000" rev="0"/>
            </a:camera>
            <a:lightRig rig="threePt" dir="t"/>
          </a:scene3d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50" name="Rectangle 49"/>
          <p:cNvSpPr/>
          <p:nvPr/>
        </p:nvSpPr>
        <p:spPr bwMode="auto">
          <a:xfrm>
            <a:off x="564545" y="1854462"/>
            <a:ext cx="65512" cy="7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25630" name="TextBox 60"/>
          <p:cNvSpPr txBox="1">
            <a:spLocks noChangeArrowheads="1"/>
          </p:cNvSpPr>
          <p:nvPr/>
        </p:nvSpPr>
        <p:spPr bwMode="auto">
          <a:xfrm>
            <a:off x="6945313" y="6324600"/>
            <a:ext cx="506412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de-DE" sz="1700">
                <a:latin typeface="Arial Narrow" pitchFamily="34" charset="0"/>
              </a:rPr>
              <a:t>x (um)</a:t>
            </a:r>
          </a:p>
        </p:txBody>
      </p:sp>
      <p:sp>
        <p:nvSpPr>
          <p:cNvPr id="25631" name="TextBox 61"/>
          <p:cNvSpPr txBox="1">
            <a:spLocks noChangeArrowheads="1"/>
          </p:cNvSpPr>
          <p:nvPr/>
        </p:nvSpPr>
        <p:spPr bwMode="auto">
          <a:xfrm rot="-5400000">
            <a:off x="5164932" y="4625181"/>
            <a:ext cx="506412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de-DE" sz="1700">
                <a:latin typeface="Arial Narrow" pitchFamily="34" charset="0"/>
              </a:rPr>
              <a:t>y (um)</a:t>
            </a:r>
          </a:p>
        </p:txBody>
      </p:sp>
      <p:pic>
        <p:nvPicPr>
          <p:cNvPr id="25632" name="Picture 62" descr="S01205_phas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29213" t="9882" r="50520" b="78651"/>
          <a:stretch>
            <a:fillRect/>
          </a:stretch>
        </p:blipFill>
        <p:spPr bwMode="auto">
          <a:xfrm>
            <a:off x="6843713" y="1779588"/>
            <a:ext cx="2193925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" name="Oval 63"/>
          <p:cNvSpPr>
            <a:spLocks noChangeArrowheads="1"/>
          </p:cNvSpPr>
          <p:nvPr/>
        </p:nvSpPr>
        <p:spPr bwMode="auto">
          <a:xfrm>
            <a:off x="6594475" y="3197225"/>
            <a:ext cx="746125" cy="496888"/>
          </a:xfrm>
          <a:prstGeom prst="ellips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lvl1pPr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algn="ctr" eaLnBrk="1" hangingPunct="1">
              <a:defRPr/>
            </a:pPr>
            <a:endParaRPr lang="en-US" altLang="de-DE" sz="1800" smtClean="0">
              <a:solidFill>
                <a:srgbClr val="FFFFFF"/>
              </a:solidFill>
              <a:latin typeface="Arial Narrow" pitchFamily="34" charset="0"/>
            </a:endParaRPr>
          </a:p>
        </p:txBody>
      </p:sp>
      <p:cxnSp>
        <p:nvCxnSpPr>
          <p:cNvPr id="25634" name="Straight Arrow Connector 64"/>
          <p:cNvCxnSpPr>
            <a:cxnSpLocks noChangeShapeType="1"/>
            <a:stCxn id="64" idx="7"/>
          </p:cNvCxnSpPr>
          <p:nvPr/>
        </p:nvCxnSpPr>
        <p:spPr bwMode="auto">
          <a:xfrm rot="5400000" flipH="1" flipV="1">
            <a:off x="7150101" y="2432050"/>
            <a:ext cx="919162" cy="757237"/>
          </a:xfrm>
          <a:prstGeom prst="straightConnector1">
            <a:avLst/>
          </a:prstGeom>
          <a:noFill/>
          <a:ln w="9525">
            <a:solidFill>
              <a:srgbClr val="3366FF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</p:cxnSp>
      <p:sp>
        <p:nvSpPr>
          <p:cNvPr id="25635" name="Rectangle 65"/>
          <p:cNvSpPr>
            <a:spLocks noChangeArrowheads="1"/>
          </p:cNvSpPr>
          <p:nvPr/>
        </p:nvSpPr>
        <p:spPr bwMode="auto">
          <a:xfrm>
            <a:off x="6559550" y="3937000"/>
            <a:ext cx="1343025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de-DE" sz="1800" b="1">
                <a:latin typeface="Arial Narrow" pitchFamily="34" charset="0"/>
              </a:rPr>
              <a:t>Phase image</a:t>
            </a:r>
          </a:p>
        </p:txBody>
      </p:sp>
      <p:sp>
        <p:nvSpPr>
          <p:cNvPr id="25636" name="Rectangle 79"/>
          <p:cNvSpPr>
            <a:spLocks noChangeArrowheads="1"/>
          </p:cNvSpPr>
          <p:nvPr/>
        </p:nvSpPr>
        <p:spPr bwMode="auto">
          <a:xfrm>
            <a:off x="893763" y="2078038"/>
            <a:ext cx="49212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eaLnBrk="1" hangingPunct="1"/>
            <a:r>
              <a:rPr lang="en-US" altLang="de-DE" sz="1400">
                <a:latin typeface="Arial Narrow" pitchFamily="34" charset="0"/>
              </a:rPr>
              <a:t>OSA</a:t>
            </a:r>
          </a:p>
        </p:txBody>
      </p:sp>
      <p:sp>
        <p:nvSpPr>
          <p:cNvPr id="25637" name="Rectangle 80"/>
          <p:cNvSpPr>
            <a:spLocks noChangeArrowheads="1"/>
          </p:cNvSpPr>
          <p:nvPr/>
        </p:nvSpPr>
        <p:spPr bwMode="auto">
          <a:xfrm>
            <a:off x="1281113" y="2359025"/>
            <a:ext cx="609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eaLnBrk="1" hangingPunct="1"/>
            <a:r>
              <a:rPr lang="en-US" altLang="de-DE" sz="1400">
                <a:latin typeface="Arial Narrow" pitchFamily="34" charset="0"/>
              </a:rPr>
              <a:t>Object</a:t>
            </a:r>
          </a:p>
        </p:txBody>
      </p:sp>
      <p:sp>
        <p:nvSpPr>
          <p:cNvPr id="25638" name="Rectangle 81"/>
          <p:cNvSpPr>
            <a:spLocks noChangeArrowheads="1"/>
          </p:cNvSpPr>
          <p:nvPr/>
        </p:nvSpPr>
        <p:spPr bwMode="auto">
          <a:xfrm>
            <a:off x="304800" y="2078038"/>
            <a:ext cx="46037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eaLnBrk="1" hangingPunct="1"/>
            <a:r>
              <a:rPr lang="en-US" altLang="de-DE" sz="1400">
                <a:latin typeface="Arial Narrow" pitchFamily="34" charset="0"/>
              </a:rPr>
              <a:t>FZP</a:t>
            </a:r>
          </a:p>
        </p:txBody>
      </p:sp>
      <p:sp>
        <p:nvSpPr>
          <p:cNvPr id="25639" name="Rectangle 82"/>
          <p:cNvSpPr>
            <a:spLocks noChangeArrowheads="1"/>
          </p:cNvSpPr>
          <p:nvPr/>
        </p:nvSpPr>
        <p:spPr bwMode="auto">
          <a:xfrm>
            <a:off x="7938" y="1338263"/>
            <a:ext cx="12573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eaLnBrk="1" hangingPunct="1"/>
            <a:r>
              <a:rPr lang="en-US" altLang="de-DE" sz="1400">
                <a:latin typeface="Arial Narrow" pitchFamily="34" charset="0"/>
              </a:rPr>
              <a:t>Coherent X-rays</a:t>
            </a:r>
          </a:p>
        </p:txBody>
      </p:sp>
      <p:cxnSp>
        <p:nvCxnSpPr>
          <p:cNvPr id="25640" name="Curved Connector 97"/>
          <p:cNvCxnSpPr>
            <a:cxnSpLocks noChangeShapeType="1"/>
          </p:cNvCxnSpPr>
          <p:nvPr/>
        </p:nvCxnSpPr>
        <p:spPr bwMode="auto">
          <a:xfrm>
            <a:off x="1004888" y="2765425"/>
            <a:ext cx="1168400" cy="966788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</p:cxnSp>
      <p:sp>
        <p:nvSpPr>
          <p:cNvPr id="25641" name="Rectangle 103"/>
          <p:cNvSpPr>
            <a:spLocks noChangeArrowheads="1"/>
          </p:cNvSpPr>
          <p:nvPr/>
        </p:nvSpPr>
        <p:spPr bwMode="auto">
          <a:xfrm>
            <a:off x="990600" y="2743200"/>
            <a:ext cx="709613" cy="523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endParaRPr lang="en-US" altLang="de-DE"/>
          </a:p>
        </p:txBody>
      </p:sp>
      <p:cxnSp>
        <p:nvCxnSpPr>
          <p:cNvPr id="25642" name="Straight Connector 101"/>
          <p:cNvCxnSpPr>
            <a:cxnSpLocks noChangeShapeType="1"/>
          </p:cNvCxnSpPr>
          <p:nvPr/>
        </p:nvCxnSpPr>
        <p:spPr bwMode="auto">
          <a:xfrm rot="5400000">
            <a:off x="1295400" y="2982913"/>
            <a:ext cx="585787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</p:cxnSp>
      <p:cxnSp>
        <p:nvCxnSpPr>
          <p:cNvPr id="25643" name="Straight Arrow Connector 107"/>
          <p:cNvCxnSpPr>
            <a:cxnSpLocks noChangeShapeType="1"/>
            <a:stCxn id="23" idx="0"/>
          </p:cNvCxnSpPr>
          <p:nvPr/>
        </p:nvCxnSpPr>
        <p:spPr bwMode="auto">
          <a:xfrm rot="16200000" flipV="1">
            <a:off x="2407444" y="3299619"/>
            <a:ext cx="2065337" cy="371475"/>
          </a:xfrm>
          <a:prstGeom prst="straightConnector1">
            <a:avLst/>
          </a:prstGeom>
          <a:noFill/>
          <a:ln w="9525">
            <a:solidFill>
              <a:srgbClr val="FFFF00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</p:cxnSp>
      <p:sp>
        <p:nvSpPr>
          <p:cNvPr id="111" name="Isosceles Triangle 110"/>
          <p:cNvSpPr/>
          <p:nvPr/>
        </p:nvSpPr>
        <p:spPr bwMode="auto">
          <a:xfrm rot="16200000">
            <a:off x="883710" y="1672911"/>
            <a:ext cx="54000" cy="540000"/>
          </a:xfrm>
          <a:prstGeom prst="triangl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0800000"/>
            </a:camera>
            <a:lightRig rig="threePt" dir="t"/>
          </a:scene3d>
          <a:sp3d>
            <a:bevelT/>
          </a:sp3d>
        </p:spPr>
        <p:txBody>
          <a:bodyPr/>
          <a:lstStyle/>
          <a:p>
            <a:pPr>
              <a:defRPr/>
            </a:pPr>
            <a:endParaRPr lang="en-US">
              <a:latin typeface="Times" charset="0"/>
              <a:ea typeface="+mn-ea"/>
            </a:endParaRPr>
          </a:p>
        </p:txBody>
      </p:sp>
      <p:sp>
        <p:nvSpPr>
          <p:cNvPr id="112" name="Isosceles Triangle 111"/>
          <p:cNvSpPr/>
          <p:nvPr/>
        </p:nvSpPr>
        <p:spPr bwMode="auto">
          <a:xfrm rot="16200000">
            <a:off x="1326221" y="1751161"/>
            <a:ext cx="28800" cy="288000"/>
          </a:xfrm>
          <a:prstGeom prst="triangl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  <a:sp3d>
            <a:bevelT/>
          </a:sp3d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>
              <a:defRPr/>
            </a:pPr>
            <a:endParaRPr lang="en-US" altLang="de-DE" smtClean="0"/>
          </a:p>
        </p:txBody>
      </p:sp>
      <p:sp>
        <p:nvSpPr>
          <p:cNvPr id="25648" name="Notched Right Arrow 124"/>
          <p:cNvSpPr>
            <a:spLocks noChangeArrowheads="1"/>
          </p:cNvSpPr>
          <p:nvPr/>
        </p:nvSpPr>
        <p:spPr bwMode="auto">
          <a:xfrm rot="3600000">
            <a:off x="5477669" y="2959894"/>
            <a:ext cx="839788" cy="495300"/>
          </a:xfrm>
          <a:prstGeom prst="notchedRightArrow">
            <a:avLst>
              <a:gd name="adj1" fmla="val 50000"/>
              <a:gd name="adj2" fmla="val 5005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endParaRPr lang="en-US" altLang="de-DE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8001000" y="6661150"/>
            <a:ext cx="838200" cy="2286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DE"/>
              <a:t>Seite </a:t>
            </a:r>
            <a:fld id="{64016DBD-DB66-9243-86A5-B582314E7E14}" type="slidenum">
              <a:rPr lang="de-DE"/>
              <a:pPr/>
              <a:t>18</a:t>
            </a:fld>
            <a:endParaRPr lang="de-DE"/>
          </a:p>
        </p:txBody>
      </p:sp>
      <p:sp>
        <p:nvSpPr>
          <p:cNvPr id="26629" name="Text Box 3"/>
          <p:cNvSpPr txBox="1">
            <a:spLocks noChangeArrowheads="1"/>
          </p:cNvSpPr>
          <p:nvPr/>
        </p:nvSpPr>
        <p:spPr bwMode="auto">
          <a:xfrm>
            <a:off x="1619250" y="144463"/>
            <a:ext cx="71628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defTabSz="457200">
              <a:buClr>
                <a:srgbClr val="000000"/>
              </a:buClr>
              <a:buSzPct val="100000"/>
              <a:buFont typeface="Times New Roman" pitchFamily="-8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2600" b="1">
                <a:solidFill>
                  <a:srgbClr val="606060"/>
                </a:solidFill>
                <a:latin typeface="Arial Narrow" pitchFamily="-84" charset="0"/>
              </a:rPr>
              <a:t>Plans and summary for Eiger	 </a:t>
            </a:r>
          </a:p>
        </p:txBody>
      </p:sp>
      <p:sp>
        <p:nvSpPr>
          <p:cNvPr id="26630" name="Text Box 4"/>
          <p:cNvSpPr txBox="1">
            <a:spLocks noChangeArrowheads="1"/>
          </p:cNvSpPr>
          <p:nvPr/>
        </p:nvSpPr>
        <p:spPr bwMode="auto">
          <a:xfrm>
            <a:off x="179388" y="1054100"/>
            <a:ext cx="8583612" cy="5327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prstTxWarp prst="textNoShape">
              <a:avLst/>
            </a:prstTxWarp>
          </a:bodyPr>
          <a:lstStyle/>
          <a:p>
            <a:pPr defTabSz="457200" eaLnBrk="1" hangingPunct="1">
              <a:lnSpc>
                <a:spcPct val="140000"/>
              </a:lnSpc>
              <a:buClr>
                <a:srgbClr val="000000"/>
              </a:buClr>
              <a:buSzPct val="100000"/>
              <a:buFont typeface="Arial" pitchFamily="-84" charset="0"/>
              <a:buChar char="•"/>
              <a:tabLst>
                <a:tab pos="0" algn="l"/>
                <a:tab pos="914400" algn="l"/>
                <a:tab pos="1828800" algn="l"/>
                <a:tab pos="2170113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>
                <a:solidFill>
                  <a:srgbClr val="0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Eiger</a:t>
            </a:r>
            <a:r>
              <a:rPr lang="en-GB" sz="1800" dirty="0">
                <a:solidFill>
                  <a:srgbClr val="0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 will be our work horse in the coming few years</a:t>
            </a:r>
          </a:p>
          <a:p>
            <a:pPr defTabSz="457200" eaLnBrk="1" hangingPunct="1">
              <a:lnSpc>
                <a:spcPct val="140000"/>
              </a:lnSpc>
              <a:buClr>
                <a:srgbClr val="000000"/>
              </a:buClr>
              <a:buSzPct val="100000"/>
              <a:buFont typeface="Arial" pitchFamily="-84" charset="0"/>
              <a:buChar char="•"/>
              <a:tabLst>
                <a:tab pos="0" algn="l"/>
                <a:tab pos="914400" algn="l"/>
                <a:tab pos="1828800" algn="l"/>
                <a:tab pos="2170113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800" dirty="0">
              <a:solidFill>
                <a:srgbClr val="000000"/>
              </a:solidFill>
              <a:latin typeface="Arial" pitchFamily="-84" charset="0"/>
              <a:ea typeface="Arial" pitchFamily="-84" charset="0"/>
              <a:cs typeface="Arial" pitchFamily="-84" charset="0"/>
            </a:endParaRPr>
          </a:p>
          <a:p>
            <a:pPr defTabSz="457200" eaLnBrk="1" hangingPunct="1">
              <a:lnSpc>
                <a:spcPct val="140000"/>
              </a:lnSpc>
              <a:buClr>
                <a:srgbClr val="000000"/>
              </a:buClr>
              <a:buSzPct val="100000"/>
              <a:buFont typeface="Arial" pitchFamily="-84" charset="0"/>
              <a:buChar char="•"/>
              <a:tabLst>
                <a:tab pos="0" algn="l"/>
                <a:tab pos="914400" algn="l"/>
                <a:tab pos="1828800" algn="l"/>
                <a:tab pos="2170113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>
                <a:solidFill>
                  <a:srgbClr val="0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 single module (an </a:t>
            </a:r>
            <a:r>
              <a:rPr lang="en-GB" sz="1800" dirty="0" err="1">
                <a:solidFill>
                  <a:srgbClr val="0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Eiger</a:t>
            </a:r>
            <a:r>
              <a:rPr lang="en-GB" sz="1800" dirty="0">
                <a:solidFill>
                  <a:srgbClr val="0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 500K) installed at </a:t>
            </a:r>
            <a:r>
              <a:rPr lang="en-GB" sz="1800" dirty="0" err="1">
                <a:solidFill>
                  <a:srgbClr val="0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cSAX</a:t>
            </a:r>
            <a:r>
              <a:rPr lang="en-GB" sz="1800" dirty="0">
                <a:solidFill>
                  <a:srgbClr val="0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 </a:t>
            </a:r>
            <a:r>
              <a:rPr lang="en-GB" sz="1800" dirty="0" err="1">
                <a:solidFill>
                  <a:srgbClr val="0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beamline</a:t>
            </a:r>
            <a:endParaRPr lang="en-GB" sz="1800" dirty="0">
              <a:solidFill>
                <a:srgbClr val="000000"/>
              </a:solidFill>
              <a:latin typeface="Arial" pitchFamily="-84" charset="0"/>
              <a:ea typeface="Arial" pitchFamily="-84" charset="0"/>
              <a:cs typeface="Arial" pitchFamily="-84" charset="0"/>
            </a:endParaRPr>
          </a:p>
          <a:p>
            <a:pPr defTabSz="457200" eaLnBrk="1" hangingPunct="1">
              <a:lnSpc>
                <a:spcPct val="140000"/>
              </a:lnSpc>
              <a:buClr>
                <a:srgbClr val="000000"/>
              </a:buClr>
              <a:buSzPct val="100000"/>
              <a:buFont typeface="Arial" pitchFamily="-84" charset="0"/>
              <a:buChar char="•"/>
              <a:tabLst>
                <a:tab pos="0" algn="l"/>
                <a:tab pos="914400" algn="l"/>
                <a:tab pos="1828800" algn="l"/>
                <a:tab pos="2170113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>
                <a:solidFill>
                  <a:srgbClr val="0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 other single module systems foreseen at other </a:t>
            </a:r>
            <a:r>
              <a:rPr lang="en-GB" sz="1800" dirty="0" err="1">
                <a:solidFill>
                  <a:srgbClr val="0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beamlines</a:t>
            </a:r>
            <a:endParaRPr lang="en-GB" sz="1800" dirty="0">
              <a:solidFill>
                <a:srgbClr val="000000"/>
              </a:solidFill>
              <a:latin typeface="Arial" pitchFamily="-84" charset="0"/>
              <a:ea typeface="Arial" pitchFamily="-84" charset="0"/>
              <a:cs typeface="Arial" pitchFamily="-84" charset="0"/>
            </a:endParaRPr>
          </a:p>
          <a:p>
            <a:pPr defTabSz="457200" eaLnBrk="1" hangingPunct="1">
              <a:lnSpc>
                <a:spcPct val="140000"/>
              </a:lnSpc>
              <a:buClr>
                <a:srgbClr val="000000"/>
              </a:buClr>
              <a:buSzPct val="100000"/>
              <a:buFont typeface="Arial" pitchFamily="-84" charset="0"/>
              <a:buChar char="•"/>
              <a:tabLst>
                <a:tab pos="0" algn="l"/>
                <a:tab pos="914400" algn="l"/>
                <a:tab pos="1828800" algn="l"/>
                <a:tab pos="2170113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800" dirty="0">
              <a:solidFill>
                <a:srgbClr val="000000"/>
              </a:solidFill>
              <a:latin typeface="Arial" pitchFamily="-84" charset="0"/>
              <a:ea typeface="Arial" pitchFamily="-84" charset="0"/>
              <a:cs typeface="Arial" pitchFamily="-84" charset="0"/>
            </a:endParaRPr>
          </a:p>
          <a:p>
            <a:pPr defTabSz="457200" eaLnBrk="1" hangingPunct="1">
              <a:lnSpc>
                <a:spcPct val="140000"/>
              </a:lnSpc>
              <a:buClr>
                <a:srgbClr val="000000"/>
              </a:buClr>
              <a:buSzPct val="100000"/>
              <a:buFont typeface="Arial" pitchFamily="-84" charset="0"/>
              <a:buChar char="•"/>
              <a:tabLst>
                <a:tab pos="0" algn="l"/>
                <a:tab pos="914400" algn="l"/>
                <a:tab pos="1828800" algn="l"/>
                <a:tab pos="2170113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>
                <a:solidFill>
                  <a:srgbClr val="0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 9M currently in production (modules), installation foreseen</a:t>
            </a:r>
            <a:r>
              <a:rPr lang="en-GB" sz="1800" dirty="0" smtClean="0">
                <a:solidFill>
                  <a:srgbClr val="0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 for early 2014</a:t>
            </a:r>
          </a:p>
          <a:p>
            <a:pPr defTabSz="457200" eaLnBrk="1" hangingPunct="1">
              <a:lnSpc>
                <a:spcPct val="140000"/>
              </a:lnSpc>
              <a:buClr>
                <a:srgbClr val="000000"/>
              </a:buClr>
              <a:buSzPct val="100000"/>
              <a:buFont typeface="Arial" pitchFamily="-84" charset="0"/>
              <a:buChar char="•"/>
              <a:tabLst>
                <a:tab pos="0" algn="l"/>
                <a:tab pos="914400" algn="l"/>
                <a:tab pos="1828800" algn="l"/>
                <a:tab pos="2170113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smtClean="0">
                <a:solidFill>
                  <a:srgbClr val="0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 will overcome frame rate and pixel size limitations of Pilatus</a:t>
            </a:r>
          </a:p>
          <a:p>
            <a:pPr defTabSz="457200" eaLnBrk="1" hangingPunct="1">
              <a:lnSpc>
                <a:spcPct val="140000"/>
              </a:lnSpc>
              <a:buClr>
                <a:srgbClr val="000000"/>
              </a:buClr>
              <a:buSzPct val="100000"/>
              <a:buFont typeface="Arial" pitchFamily="-84" charset="0"/>
              <a:buChar char="•"/>
              <a:tabLst>
                <a:tab pos="0" algn="l"/>
                <a:tab pos="914400" algn="l"/>
                <a:tab pos="1828800" algn="l"/>
                <a:tab pos="2170113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800" dirty="0" smtClean="0">
              <a:solidFill>
                <a:srgbClr val="000000"/>
              </a:solidFill>
              <a:latin typeface="Arial" pitchFamily="-84" charset="0"/>
              <a:ea typeface="Arial" pitchFamily="-84" charset="0"/>
              <a:cs typeface="Arial" pitchFamily="-84" charset="0"/>
            </a:endParaRPr>
          </a:p>
          <a:p>
            <a:pPr defTabSz="457200" eaLnBrk="1" hangingPunct="1">
              <a:lnSpc>
                <a:spcPct val="140000"/>
              </a:lnSpc>
              <a:buClr>
                <a:srgbClr val="000000"/>
              </a:buClr>
              <a:buSzPct val="100000"/>
              <a:buFont typeface="Arial" pitchFamily="-84" charset="0"/>
              <a:buChar char="•"/>
              <a:tabLst>
                <a:tab pos="0" algn="l"/>
                <a:tab pos="914400" algn="l"/>
                <a:tab pos="1828800" algn="l"/>
                <a:tab pos="2170113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>
                <a:solidFill>
                  <a:srgbClr val="0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 we are thinking of a 49M detector in vacuum at a fixed distance</a:t>
            </a:r>
          </a:p>
          <a:p>
            <a:pPr defTabSz="457200" eaLnBrk="1" hangingPunct="1">
              <a:lnSpc>
                <a:spcPct val="140000"/>
              </a:lnSpc>
              <a:buClr>
                <a:srgbClr val="000000"/>
              </a:buClr>
              <a:buSzPct val="100000"/>
              <a:tabLst>
                <a:tab pos="0" algn="l"/>
                <a:tab pos="914400" algn="l"/>
                <a:tab pos="1828800" algn="l"/>
                <a:tab pos="2170113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>
                <a:solidFill>
                  <a:srgbClr val="0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 for </a:t>
            </a:r>
            <a:r>
              <a:rPr lang="en-GB" sz="1800" dirty="0" err="1">
                <a:solidFill>
                  <a:srgbClr val="0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cSAXS</a:t>
            </a:r>
            <a:r>
              <a:rPr lang="en-GB" sz="1800" dirty="0">
                <a:solidFill>
                  <a:srgbClr val="0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 not decided yet if this is an </a:t>
            </a:r>
            <a:r>
              <a:rPr lang="en-GB" sz="1800" dirty="0" err="1">
                <a:solidFill>
                  <a:srgbClr val="0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Eiger</a:t>
            </a:r>
            <a:r>
              <a:rPr lang="en-GB" sz="1800" dirty="0">
                <a:solidFill>
                  <a:srgbClr val="0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 or Jungfrau detector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U:\Cofund\Jungfrau02.bmp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28533" t="4265" r="20734" b="14489"/>
          <a:stretch/>
        </p:blipFill>
        <p:spPr bwMode="auto">
          <a:xfrm>
            <a:off x="6024329" y="3503389"/>
            <a:ext cx="3012167" cy="2668811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U:\Cofund\Jungfrau01.bmp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14632" t="18809" r="21933" b="17174"/>
          <a:stretch/>
        </p:blipFill>
        <p:spPr bwMode="auto">
          <a:xfrm>
            <a:off x="6616001" y="1755252"/>
            <a:ext cx="2451799" cy="1368948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956376" y="2721114"/>
            <a:ext cx="1187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Module</a:t>
            </a:r>
            <a:r>
              <a:rPr lang="en-US" sz="2000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: </a:t>
            </a:r>
          </a:p>
          <a:p>
            <a:r>
              <a:rPr lang="en-US" sz="2000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524 </a:t>
            </a:r>
            <a:r>
              <a:rPr lang="en-US" sz="2000" dirty="0" err="1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kPixel</a:t>
            </a:r>
            <a:endParaRPr lang="de-CH" sz="2000" dirty="0">
              <a:solidFill>
                <a:srgbClr val="000000"/>
              </a:solidFill>
              <a:latin typeface="Arial Narrow"/>
              <a:ea typeface="ヒラギノ角ゴ Pro W3" charset="-12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99389" y="5927544"/>
            <a:ext cx="1285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8 modules</a:t>
            </a:r>
            <a:r>
              <a:rPr lang="en-US" sz="2000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: </a:t>
            </a:r>
          </a:p>
          <a:p>
            <a:r>
              <a:rPr lang="en-US" sz="2000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4 </a:t>
            </a:r>
            <a:r>
              <a:rPr lang="en-US" sz="2000" dirty="0" err="1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MPixel</a:t>
            </a:r>
            <a:endParaRPr lang="de-CH" sz="2000" dirty="0">
              <a:solidFill>
                <a:srgbClr val="000000"/>
              </a:solidFill>
              <a:latin typeface="Arial Narrow"/>
              <a:ea typeface="ヒラギノ角ゴ Pro W3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496" y="6321623"/>
            <a:ext cx="492665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1400" i="1" dirty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JUNGFRAU: A. </a:t>
            </a:r>
            <a:r>
              <a:rPr lang="de-CH" sz="1400" i="1" dirty="0" err="1">
                <a:solidFill>
                  <a:srgbClr val="000000"/>
                </a:solidFill>
                <a:latin typeface="Arial Narrow"/>
                <a:ea typeface="ヒラギノ角ゴ Pro W3" charset="-128"/>
              </a:rPr>
              <a:t>Mozzanica</a:t>
            </a:r>
            <a:r>
              <a:rPr lang="de-CH" sz="1400" i="1" dirty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 et al., JINST, 9, C05010, </a:t>
            </a:r>
            <a:r>
              <a:rPr lang="de-CH" sz="1400" i="1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2014</a:t>
            </a:r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1620000" y="144000"/>
            <a:ext cx="7524000" cy="55033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06060"/>
                </a:solidFill>
                <a:latin typeface="+mj-lt"/>
                <a:ea typeface="ヒラギノ角ゴ Pro W3" pitchFamily="-108" charset="-128"/>
                <a:cs typeface="ヒラギノ角ゴ Pro W3" pitchFamily="-108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06060"/>
                </a:solidFill>
                <a:latin typeface="Arial Narrow" pitchFamily="34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06060"/>
                </a:solidFill>
                <a:latin typeface="Arial Narrow" pitchFamily="34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06060"/>
                </a:solidFill>
                <a:latin typeface="Arial Narrow" pitchFamily="34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06060"/>
                </a:solidFill>
                <a:latin typeface="Arial Narrow" pitchFamily="34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algn="ctr"/>
            <a:r>
              <a:rPr lang="en-US" kern="0" dirty="0" smtClean="0"/>
              <a:t> JUNGFRAU: a 2D detector for </a:t>
            </a:r>
            <a:r>
              <a:rPr lang="en-US" kern="0" dirty="0" err="1" smtClean="0"/>
              <a:t>SwissFEL</a:t>
            </a:r>
            <a:endParaRPr lang="en-US" kern="0" dirty="0" smtClean="0"/>
          </a:p>
        </p:txBody>
      </p:sp>
      <p:sp>
        <p:nvSpPr>
          <p:cNvPr id="3" name="Rectangle 2"/>
          <p:cNvSpPr/>
          <p:nvPr/>
        </p:nvSpPr>
        <p:spPr>
          <a:xfrm>
            <a:off x="251520" y="1647885"/>
            <a:ext cx="77048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JUNGFRAU module: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i="1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Chip:</a:t>
            </a:r>
            <a:r>
              <a:rPr lang="en-US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 256 × 256 pixels, </a:t>
            </a:r>
            <a:r>
              <a:rPr lang="en-US" i="1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Pixel:</a:t>
            </a:r>
            <a:r>
              <a:rPr lang="en-US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 75 × 75 µm</a:t>
            </a:r>
            <a:r>
              <a:rPr lang="en-US" baseline="30000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i="1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Dynamic range: 10</a:t>
            </a:r>
            <a:r>
              <a:rPr lang="en-US" i="1" baseline="30000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4</a:t>
            </a:r>
            <a:r>
              <a:rPr lang="en-US" i="1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 12keV photons per pixel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i="1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Module:</a:t>
            </a:r>
            <a:r>
              <a:rPr lang="en-US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 2 </a:t>
            </a:r>
            <a:r>
              <a:rPr lang="en-US" dirty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× </a:t>
            </a:r>
            <a:r>
              <a:rPr lang="en-US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4 chips, 4 cm </a:t>
            </a:r>
            <a:r>
              <a:rPr lang="en-US" dirty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× </a:t>
            </a:r>
            <a:r>
              <a:rPr lang="en-US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8 cm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Systems up to 16 </a:t>
            </a:r>
            <a:r>
              <a:rPr lang="en-US" dirty="0" err="1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Mpixel</a:t>
            </a:r>
            <a:r>
              <a:rPr lang="en-US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 at </a:t>
            </a:r>
            <a:r>
              <a:rPr lang="en-US" dirty="0" err="1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SwissFEL</a:t>
            </a:r>
            <a:endParaRPr lang="en-US" dirty="0" smtClean="0">
              <a:solidFill>
                <a:srgbClr val="000000"/>
              </a:solidFill>
              <a:latin typeface="Arial Narrow"/>
              <a:ea typeface="ヒラギノ角ゴ Pro W3" charset="-128"/>
              <a:sym typeface="Wingdings" panose="05000000000000000000" pitchFamily="2" charset="2"/>
            </a:endParaRPr>
          </a:p>
          <a:p>
            <a:endParaRPr lang="en-US" dirty="0">
              <a:solidFill>
                <a:srgbClr val="000000"/>
              </a:solidFill>
              <a:latin typeface="Arial Narrow"/>
              <a:ea typeface="ヒラギノ角ゴ Pro W3" charset="-128"/>
            </a:endParaRPr>
          </a:p>
          <a:p>
            <a:r>
              <a:rPr lang="en-US" b="1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Readout: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Readout rate &gt; 2 kHz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Linear count rate capability @ synchrotron: 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25 MHz/pixel</a:t>
            </a:r>
          </a:p>
          <a:p>
            <a:pPr lvl="2"/>
            <a:endParaRPr lang="en-US" dirty="0" smtClean="0">
              <a:solidFill>
                <a:srgbClr val="000000"/>
              </a:solidFill>
              <a:latin typeface="Arial Narrow"/>
              <a:ea typeface="ヒラギノ角ゴ Pro W3" charset="-128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GOAL: detector for </a:t>
            </a:r>
            <a:r>
              <a:rPr lang="en-US" dirty="0" err="1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XFELs</a:t>
            </a:r>
            <a:r>
              <a:rPr lang="en-US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 and synchrotrons</a:t>
            </a:r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388248" y="848380"/>
            <a:ext cx="79175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ad</a:t>
            </a:r>
            <a:r>
              <a:rPr lang="en-US" sz="2800" dirty="0" err="1">
                <a:solidFill>
                  <a:srgbClr val="0084D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JU</a:t>
            </a:r>
            <a:r>
              <a:rPr lang="en-US" sz="2800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sti</a:t>
            </a:r>
            <a:r>
              <a:rPr lang="en-US" sz="2800" dirty="0" err="1">
                <a:solidFill>
                  <a:srgbClr val="0084D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N</a:t>
            </a:r>
            <a:r>
              <a:rPr lang="en-US" sz="2800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g</a:t>
            </a:r>
            <a:r>
              <a:rPr lang="en-US" sz="2800" dirty="0">
                <a:solidFill>
                  <a:srgbClr val="EB613D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800" dirty="0">
                <a:solidFill>
                  <a:srgbClr val="0084D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G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ain detector </a:t>
            </a:r>
            <a:r>
              <a:rPr lang="en-US" sz="2800" dirty="0" err="1">
                <a:solidFill>
                  <a:srgbClr val="0084D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F</a:t>
            </a:r>
            <a:r>
              <a:rPr lang="en-US" sz="2800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o</a:t>
            </a:r>
            <a:r>
              <a:rPr lang="en-US" sz="2800" dirty="0" err="1">
                <a:solidFill>
                  <a:srgbClr val="0084D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R</a:t>
            </a:r>
            <a:r>
              <a:rPr lang="en-US" sz="2800" dirty="0">
                <a:solidFill>
                  <a:srgbClr val="0084D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the </a:t>
            </a:r>
            <a:r>
              <a:rPr lang="en-US" sz="2800" dirty="0" err="1">
                <a:solidFill>
                  <a:srgbClr val="0084D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</a:t>
            </a:r>
            <a:r>
              <a:rPr lang="en-US" sz="2800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ramis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800" dirty="0">
                <a:solidFill>
                  <a:srgbClr val="0084D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U</a:t>
            </a:r>
            <a:r>
              <a:rPr lang="en-US" sz="28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ser</a:t>
            </a:r>
            <a:r>
              <a:rPr lang="en-US" sz="2800" dirty="0">
                <a:solidFill>
                  <a:srgbClr val="0084D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station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93497272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01000" y="6661150"/>
            <a:ext cx="838200" cy="228600"/>
          </a:xfrm>
        </p:spPr>
        <p:txBody>
          <a:bodyPr/>
          <a:lstStyle/>
          <a:p>
            <a:pPr>
              <a:defRPr/>
            </a:pPr>
            <a:r>
              <a:rPr lang="de-DE"/>
              <a:t>Seite </a:t>
            </a:r>
            <a:fld id="{B11DE59D-F064-1648-90D7-ECA1A023A7A2}" type="slidenum">
              <a:rPr lang="de-DE"/>
              <a:pPr>
                <a:defRPr/>
              </a:pPr>
              <a:t>2</a:t>
            </a:fld>
            <a:endParaRPr lang="de-DE"/>
          </a:p>
        </p:txBody>
      </p:sp>
      <p:pic>
        <p:nvPicPr>
          <p:cNvPr id="19461" name="Bild 11" descr="bi2009m06_psi_luftbild_03_ppt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765175"/>
            <a:ext cx="8785225" cy="547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Rectangle 3"/>
          <p:cNvSpPr>
            <a:spLocks noChangeArrowheads="1"/>
          </p:cNvSpPr>
          <p:nvPr/>
        </p:nvSpPr>
        <p:spPr bwMode="auto">
          <a:xfrm>
            <a:off x="5148263" y="1268413"/>
            <a:ext cx="1079500" cy="3413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de-DE" sz="2100" b="1">
                <a:latin typeface="Arial Narrow" pitchFamily="-84" charset="0"/>
              </a:rPr>
              <a:t>PSI East</a:t>
            </a:r>
            <a:endParaRPr lang="de-DE" sz="2100">
              <a:latin typeface="Arial Narrow" pitchFamily="-84" charset="0"/>
            </a:endParaRPr>
          </a:p>
        </p:txBody>
      </p:sp>
      <p:sp>
        <p:nvSpPr>
          <p:cNvPr id="19463" name="Rectangle 4"/>
          <p:cNvSpPr>
            <a:spLocks noChangeArrowheads="1"/>
          </p:cNvSpPr>
          <p:nvPr/>
        </p:nvSpPr>
        <p:spPr bwMode="auto">
          <a:xfrm>
            <a:off x="684213" y="4941888"/>
            <a:ext cx="1079500" cy="3413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de-DE" sz="2100" b="1">
                <a:latin typeface="Arial Narrow" pitchFamily="-84" charset="0"/>
              </a:rPr>
              <a:t>PSI West</a:t>
            </a:r>
            <a:endParaRPr lang="de-DE" sz="2100">
              <a:latin typeface="Arial Narrow" pitchFamily="-84" charset="0"/>
            </a:endParaRPr>
          </a:p>
        </p:txBody>
      </p:sp>
      <p:sp>
        <p:nvSpPr>
          <p:cNvPr id="19464" name="Rectangle 5"/>
          <p:cNvSpPr>
            <a:spLocks noChangeArrowheads="1"/>
          </p:cNvSpPr>
          <p:nvPr/>
        </p:nvSpPr>
        <p:spPr bwMode="auto">
          <a:xfrm>
            <a:off x="539750" y="1916113"/>
            <a:ext cx="1076325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de-DE" sz="2100" b="1">
                <a:solidFill>
                  <a:schemeClr val="bg1"/>
                </a:solidFill>
                <a:latin typeface="Arial Narrow" pitchFamily="-84" charset="0"/>
              </a:rPr>
              <a:t>Aare</a:t>
            </a:r>
            <a:endParaRPr lang="de-DE" sz="2100">
              <a:latin typeface="Arial Narrow" pitchFamily="-84" charset="0"/>
            </a:endParaRPr>
          </a:p>
        </p:txBody>
      </p:sp>
      <p:sp>
        <p:nvSpPr>
          <p:cNvPr id="19465" name="Rectangle 6"/>
          <p:cNvSpPr>
            <a:spLocks noChangeArrowheads="1"/>
          </p:cNvSpPr>
          <p:nvPr/>
        </p:nvSpPr>
        <p:spPr bwMode="auto">
          <a:xfrm>
            <a:off x="6443663" y="4941888"/>
            <a:ext cx="625475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de-DE" sz="2100" b="1">
                <a:solidFill>
                  <a:schemeClr val="bg1"/>
                </a:solidFill>
                <a:latin typeface="Arial Narrow" pitchFamily="-84" charset="0"/>
              </a:rPr>
              <a:t>SLS</a:t>
            </a:r>
            <a:endParaRPr lang="de-DE" sz="2100" b="1">
              <a:latin typeface="Arial Narrow" pitchFamily="-84" charset="0"/>
            </a:endParaRPr>
          </a:p>
        </p:txBody>
      </p:sp>
      <p:sp>
        <p:nvSpPr>
          <p:cNvPr id="19466" name="Rectangle 7"/>
          <p:cNvSpPr>
            <a:spLocks noChangeArrowheads="1"/>
          </p:cNvSpPr>
          <p:nvPr/>
        </p:nvSpPr>
        <p:spPr bwMode="auto">
          <a:xfrm>
            <a:off x="1835150" y="0"/>
            <a:ext cx="5473700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45" tIns="41473" rIns="82945" bIns="41473" anchor="ctr">
            <a:prstTxWarp prst="textNoShape">
              <a:avLst/>
            </a:prstTxWarp>
          </a:bodyPr>
          <a:lstStyle/>
          <a:p>
            <a:r>
              <a:rPr lang="en-US" sz="2600" b="1">
                <a:solidFill>
                  <a:srgbClr val="606060"/>
                </a:solidFill>
                <a:latin typeface="Arial Narrow" pitchFamily="-84" charset="0"/>
              </a:rPr>
              <a:t>PAUL SCHERRER INSTITUT</a:t>
            </a:r>
          </a:p>
        </p:txBody>
      </p:sp>
      <p:sp>
        <p:nvSpPr>
          <p:cNvPr id="19467" name="Text Box 8"/>
          <p:cNvSpPr txBox="1">
            <a:spLocks noChangeArrowheads="1"/>
          </p:cNvSpPr>
          <p:nvPr/>
        </p:nvSpPr>
        <p:spPr bwMode="auto">
          <a:xfrm>
            <a:off x="179388" y="6308725"/>
            <a:ext cx="87471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1600" i="1">
                <a:solidFill>
                  <a:srgbClr val="FF0000"/>
                </a:solidFill>
                <a:latin typeface="Arial" pitchFamily="-84" charset="0"/>
              </a:rPr>
              <a:t>~1500 Staff employees; 30Km from Zurich, task in ETH domain: run large scale user facilities</a:t>
            </a:r>
          </a:p>
        </p:txBody>
      </p:sp>
      <p:sp>
        <p:nvSpPr>
          <p:cNvPr id="249866" name="Line 10"/>
          <p:cNvSpPr>
            <a:spLocks noChangeShapeType="1"/>
          </p:cNvSpPr>
          <p:nvPr/>
        </p:nvSpPr>
        <p:spPr bwMode="auto">
          <a:xfrm flipH="1" flipV="1">
            <a:off x="6804025" y="2636838"/>
            <a:ext cx="2016125" cy="504825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70" name="Rectangle 14"/>
          <p:cNvSpPr>
            <a:spLocks noChangeArrowheads="1"/>
          </p:cNvSpPr>
          <p:nvPr/>
        </p:nvSpPr>
        <p:spPr bwMode="auto">
          <a:xfrm>
            <a:off x="2700338" y="5445125"/>
            <a:ext cx="2016125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de-DE" sz="2100" b="1">
                <a:latin typeface="Arial Narrow" pitchFamily="-84" charset="0"/>
              </a:rPr>
              <a:t>User facilities:</a:t>
            </a:r>
          </a:p>
          <a:p>
            <a:r>
              <a:rPr lang="de-DE" sz="2100" b="1">
                <a:latin typeface="Arial Narrow" pitchFamily="-84" charset="0"/>
              </a:rPr>
              <a:t>uSR, SINQ, SLS</a:t>
            </a:r>
          </a:p>
        </p:txBody>
      </p:sp>
      <p:pic>
        <p:nvPicPr>
          <p:cNvPr id="19" name="Picture 4" descr="U:\Presentations\figures\SwissFEL_PlakatBAU_VM16-front2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" y="743713"/>
            <a:ext cx="6629400" cy="3447287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304800" y="4933067"/>
            <a:ext cx="5331488" cy="101053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dirty="0" smtClean="0">
                <a:latin typeface="Arial Narrow"/>
                <a:cs typeface="Arial Narrow"/>
              </a:rPr>
              <a:t>Our group is part of the SLS and our job is</a:t>
            </a:r>
          </a:p>
          <a:p>
            <a:pPr>
              <a:lnSpc>
                <a:spcPct val="110000"/>
              </a:lnSpc>
            </a:pPr>
            <a:r>
              <a:rPr lang="en-US" sz="2000" dirty="0" smtClean="0">
                <a:latin typeface="Arial Narrow"/>
                <a:cs typeface="Arial Narrow"/>
              </a:rPr>
              <a:t>to build detectors for specific applications at the SLS</a:t>
            </a:r>
          </a:p>
          <a:p>
            <a:pPr>
              <a:lnSpc>
                <a:spcPct val="110000"/>
              </a:lnSpc>
            </a:pPr>
            <a:r>
              <a:rPr lang="en-US" sz="2000" dirty="0" smtClean="0">
                <a:latin typeface="Arial Narrow"/>
                <a:cs typeface="Arial Narrow"/>
              </a:rPr>
              <a:t>and </a:t>
            </a:r>
            <a:r>
              <a:rPr lang="en-US" sz="2000" dirty="0" err="1" smtClean="0">
                <a:latin typeface="Arial Narrow"/>
                <a:cs typeface="Arial Narrow"/>
              </a:rPr>
              <a:t>SwissFEL</a:t>
            </a:r>
            <a:r>
              <a:rPr lang="en-US" sz="2000" dirty="0" smtClean="0">
                <a:latin typeface="Arial Narrow"/>
                <a:cs typeface="Arial Narrow"/>
              </a:rPr>
              <a:t> to allow users to do new or better science</a:t>
            </a:r>
            <a:endParaRPr lang="en-US" sz="2000" dirty="0">
              <a:latin typeface="Arial Narrow"/>
              <a:cs typeface="Arial Narrow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866" grpId="1" animBg="1"/>
      <p:bldP spid="19470" grpId="0"/>
      <p:bldP spid="2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8001000" y="6661150"/>
            <a:ext cx="838200" cy="228600"/>
          </a:xfr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r>
              <a:rPr lang="de-DE" altLang="de-DE" sz="800">
                <a:latin typeface="Arial Narrow" pitchFamily="34" charset="0"/>
              </a:rPr>
              <a:t>Seite </a:t>
            </a:r>
            <a:fld id="{674A1112-9A72-4404-8DCA-73B21102D012}" type="slidenum">
              <a:rPr lang="de-DE" altLang="de-DE" sz="800">
                <a:latin typeface="Arial Narrow" pitchFamily="34" charset="0"/>
              </a:rPr>
              <a:pPr/>
              <a:t>20</a:t>
            </a:fld>
            <a:endParaRPr lang="de-DE" altLang="de-DE" sz="800">
              <a:latin typeface="Arial Narrow" pitchFamily="34" charset="0"/>
            </a:endParaRPr>
          </a:p>
        </p:txBody>
      </p:sp>
      <p:sp>
        <p:nvSpPr>
          <p:cNvPr id="29700" name="Text Box 2"/>
          <p:cNvSpPr txBox="1">
            <a:spLocks noChangeArrowheads="1"/>
          </p:cNvSpPr>
          <p:nvPr/>
        </p:nvSpPr>
        <p:spPr bwMode="auto">
          <a:xfrm>
            <a:off x="1619250" y="144463"/>
            <a:ext cx="7162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altLang="de-DE" sz="2600" b="1">
                <a:solidFill>
                  <a:srgbClr val="606060"/>
                </a:solidFill>
                <a:latin typeface="Arial Narrow" pitchFamily="34" charset="0"/>
              </a:rPr>
              <a:t>Jungfrau pixel architecture</a:t>
            </a:r>
          </a:p>
        </p:txBody>
      </p:sp>
      <p:sp>
        <p:nvSpPr>
          <p:cNvPr id="29701" name="Text Box 3"/>
          <p:cNvSpPr txBox="1">
            <a:spLocks noChangeArrowheads="1"/>
          </p:cNvSpPr>
          <p:nvPr/>
        </p:nvSpPr>
        <p:spPr bwMode="auto">
          <a:xfrm>
            <a:off x="0" y="960438"/>
            <a:ext cx="5003800" cy="521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defTabSz="457200">
              <a:tabLst>
                <a:tab pos="0" algn="l"/>
                <a:tab pos="914400" algn="l"/>
                <a:tab pos="1828800" algn="l"/>
                <a:tab pos="2170113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739775" indent="-282575" defTabSz="457200">
              <a:tabLst>
                <a:tab pos="0" algn="l"/>
                <a:tab pos="914400" algn="l"/>
                <a:tab pos="1828800" algn="l"/>
                <a:tab pos="2170113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170113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170113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170113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170113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170113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170113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170113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eaLnBrk="1" hangingPunct="1">
              <a:lnSpc>
                <a:spcPct val="14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altLang="de-DE" dirty="0" smtClean="0">
                <a:solidFill>
                  <a:srgbClr val="000000"/>
                </a:solidFill>
                <a:latin typeface="Arial Narrow" pitchFamily="34" charset="0"/>
              </a:rPr>
              <a:t>2 main challenges for small pixels</a:t>
            </a:r>
          </a:p>
          <a:p>
            <a:pPr eaLnBrk="1" hangingPunct="1">
              <a:lnSpc>
                <a:spcPct val="140000"/>
              </a:lnSpc>
              <a:buClr>
                <a:srgbClr val="000000"/>
              </a:buClr>
              <a:buSzPct val="100000"/>
            </a:pPr>
            <a:r>
              <a:rPr lang="en-GB" altLang="de-DE" dirty="0" smtClean="0">
                <a:solidFill>
                  <a:srgbClr val="000000"/>
                </a:solidFill>
                <a:latin typeface="Arial Narrow" pitchFamily="34" charset="0"/>
              </a:rPr>
              <a:t> </a:t>
            </a:r>
          </a:p>
          <a:p>
            <a:pPr eaLnBrk="1" hangingPunct="1">
              <a:lnSpc>
                <a:spcPct val="140000"/>
              </a:lnSpc>
              <a:buClr>
                <a:srgbClr val="000000"/>
              </a:buClr>
              <a:buSzPct val="100000"/>
            </a:pPr>
            <a:r>
              <a:rPr lang="en-GB" altLang="de-DE" dirty="0">
                <a:solidFill>
                  <a:srgbClr val="000000"/>
                </a:solidFill>
                <a:latin typeface="Arial Narrow" pitchFamily="34" charset="0"/>
              </a:rPr>
              <a:t> Power consumption per </a:t>
            </a:r>
            <a:r>
              <a:rPr lang="en-GB" altLang="de-DE" dirty="0" smtClean="0">
                <a:solidFill>
                  <a:srgbClr val="000000"/>
                </a:solidFill>
                <a:latin typeface="Arial Narrow" pitchFamily="34" charset="0"/>
              </a:rPr>
              <a:t>channel</a:t>
            </a:r>
          </a:p>
          <a:p>
            <a:pPr lvl="1" eaLnBrk="1" hangingPunct="1">
              <a:lnSpc>
                <a:spcPct val="140000"/>
              </a:lnSpc>
              <a:buClr>
                <a:srgbClr val="000000"/>
              </a:buClr>
              <a:buSzPct val="100000"/>
              <a:buFont typeface="Times New Roman" pitchFamily="18" charset="0"/>
              <a:buChar char="•"/>
            </a:pPr>
            <a:r>
              <a:rPr lang="en-GB" altLang="de-DE" dirty="0">
                <a:solidFill>
                  <a:srgbClr val="000000"/>
                </a:solidFill>
                <a:latin typeface="Arial Narrow" pitchFamily="34" charset="0"/>
              </a:rPr>
              <a:t>low power preamp and CDS</a:t>
            </a:r>
          </a:p>
          <a:p>
            <a:pPr lvl="1" eaLnBrk="1" hangingPunct="1">
              <a:lnSpc>
                <a:spcPct val="140000"/>
              </a:lnSpc>
              <a:buClr>
                <a:srgbClr val="000000"/>
              </a:buClr>
              <a:buSzPct val="100000"/>
              <a:buFont typeface="Times New Roman" pitchFamily="18" charset="0"/>
              <a:buChar char="•"/>
            </a:pPr>
            <a:r>
              <a:rPr lang="en-GB" altLang="de-DE" dirty="0">
                <a:solidFill>
                  <a:srgbClr val="000000"/>
                </a:solidFill>
                <a:latin typeface="Arial Narrow" pitchFamily="34" charset="0"/>
              </a:rPr>
              <a:t>power cycled off-pixel buffer</a:t>
            </a:r>
          </a:p>
          <a:p>
            <a:pPr lvl="1" eaLnBrk="1" hangingPunct="1">
              <a:lnSpc>
                <a:spcPct val="140000"/>
              </a:lnSpc>
              <a:buClr>
                <a:srgbClr val="000000"/>
              </a:buClr>
              <a:buSzPct val="100000"/>
              <a:buFont typeface="Times New Roman" pitchFamily="18" charset="0"/>
              <a:buChar char="•"/>
            </a:pPr>
            <a:endParaRPr lang="en-GB" altLang="de-DE" dirty="0">
              <a:solidFill>
                <a:srgbClr val="000000"/>
              </a:solidFill>
              <a:latin typeface="Arial Narrow" pitchFamily="34" charset="0"/>
            </a:endParaRPr>
          </a:p>
          <a:p>
            <a:pPr eaLnBrk="1" hangingPunct="1">
              <a:lnSpc>
                <a:spcPct val="140000"/>
              </a:lnSpc>
              <a:buClr>
                <a:srgbClr val="000000"/>
              </a:buClr>
              <a:buSzPct val="100000"/>
            </a:pPr>
            <a:r>
              <a:rPr lang="en-GB" altLang="de-DE" dirty="0">
                <a:solidFill>
                  <a:srgbClr val="000000"/>
                </a:solidFill>
                <a:latin typeface="Arial Narrow" pitchFamily="34" charset="0"/>
              </a:rPr>
              <a:t> Space for feedback capacitor </a:t>
            </a:r>
            <a:r>
              <a:rPr lang="en-GB" altLang="de-DE" dirty="0" smtClean="0">
                <a:solidFill>
                  <a:srgbClr val="000000"/>
                </a:solidFill>
                <a:latin typeface="Arial Narrow" pitchFamily="34" charset="0"/>
              </a:rPr>
              <a:t>limited </a:t>
            </a:r>
            <a:endParaRPr lang="en-GB" altLang="de-DE" dirty="0">
              <a:solidFill>
                <a:srgbClr val="000000"/>
              </a:solidFill>
              <a:latin typeface="Arial Narrow" pitchFamily="34" charset="0"/>
            </a:endParaRPr>
          </a:p>
          <a:p>
            <a:pPr lvl="1" eaLnBrk="1" hangingPunct="1">
              <a:lnSpc>
                <a:spcPct val="140000"/>
              </a:lnSpc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GB" altLang="de-DE" dirty="0">
                <a:solidFill>
                  <a:srgbClr val="000000"/>
                </a:solidFill>
                <a:latin typeface="Arial Narrow" pitchFamily="34" charset="0"/>
              </a:rPr>
              <a:t>amplifier range optimization</a:t>
            </a:r>
          </a:p>
          <a:p>
            <a:pPr lvl="1" eaLnBrk="1" hangingPunct="1">
              <a:lnSpc>
                <a:spcPct val="140000"/>
              </a:lnSpc>
              <a:buClr>
                <a:srgbClr val="000000"/>
              </a:buClr>
              <a:buSzPct val="100000"/>
              <a:buFont typeface="Times New Roman" pitchFamily="18" charset="0"/>
              <a:buChar char="•"/>
            </a:pPr>
            <a:r>
              <a:rPr lang="en-GB" altLang="de-DE" dirty="0" err="1">
                <a:solidFill>
                  <a:srgbClr val="000000"/>
                </a:solidFill>
                <a:latin typeface="Arial Narrow" pitchFamily="34" charset="0"/>
              </a:rPr>
              <a:t>precharge</a:t>
            </a:r>
            <a:r>
              <a:rPr lang="en-GB" altLang="de-DE" dirty="0">
                <a:solidFill>
                  <a:srgbClr val="000000"/>
                </a:solidFill>
                <a:latin typeface="Arial Narrow" pitchFamily="34" charset="0"/>
              </a:rPr>
              <a:t> of feedback capacitors</a:t>
            </a:r>
          </a:p>
          <a:p>
            <a:pPr eaLnBrk="1" hangingPunct="1">
              <a:lnSpc>
                <a:spcPct val="140000"/>
              </a:lnSpc>
              <a:buClr>
                <a:srgbClr val="000000"/>
              </a:buClr>
              <a:buSzPct val="100000"/>
              <a:buFont typeface="Arial" pitchFamily="34" charset="0"/>
              <a:buNone/>
            </a:pPr>
            <a:endParaRPr lang="en-GB" altLang="de-DE" sz="1600" dirty="0">
              <a:solidFill>
                <a:srgbClr val="000000"/>
              </a:solidFill>
              <a:latin typeface="Arial Narrow" pitchFamily="34" charset="0"/>
            </a:endParaRPr>
          </a:p>
          <a:p>
            <a:pPr eaLnBrk="1" hangingPunct="1">
              <a:lnSpc>
                <a:spcPct val="140000"/>
              </a:lnSpc>
            </a:pPr>
            <a:endParaRPr lang="en-GB" altLang="de-DE" sz="1700" dirty="0">
              <a:solidFill>
                <a:srgbClr val="000000"/>
              </a:solidFill>
              <a:latin typeface="Arial Narrow" pitchFamily="34" charset="0"/>
            </a:endParaRPr>
          </a:p>
        </p:txBody>
      </p:sp>
      <p:pic>
        <p:nvPicPr>
          <p:cNvPr id="29702" name="Picture 4"/>
          <p:cNvPicPr>
            <a:picLocks noChangeAspect="1" noChangeArrowheads="1"/>
          </p:cNvPicPr>
          <p:nvPr/>
        </p:nvPicPr>
        <p:blipFill>
          <a:blip r:embed="rId3">
            <a:lum bright="20000"/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619625" y="1393825"/>
            <a:ext cx="4392613" cy="4292600"/>
          </a:xfrm>
          <a:prstGeom prst="rect">
            <a:avLst/>
          </a:prstGeom>
          <a:noFill/>
          <a:ln w="547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29703" name="Text Box 5"/>
          <p:cNvSpPr txBox="1">
            <a:spLocks noChangeArrowheads="1"/>
          </p:cNvSpPr>
          <p:nvPr/>
        </p:nvSpPr>
        <p:spPr bwMode="auto">
          <a:xfrm>
            <a:off x="6910388" y="1535113"/>
            <a:ext cx="2006600" cy="485775"/>
          </a:xfrm>
          <a:prstGeom prst="rect">
            <a:avLst/>
          </a:prstGeom>
          <a:solidFill>
            <a:srgbClr val="FFFFFF">
              <a:alpha val="85097"/>
            </a:srgbClr>
          </a:solidFill>
          <a:ln w="9525">
            <a:solidFill>
              <a:srgbClr val="0084D1"/>
            </a:solidFill>
            <a:round/>
            <a:headEnd/>
            <a:tailEnd/>
          </a:ln>
        </p:spPr>
        <p:txBody>
          <a:bodyPr wrap="none" lIns="90000" tIns="45000" rIns="90000" bIns="45000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 sz="1300">
                <a:solidFill>
                  <a:srgbClr val="0084D1"/>
                </a:solidFill>
                <a:latin typeface="Arial Narrow" pitchFamily="34" charset="0"/>
              </a:rPr>
              <a:t>prototype pixel layout</a:t>
            </a:r>
          </a:p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 sz="1300">
                <a:solidFill>
                  <a:srgbClr val="0084D1"/>
                </a:solidFill>
                <a:latin typeface="Arial Narrow" pitchFamily="34" charset="0"/>
              </a:rPr>
              <a:t>work in progress</a:t>
            </a:r>
          </a:p>
        </p:txBody>
      </p:sp>
      <p:sp>
        <p:nvSpPr>
          <p:cNvPr id="29704" name="Freeform 6"/>
          <p:cNvSpPr>
            <a:spLocks/>
          </p:cNvSpPr>
          <p:nvPr/>
        </p:nvSpPr>
        <p:spPr bwMode="auto">
          <a:xfrm>
            <a:off x="4733925" y="5516563"/>
            <a:ext cx="77788" cy="350837"/>
          </a:xfrm>
          <a:custGeom>
            <a:avLst/>
            <a:gdLst>
              <a:gd name="T0" fmla="*/ 2147483647 w 214"/>
              <a:gd name="T1" fmla="*/ 2147483647 h 973"/>
              <a:gd name="T2" fmla="*/ 2147483647 w 214"/>
              <a:gd name="T3" fmla="*/ 0 h 973"/>
              <a:gd name="T4" fmla="*/ 0 60000 65536"/>
              <a:gd name="T5" fmla="*/ 0 60000 65536"/>
              <a:gd name="T6" fmla="*/ 0 w 214"/>
              <a:gd name="T7" fmla="*/ 0 h 973"/>
              <a:gd name="T8" fmla="*/ 214 w 214"/>
              <a:gd name="T9" fmla="*/ 973 h 97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14" h="973">
                <a:moveTo>
                  <a:pt x="25" y="972"/>
                </a:moveTo>
                <a:cubicBezTo>
                  <a:pt x="0" y="259"/>
                  <a:pt x="213" y="0"/>
                  <a:pt x="213" y="0"/>
                </a:cubicBezTo>
              </a:path>
            </a:pathLst>
          </a:custGeom>
          <a:noFill/>
          <a:ln w="36720">
            <a:solidFill>
              <a:srgbClr val="0084D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9705" name="Freeform 7"/>
          <p:cNvSpPr>
            <a:spLocks/>
          </p:cNvSpPr>
          <p:nvPr/>
        </p:nvSpPr>
        <p:spPr bwMode="auto">
          <a:xfrm>
            <a:off x="4978400" y="5046663"/>
            <a:ext cx="192088" cy="1238250"/>
          </a:xfrm>
          <a:custGeom>
            <a:avLst/>
            <a:gdLst>
              <a:gd name="T0" fmla="*/ 2147483647 w 535"/>
              <a:gd name="T1" fmla="*/ 2147483647 h 3439"/>
              <a:gd name="T2" fmla="*/ 2147483647 w 535"/>
              <a:gd name="T3" fmla="*/ 0 h 3439"/>
              <a:gd name="T4" fmla="*/ 0 60000 65536"/>
              <a:gd name="T5" fmla="*/ 0 60000 65536"/>
              <a:gd name="T6" fmla="*/ 0 w 535"/>
              <a:gd name="T7" fmla="*/ 0 h 3439"/>
              <a:gd name="T8" fmla="*/ 535 w 535"/>
              <a:gd name="T9" fmla="*/ 3439 h 343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35" h="3439">
                <a:moveTo>
                  <a:pt x="63" y="3438"/>
                </a:moveTo>
                <a:cubicBezTo>
                  <a:pt x="0" y="915"/>
                  <a:pt x="534" y="0"/>
                  <a:pt x="534" y="0"/>
                </a:cubicBezTo>
              </a:path>
            </a:pathLst>
          </a:custGeom>
          <a:noFill/>
          <a:ln w="36720">
            <a:solidFill>
              <a:srgbClr val="0084D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9706" name="Freeform 8"/>
          <p:cNvSpPr>
            <a:spLocks/>
          </p:cNvSpPr>
          <p:nvPr/>
        </p:nvSpPr>
        <p:spPr bwMode="auto">
          <a:xfrm>
            <a:off x="7132638" y="5322888"/>
            <a:ext cx="163512" cy="650875"/>
          </a:xfrm>
          <a:custGeom>
            <a:avLst/>
            <a:gdLst>
              <a:gd name="T0" fmla="*/ 2147483647 w 452"/>
              <a:gd name="T1" fmla="*/ 2147483647 h 1806"/>
              <a:gd name="T2" fmla="*/ 2147483647 w 452"/>
              <a:gd name="T3" fmla="*/ 0 h 1806"/>
              <a:gd name="T4" fmla="*/ 0 60000 65536"/>
              <a:gd name="T5" fmla="*/ 0 60000 65536"/>
              <a:gd name="T6" fmla="*/ 0 w 452"/>
              <a:gd name="T7" fmla="*/ 0 h 1806"/>
              <a:gd name="T8" fmla="*/ 452 w 452"/>
              <a:gd name="T9" fmla="*/ 1806 h 180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52" h="1806">
                <a:moveTo>
                  <a:pt x="53" y="1805"/>
                </a:moveTo>
                <a:cubicBezTo>
                  <a:pt x="0" y="481"/>
                  <a:pt x="451" y="0"/>
                  <a:pt x="451" y="0"/>
                </a:cubicBezTo>
              </a:path>
            </a:pathLst>
          </a:custGeom>
          <a:noFill/>
          <a:ln w="36720">
            <a:solidFill>
              <a:srgbClr val="0084D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9707" name="Freeform 9"/>
          <p:cNvSpPr>
            <a:spLocks/>
          </p:cNvSpPr>
          <p:nvPr/>
        </p:nvSpPr>
        <p:spPr bwMode="auto">
          <a:xfrm>
            <a:off x="7961313" y="5038725"/>
            <a:ext cx="192087" cy="1238250"/>
          </a:xfrm>
          <a:custGeom>
            <a:avLst/>
            <a:gdLst>
              <a:gd name="T0" fmla="*/ 2147483647 w 535"/>
              <a:gd name="T1" fmla="*/ 2147483647 h 3439"/>
              <a:gd name="T2" fmla="*/ 2147483647 w 535"/>
              <a:gd name="T3" fmla="*/ 0 h 3439"/>
              <a:gd name="T4" fmla="*/ 0 60000 65536"/>
              <a:gd name="T5" fmla="*/ 0 60000 65536"/>
              <a:gd name="T6" fmla="*/ 0 w 535"/>
              <a:gd name="T7" fmla="*/ 0 h 3439"/>
              <a:gd name="T8" fmla="*/ 535 w 535"/>
              <a:gd name="T9" fmla="*/ 3439 h 343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35" h="3439">
                <a:moveTo>
                  <a:pt x="63" y="3438"/>
                </a:moveTo>
                <a:cubicBezTo>
                  <a:pt x="0" y="915"/>
                  <a:pt x="534" y="0"/>
                  <a:pt x="534" y="0"/>
                </a:cubicBezTo>
              </a:path>
            </a:pathLst>
          </a:custGeom>
          <a:noFill/>
          <a:ln w="36720">
            <a:solidFill>
              <a:srgbClr val="0084D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9708" name="AutoShape 10"/>
          <p:cNvSpPr>
            <a:spLocks noChangeArrowheads="1"/>
          </p:cNvSpPr>
          <p:nvPr/>
        </p:nvSpPr>
        <p:spPr bwMode="auto">
          <a:xfrm>
            <a:off x="5430838" y="5900738"/>
            <a:ext cx="908050" cy="668337"/>
          </a:xfrm>
          <a:prstGeom prst="roundRect">
            <a:avLst>
              <a:gd name="adj" fmla="val 236"/>
            </a:avLst>
          </a:prstGeom>
          <a:solidFill>
            <a:srgbClr val="0084D1"/>
          </a:solidFill>
          <a:ln w="9525">
            <a:solidFill>
              <a:srgbClr val="0084D1"/>
            </a:solidFill>
            <a:round/>
            <a:headEnd/>
            <a:tailEnd/>
          </a:ln>
        </p:spPr>
        <p:txBody>
          <a:bodyPr lIns="90000" tIns="45000" rIns="90000" bIns="45000" anchor="ctr" anchorCtr="1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 sz="1300">
                <a:solidFill>
                  <a:srgbClr val="FFFFFF"/>
                </a:solidFill>
                <a:latin typeface="Arial Narrow" pitchFamily="34" charset="0"/>
              </a:rPr>
              <a:t>switch. + </a:t>
            </a:r>
          </a:p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 sz="1300">
                <a:solidFill>
                  <a:srgbClr val="FFFFFF"/>
                </a:solidFill>
                <a:latin typeface="Arial Narrow" pitchFamily="34" charset="0"/>
              </a:rPr>
              <a:t>precharge</a:t>
            </a:r>
          </a:p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 sz="1300">
                <a:solidFill>
                  <a:srgbClr val="FFFFFF"/>
                </a:solidFill>
                <a:latin typeface="Arial Narrow" pitchFamily="34" charset="0"/>
              </a:rPr>
              <a:t>logic</a:t>
            </a:r>
          </a:p>
        </p:txBody>
      </p:sp>
      <p:sp>
        <p:nvSpPr>
          <p:cNvPr id="29709" name="AutoShape 11"/>
          <p:cNvSpPr>
            <a:spLocks noChangeArrowheads="1"/>
          </p:cNvSpPr>
          <p:nvPr/>
        </p:nvSpPr>
        <p:spPr bwMode="auto">
          <a:xfrm>
            <a:off x="3390900" y="5829300"/>
            <a:ext cx="1409700" cy="342900"/>
          </a:xfrm>
          <a:prstGeom prst="roundRect">
            <a:avLst>
              <a:gd name="adj" fmla="val 463"/>
            </a:avLst>
          </a:prstGeom>
          <a:solidFill>
            <a:srgbClr val="0084D1"/>
          </a:solidFill>
          <a:ln w="9525">
            <a:solidFill>
              <a:srgbClr val="0084D1"/>
            </a:solidFill>
            <a:round/>
            <a:headEnd/>
            <a:tailEnd/>
          </a:ln>
        </p:spPr>
        <p:txBody>
          <a:bodyPr lIns="90000" tIns="45000" rIns="90000" bIns="45000" anchor="ctr" anchorCtr="1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 sz="1300">
                <a:solidFill>
                  <a:srgbClr val="FFFFFF"/>
                </a:solidFill>
                <a:latin typeface="Arial Narrow" pitchFamily="34" charset="0"/>
              </a:rPr>
              <a:t>preamp </a:t>
            </a:r>
          </a:p>
        </p:txBody>
      </p:sp>
      <p:sp>
        <p:nvSpPr>
          <p:cNvPr id="29710" name="AutoShape 12"/>
          <p:cNvSpPr>
            <a:spLocks noChangeArrowheads="1"/>
          </p:cNvSpPr>
          <p:nvPr/>
        </p:nvSpPr>
        <p:spPr bwMode="auto">
          <a:xfrm>
            <a:off x="3649663" y="6248400"/>
            <a:ext cx="1409700" cy="342900"/>
          </a:xfrm>
          <a:prstGeom prst="roundRect">
            <a:avLst>
              <a:gd name="adj" fmla="val 463"/>
            </a:avLst>
          </a:prstGeom>
          <a:solidFill>
            <a:srgbClr val="0084D1"/>
          </a:solidFill>
          <a:ln w="9525">
            <a:solidFill>
              <a:srgbClr val="0084D1"/>
            </a:solidFill>
            <a:round/>
            <a:headEnd/>
            <a:tailEnd/>
          </a:ln>
        </p:spPr>
        <p:txBody>
          <a:bodyPr lIns="90000" tIns="45000" rIns="90000" bIns="45000" anchor="ctr" anchorCtr="1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 sz="1300">
                <a:solidFill>
                  <a:srgbClr val="FFFFFF"/>
                </a:solidFill>
                <a:latin typeface="Arial Narrow" pitchFamily="34" charset="0"/>
              </a:rPr>
              <a:t>comparator</a:t>
            </a:r>
          </a:p>
        </p:txBody>
      </p:sp>
      <p:sp>
        <p:nvSpPr>
          <p:cNvPr id="29711" name="AutoShape 13"/>
          <p:cNvSpPr>
            <a:spLocks noChangeArrowheads="1"/>
          </p:cNvSpPr>
          <p:nvPr/>
        </p:nvSpPr>
        <p:spPr bwMode="auto">
          <a:xfrm>
            <a:off x="6845300" y="5875338"/>
            <a:ext cx="846138" cy="320675"/>
          </a:xfrm>
          <a:prstGeom prst="roundRect">
            <a:avLst>
              <a:gd name="adj" fmla="val 491"/>
            </a:avLst>
          </a:prstGeom>
          <a:solidFill>
            <a:srgbClr val="0084D1"/>
          </a:solidFill>
          <a:ln w="9525">
            <a:solidFill>
              <a:srgbClr val="0084D1"/>
            </a:solidFill>
            <a:round/>
            <a:headEnd/>
            <a:tailEnd/>
          </a:ln>
        </p:spPr>
        <p:txBody>
          <a:bodyPr lIns="90000" tIns="45000" rIns="90000" bIns="45000" anchor="ctr" anchorCtr="1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 sz="1300">
                <a:solidFill>
                  <a:srgbClr val="FFFFFF"/>
                </a:solidFill>
                <a:latin typeface="Arial Narrow" pitchFamily="34" charset="0"/>
              </a:rPr>
              <a:t>CDS</a:t>
            </a:r>
          </a:p>
        </p:txBody>
      </p:sp>
      <p:sp>
        <p:nvSpPr>
          <p:cNvPr id="29712" name="AutoShape 14"/>
          <p:cNvSpPr>
            <a:spLocks noChangeArrowheads="1"/>
          </p:cNvSpPr>
          <p:nvPr/>
        </p:nvSpPr>
        <p:spPr bwMode="auto">
          <a:xfrm>
            <a:off x="7415213" y="6249988"/>
            <a:ext cx="1308100" cy="320675"/>
          </a:xfrm>
          <a:prstGeom prst="roundRect">
            <a:avLst>
              <a:gd name="adj" fmla="val 491"/>
            </a:avLst>
          </a:prstGeom>
          <a:solidFill>
            <a:srgbClr val="0084D1"/>
          </a:solidFill>
          <a:ln w="9525">
            <a:solidFill>
              <a:srgbClr val="0084D1"/>
            </a:solidFill>
            <a:round/>
            <a:headEnd/>
            <a:tailEnd/>
          </a:ln>
        </p:spPr>
        <p:txBody>
          <a:bodyPr lIns="90000" tIns="45000" rIns="90000" bIns="45000" anchor="ctr" anchorCtr="1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 sz="1300">
                <a:solidFill>
                  <a:srgbClr val="FFFFFF"/>
                </a:solidFill>
                <a:latin typeface="Arial Narrow" pitchFamily="34" charset="0"/>
              </a:rPr>
              <a:t>pixel buffer</a:t>
            </a:r>
          </a:p>
        </p:txBody>
      </p:sp>
      <p:sp>
        <p:nvSpPr>
          <p:cNvPr id="29713" name="AutoShape 15"/>
          <p:cNvSpPr>
            <a:spLocks noChangeArrowheads="1"/>
          </p:cNvSpPr>
          <p:nvPr/>
        </p:nvSpPr>
        <p:spPr bwMode="auto">
          <a:xfrm>
            <a:off x="4641850" y="1408113"/>
            <a:ext cx="4373563" cy="2990850"/>
          </a:xfrm>
          <a:prstGeom prst="roundRect">
            <a:avLst>
              <a:gd name="adj" fmla="val 51"/>
            </a:avLst>
          </a:prstGeom>
          <a:noFill/>
          <a:ln w="54720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endParaRPr lang="en-US" altLang="de-DE"/>
          </a:p>
        </p:txBody>
      </p:sp>
      <p:sp>
        <p:nvSpPr>
          <p:cNvPr id="29714" name="AutoShape 16"/>
          <p:cNvSpPr>
            <a:spLocks noChangeArrowheads="1"/>
          </p:cNvSpPr>
          <p:nvPr/>
        </p:nvSpPr>
        <p:spPr bwMode="auto">
          <a:xfrm>
            <a:off x="5419725" y="4521200"/>
            <a:ext cx="1355725" cy="1100138"/>
          </a:xfrm>
          <a:prstGeom prst="roundRect">
            <a:avLst>
              <a:gd name="adj" fmla="val 144"/>
            </a:avLst>
          </a:prstGeom>
          <a:noFill/>
          <a:ln w="54720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endParaRPr lang="en-US" altLang="de-DE"/>
          </a:p>
        </p:txBody>
      </p:sp>
      <p:sp>
        <p:nvSpPr>
          <p:cNvPr id="29715" name="AutoShape 17"/>
          <p:cNvSpPr>
            <a:spLocks noChangeArrowheads="1"/>
          </p:cNvSpPr>
          <p:nvPr/>
        </p:nvSpPr>
        <p:spPr bwMode="auto">
          <a:xfrm>
            <a:off x="4740275" y="4540250"/>
            <a:ext cx="493713" cy="288925"/>
          </a:xfrm>
          <a:prstGeom prst="roundRect">
            <a:avLst>
              <a:gd name="adj" fmla="val 546"/>
            </a:avLst>
          </a:prstGeom>
          <a:noFill/>
          <a:ln w="54720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endParaRPr lang="en-US" altLang="de-DE"/>
          </a:p>
        </p:txBody>
      </p:sp>
      <p:sp>
        <p:nvSpPr>
          <p:cNvPr id="29716" name="Freeform 18"/>
          <p:cNvSpPr>
            <a:spLocks/>
          </p:cNvSpPr>
          <p:nvPr/>
        </p:nvSpPr>
        <p:spPr bwMode="auto">
          <a:xfrm>
            <a:off x="7242175" y="2697163"/>
            <a:ext cx="349250" cy="809625"/>
          </a:xfrm>
          <a:custGeom>
            <a:avLst/>
            <a:gdLst>
              <a:gd name="T0" fmla="*/ 2147483647 w 970"/>
              <a:gd name="T1" fmla="*/ 0 h 2251"/>
              <a:gd name="T2" fmla="*/ 0 w 970"/>
              <a:gd name="T3" fmla="*/ 2147483647 h 2251"/>
              <a:gd name="T4" fmla="*/ 0 60000 65536"/>
              <a:gd name="T5" fmla="*/ 0 60000 65536"/>
              <a:gd name="T6" fmla="*/ 0 w 970"/>
              <a:gd name="T7" fmla="*/ 0 h 2251"/>
              <a:gd name="T8" fmla="*/ 970 w 970"/>
              <a:gd name="T9" fmla="*/ 2251 h 225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70" h="2251">
                <a:moveTo>
                  <a:pt x="969" y="0"/>
                </a:moveTo>
                <a:cubicBezTo>
                  <a:pt x="928" y="2250"/>
                  <a:pt x="0" y="1619"/>
                  <a:pt x="0" y="1619"/>
                </a:cubicBezTo>
              </a:path>
            </a:pathLst>
          </a:custGeom>
          <a:noFill/>
          <a:ln w="36720">
            <a:solidFill>
              <a:srgbClr val="0084D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9717" name="AutoShape 19"/>
          <p:cNvSpPr>
            <a:spLocks noChangeArrowheads="1"/>
          </p:cNvSpPr>
          <p:nvPr/>
        </p:nvSpPr>
        <p:spPr bwMode="auto">
          <a:xfrm>
            <a:off x="6546850" y="2266950"/>
            <a:ext cx="1717675" cy="428625"/>
          </a:xfrm>
          <a:prstGeom prst="roundRect">
            <a:avLst>
              <a:gd name="adj" fmla="val 370"/>
            </a:avLst>
          </a:prstGeom>
          <a:solidFill>
            <a:srgbClr val="0084D1"/>
          </a:solidFill>
          <a:ln w="9525">
            <a:solidFill>
              <a:srgbClr val="0084D1"/>
            </a:solidFill>
            <a:round/>
            <a:headEnd/>
            <a:tailEnd/>
          </a:ln>
        </p:spPr>
        <p:txBody>
          <a:bodyPr lIns="90000" tIns="45000" rIns="90000" bIns="45000" anchor="ctr" anchorCtr="1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 sz="1300">
                <a:solidFill>
                  <a:srgbClr val="FFFFFF"/>
                </a:solidFill>
                <a:latin typeface="Arial Narrow" pitchFamily="34" charset="0"/>
              </a:rPr>
              <a:t>storage cells 16x</a:t>
            </a:r>
          </a:p>
        </p:txBody>
      </p:sp>
      <p:sp>
        <p:nvSpPr>
          <p:cNvPr id="29718" name="Freeform 20"/>
          <p:cNvSpPr>
            <a:spLocks/>
          </p:cNvSpPr>
          <p:nvPr/>
        </p:nvSpPr>
        <p:spPr bwMode="auto">
          <a:xfrm>
            <a:off x="5133975" y="990600"/>
            <a:ext cx="487363" cy="1052513"/>
          </a:xfrm>
          <a:custGeom>
            <a:avLst/>
            <a:gdLst>
              <a:gd name="T0" fmla="*/ 2147483647 w 1352"/>
              <a:gd name="T1" fmla="*/ 0 h 2923"/>
              <a:gd name="T2" fmla="*/ 0 w 1352"/>
              <a:gd name="T3" fmla="*/ 2147483647 h 2923"/>
              <a:gd name="T4" fmla="*/ 0 60000 65536"/>
              <a:gd name="T5" fmla="*/ 0 60000 65536"/>
              <a:gd name="T6" fmla="*/ 0 w 1352"/>
              <a:gd name="T7" fmla="*/ 0 h 2923"/>
              <a:gd name="T8" fmla="*/ 1352 w 1352"/>
              <a:gd name="T9" fmla="*/ 2923 h 292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52" h="2923">
                <a:moveTo>
                  <a:pt x="1192" y="0"/>
                </a:moveTo>
                <a:cubicBezTo>
                  <a:pt x="1351" y="2144"/>
                  <a:pt x="0" y="2922"/>
                  <a:pt x="0" y="2922"/>
                </a:cubicBezTo>
              </a:path>
            </a:pathLst>
          </a:custGeom>
          <a:noFill/>
          <a:ln w="36720">
            <a:solidFill>
              <a:srgbClr val="0084D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9719" name="Freeform 21"/>
          <p:cNvSpPr>
            <a:spLocks/>
          </p:cNvSpPr>
          <p:nvPr/>
        </p:nvSpPr>
        <p:spPr bwMode="auto">
          <a:xfrm>
            <a:off x="5432425" y="990600"/>
            <a:ext cx="152400" cy="3413125"/>
          </a:xfrm>
          <a:custGeom>
            <a:avLst/>
            <a:gdLst>
              <a:gd name="T0" fmla="*/ 2147483647 w 424"/>
              <a:gd name="T1" fmla="*/ 0 h 9479"/>
              <a:gd name="T2" fmla="*/ 0 w 424"/>
              <a:gd name="T3" fmla="*/ 2147483647 h 9479"/>
              <a:gd name="T4" fmla="*/ 0 60000 65536"/>
              <a:gd name="T5" fmla="*/ 0 60000 65536"/>
              <a:gd name="T6" fmla="*/ 0 w 424"/>
              <a:gd name="T7" fmla="*/ 0 h 9479"/>
              <a:gd name="T8" fmla="*/ 424 w 424"/>
              <a:gd name="T9" fmla="*/ 9479 h 947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24" h="9479">
                <a:moveTo>
                  <a:pt x="373" y="0"/>
                </a:moveTo>
                <a:cubicBezTo>
                  <a:pt x="423" y="6955"/>
                  <a:pt x="0" y="9478"/>
                  <a:pt x="0" y="9478"/>
                </a:cubicBezTo>
              </a:path>
            </a:pathLst>
          </a:custGeom>
          <a:noFill/>
          <a:ln w="36720">
            <a:solidFill>
              <a:srgbClr val="0084D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9720" name="Freeform 22"/>
          <p:cNvSpPr>
            <a:spLocks/>
          </p:cNvSpPr>
          <p:nvPr/>
        </p:nvSpPr>
        <p:spPr bwMode="auto">
          <a:xfrm>
            <a:off x="5540375" y="990600"/>
            <a:ext cx="261938" cy="3413125"/>
          </a:xfrm>
          <a:custGeom>
            <a:avLst/>
            <a:gdLst>
              <a:gd name="T0" fmla="*/ 2147483647 w 729"/>
              <a:gd name="T1" fmla="*/ 0 h 9479"/>
              <a:gd name="T2" fmla="*/ 2147483647 w 729"/>
              <a:gd name="T3" fmla="*/ 2147483647 h 9479"/>
              <a:gd name="T4" fmla="*/ 0 60000 65536"/>
              <a:gd name="T5" fmla="*/ 0 60000 65536"/>
              <a:gd name="T6" fmla="*/ 0 w 729"/>
              <a:gd name="T7" fmla="*/ 0 h 9479"/>
              <a:gd name="T8" fmla="*/ 729 w 729"/>
              <a:gd name="T9" fmla="*/ 9479 h 947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29" h="9479">
                <a:moveTo>
                  <a:pt x="86" y="0"/>
                </a:moveTo>
                <a:cubicBezTo>
                  <a:pt x="0" y="6956"/>
                  <a:pt x="728" y="9478"/>
                  <a:pt x="728" y="9478"/>
                </a:cubicBezTo>
              </a:path>
            </a:pathLst>
          </a:custGeom>
          <a:noFill/>
          <a:ln w="36720">
            <a:solidFill>
              <a:srgbClr val="0084D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9721" name="Freeform 23"/>
          <p:cNvSpPr>
            <a:spLocks/>
          </p:cNvSpPr>
          <p:nvPr/>
        </p:nvSpPr>
        <p:spPr bwMode="auto">
          <a:xfrm>
            <a:off x="5494338" y="990600"/>
            <a:ext cx="692150" cy="1052513"/>
          </a:xfrm>
          <a:custGeom>
            <a:avLst/>
            <a:gdLst>
              <a:gd name="T0" fmla="*/ 2147483647 w 1922"/>
              <a:gd name="T1" fmla="*/ 0 h 2923"/>
              <a:gd name="T2" fmla="*/ 2147483647 w 1922"/>
              <a:gd name="T3" fmla="*/ 2147483647 h 2923"/>
              <a:gd name="T4" fmla="*/ 0 60000 65536"/>
              <a:gd name="T5" fmla="*/ 0 60000 65536"/>
              <a:gd name="T6" fmla="*/ 0 w 1922"/>
              <a:gd name="T7" fmla="*/ 0 h 2923"/>
              <a:gd name="T8" fmla="*/ 1922 w 1922"/>
              <a:gd name="T9" fmla="*/ 2923 h 292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922" h="2923">
                <a:moveTo>
                  <a:pt x="226" y="0"/>
                </a:moveTo>
                <a:cubicBezTo>
                  <a:pt x="0" y="2144"/>
                  <a:pt x="1921" y="2922"/>
                  <a:pt x="1921" y="2922"/>
                </a:cubicBezTo>
              </a:path>
            </a:pathLst>
          </a:custGeom>
          <a:noFill/>
          <a:ln w="36720">
            <a:solidFill>
              <a:srgbClr val="0084D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9722" name="Freeform 24"/>
          <p:cNvSpPr>
            <a:spLocks/>
          </p:cNvSpPr>
          <p:nvPr/>
        </p:nvSpPr>
        <p:spPr bwMode="auto">
          <a:xfrm>
            <a:off x="5248275" y="990600"/>
            <a:ext cx="346075" cy="1763713"/>
          </a:xfrm>
          <a:custGeom>
            <a:avLst/>
            <a:gdLst>
              <a:gd name="T0" fmla="*/ 2147483647 w 960"/>
              <a:gd name="T1" fmla="*/ 0 h 4898"/>
              <a:gd name="T2" fmla="*/ 0 w 960"/>
              <a:gd name="T3" fmla="*/ 2147483647 h 4898"/>
              <a:gd name="T4" fmla="*/ 0 60000 65536"/>
              <a:gd name="T5" fmla="*/ 0 60000 65536"/>
              <a:gd name="T6" fmla="*/ 0 w 960"/>
              <a:gd name="T7" fmla="*/ 0 h 4898"/>
              <a:gd name="T8" fmla="*/ 960 w 960"/>
              <a:gd name="T9" fmla="*/ 4898 h 489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60" h="4898">
                <a:moveTo>
                  <a:pt x="846" y="0"/>
                </a:moveTo>
                <a:cubicBezTo>
                  <a:pt x="959" y="3594"/>
                  <a:pt x="0" y="4897"/>
                  <a:pt x="0" y="4897"/>
                </a:cubicBezTo>
              </a:path>
            </a:pathLst>
          </a:custGeom>
          <a:noFill/>
          <a:ln w="36720">
            <a:solidFill>
              <a:srgbClr val="0084D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9723" name="Freeform 25"/>
          <p:cNvSpPr>
            <a:spLocks/>
          </p:cNvSpPr>
          <p:nvPr/>
        </p:nvSpPr>
        <p:spPr bwMode="auto">
          <a:xfrm>
            <a:off x="5492750" y="990600"/>
            <a:ext cx="593725" cy="1763713"/>
          </a:xfrm>
          <a:custGeom>
            <a:avLst/>
            <a:gdLst>
              <a:gd name="T0" fmla="*/ 2147483647 w 1651"/>
              <a:gd name="T1" fmla="*/ 0 h 4898"/>
              <a:gd name="T2" fmla="*/ 2147483647 w 1651"/>
              <a:gd name="T3" fmla="*/ 2147483647 h 4898"/>
              <a:gd name="T4" fmla="*/ 0 60000 65536"/>
              <a:gd name="T5" fmla="*/ 0 60000 65536"/>
              <a:gd name="T6" fmla="*/ 0 w 1651"/>
              <a:gd name="T7" fmla="*/ 0 h 4898"/>
              <a:gd name="T8" fmla="*/ 1651 w 1651"/>
              <a:gd name="T9" fmla="*/ 4898 h 489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651" h="4898">
                <a:moveTo>
                  <a:pt x="194" y="0"/>
                </a:moveTo>
                <a:cubicBezTo>
                  <a:pt x="0" y="3594"/>
                  <a:pt x="1650" y="4897"/>
                  <a:pt x="1650" y="4897"/>
                </a:cubicBezTo>
              </a:path>
            </a:pathLst>
          </a:custGeom>
          <a:noFill/>
          <a:ln w="36720">
            <a:solidFill>
              <a:srgbClr val="0084D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9724" name="AutoShape 26"/>
          <p:cNvSpPr>
            <a:spLocks noChangeArrowheads="1"/>
          </p:cNvSpPr>
          <p:nvPr/>
        </p:nvSpPr>
        <p:spPr bwMode="auto">
          <a:xfrm>
            <a:off x="4138613" y="806450"/>
            <a:ext cx="2233612" cy="428625"/>
          </a:xfrm>
          <a:prstGeom prst="roundRect">
            <a:avLst>
              <a:gd name="adj" fmla="val 370"/>
            </a:avLst>
          </a:prstGeom>
          <a:solidFill>
            <a:srgbClr val="0084D1"/>
          </a:solidFill>
          <a:ln w="9525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 lIns="89640" tIns="44640" rIns="89640" bIns="44640" anchor="ctr" anchorCtr="1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 sz="1300">
                <a:solidFill>
                  <a:srgbClr val="FFFFFF"/>
                </a:solidFill>
                <a:latin typeface="Arial Narrow" pitchFamily="34" charset="0"/>
              </a:rPr>
              <a:t>MIM feedback cap.         </a:t>
            </a:r>
          </a:p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 sz="1300">
                <a:solidFill>
                  <a:srgbClr val="FFFFFF"/>
                </a:solidFill>
                <a:latin typeface="Arial Narrow" pitchFamily="34" charset="0"/>
              </a:rPr>
              <a:t>covering the whole area</a:t>
            </a:r>
          </a:p>
        </p:txBody>
      </p:sp>
      <p:sp>
        <p:nvSpPr>
          <p:cNvPr id="29725" name="Freeform 27"/>
          <p:cNvSpPr>
            <a:spLocks/>
          </p:cNvSpPr>
          <p:nvPr/>
        </p:nvSpPr>
        <p:spPr bwMode="auto">
          <a:xfrm>
            <a:off x="5856288" y="5018088"/>
            <a:ext cx="192087" cy="1238250"/>
          </a:xfrm>
          <a:custGeom>
            <a:avLst/>
            <a:gdLst>
              <a:gd name="T0" fmla="*/ 2147483647 w 535"/>
              <a:gd name="T1" fmla="*/ 2147483647 h 3439"/>
              <a:gd name="T2" fmla="*/ 2147483647 w 535"/>
              <a:gd name="T3" fmla="*/ 0 h 3439"/>
              <a:gd name="T4" fmla="*/ 0 60000 65536"/>
              <a:gd name="T5" fmla="*/ 0 60000 65536"/>
              <a:gd name="T6" fmla="*/ 0 w 535"/>
              <a:gd name="T7" fmla="*/ 0 h 3439"/>
              <a:gd name="T8" fmla="*/ 535 w 535"/>
              <a:gd name="T9" fmla="*/ 3439 h 343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35" h="3439">
                <a:moveTo>
                  <a:pt x="63" y="3438"/>
                </a:moveTo>
                <a:cubicBezTo>
                  <a:pt x="0" y="915"/>
                  <a:pt x="534" y="0"/>
                  <a:pt x="534" y="0"/>
                </a:cubicBezTo>
              </a:path>
            </a:pathLst>
          </a:custGeom>
          <a:noFill/>
          <a:ln w="36720">
            <a:solidFill>
              <a:srgbClr val="0084D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9726" name="AutoShape 28"/>
          <p:cNvSpPr>
            <a:spLocks noChangeArrowheads="1"/>
          </p:cNvSpPr>
          <p:nvPr/>
        </p:nvSpPr>
        <p:spPr bwMode="auto">
          <a:xfrm>
            <a:off x="5853113" y="901700"/>
            <a:ext cx="385762" cy="93663"/>
          </a:xfrm>
          <a:prstGeom prst="roundRect">
            <a:avLst>
              <a:gd name="adj" fmla="val 1722"/>
            </a:avLst>
          </a:prstGeom>
          <a:solidFill>
            <a:srgbClr val="FFFFFF"/>
          </a:solidFill>
          <a:ln w="36720">
            <a:solidFill>
              <a:srgbClr val="FFFFFF"/>
            </a:solidFill>
            <a:prstDash val="sysDot"/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endParaRPr lang="en-US" altLang="de-DE"/>
          </a:p>
        </p:txBody>
      </p:sp>
      <p:sp>
        <p:nvSpPr>
          <p:cNvPr id="29727" name="Line 29"/>
          <p:cNvSpPr>
            <a:spLocks noChangeShapeType="1"/>
          </p:cNvSpPr>
          <p:nvPr/>
        </p:nvSpPr>
        <p:spPr bwMode="auto">
          <a:xfrm flipV="1">
            <a:off x="5956300" y="950913"/>
            <a:ext cx="209550" cy="4762"/>
          </a:xfrm>
          <a:prstGeom prst="line">
            <a:avLst/>
          </a:prstGeom>
          <a:noFill/>
          <a:ln w="36720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29728" name="AutoShape 30"/>
          <p:cNvSpPr>
            <a:spLocks noChangeArrowheads="1"/>
          </p:cNvSpPr>
          <p:nvPr/>
        </p:nvSpPr>
        <p:spPr bwMode="auto">
          <a:xfrm>
            <a:off x="7043738" y="4583113"/>
            <a:ext cx="623887" cy="1030287"/>
          </a:xfrm>
          <a:prstGeom prst="roundRect">
            <a:avLst>
              <a:gd name="adj" fmla="val 255"/>
            </a:avLst>
          </a:prstGeom>
          <a:noFill/>
          <a:ln w="36720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endParaRPr lang="en-US" altLang="de-DE"/>
          </a:p>
        </p:txBody>
      </p:sp>
      <p:sp>
        <p:nvSpPr>
          <p:cNvPr id="29729" name="AutoShape 31"/>
          <p:cNvSpPr>
            <a:spLocks noChangeArrowheads="1"/>
          </p:cNvSpPr>
          <p:nvPr/>
        </p:nvSpPr>
        <p:spPr bwMode="auto">
          <a:xfrm>
            <a:off x="7751763" y="4570413"/>
            <a:ext cx="946150" cy="1030287"/>
          </a:xfrm>
          <a:prstGeom prst="roundRect">
            <a:avLst>
              <a:gd name="adj" fmla="val 167"/>
            </a:avLst>
          </a:prstGeom>
          <a:noFill/>
          <a:ln w="36720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endParaRPr lang="en-US" altLang="de-DE"/>
          </a:p>
        </p:txBody>
      </p:sp>
      <p:sp>
        <p:nvSpPr>
          <p:cNvPr id="29730" name="Freeform 32"/>
          <p:cNvSpPr>
            <a:spLocks noChangeArrowheads="1"/>
          </p:cNvSpPr>
          <p:nvPr/>
        </p:nvSpPr>
        <p:spPr bwMode="auto">
          <a:xfrm>
            <a:off x="4591050" y="4446588"/>
            <a:ext cx="4471988" cy="1277937"/>
          </a:xfrm>
          <a:custGeom>
            <a:avLst/>
            <a:gdLst>
              <a:gd name="T0" fmla="*/ 0 w 12421"/>
              <a:gd name="T1" fmla="*/ 2147483647 h 3548"/>
              <a:gd name="T2" fmla="*/ 2147483647 w 12421"/>
              <a:gd name="T3" fmla="*/ 0 h 3548"/>
              <a:gd name="T4" fmla="*/ 2147483647 w 12421"/>
              <a:gd name="T5" fmla="*/ 2147483647 h 3548"/>
              <a:gd name="T6" fmla="*/ 2147483647 w 12421"/>
              <a:gd name="T7" fmla="*/ 2147483647 h 3548"/>
              <a:gd name="T8" fmla="*/ 2147483647 w 12421"/>
              <a:gd name="T9" fmla="*/ 2147483647 h 3548"/>
              <a:gd name="T10" fmla="*/ 2147483647 w 12421"/>
              <a:gd name="T11" fmla="*/ 2147483647 h 3548"/>
              <a:gd name="T12" fmla="*/ 2147483647 w 12421"/>
              <a:gd name="T13" fmla="*/ 2147483647 h 3548"/>
              <a:gd name="T14" fmla="*/ 2147483647 w 12421"/>
              <a:gd name="T15" fmla="*/ 2147483647 h 3548"/>
              <a:gd name="T16" fmla="*/ 2147483647 w 12421"/>
              <a:gd name="T17" fmla="*/ 2147483647 h 3548"/>
              <a:gd name="T18" fmla="*/ 2147483647 w 12421"/>
              <a:gd name="T19" fmla="*/ 2147483647 h 3548"/>
              <a:gd name="T20" fmla="*/ 2147483647 w 12421"/>
              <a:gd name="T21" fmla="*/ 2147483647 h 3548"/>
              <a:gd name="T22" fmla="*/ 2147483647 w 12421"/>
              <a:gd name="T23" fmla="*/ 2147483647 h 3548"/>
              <a:gd name="T24" fmla="*/ 2147483647 w 12421"/>
              <a:gd name="T25" fmla="*/ 2147483647 h 3548"/>
              <a:gd name="T26" fmla="*/ 2147483647 w 12421"/>
              <a:gd name="T27" fmla="*/ 2147483647 h 3548"/>
              <a:gd name="T28" fmla="*/ 2147483647 w 12421"/>
              <a:gd name="T29" fmla="*/ 2147483647 h 3548"/>
              <a:gd name="T30" fmla="*/ 2147483647 w 12421"/>
              <a:gd name="T31" fmla="*/ 2147483647 h 3548"/>
              <a:gd name="T32" fmla="*/ 2147483647 w 12421"/>
              <a:gd name="T33" fmla="*/ 2147483647 h 354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2421"/>
              <a:gd name="T52" fmla="*/ 0 h 3548"/>
              <a:gd name="T53" fmla="*/ 12421 w 12421"/>
              <a:gd name="T54" fmla="*/ 3548 h 3548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2421" h="3548">
                <a:moveTo>
                  <a:pt x="0" y="4"/>
                </a:moveTo>
                <a:lnTo>
                  <a:pt x="1284" y="0"/>
                </a:lnTo>
                <a:lnTo>
                  <a:pt x="1268" y="2286"/>
                </a:lnTo>
                <a:lnTo>
                  <a:pt x="2158" y="2286"/>
                </a:lnTo>
                <a:lnTo>
                  <a:pt x="2158" y="3547"/>
                </a:lnTo>
                <a:lnTo>
                  <a:pt x="2158" y="160"/>
                </a:lnTo>
                <a:lnTo>
                  <a:pt x="1270" y="161"/>
                </a:lnTo>
                <a:lnTo>
                  <a:pt x="6807" y="160"/>
                </a:lnTo>
                <a:lnTo>
                  <a:pt x="6807" y="1767"/>
                </a:lnTo>
                <a:lnTo>
                  <a:pt x="5323" y="1767"/>
                </a:lnTo>
                <a:lnTo>
                  <a:pt x="5323" y="3547"/>
                </a:lnTo>
                <a:lnTo>
                  <a:pt x="9033" y="3547"/>
                </a:lnTo>
                <a:lnTo>
                  <a:pt x="9033" y="1001"/>
                </a:lnTo>
                <a:lnTo>
                  <a:pt x="6832" y="1001"/>
                </a:lnTo>
                <a:lnTo>
                  <a:pt x="9329" y="1001"/>
                </a:lnTo>
                <a:lnTo>
                  <a:pt x="9329" y="36"/>
                </a:lnTo>
                <a:lnTo>
                  <a:pt x="12420" y="36"/>
                </a:lnTo>
              </a:path>
            </a:pathLst>
          </a:custGeom>
          <a:noFill/>
          <a:ln w="3672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CH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U:\Presentations\figures\SER1_ORI_noisehist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t="9758"/>
          <a:stretch/>
        </p:blipFill>
        <p:spPr bwMode="auto">
          <a:xfrm>
            <a:off x="251520" y="1052736"/>
            <a:ext cx="4896544" cy="42855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2"/>
          <p:cNvSpPr txBox="1">
            <a:spLocks/>
          </p:cNvSpPr>
          <p:nvPr/>
        </p:nvSpPr>
        <p:spPr>
          <a:xfrm>
            <a:off x="1620000" y="144000"/>
            <a:ext cx="7524000" cy="55033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06060"/>
                </a:solidFill>
                <a:latin typeface="+mj-lt"/>
                <a:ea typeface="ヒラギノ角ゴ Pro W3" pitchFamily="-108" charset="-128"/>
                <a:cs typeface="ヒラギノ角ゴ Pro W3" pitchFamily="-108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06060"/>
                </a:solidFill>
                <a:latin typeface="Arial Narrow" pitchFamily="34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06060"/>
                </a:solidFill>
                <a:latin typeface="Arial Narrow" pitchFamily="34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06060"/>
                </a:solidFill>
                <a:latin typeface="Arial Narrow" pitchFamily="34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06060"/>
                </a:solidFill>
                <a:latin typeface="Arial Narrow" pitchFamily="34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algn="ctr"/>
            <a:r>
              <a:rPr lang="en-US" kern="0" dirty="0" smtClean="0"/>
              <a:t> Noise Characterization</a:t>
            </a:r>
            <a:endParaRPr lang="de-CH" kern="0" dirty="0"/>
          </a:p>
        </p:txBody>
      </p:sp>
      <p:sp>
        <p:nvSpPr>
          <p:cNvPr id="4" name="TextBox 3"/>
          <p:cNvSpPr txBox="1"/>
          <p:nvPr/>
        </p:nvSpPr>
        <p:spPr>
          <a:xfrm>
            <a:off x="1835696" y="1412776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80FF"/>
                </a:solidFill>
                <a:latin typeface="Arial Narrow"/>
                <a:ea typeface="ヒラギノ角ゴ Pro W3" charset="-128"/>
              </a:rPr>
              <a:t>~ 100 e</a:t>
            </a:r>
            <a:r>
              <a:rPr lang="en-US" b="1" baseline="30000" dirty="0" smtClean="0">
                <a:solidFill>
                  <a:srgbClr val="0080FF"/>
                </a:solidFill>
                <a:latin typeface="Arial Narrow"/>
                <a:ea typeface="ヒラギノ角ゴ Pro W3" charset="-128"/>
              </a:rPr>
              <a:t>-</a:t>
            </a:r>
            <a:endParaRPr lang="de-CH" b="1" baseline="30000" dirty="0">
              <a:solidFill>
                <a:srgbClr val="0080FF"/>
              </a:solidFill>
              <a:latin typeface="Arial Narrow"/>
              <a:ea typeface="ヒラギノ角ゴ Pro W3" charset="-128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98447991"/>
              </p:ext>
            </p:extLst>
          </p:nvPr>
        </p:nvGraphicFramePr>
        <p:xfrm>
          <a:off x="4932040" y="1412776"/>
          <a:ext cx="4104456" cy="147828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052228"/>
                <a:gridCol w="2052228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Total noise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 ~ 100 e</a:t>
                      </a:r>
                      <a:r>
                        <a:rPr lang="en-US" baseline="30000" dirty="0" smtClean="0"/>
                        <a:t>-</a:t>
                      </a:r>
                      <a:endParaRPr lang="de-CH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Preamplifier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~ 91 </a:t>
                      </a:r>
                      <a:r>
                        <a:rPr lang="en-US" baseline="0" dirty="0" smtClean="0"/>
                        <a:t>e</a:t>
                      </a:r>
                      <a:r>
                        <a:rPr lang="en-US" baseline="30000" dirty="0" smtClean="0"/>
                        <a:t>-</a:t>
                      </a:r>
                      <a:endParaRPr lang="de-CH" baseline="30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CDS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~ 25 </a:t>
                      </a:r>
                      <a:r>
                        <a:rPr lang="en-US" baseline="0" dirty="0" smtClean="0"/>
                        <a:t>e</a:t>
                      </a:r>
                      <a:r>
                        <a:rPr lang="en-US" baseline="30000" dirty="0" smtClean="0"/>
                        <a:t>-</a:t>
                      </a:r>
                      <a:endParaRPr lang="de-CH" baseline="30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Readout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~ 31 </a:t>
                      </a:r>
                      <a:r>
                        <a:rPr lang="en-US" baseline="0" dirty="0" smtClean="0"/>
                        <a:t>e</a:t>
                      </a:r>
                      <a:r>
                        <a:rPr lang="en-US" baseline="30000" dirty="0" smtClean="0"/>
                        <a:t>-</a:t>
                      </a:r>
                      <a:endParaRPr lang="de-CH" baseline="300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932040" y="3429000"/>
            <a:ext cx="376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>
                <a:solidFill>
                  <a:srgbClr val="000000"/>
                </a:solidFill>
                <a:latin typeface="Arial Narrow"/>
                <a:ea typeface="ヒラギノ角ゴ Pro W3" charset="-128"/>
                <a:sym typeface="Wingdings" panose="05000000000000000000" pitchFamily="2" charset="2"/>
              </a:rPr>
              <a:t>σ </a:t>
            </a:r>
            <a:r>
              <a:rPr lang="en-US" b="1" dirty="0" smtClean="0">
                <a:solidFill>
                  <a:srgbClr val="000000"/>
                </a:solidFill>
                <a:latin typeface="Arial Narrow"/>
                <a:ea typeface="ヒラギノ角ゴ Pro W3" charset="-128"/>
                <a:sym typeface="Wingdings" panose="05000000000000000000" pitchFamily="2" charset="2"/>
              </a:rPr>
              <a:t>= </a:t>
            </a:r>
            <a:r>
              <a:rPr lang="de-CH" b="1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100 </a:t>
            </a:r>
            <a:r>
              <a:rPr lang="en-US" b="1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e</a:t>
            </a:r>
            <a:r>
              <a:rPr lang="en-US" b="1" baseline="30000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-</a:t>
            </a:r>
            <a:r>
              <a:rPr lang="de-CH" b="1" baseline="30000" dirty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 </a:t>
            </a:r>
            <a:r>
              <a:rPr lang="de-CH" b="1" dirty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 </a:t>
            </a:r>
            <a:r>
              <a:rPr lang="de-CH" b="1" dirty="0" smtClean="0">
                <a:solidFill>
                  <a:srgbClr val="000000"/>
                </a:solidFill>
                <a:latin typeface="Arial Narrow"/>
                <a:ea typeface="ヒラギノ角ゴ Pro W3" charset="-128"/>
                <a:sym typeface="Wingdings" panose="05000000000000000000" pitchFamily="2" charset="2"/>
              </a:rPr>
              <a:t></a:t>
            </a:r>
            <a:r>
              <a:rPr lang="de-CH" b="1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 &lt;</a:t>
            </a:r>
            <a:r>
              <a:rPr lang="de-CH" b="1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400 eV </a:t>
            </a:r>
            <a:endParaRPr lang="de-CH" b="1" dirty="0" smtClean="0">
              <a:solidFill>
                <a:srgbClr val="000000"/>
              </a:solidFill>
              <a:latin typeface="Arial Narrow"/>
              <a:ea typeface="ヒラギノ角ゴ Pro W3" charset="-128"/>
            </a:endParaRPr>
          </a:p>
          <a:p>
            <a:r>
              <a:rPr lang="de-CH" b="1" dirty="0" smtClean="0">
                <a:solidFill>
                  <a:srgbClr val="000000"/>
                </a:solidFill>
                <a:latin typeface="Arial Narrow"/>
                <a:ea typeface="ヒラギノ角ゴ Pro W3" charset="-128"/>
                <a:sym typeface="Wingdings" panose="05000000000000000000" pitchFamily="2" charset="2"/>
              </a:rPr>
              <a:t> 5 </a:t>
            </a:r>
            <a:r>
              <a:rPr lang="el-GR" b="1" dirty="0" smtClean="0">
                <a:solidFill>
                  <a:srgbClr val="000000"/>
                </a:solidFill>
                <a:latin typeface="Arial Narrow"/>
                <a:ea typeface="ヒラギノ角ゴ Pro W3" charset="-128"/>
                <a:sym typeface="Wingdings" panose="05000000000000000000" pitchFamily="2" charset="2"/>
              </a:rPr>
              <a:t>σ</a:t>
            </a:r>
            <a:r>
              <a:rPr lang="en-US" b="1" dirty="0" smtClean="0">
                <a:solidFill>
                  <a:srgbClr val="000000"/>
                </a:solidFill>
                <a:latin typeface="Arial Narrow"/>
                <a:ea typeface="ヒラギノ角ゴ Pro W3" charset="-128"/>
                <a:sym typeface="Wingdings" panose="05000000000000000000" pitchFamily="2" charset="2"/>
              </a:rPr>
              <a:t> &lt; 2 </a:t>
            </a:r>
            <a:r>
              <a:rPr lang="en-US" b="1" dirty="0" err="1" smtClean="0">
                <a:solidFill>
                  <a:srgbClr val="000000"/>
                </a:solidFill>
                <a:latin typeface="Arial Narrow"/>
                <a:ea typeface="ヒラギノ角ゴ Pro W3" charset="-128"/>
                <a:sym typeface="Wingdings" panose="05000000000000000000" pitchFamily="2" charset="2"/>
              </a:rPr>
              <a:t>keV</a:t>
            </a:r>
            <a:endParaRPr lang="de-CH" b="1" dirty="0">
              <a:solidFill>
                <a:srgbClr val="000000"/>
              </a:solidFill>
              <a:latin typeface="Arial Narrow"/>
              <a:ea typeface="ヒラギノ角ゴ Pro W3" charset="-128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29986701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70477" y="980728"/>
            <a:ext cx="35818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Automatic gain switching: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W</a:t>
            </a:r>
            <a:r>
              <a:rPr lang="en-US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hite visible light illumination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I</a:t>
            </a:r>
            <a:r>
              <a:rPr lang="en-US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ncreasing integration time</a:t>
            </a:r>
            <a:endParaRPr lang="de-CH" dirty="0">
              <a:solidFill>
                <a:srgbClr val="000000"/>
              </a:solidFill>
              <a:latin typeface="Arial Narrow"/>
              <a:ea typeface="ヒラギノ角ゴ Pro W3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0000"/>
              </a:solidFill>
              <a:latin typeface="Arial Narrow"/>
              <a:ea typeface="ヒラギノ角ゴ Pro W3" charset="-128"/>
            </a:endParaRPr>
          </a:p>
          <a:p>
            <a:pPr marL="342900" indent="-342900" algn="r">
              <a:buFont typeface="Wingdings" pitchFamily="2" charset="2"/>
              <a:buChar char="à"/>
            </a:pPr>
            <a:r>
              <a:rPr lang="en-US" dirty="0" smtClean="0">
                <a:solidFill>
                  <a:srgbClr val="000000"/>
                </a:solidFill>
                <a:latin typeface="Arial Narrow"/>
                <a:ea typeface="ヒラギノ角ゴ Pro W3" charset="-128"/>
                <a:sym typeface="Wingdings" panose="05000000000000000000" pitchFamily="2" charset="2"/>
              </a:rPr>
              <a:t>Covers </a:t>
            </a:r>
            <a:r>
              <a:rPr lang="en-US" b="1" i="1" dirty="0" smtClean="0">
                <a:solidFill>
                  <a:srgbClr val="0080FF"/>
                </a:solidFill>
                <a:latin typeface="Arial Narrow"/>
                <a:ea typeface="ヒラギノ角ゴ Pro W3" charset="-128"/>
                <a:sym typeface="Wingdings" panose="05000000000000000000" pitchFamily="2" charset="2"/>
              </a:rPr>
              <a:t>dynamic range</a:t>
            </a:r>
            <a:r>
              <a:rPr lang="en-US" dirty="0" smtClean="0">
                <a:solidFill>
                  <a:srgbClr val="000000"/>
                </a:solidFill>
                <a:latin typeface="Arial Narrow"/>
                <a:ea typeface="ヒラギノ角ゴ Pro W3" charset="-128"/>
                <a:sym typeface="Wingdings" panose="05000000000000000000" pitchFamily="2" charset="2"/>
              </a:rPr>
              <a:t> of </a:t>
            </a:r>
          </a:p>
          <a:p>
            <a:pPr algn="r"/>
            <a:r>
              <a:rPr lang="en-US" b="1" i="1" dirty="0" smtClean="0">
                <a:solidFill>
                  <a:srgbClr val="0080FF"/>
                </a:solidFill>
                <a:latin typeface="Arial Narrow"/>
                <a:ea typeface="ヒラギノ角ゴ Pro W3" charset="-128"/>
                <a:sym typeface="Wingdings" panose="05000000000000000000" pitchFamily="2" charset="2"/>
              </a:rPr>
              <a:t>&gt; 4 orders of magnitude </a:t>
            </a:r>
            <a:r>
              <a:rPr lang="en-US" b="1" dirty="0" smtClean="0">
                <a:solidFill>
                  <a:srgbClr val="000000"/>
                </a:solidFill>
                <a:latin typeface="Arial Narrow"/>
                <a:ea typeface="ヒラギノ角ゴ Pro W3" charset="-128"/>
                <a:sym typeface="Wingdings" panose="05000000000000000000" pitchFamily="2" charset="2"/>
              </a:rPr>
              <a:t>!</a:t>
            </a:r>
            <a:endParaRPr lang="de-CH" b="1" dirty="0">
              <a:solidFill>
                <a:srgbClr val="000000"/>
              </a:solidFill>
              <a:latin typeface="Arial Narrow"/>
              <a:ea typeface="ヒラギノ角ゴ Pro W3" charset="-128"/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1620000" y="144000"/>
            <a:ext cx="7524000" cy="55033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06060"/>
                </a:solidFill>
                <a:latin typeface="+mj-lt"/>
                <a:ea typeface="ヒラギノ角ゴ Pro W3" pitchFamily="-108" charset="-128"/>
                <a:cs typeface="ヒラギノ角ゴ Pro W3" pitchFamily="-108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06060"/>
                </a:solidFill>
                <a:latin typeface="Arial Narrow" pitchFamily="34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06060"/>
                </a:solidFill>
                <a:latin typeface="Arial Narrow" pitchFamily="34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06060"/>
                </a:solidFill>
                <a:latin typeface="Arial Narrow" pitchFamily="34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06060"/>
                </a:solidFill>
                <a:latin typeface="Arial Narrow" pitchFamily="34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algn="ctr"/>
            <a:r>
              <a:rPr lang="en-US" kern="0" dirty="0" smtClean="0"/>
              <a:t> Automatic Gain Switching</a:t>
            </a:r>
            <a:endParaRPr lang="de-CH" kern="0" dirty="0"/>
          </a:p>
        </p:txBody>
      </p:sp>
      <p:grpSp>
        <p:nvGrpSpPr>
          <p:cNvPr id="32" name="Group 31"/>
          <p:cNvGrpSpPr/>
          <p:nvPr/>
        </p:nvGrpSpPr>
        <p:grpSpPr>
          <a:xfrm>
            <a:off x="35496" y="900336"/>
            <a:ext cx="5498977" cy="3483376"/>
            <a:chOff x="35496" y="900336"/>
            <a:chExt cx="5498977" cy="3483376"/>
          </a:xfrm>
        </p:grpSpPr>
        <p:pic>
          <p:nvPicPr>
            <p:cNvPr id="4" name="Picture 2" descr="U:\Presentations\figures\luce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rcRect l="2062" t="2827" r="9056" b="50000"/>
            <a:stretch/>
          </p:blipFill>
          <p:spPr bwMode="auto">
            <a:xfrm>
              <a:off x="35496" y="900336"/>
              <a:ext cx="5471757" cy="2826284"/>
            </a:xfrm>
            <a:prstGeom prst="rect">
              <a:avLst/>
            </a:prstGeom>
            <a:noFill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" name="Straight Arrow Connector 7"/>
            <p:cNvCxnSpPr/>
            <p:nvPr/>
          </p:nvCxnSpPr>
          <p:spPr bwMode="auto">
            <a:xfrm>
              <a:off x="2915816" y="2708920"/>
              <a:ext cx="0" cy="547464"/>
            </a:xfrm>
            <a:prstGeom prst="straightConnector1">
              <a:avLst/>
            </a:prstGeom>
            <a:solidFill>
              <a:schemeClr val="accent1"/>
            </a:solidFill>
            <a:ln w="349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0" name="Straight Arrow Connector 9"/>
            <p:cNvCxnSpPr/>
            <p:nvPr/>
          </p:nvCxnSpPr>
          <p:spPr bwMode="auto">
            <a:xfrm>
              <a:off x="4211960" y="2708920"/>
              <a:ext cx="0" cy="547464"/>
            </a:xfrm>
            <a:prstGeom prst="straightConnector1">
              <a:avLst/>
            </a:prstGeom>
            <a:solidFill>
              <a:schemeClr val="accent1"/>
            </a:solidFill>
            <a:ln w="349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1" name="TextBox 10"/>
            <p:cNvSpPr txBox="1"/>
            <p:nvPr/>
          </p:nvSpPr>
          <p:spPr>
            <a:xfrm>
              <a:off x="2519772" y="2313478"/>
              <a:ext cx="7920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C00000"/>
                  </a:solidFill>
                  <a:latin typeface="Arial Narrow"/>
                  <a:ea typeface="ヒラギノ角ゴ Pro W3" charset="-128"/>
                </a:rPr>
                <a:t>~30 </a:t>
              </a:r>
              <a:r>
                <a:rPr lang="en-US" sz="2000" b="1" dirty="0" smtClean="0">
                  <a:solidFill>
                    <a:srgbClr val="C00000"/>
                  </a:solidFill>
                  <a:latin typeface="Calibri"/>
                  <a:ea typeface="ヒラギノ角ゴ Pro W3" charset="-128"/>
                </a:rPr>
                <a:t>ɣ</a:t>
              </a:r>
              <a:r>
                <a:rPr lang="en-US" sz="2000" b="1" dirty="0" smtClean="0">
                  <a:solidFill>
                    <a:srgbClr val="C00000"/>
                  </a:solidFill>
                  <a:latin typeface="Arial Narrow"/>
                  <a:ea typeface="ヒラギノ角ゴ Pro W3" charset="-128"/>
                </a:rPr>
                <a:t> </a:t>
              </a:r>
              <a:endParaRPr lang="de-CH" sz="2000" b="1" dirty="0">
                <a:solidFill>
                  <a:srgbClr val="C00000"/>
                </a:solidFill>
                <a:latin typeface="Arial Narrow"/>
                <a:ea typeface="ヒラギノ角ゴ Pro W3" charset="-128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067944" y="2308810"/>
              <a:ext cx="9361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C00000"/>
                  </a:solidFill>
                  <a:latin typeface="Arial Narrow"/>
                  <a:ea typeface="ヒラギノ角ゴ Pro W3" charset="-128"/>
                </a:rPr>
                <a:t>~700 </a:t>
              </a:r>
              <a:r>
                <a:rPr lang="en-US" sz="2000" b="1" dirty="0" smtClean="0">
                  <a:solidFill>
                    <a:srgbClr val="C00000"/>
                  </a:solidFill>
                  <a:latin typeface="Calibri"/>
                  <a:ea typeface="ヒラギノ角ゴ Pro W3" charset="-128"/>
                </a:rPr>
                <a:t>ɣ</a:t>
              </a:r>
              <a:r>
                <a:rPr lang="en-US" sz="2000" b="1" dirty="0" smtClean="0">
                  <a:solidFill>
                    <a:srgbClr val="C00000"/>
                  </a:solidFill>
                  <a:latin typeface="Arial Narrow"/>
                  <a:ea typeface="ヒラギノ角ゴ Pro W3" charset="-128"/>
                </a:rPr>
                <a:t> </a:t>
              </a:r>
              <a:endParaRPr lang="de-CH" sz="2000" b="1" dirty="0">
                <a:solidFill>
                  <a:srgbClr val="C00000"/>
                </a:solidFill>
                <a:latin typeface="Arial Narrow"/>
                <a:ea typeface="ヒラギノ角ゴ Pro W3" charset="-128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99592" y="3715360"/>
              <a:ext cx="165618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>
                  <a:solidFill>
                    <a:srgbClr val="000000"/>
                  </a:solidFill>
                  <a:latin typeface="Arial Narrow"/>
                  <a:ea typeface="ヒラギノ角ゴ Pro W3" charset="-128"/>
                </a:rPr>
                <a:t>g</a:t>
              </a:r>
              <a:r>
                <a:rPr lang="en-US" sz="1800" b="1" dirty="0" smtClean="0">
                  <a:solidFill>
                    <a:srgbClr val="000000"/>
                  </a:solidFill>
                  <a:latin typeface="Arial Narrow"/>
                  <a:ea typeface="ヒラギノ角ゴ Pro W3" charset="-128"/>
                </a:rPr>
                <a:t>ain stage 0 (high)</a:t>
              </a:r>
              <a:endParaRPr lang="de-CH" sz="1800" b="1" dirty="0">
                <a:solidFill>
                  <a:srgbClr val="000000"/>
                </a:solidFill>
                <a:latin typeface="Arial Narrow"/>
                <a:ea typeface="ヒラギノ角ゴ Pro W3" charset="-128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900252" y="3726620"/>
              <a:ext cx="13435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>
                  <a:solidFill>
                    <a:srgbClr val="000000"/>
                  </a:solidFill>
                  <a:latin typeface="Arial Narrow"/>
                  <a:ea typeface="ヒラギノ角ゴ Pro W3" charset="-128"/>
                </a:rPr>
                <a:t>g</a:t>
              </a:r>
              <a:r>
                <a:rPr lang="en-US" sz="1800" b="1" dirty="0" smtClean="0">
                  <a:solidFill>
                    <a:srgbClr val="000000"/>
                  </a:solidFill>
                  <a:latin typeface="Arial Narrow"/>
                  <a:ea typeface="ヒラギノ角ゴ Pro W3" charset="-128"/>
                </a:rPr>
                <a:t>ain stage 1</a:t>
              </a:r>
            </a:p>
            <a:p>
              <a:pPr algn="ctr"/>
              <a:r>
                <a:rPr lang="en-US" sz="1800" b="1" dirty="0" smtClean="0">
                  <a:solidFill>
                    <a:srgbClr val="000000"/>
                  </a:solidFill>
                  <a:latin typeface="Arial Narrow"/>
                  <a:ea typeface="ヒラギノ角ゴ Pro W3" charset="-128"/>
                </a:rPr>
                <a:t>(medium)</a:t>
              </a:r>
              <a:endParaRPr lang="de-CH" sz="1800" b="1" dirty="0">
                <a:solidFill>
                  <a:srgbClr val="000000"/>
                </a:solidFill>
                <a:latin typeface="Arial Narrow"/>
                <a:ea typeface="ヒラギノ角ゴ Pro W3" charset="-128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39952" y="3737381"/>
              <a:ext cx="139452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>
                  <a:solidFill>
                    <a:srgbClr val="000000"/>
                  </a:solidFill>
                  <a:latin typeface="Arial Narrow"/>
                  <a:ea typeface="ヒラギノ角ゴ Pro W3" charset="-128"/>
                </a:rPr>
                <a:t>g</a:t>
              </a:r>
              <a:r>
                <a:rPr lang="en-US" sz="1800" b="1" dirty="0" smtClean="0">
                  <a:solidFill>
                    <a:srgbClr val="000000"/>
                  </a:solidFill>
                  <a:latin typeface="Arial Narrow"/>
                  <a:ea typeface="ヒラギノ角ゴ Pro W3" charset="-128"/>
                </a:rPr>
                <a:t>ain stage 2</a:t>
              </a:r>
            </a:p>
            <a:p>
              <a:pPr algn="ctr"/>
              <a:r>
                <a:rPr lang="en-US" sz="1800" b="1" dirty="0" smtClean="0">
                  <a:solidFill>
                    <a:srgbClr val="000000"/>
                  </a:solidFill>
                  <a:latin typeface="Arial Narrow"/>
                  <a:ea typeface="ヒラギノ角ゴ Pro W3" charset="-128"/>
                </a:rPr>
                <a:t>(low)</a:t>
              </a:r>
              <a:endParaRPr lang="de-CH" sz="1800" b="1" dirty="0">
                <a:solidFill>
                  <a:srgbClr val="000000"/>
                </a:solidFill>
                <a:latin typeface="Arial Narrow"/>
                <a:ea typeface="ヒラギノ角ゴ Pro W3" charset="-128"/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 bwMode="auto">
            <a:xfrm>
              <a:off x="539552" y="3736668"/>
              <a:ext cx="2376264" cy="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cxnSp>
          <p:nvCxnSpPr>
            <p:cNvPr id="19" name="Straight Arrow Connector 18"/>
            <p:cNvCxnSpPr/>
            <p:nvPr/>
          </p:nvCxnSpPr>
          <p:spPr bwMode="auto">
            <a:xfrm>
              <a:off x="2916144" y="3737024"/>
              <a:ext cx="1295816" cy="357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cxnSp>
          <p:nvCxnSpPr>
            <p:cNvPr id="26" name="Straight Arrow Connector 25"/>
            <p:cNvCxnSpPr/>
            <p:nvPr/>
          </p:nvCxnSpPr>
          <p:spPr bwMode="auto">
            <a:xfrm flipV="1">
              <a:off x="4212933" y="3739501"/>
              <a:ext cx="1169067" cy="1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</p:grpSp>
      <p:pic>
        <p:nvPicPr>
          <p:cNvPr id="30" name="Picture 2" descr="U:\Presentations\figures\luce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3721" t="54471" r="9663"/>
          <a:stretch/>
        </p:blipFill>
        <p:spPr bwMode="auto">
          <a:xfrm>
            <a:off x="2362" y="4509120"/>
            <a:ext cx="4500000" cy="2302024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U:\Presentations\figures\luce2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3805" t="53841" r="9033"/>
          <a:stretch/>
        </p:blipFill>
        <p:spPr bwMode="auto">
          <a:xfrm>
            <a:off x="4644008" y="4498846"/>
            <a:ext cx="4500000" cy="2319279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423763" y="4581128"/>
            <a:ext cx="33561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Noise &lt; Poisson statistical limit</a:t>
            </a:r>
            <a:endParaRPr lang="de-CH" sz="2000" b="1" dirty="0">
              <a:solidFill>
                <a:srgbClr val="000000"/>
              </a:solidFill>
              <a:latin typeface="Arial Narrow"/>
              <a:ea typeface="ヒラギノ角ゴ Pro W3" charset="-12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148064" y="4581128"/>
            <a:ext cx="33561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Linearity of response </a:t>
            </a:r>
            <a:endParaRPr lang="de-CH" sz="2000" b="1" dirty="0">
              <a:solidFill>
                <a:srgbClr val="000000"/>
              </a:solidFill>
              <a:latin typeface="Arial Narrow"/>
              <a:ea typeface="ヒラギノ角ゴ Pro W3" charset="-128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588224" y="6105138"/>
            <a:ext cx="1810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Arial Narrow"/>
                <a:ea typeface="ヒラギノ角ゴ Pro W3" charset="-128"/>
              </a:rPr>
              <a:t>1% deviation</a:t>
            </a:r>
            <a:endParaRPr lang="de-CH" sz="2000" b="1" dirty="0">
              <a:solidFill>
                <a:srgbClr val="C00000"/>
              </a:solidFill>
              <a:latin typeface="Arial Narrow"/>
              <a:ea typeface="ヒラギノ角ゴ Pro W3" charset="-128"/>
            </a:endParaRPr>
          </a:p>
        </p:txBody>
      </p:sp>
      <p:cxnSp>
        <p:nvCxnSpPr>
          <p:cNvPr id="36" name="Straight Arrow Connector 35"/>
          <p:cNvCxnSpPr/>
          <p:nvPr/>
        </p:nvCxnSpPr>
        <p:spPr bwMode="auto">
          <a:xfrm flipV="1">
            <a:off x="7308304" y="5618092"/>
            <a:ext cx="0" cy="547212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90520670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236296" y="1124744"/>
            <a:ext cx="1872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IR laser through mask</a:t>
            </a:r>
            <a:endParaRPr lang="de-CH" b="1" dirty="0">
              <a:solidFill>
                <a:srgbClr val="000000"/>
              </a:solidFill>
              <a:latin typeface="Arial Narrow"/>
              <a:ea typeface="ヒラギノ角ゴ Pro W3" charset="-128"/>
            </a:endParaRPr>
          </a:p>
        </p:txBody>
      </p:sp>
      <p:pic>
        <p:nvPicPr>
          <p:cNvPr id="8196" name="Picture 4" descr="U:\Presentations\figures\GS_laser4_analo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5496" y="1052736"/>
            <a:ext cx="2160000" cy="2094874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U:\Presentations\figures\GS_laser4_gainbit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052736"/>
            <a:ext cx="2160000" cy="2094874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U:\Presentations\figures\GS_laser4_photonnumber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052736"/>
            <a:ext cx="2160000" cy="2094874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U:\Presentations\figures\GS_laser2_analo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5496" y="3710390"/>
            <a:ext cx="2160000" cy="2094874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U:\Presentations\figures\GS_laser2_gainbits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710390"/>
            <a:ext cx="2160000" cy="2094874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pic>
        <p:nvPicPr>
          <p:cNvPr id="8201" name="Picture 9" descr="U:\Presentations\figures\GS_laser2_numberphoton_log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984000" y="3702729"/>
            <a:ext cx="2160000" cy="2094874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U:\Presentations\figures\GS_laser2_numberphotons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710390"/>
            <a:ext cx="2160000" cy="2094874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1664" y="5867224"/>
            <a:ext cx="8856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Works well whether signal is concentrated on part of the chip … </a:t>
            </a:r>
          </a:p>
          <a:p>
            <a:pPr algn="r"/>
            <a:r>
              <a:rPr lang="en-US" i="1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… or if distributed all over the chip</a:t>
            </a:r>
            <a:r>
              <a:rPr lang="en-US" i="1" dirty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!</a:t>
            </a:r>
            <a:endParaRPr lang="de-CH" i="1" dirty="0">
              <a:solidFill>
                <a:srgbClr val="000000"/>
              </a:solidFill>
              <a:latin typeface="Arial Narrow"/>
              <a:ea typeface="ヒラギノ角ゴ Pro W3" charset="-128"/>
            </a:endParaRPr>
          </a:p>
        </p:txBody>
      </p:sp>
      <p:sp>
        <p:nvSpPr>
          <p:cNvPr id="14" name="Title 2"/>
          <p:cNvSpPr txBox="1">
            <a:spLocks/>
          </p:cNvSpPr>
          <p:nvPr/>
        </p:nvSpPr>
        <p:spPr>
          <a:xfrm>
            <a:off x="1620000" y="144000"/>
            <a:ext cx="7524000" cy="55033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06060"/>
                </a:solidFill>
                <a:latin typeface="+mj-lt"/>
                <a:ea typeface="ヒラギノ角ゴ Pro W3" pitchFamily="-108" charset="-128"/>
                <a:cs typeface="ヒラギノ角ゴ Pro W3" pitchFamily="-108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06060"/>
                </a:solidFill>
                <a:latin typeface="Arial Narrow" pitchFamily="34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06060"/>
                </a:solidFill>
                <a:latin typeface="Arial Narrow" pitchFamily="34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06060"/>
                </a:solidFill>
                <a:latin typeface="Arial Narrow" pitchFamily="34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06060"/>
                </a:solidFill>
                <a:latin typeface="Arial Narrow" pitchFamily="34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algn="ctr"/>
            <a:r>
              <a:rPr lang="en-US" kern="0" dirty="0" smtClean="0"/>
              <a:t> </a:t>
            </a:r>
            <a:endParaRPr lang="de-CH" kern="0" dirty="0"/>
          </a:p>
        </p:txBody>
      </p:sp>
      <p:sp>
        <p:nvSpPr>
          <p:cNvPr id="17" name="Title 2"/>
          <p:cNvSpPr txBox="1">
            <a:spLocks/>
          </p:cNvSpPr>
          <p:nvPr/>
        </p:nvSpPr>
        <p:spPr>
          <a:xfrm>
            <a:off x="1620000" y="138949"/>
            <a:ext cx="7524000" cy="55033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06060"/>
                </a:solidFill>
                <a:latin typeface="+mj-lt"/>
                <a:ea typeface="ヒラギノ角ゴ Pro W3" pitchFamily="-108" charset="-128"/>
                <a:cs typeface="ヒラギノ角ゴ Pro W3" pitchFamily="-108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06060"/>
                </a:solidFill>
                <a:latin typeface="Arial Narrow" pitchFamily="34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06060"/>
                </a:solidFill>
                <a:latin typeface="Arial Narrow" pitchFamily="34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06060"/>
                </a:solidFill>
                <a:latin typeface="Arial Narrow" pitchFamily="34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06060"/>
                </a:solidFill>
                <a:latin typeface="Arial Narrow" pitchFamily="34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algn="ctr"/>
            <a:r>
              <a:rPr lang="en-US" kern="0" dirty="0" smtClean="0"/>
              <a:t>High Dynamic Range Imaging Via Gain Switching</a:t>
            </a:r>
            <a:endParaRPr lang="de-CH" kern="0" dirty="0"/>
          </a:p>
        </p:txBody>
      </p:sp>
      <p:grpSp>
        <p:nvGrpSpPr>
          <p:cNvPr id="3" name="Group 2"/>
          <p:cNvGrpSpPr/>
          <p:nvPr/>
        </p:nvGrpSpPr>
        <p:grpSpPr>
          <a:xfrm>
            <a:off x="6928168" y="2070896"/>
            <a:ext cx="2336072" cy="913985"/>
            <a:chOff x="985836" y="5611359"/>
            <a:chExt cx="2336072" cy="913985"/>
          </a:xfrm>
        </p:grpSpPr>
        <p:cxnSp>
          <p:nvCxnSpPr>
            <p:cNvPr id="15" name="Straight Arrow Connector 14"/>
            <p:cNvCxnSpPr/>
            <p:nvPr/>
          </p:nvCxnSpPr>
          <p:spPr bwMode="auto">
            <a:xfrm>
              <a:off x="1037748" y="5906889"/>
              <a:ext cx="1008112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6" name="TextBox 15"/>
            <p:cNvSpPr txBox="1"/>
            <p:nvPr/>
          </p:nvSpPr>
          <p:spPr>
            <a:xfrm>
              <a:off x="985836" y="5641503"/>
              <a:ext cx="10081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0000"/>
                  </a:solidFill>
                  <a:latin typeface="Arial Narrow"/>
                  <a:ea typeface="ヒラギノ角ゴ Pro W3" charset="-128"/>
                </a:rPr>
                <a:t>laser light</a:t>
              </a:r>
              <a:endParaRPr lang="de-CH" sz="1400" b="1" dirty="0">
                <a:solidFill>
                  <a:srgbClr val="000000"/>
                </a:solidFill>
                <a:latin typeface="Arial Narrow"/>
                <a:ea typeface="ヒラギノ角ゴ Pro W3" charset="-128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207502" y="5676056"/>
              <a:ext cx="396552" cy="41403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rgbClr val="FFFFFF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 bwMode="auto">
            <a:xfrm rot="491199">
              <a:off x="2107119" y="5821357"/>
              <a:ext cx="614133" cy="331296"/>
            </a:xfrm>
            <a:prstGeom prst="rect">
              <a:avLst/>
            </a:prstGeom>
            <a:solidFill>
              <a:schemeClr val="accent1">
                <a:alpha val="61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de-CH">
                <a:solidFill>
                  <a:srgbClr val="000000"/>
                </a:solidFill>
                <a:latin typeface="Times" charset="0"/>
                <a:ea typeface="ヒラギノ角ゴ Pro W3" charset="-128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781848" y="5611359"/>
              <a:ext cx="5400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0000"/>
                  </a:solidFill>
                  <a:latin typeface="Arial Narrow"/>
                  <a:ea typeface="ヒラギノ角ゴ Pro W3" charset="-128"/>
                </a:rPr>
                <a:t>chip</a:t>
              </a:r>
              <a:endParaRPr lang="de-CH" sz="1400" b="1" dirty="0">
                <a:solidFill>
                  <a:srgbClr val="000000"/>
                </a:solidFill>
                <a:latin typeface="Arial Narrow"/>
                <a:ea typeface="ヒラギノ角ゴ Pro W3" charset="-128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331640" y="6217567"/>
              <a:ext cx="15121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0000"/>
                  </a:solidFill>
                  <a:latin typeface="Arial Narrow"/>
                  <a:ea typeface="ヒラギノ角ゴ Pro W3" charset="-128"/>
                </a:rPr>
                <a:t>mask</a:t>
              </a:r>
              <a:endParaRPr lang="de-CH" sz="1400" b="1" dirty="0">
                <a:solidFill>
                  <a:srgbClr val="000000"/>
                </a:solidFill>
                <a:latin typeface="Arial Narrow"/>
                <a:ea typeface="ヒラギノ角ゴ Pro W3" charset="-128"/>
              </a:endParaRPr>
            </a:p>
          </p:txBody>
        </p:sp>
        <p:cxnSp>
          <p:nvCxnSpPr>
            <p:cNvPr id="22" name="Straight Connector 21"/>
            <p:cNvCxnSpPr/>
            <p:nvPr/>
          </p:nvCxnSpPr>
          <p:spPr bwMode="auto">
            <a:xfrm>
              <a:off x="2549794" y="5757937"/>
              <a:ext cx="291023" cy="21382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22"/>
            <p:cNvCxnSpPr/>
            <p:nvPr/>
          </p:nvCxnSpPr>
          <p:spPr bwMode="auto">
            <a:xfrm flipH="1">
              <a:off x="2339752" y="6135023"/>
              <a:ext cx="264302" cy="200719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8" name="TextBox 27"/>
          <p:cNvSpPr txBox="1"/>
          <p:nvPr/>
        </p:nvSpPr>
        <p:spPr>
          <a:xfrm>
            <a:off x="117552" y="3296064"/>
            <a:ext cx="309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IR laser blurred</a:t>
            </a:r>
            <a:endParaRPr lang="de-CH" b="1" dirty="0">
              <a:solidFill>
                <a:srgbClr val="000000"/>
              </a:solidFill>
              <a:latin typeface="Arial Narrow"/>
              <a:ea typeface="ヒラギノ角ゴ Pro W3" charset="-12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432224" y="5117122"/>
            <a:ext cx="1258098" cy="40011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C00000"/>
                </a:solidFill>
                <a:latin typeface="Arial Narrow"/>
                <a:ea typeface="ヒラギノ角ゴ Pro W3" charset="-128"/>
              </a:rPr>
              <a:t>logarithmic</a:t>
            </a:r>
            <a:endParaRPr lang="de-CH" sz="2000" dirty="0">
              <a:solidFill>
                <a:srgbClr val="C00000"/>
              </a:solidFill>
              <a:latin typeface="Arial Narrow"/>
              <a:ea typeface="ヒラギノ角ゴ Pro W3" charset="-128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46630836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1619250" y="144463"/>
            <a:ext cx="71628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defTabSz="457200">
              <a:buClr>
                <a:srgbClr val="000000"/>
              </a:buClr>
              <a:buSzPct val="100000"/>
              <a:buFont typeface="Times New Roman" pitchFamily="-8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2600" b="1" dirty="0" err="1" smtClean="0">
                <a:solidFill>
                  <a:srgbClr val="606060"/>
                </a:solidFill>
                <a:latin typeface="Arial Narrow" pitchFamily="-84" charset="0"/>
              </a:rPr>
              <a:t>Summary</a:t>
            </a:r>
            <a:r>
              <a:rPr lang="de-DE" sz="2600" b="1" dirty="0" smtClean="0">
                <a:solidFill>
                  <a:srgbClr val="606060"/>
                </a:solidFill>
                <a:latin typeface="Arial Narrow" pitchFamily="-84" charset="0"/>
              </a:rPr>
              <a:t> </a:t>
            </a:r>
            <a:r>
              <a:rPr lang="de-DE" sz="2600" b="1" dirty="0">
                <a:solidFill>
                  <a:srgbClr val="606060"/>
                </a:solidFill>
                <a:latin typeface="Arial Narrow" pitchFamily="-84" charset="0"/>
              </a:rPr>
              <a:t>Jungfrau	 </a:t>
            </a:r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609600" y="685800"/>
            <a:ext cx="7315200" cy="5327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prstTxWarp prst="textNoShape">
              <a:avLst/>
            </a:prstTxWarp>
          </a:bodyPr>
          <a:lstStyle/>
          <a:p>
            <a:pPr defTabSz="457200" eaLnBrk="1" hangingPunct="1">
              <a:lnSpc>
                <a:spcPct val="140000"/>
              </a:lnSpc>
              <a:buClr>
                <a:srgbClr val="000000"/>
              </a:buClr>
              <a:buSzPct val="100000"/>
              <a:buFont typeface="Arial" pitchFamily="-84" charset="0"/>
              <a:buNone/>
              <a:tabLst>
                <a:tab pos="0" algn="l"/>
                <a:tab pos="914400" algn="l"/>
                <a:tab pos="1828800" algn="l"/>
                <a:tab pos="2170113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>
                <a:solidFill>
                  <a:srgbClr val="0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Small pixel size: 75 microns</a:t>
            </a:r>
          </a:p>
          <a:p>
            <a:pPr defTabSz="457200" eaLnBrk="1" hangingPunct="1">
              <a:lnSpc>
                <a:spcPct val="140000"/>
              </a:lnSpc>
              <a:buClr>
                <a:srgbClr val="000000"/>
              </a:buClr>
              <a:buSzPct val="100000"/>
              <a:buFont typeface="Arial" pitchFamily="-84" charset="0"/>
              <a:buNone/>
              <a:tabLst>
                <a:tab pos="0" algn="l"/>
                <a:tab pos="914400" algn="l"/>
                <a:tab pos="1828800" algn="l"/>
                <a:tab pos="2170113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>
                <a:solidFill>
                  <a:srgbClr val="0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High frame rate: 2kHz</a:t>
            </a:r>
          </a:p>
          <a:p>
            <a:pPr defTabSz="457200" eaLnBrk="1" hangingPunct="1">
              <a:lnSpc>
                <a:spcPct val="140000"/>
              </a:lnSpc>
              <a:buClr>
                <a:srgbClr val="000000"/>
              </a:buClr>
              <a:buSzPct val="100000"/>
              <a:buFont typeface="Arial" pitchFamily="-84" charset="0"/>
              <a:buNone/>
              <a:tabLst>
                <a:tab pos="0" algn="l"/>
                <a:tab pos="914400" algn="l"/>
                <a:tab pos="1828800" algn="l"/>
                <a:tab pos="2170113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>
                <a:solidFill>
                  <a:srgbClr val="0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High linear count rate capability:</a:t>
            </a:r>
          </a:p>
          <a:p>
            <a:pPr marL="742950" lvl="1" indent="-285750" defTabSz="457200" eaLnBrk="1" hangingPunct="1">
              <a:lnSpc>
                <a:spcPct val="140000"/>
              </a:lnSpc>
              <a:buClr>
                <a:srgbClr val="000000"/>
              </a:buClr>
              <a:buSzPct val="100000"/>
              <a:buFont typeface="Arial" pitchFamily="-84" charset="0"/>
              <a:buChar char="•"/>
              <a:tabLst>
                <a:tab pos="0" algn="l"/>
                <a:tab pos="914400" algn="l"/>
                <a:tab pos="1828800" algn="l"/>
                <a:tab pos="2170113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>
                <a:solidFill>
                  <a:srgbClr val="0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Dead time free 24MHz</a:t>
            </a:r>
          </a:p>
          <a:p>
            <a:pPr marL="742950" lvl="1" indent="-285750" defTabSz="457200" eaLnBrk="1" hangingPunct="1">
              <a:lnSpc>
                <a:spcPct val="140000"/>
              </a:lnSpc>
              <a:buClr>
                <a:srgbClr val="000000"/>
              </a:buClr>
              <a:buSzPct val="100000"/>
              <a:buFont typeface="Arial" pitchFamily="-84" charset="0"/>
              <a:buChar char="•"/>
              <a:tabLst>
                <a:tab pos="0" algn="l"/>
                <a:tab pos="914400" algn="l"/>
                <a:tab pos="1828800" algn="l"/>
                <a:tab pos="2170113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>
                <a:solidFill>
                  <a:srgbClr val="0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Quasi infinite for smaller integration times</a:t>
            </a:r>
          </a:p>
          <a:p>
            <a:pPr marL="742950" lvl="1" indent="-285750" defTabSz="457200" eaLnBrk="1" hangingPunct="1">
              <a:lnSpc>
                <a:spcPct val="140000"/>
              </a:lnSpc>
              <a:buClr>
                <a:srgbClr val="000000"/>
              </a:buClr>
              <a:buSzPct val="100000"/>
              <a:buFont typeface="Arial" pitchFamily="-84" charset="0"/>
              <a:buChar char="•"/>
              <a:tabLst>
                <a:tab pos="0" algn="l"/>
                <a:tab pos="914400" algn="l"/>
                <a:tab pos="1828800" algn="l"/>
                <a:tab pos="2170113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>
                <a:solidFill>
                  <a:srgbClr val="0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First big not count rate limited hybrid pixel detector</a:t>
            </a:r>
          </a:p>
          <a:p>
            <a:pPr marL="742950" lvl="1" indent="-285750" defTabSz="457200" eaLnBrk="1" hangingPunct="1">
              <a:lnSpc>
                <a:spcPct val="140000"/>
              </a:lnSpc>
              <a:spcAft>
                <a:spcPts val="0"/>
              </a:spcAft>
              <a:buClr>
                <a:srgbClr val="000000"/>
              </a:buClr>
              <a:buSzPct val="100000"/>
              <a:tabLst>
                <a:tab pos="0" algn="l"/>
                <a:tab pos="914400" algn="l"/>
                <a:tab pos="1828800" algn="l"/>
                <a:tab pos="2170113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800" dirty="0" smtClean="0">
              <a:solidFill>
                <a:srgbClr val="000000"/>
              </a:solidFill>
              <a:latin typeface="Arial" pitchFamily="-84" charset="0"/>
              <a:ea typeface="Arial" pitchFamily="-84" charset="0"/>
              <a:cs typeface="Arial" pitchFamily="-84" charset="0"/>
            </a:endParaRPr>
          </a:p>
          <a:p>
            <a:pPr defTabSz="457200" eaLnBrk="1" hangingPunct="1">
              <a:lnSpc>
                <a:spcPct val="140000"/>
              </a:lnSpc>
              <a:buClr>
                <a:srgbClr val="000000"/>
              </a:buClr>
              <a:buSzPct val="100000"/>
              <a:buFont typeface="Arial" pitchFamily="-84" charset="0"/>
              <a:buNone/>
              <a:tabLst>
                <a:tab pos="0" algn="l"/>
                <a:tab pos="914400" algn="l"/>
                <a:tab pos="1828800" algn="l"/>
                <a:tab pos="2170113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smtClean="0">
                <a:solidFill>
                  <a:srgbClr val="0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Foresee up to 16M pixel systems for </a:t>
            </a:r>
            <a:r>
              <a:rPr lang="en-GB" sz="1800" dirty="0" err="1" smtClean="0">
                <a:solidFill>
                  <a:srgbClr val="0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SwissFEL</a:t>
            </a:r>
            <a:r>
              <a:rPr lang="en-GB" sz="1800" dirty="0" smtClean="0">
                <a:solidFill>
                  <a:srgbClr val="0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 and SLS</a:t>
            </a:r>
          </a:p>
          <a:p>
            <a:pPr defTabSz="457200" eaLnBrk="1" hangingPunct="1">
              <a:lnSpc>
                <a:spcPct val="140000"/>
              </a:lnSpc>
              <a:buClr>
                <a:srgbClr val="000000"/>
              </a:buClr>
              <a:buSzPct val="100000"/>
              <a:buFont typeface="Arial" pitchFamily="-84" charset="0"/>
              <a:buNone/>
              <a:tabLst>
                <a:tab pos="0" algn="l"/>
                <a:tab pos="914400" algn="l"/>
                <a:tab pos="1828800" algn="l"/>
                <a:tab pos="2170113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800" dirty="0" smtClean="0">
              <a:solidFill>
                <a:srgbClr val="000000"/>
              </a:solidFill>
              <a:latin typeface="Arial" pitchFamily="-84" charset="0"/>
              <a:ea typeface="Arial" pitchFamily="-84" charset="0"/>
              <a:cs typeface="Arial" pitchFamily="-84" charset="0"/>
            </a:endParaRPr>
          </a:p>
          <a:p>
            <a:pPr defTabSz="457200" eaLnBrk="1" hangingPunct="1">
              <a:lnSpc>
                <a:spcPct val="140000"/>
              </a:lnSpc>
              <a:buClr>
                <a:srgbClr val="000000"/>
              </a:buClr>
              <a:buSzPct val="100000"/>
              <a:buFont typeface="Arial" pitchFamily="-84" charset="0"/>
              <a:buNone/>
              <a:tabLst>
                <a:tab pos="0" algn="l"/>
                <a:tab pos="914400" algn="l"/>
                <a:tab pos="1828800" algn="l"/>
                <a:tab pos="2170113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smtClean="0">
                <a:solidFill>
                  <a:srgbClr val="0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Low </a:t>
            </a:r>
            <a:r>
              <a:rPr lang="en-GB" sz="1800" dirty="0">
                <a:solidFill>
                  <a:srgbClr val="0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noise of 120 </a:t>
            </a:r>
            <a:r>
              <a:rPr lang="en-GB" sz="1800" dirty="0" err="1">
                <a:solidFill>
                  <a:srgbClr val="0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e</a:t>
            </a:r>
            <a:r>
              <a:rPr lang="en-GB" sz="1800" baseline="30000" dirty="0">
                <a:solidFill>
                  <a:srgbClr val="0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-</a:t>
            </a:r>
            <a:r>
              <a:rPr lang="en-GB" sz="1800" dirty="0">
                <a:solidFill>
                  <a:srgbClr val="0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 (434 </a:t>
            </a:r>
            <a:r>
              <a:rPr lang="en-GB" sz="1800" dirty="0" err="1">
                <a:solidFill>
                  <a:srgbClr val="0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eV</a:t>
            </a:r>
            <a:r>
              <a:rPr lang="en-GB" sz="1800" dirty="0">
                <a:solidFill>
                  <a:srgbClr val="0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)  low energies accessible:</a:t>
            </a:r>
          </a:p>
          <a:p>
            <a:pPr marL="742950" lvl="1" indent="-285750" defTabSz="457200" eaLnBrk="1" hangingPunct="1">
              <a:lnSpc>
                <a:spcPct val="140000"/>
              </a:lnSpc>
              <a:buClr>
                <a:srgbClr val="000000"/>
              </a:buClr>
              <a:buSzPct val="100000"/>
              <a:buFont typeface="Arial" pitchFamily="-84" charset="0"/>
              <a:buChar char="•"/>
              <a:tabLst>
                <a:tab pos="0" algn="l"/>
                <a:tab pos="914400" algn="l"/>
                <a:tab pos="1828800" algn="l"/>
                <a:tab pos="2170113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>
                <a:solidFill>
                  <a:srgbClr val="0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3 </a:t>
            </a:r>
            <a:r>
              <a:rPr lang="en-GB" sz="1800" dirty="0" err="1">
                <a:solidFill>
                  <a:srgbClr val="0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keV</a:t>
            </a:r>
            <a:r>
              <a:rPr lang="en-GB" sz="1800" dirty="0">
                <a:solidFill>
                  <a:srgbClr val="0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 with single photon resolution</a:t>
            </a:r>
          </a:p>
          <a:p>
            <a:pPr marL="742950" lvl="1" indent="-285750" defTabSz="457200" eaLnBrk="1" hangingPunct="1">
              <a:lnSpc>
                <a:spcPct val="140000"/>
              </a:lnSpc>
              <a:buClr>
                <a:srgbClr val="000000"/>
              </a:buClr>
              <a:buSzPct val="100000"/>
              <a:buFont typeface="Arial" pitchFamily="-84" charset="0"/>
              <a:buChar char="•"/>
              <a:tabLst>
                <a:tab pos="0" algn="l"/>
                <a:tab pos="914400" algn="l"/>
                <a:tab pos="1828800" algn="l"/>
                <a:tab pos="2170113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>
                <a:solidFill>
                  <a:srgbClr val="0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Less without single photon resolution</a:t>
            </a:r>
          </a:p>
          <a:p>
            <a:pPr marL="742950" lvl="1" indent="-285750" defTabSz="457200" eaLnBrk="1" hangingPunct="1">
              <a:lnSpc>
                <a:spcPct val="140000"/>
              </a:lnSpc>
              <a:buClr>
                <a:srgbClr val="000000"/>
              </a:buClr>
              <a:buSzPct val="100000"/>
              <a:buFont typeface="Arial" pitchFamily="-84" charset="0"/>
              <a:buNone/>
              <a:tabLst>
                <a:tab pos="0" algn="l"/>
                <a:tab pos="914400" algn="l"/>
                <a:tab pos="1828800" algn="l"/>
                <a:tab pos="2170113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>
                <a:solidFill>
                  <a:srgbClr val="0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      (sensor with thin entrance window)</a:t>
            </a:r>
          </a:p>
          <a:p>
            <a:pPr defTabSz="457200" eaLnBrk="1" hangingPunct="1">
              <a:lnSpc>
                <a:spcPct val="140000"/>
              </a:lnSpc>
              <a:buClr>
                <a:srgbClr val="000000"/>
              </a:buClr>
              <a:buSzPct val="100000"/>
              <a:buFont typeface="Arial" pitchFamily="-84" charset="0"/>
              <a:buNone/>
              <a:tabLst>
                <a:tab pos="0" algn="l"/>
                <a:tab pos="914400" algn="l"/>
                <a:tab pos="1828800" algn="l"/>
                <a:tab pos="2170113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800" dirty="0">
              <a:solidFill>
                <a:srgbClr val="000000"/>
              </a:solidFill>
              <a:latin typeface="Arial" pitchFamily="-84" charset="0"/>
              <a:ea typeface="Arial" pitchFamily="-84" charset="0"/>
              <a:cs typeface="Arial" pitchFamily="-84" charset="0"/>
            </a:endParaRPr>
          </a:p>
          <a:p>
            <a:pPr defTabSz="457200" eaLnBrk="1" hangingPunct="1">
              <a:lnSpc>
                <a:spcPct val="140000"/>
              </a:lnSpc>
              <a:buClr>
                <a:srgbClr val="000000"/>
              </a:buClr>
              <a:buSzPct val="100000"/>
              <a:buFont typeface="Arial" pitchFamily="-84" charset="0"/>
              <a:buNone/>
              <a:tabLst>
                <a:tab pos="0" algn="l"/>
                <a:tab pos="914400" algn="l"/>
                <a:tab pos="1828800" algn="l"/>
                <a:tab pos="2170113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>
                <a:solidFill>
                  <a:srgbClr val="0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High energies with </a:t>
            </a:r>
            <a:r>
              <a:rPr lang="en-GB" sz="1800" dirty="0" err="1">
                <a:solidFill>
                  <a:srgbClr val="0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scintillators</a:t>
            </a:r>
            <a:endParaRPr lang="en-GB" sz="1800" dirty="0">
              <a:solidFill>
                <a:srgbClr val="000000"/>
              </a:solidFill>
              <a:latin typeface="Arial" pitchFamily="-84" charset="0"/>
              <a:ea typeface="Arial" pitchFamily="-84" charset="0"/>
              <a:cs typeface="Arial" pitchFamily="-8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4156" y="848040"/>
            <a:ext cx="3823788" cy="3480070"/>
          </a:xfrm>
        </p:spPr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Hybrid pixel detector: 25x25 </a:t>
            </a:r>
            <a:r>
              <a:rPr lang="en-US" dirty="0"/>
              <a:t>μm</a:t>
            </a:r>
            <a:r>
              <a:rPr lang="en-US" baseline="30000" dirty="0"/>
              <a:t>2</a:t>
            </a:r>
            <a:r>
              <a:rPr lang="en-US" dirty="0"/>
              <a:t> </a:t>
            </a:r>
            <a:r>
              <a:rPr lang="en-US" dirty="0" smtClean="0"/>
              <a:t>pixel size</a:t>
            </a:r>
          </a:p>
          <a:p>
            <a:pPr>
              <a:buFontTx/>
              <a:buChar char="•"/>
            </a:pPr>
            <a:r>
              <a:rPr lang="en-US" altLang="de-DE" dirty="0" smtClean="0">
                <a:latin typeface="Arial" pitchFamily="34" charset="0"/>
                <a:cs typeface="Arial" pitchFamily="34" charset="0"/>
              </a:rPr>
              <a:t> goal: low noise and high dynamic range thanks to dynamic gain switching</a:t>
            </a:r>
          </a:p>
          <a:p>
            <a:r>
              <a:rPr lang="en-US" altLang="de-DE" dirty="0" smtClean="0">
                <a:latin typeface="Arial" pitchFamily="34" charset="0"/>
                <a:cs typeface="Arial" pitchFamily="34" charset="0"/>
              </a:rPr>
              <a:t>  up to 600 12keV photons (or 2 </a:t>
            </a:r>
            <a:r>
              <a:rPr lang="en-US" altLang="de-DE" dirty="0" err="1" smtClean="0">
                <a:latin typeface="Arial" pitchFamily="34" charset="0"/>
                <a:cs typeface="Arial" pitchFamily="34" charset="0"/>
              </a:rPr>
              <a:t>x</a:t>
            </a:r>
            <a:r>
              <a:rPr lang="en-US" altLang="de-DE" dirty="0" smtClean="0">
                <a:latin typeface="Arial" pitchFamily="34" charset="0"/>
                <a:cs typeface="Arial" pitchFamily="34" charset="0"/>
              </a:rPr>
              <a:t> 10</a:t>
            </a:r>
            <a:r>
              <a:rPr lang="en-US" altLang="de-DE" baseline="30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US" altLang="de-DE" dirty="0" smtClean="0">
                <a:latin typeface="Arial" pitchFamily="34" charset="0"/>
                <a:cs typeface="Arial" pitchFamily="34" charset="0"/>
              </a:rPr>
              <a:t>  400eV photons) </a:t>
            </a:r>
          </a:p>
          <a:p>
            <a:pPr marL="285750" indent="-285750"/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Optimization for different application possible:</a:t>
            </a:r>
          </a:p>
          <a:p>
            <a:pPr marL="465138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Imaging/Tomography</a:t>
            </a:r>
          </a:p>
          <a:p>
            <a:pPr marL="465138" lvl="1" indent="-285750">
              <a:buFont typeface="Arial" panose="020B0604020202020204" pitchFamily="34" charset="0"/>
              <a:buChar char="•"/>
            </a:pPr>
            <a:r>
              <a:rPr lang="en-US" dirty="0"/>
              <a:t>resonant and </a:t>
            </a:r>
            <a:r>
              <a:rPr lang="en-US" dirty="0" err="1"/>
              <a:t>nonresonant</a:t>
            </a:r>
            <a:r>
              <a:rPr lang="en-US" dirty="0"/>
              <a:t> inelastic X-ray </a:t>
            </a:r>
            <a:r>
              <a:rPr lang="en-US" dirty="0" smtClean="0"/>
              <a:t>scattering</a:t>
            </a:r>
          </a:p>
          <a:p>
            <a:pPr marL="465138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Spectroscopy</a:t>
            </a:r>
          </a:p>
          <a:p>
            <a:pPr marL="465138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Laue Diffraction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MÖNCH detector system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7" name="Picture 6" descr="moench02NSenso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b="47928"/>
          <a:stretch/>
        </p:blipFill>
        <p:spPr bwMode="auto">
          <a:xfrm>
            <a:off x="6107538" y="4010256"/>
            <a:ext cx="1263867" cy="1247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Line 18"/>
          <p:cNvSpPr>
            <a:spLocks noChangeShapeType="1"/>
          </p:cNvSpPr>
          <p:nvPr/>
        </p:nvSpPr>
        <p:spPr bwMode="auto">
          <a:xfrm>
            <a:off x="7481488" y="4203384"/>
            <a:ext cx="0" cy="883283"/>
          </a:xfrm>
          <a:prstGeom prst="line">
            <a:avLst/>
          </a:prstGeom>
          <a:noFill/>
          <a:ln w="57150">
            <a:solidFill>
              <a:srgbClr val="8DC3FF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9pPr>
          </a:lstStyle>
          <a:p>
            <a:endParaRPr lang="de-CH"/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 rot="5400000">
            <a:off x="7330649" y="4457271"/>
            <a:ext cx="90441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9pPr>
          </a:lstStyle>
          <a:p>
            <a:r>
              <a:rPr lang="en-US" altLang="de-DE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altLang="de-DE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mm</a:t>
            </a:r>
            <a:endParaRPr lang="en-US" altLang="de-DE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24898" r="24245" b="29597"/>
          <a:stretch>
            <a:fillRect/>
          </a:stretch>
        </p:blipFill>
        <p:spPr bwMode="auto">
          <a:xfrm flipH="1">
            <a:off x="4334064" y="5423841"/>
            <a:ext cx="3358800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blipFill dpi="0" rotWithShape="0">
                  <a:blip/>
                  <a:srcRect t="24898" r="24245" b="29597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7730892" y="5558477"/>
            <a:ext cx="853417" cy="340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9pPr>
          </a:lstStyle>
          <a:p>
            <a:pPr eaLnBrk="1" hangingPunct="1">
              <a:lnSpc>
                <a:spcPct val="100000"/>
              </a:lnSpc>
              <a:buClrTx/>
            </a:pPr>
            <a:r>
              <a:rPr lang="en-US" altLang="de-DE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sensor</a:t>
            </a: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7724913" y="5812273"/>
            <a:ext cx="1412864" cy="340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9pPr>
          </a:lstStyle>
          <a:p>
            <a:pPr eaLnBrk="1" hangingPunct="1">
              <a:lnSpc>
                <a:spcPct val="100000"/>
              </a:lnSpc>
              <a:buClrTx/>
            </a:pPr>
            <a:r>
              <a:rPr lang="en-US" altLang="de-DE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readout chip</a:t>
            </a: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7730892" y="6224045"/>
            <a:ext cx="612966" cy="340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9pPr>
          </a:lstStyle>
          <a:p>
            <a:pPr eaLnBrk="1" hangingPunct="1">
              <a:lnSpc>
                <a:spcPct val="100000"/>
              </a:lnSpc>
              <a:buClrTx/>
            </a:pPr>
            <a:r>
              <a:rPr lang="en-US" altLang="de-DE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PCB</a:t>
            </a:r>
            <a:endParaRPr lang="en-US" altLang="de-DE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18" descr="moench02NSenso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51562"/>
          <a:stretch/>
        </p:blipFill>
        <p:spPr bwMode="auto">
          <a:xfrm>
            <a:off x="4521846" y="4103122"/>
            <a:ext cx="1250243" cy="1148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Line 15"/>
          <p:cNvSpPr>
            <a:spLocks noChangeShapeType="1"/>
          </p:cNvSpPr>
          <p:nvPr/>
        </p:nvSpPr>
        <p:spPr bwMode="auto">
          <a:xfrm>
            <a:off x="5146966" y="5251140"/>
            <a:ext cx="207661" cy="56113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9pPr>
          </a:lstStyle>
          <a:p>
            <a:endParaRPr lang="de-CH"/>
          </a:p>
        </p:txBody>
      </p:sp>
      <p:sp>
        <p:nvSpPr>
          <p:cNvPr id="20" name="Line 15"/>
          <p:cNvSpPr>
            <a:spLocks noChangeShapeType="1"/>
          </p:cNvSpPr>
          <p:nvPr/>
        </p:nvSpPr>
        <p:spPr bwMode="auto">
          <a:xfrm flipH="1">
            <a:off x="6557904" y="5257848"/>
            <a:ext cx="181567" cy="34981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" pitchFamily="18" charset="0"/>
                <a:ea typeface="ヒラギノ角ゴ Pro W3" charset="-128"/>
                <a:cs typeface="+mn-cs"/>
              </a:defRPr>
            </a:lvl9pPr>
          </a:lstStyle>
          <a:p>
            <a:endParaRPr lang="de-CH"/>
          </a:p>
        </p:txBody>
      </p:sp>
      <p:grpSp>
        <p:nvGrpSpPr>
          <p:cNvPr id="6" name="Group 20"/>
          <p:cNvGrpSpPr/>
          <p:nvPr/>
        </p:nvGrpSpPr>
        <p:grpSpPr>
          <a:xfrm>
            <a:off x="4190692" y="772030"/>
            <a:ext cx="4882660" cy="3124944"/>
            <a:chOff x="4213026" y="756985"/>
            <a:chExt cx="4882660" cy="3124944"/>
          </a:xfrm>
        </p:grpSpPr>
        <p:grpSp>
          <p:nvGrpSpPr>
            <p:cNvPr id="8" name="Group 21"/>
            <p:cNvGrpSpPr/>
            <p:nvPr/>
          </p:nvGrpSpPr>
          <p:grpSpPr>
            <a:xfrm>
              <a:off x="8003089" y="1122853"/>
              <a:ext cx="936625" cy="2636838"/>
              <a:chOff x="6659563" y="1222375"/>
              <a:chExt cx="1873250" cy="5273675"/>
            </a:xfrm>
          </p:grpSpPr>
          <p:pic>
            <p:nvPicPr>
              <p:cNvPr id="43" name="Picture 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  </a:ext>
                </a:extLst>
              </a:blip>
              <a:srcRect b="2161"/>
              <a:stretch>
                <a:fillRect/>
              </a:stretch>
            </p:blipFill>
            <p:spPr bwMode="auto">
              <a:xfrm>
                <a:off x="6659563" y="1222375"/>
                <a:ext cx="1873250" cy="52736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4" name="Oval 43"/>
              <p:cNvSpPr/>
              <p:nvPr/>
            </p:nvSpPr>
            <p:spPr bwMode="auto">
              <a:xfrm>
                <a:off x="7392988" y="2586038"/>
                <a:ext cx="215900" cy="195262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defRPr/>
                </a:pPr>
                <a:endParaRPr lang="de-CH" b="0">
                  <a:solidFill>
                    <a:schemeClr val="tx1"/>
                  </a:solidFill>
                  <a:latin typeface="Times" charset="0"/>
                </a:endParaRPr>
              </a:p>
            </p:txBody>
          </p:sp>
          <p:sp>
            <p:nvSpPr>
              <p:cNvPr id="45" name="Oval 44"/>
              <p:cNvSpPr/>
              <p:nvPr/>
            </p:nvSpPr>
            <p:spPr bwMode="auto">
              <a:xfrm>
                <a:off x="7397750" y="2297113"/>
                <a:ext cx="215900" cy="195262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defRPr/>
                </a:pPr>
                <a:endParaRPr lang="de-CH" b="0">
                  <a:solidFill>
                    <a:schemeClr val="tx1"/>
                  </a:solidFill>
                  <a:latin typeface="Times" charset="0"/>
                </a:endParaRPr>
              </a:p>
            </p:txBody>
          </p:sp>
        </p:grpSp>
        <p:grpSp>
          <p:nvGrpSpPr>
            <p:cNvPr id="9" name="Group 5"/>
            <p:cNvGrpSpPr>
              <a:grpSpLocks/>
            </p:cNvGrpSpPr>
            <p:nvPr/>
          </p:nvGrpSpPr>
          <p:grpSpPr bwMode="auto">
            <a:xfrm>
              <a:off x="4213026" y="1122853"/>
              <a:ext cx="1074850" cy="2759076"/>
              <a:chOff x="3086368" y="1170148"/>
              <a:chExt cx="2123026" cy="5447456"/>
            </a:xfrm>
          </p:grpSpPr>
          <p:pic>
            <p:nvPicPr>
              <p:cNvPr id="30" name="Picture 4" descr="badChamMap2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  </a:ext>
                </a:extLst>
              </a:blip>
              <a:srcRect l="7487" t="13278" r="66779" b="10606"/>
              <a:stretch>
                <a:fillRect/>
              </a:stretch>
            </p:blipFill>
            <p:spPr bwMode="auto">
              <a:xfrm>
                <a:off x="3086368" y="1170148"/>
                <a:ext cx="2015014" cy="54474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1" name="Oval 30"/>
              <p:cNvSpPr/>
              <p:nvPr/>
            </p:nvSpPr>
            <p:spPr bwMode="auto">
              <a:xfrm>
                <a:off x="4518657" y="1557438"/>
                <a:ext cx="215955" cy="193645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defRPr/>
                </a:pPr>
                <a:endParaRPr lang="de-CH" b="0">
                  <a:solidFill>
                    <a:schemeClr val="tx1"/>
                  </a:solidFill>
                  <a:latin typeface="Times" charset="0"/>
                </a:endParaRPr>
              </a:p>
            </p:txBody>
          </p:sp>
          <p:sp>
            <p:nvSpPr>
              <p:cNvPr id="32" name="Oval 31"/>
              <p:cNvSpPr/>
              <p:nvPr/>
            </p:nvSpPr>
            <p:spPr bwMode="auto">
              <a:xfrm>
                <a:off x="4051813" y="1851080"/>
                <a:ext cx="215955" cy="193645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defRPr/>
                </a:pPr>
                <a:endParaRPr lang="de-CH" b="0">
                  <a:solidFill>
                    <a:schemeClr val="tx1"/>
                  </a:solidFill>
                  <a:latin typeface="Times" charset="0"/>
                </a:endParaRPr>
              </a:p>
            </p:txBody>
          </p:sp>
          <p:sp>
            <p:nvSpPr>
              <p:cNvPr id="33" name="Oval 32"/>
              <p:cNvSpPr/>
              <p:nvPr/>
            </p:nvSpPr>
            <p:spPr bwMode="auto">
              <a:xfrm>
                <a:off x="4877523" y="1752670"/>
                <a:ext cx="215955" cy="195233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defRPr/>
                </a:pPr>
                <a:endParaRPr lang="de-CH" b="0">
                  <a:solidFill>
                    <a:schemeClr val="tx1"/>
                  </a:solidFill>
                  <a:latin typeface="Times" charset="0"/>
                </a:endParaRPr>
              </a:p>
            </p:txBody>
          </p:sp>
          <p:sp>
            <p:nvSpPr>
              <p:cNvPr id="34" name="Oval 33"/>
              <p:cNvSpPr/>
              <p:nvPr/>
            </p:nvSpPr>
            <p:spPr bwMode="auto">
              <a:xfrm>
                <a:off x="3985121" y="3090725"/>
                <a:ext cx="217542" cy="193645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defRPr/>
                </a:pPr>
                <a:endParaRPr lang="de-CH" b="0">
                  <a:solidFill>
                    <a:schemeClr val="tx1"/>
                  </a:solidFill>
                  <a:latin typeface="Times" charset="0"/>
                </a:endParaRPr>
              </a:p>
            </p:txBody>
          </p:sp>
          <p:sp>
            <p:nvSpPr>
              <p:cNvPr id="35" name="Oval 34"/>
              <p:cNvSpPr/>
              <p:nvPr/>
            </p:nvSpPr>
            <p:spPr bwMode="auto">
              <a:xfrm>
                <a:off x="4877523" y="1557438"/>
                <a:ext cx="215955" cy="193645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defRPr/>
                </a:pPr>
                <a:endParaRPr lang="de-CH" b="0">
                  <a:solidFill>
                    <a:schemeClr val="tx1"/>
                  </a:solidFill>
                  <a:latin typeface="Times" charset="0"/>
                </a:endParaRPr>
              </a:p>
            </p:txBody>
          </p:sp>
          <p:sp>
            <p:nvSpPr>
              <p:cNvPr id="36" name="Oval 35"/>
              <p:cNvSpPr/>
              <p:nvPr/>
            </p:nvSpPr>
            <p:spPr bwMode="auto">
              <a:xfrm>
                <a:off x="4661568" y="4535127"/>
                <a:ext cx="215955" cy="193645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defRPr/>
                </a:pPr>
                <a:endParaRPr lang="de-CH" b="0">
                  <a:solidFill>
                    <a:schemeClr val="tx1"/>
                  </a:solidFill>
                  <a:latin typeface="Times" charset="0"/>
                </a:endParaRPr>
              </a:p>
            </p:txBody>
          </p:sp>
          <p:sp>
            <p:nvSpPr>
              <p:cNvPr id="37" name="Oval 36"/>
              <p:cNvSpPr/>
              <p:nvPr/>
            </p:nvSpPr>
            <p:spPr bwMode="auto">
              <a:xfrm>
                <a:off x="4382097" y="5898577"/>
                <a:ext cx="215955" cy="195233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defRPr/>
                </a:pPr>
                <a:endParaRPr lang="de-CH" b="0">
                  <a:solidFill>
                    <a:schemeClr val="tx1"/>
                  </a:solidFill>
                  <a:latin typeface="Times" charset="0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 bwMode="auto">
              <a:xfrm>
                <a:off x="3726292" y="5444623"/>
                <a:ext cx="215955" cy="195233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defRPr/>
                </a:pPr>
                <a:endParaRPr lang="de-CH" b="0">
                  <a:solidFill>
                    <a:schemeClr val="tx1"/>
                  </a:solidFill>
                  <a:latin typeface="Times" charset="0"/>
                </a:endParaRPr>
              </a:p>
            </p:txBody>
          </p:sp>
          <p:sp>
            <p:nvSpPr>
              <p:cNvPr id="39" name="Oval 38"/>
              <p:cNvSpPr/>
              <p:nvPr/>
            </p:nvSpPr>
            <p:spPr bwMode="auto">
              <a:xfrm>
                <a:off x="4993439" y="2897080"/>
                <a:ext cx="215955" cy="193645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defRPr/>
                </a:pPr>
                <a:endParaRPr lang="de-CH" b="0">
                  <a:solidFill>
                    <a:schemeClr val="tx1"/>
                  </a:solidFill>
                  <a:latin typeface="Times" charset="0"/>
                </a:endParaRPr>
              </a:p>
            </p:txBody>
          </p:sp>
          <p:sp>
            <p:nvSpPr>
              <p:cNvPr id="40" name="Oval 39"/>
              <p:cNvSpPr/>
              <p:nvPr/>
            </p:nvSpPr>
            <p:spPr bwMode="auto">
              <a:xfrm>
                <a:off x="4159791" y="3970064"/>
                <a:ext cx="501777" cy="504747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defRPr/>
                </a:pPr>
                <a:endParaRPr lang="de-CH" b="0">
                  <a:solidFill>
                    <a:schemeClr val="tx1"/>
                  </a:solidFill>
                  <a:latin typeface="Times" charset="0"/>
                </a:endParaRPr>
              </a:p>
            </p:txBody>
          </p:sp>
          <p:sp>
            <p:nvSpPr>
              <p:cNvPr id="41" name="Oval 40"/>
              <p:cNvSpPr/>
              <p:nvPr/>
            </p:nvSpPr>
            <p:spPr bwMode="auto">
              <a:xfrm>
                <a:off x="4950566" y="2492330"/>
                <a:ext cx="215955" cy="195233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defRPr/>
                </a:pPr>
                <a:endParaRPr lang="de-CH" b="0">
                  <a:solidFill>
                    <a:schemeClr val="tx1"/>
                  </a:solidFill>
                  <a:latin typeface="Times" charset="0"/>
                </a:endParaRPr>
              </a:p>
            </p:txBody>
          </p:sp>
          <p:sp>
            <p:nvSpPr>
              <p:cNvPr id="42" name="Oval 41"/>
              <p:cNvSpPr/>
              <p:nvPr/>
            </p:nvSpPr>
            <p:spPr bwMode="auto">
              <a:xfrm>
                <a:off x="3743760" y="4941464"/>
                <a:ext cx="215955" cy="193645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defRPr/>
                </a:pPr>
                <a:endParaRPr lang="de-CH" b="0">
                  <a:solidFill>
                    <a:schemeClr val="tx1"/>
                  </a:solidFill>
                  <a:latin typeface="Times" charset="0"/>
                </a:endParaRPr>
              </a:p>
            </p:txBody>
          </p:sp>
        </p:grpSp>
        <p:sp>
          <p:nvSpPr>
            <p:cNvPr id="24" name="Text Box 6"/>
            <p:cNvSpPr txBox="1">
              <a:spLocks noChangeArrowheads="1"/>
            </p:cNvSpPr>
            <p:nvPr/>
          </p:nvSpPr>
          <p:spPr bwMode="auto">
            <a:xfrm>
              <a:off x="5339053" y="1130480"/>
              <a:ext cx="1781857" cy="867046"/>
            </a:xfrm>
            <a:prstGeom prst="rect">
              <a:avLst/>
            </a:prstGeom>
            <a:solidFill>
              <a:srgbClr val="DFE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 marL="180975" indent="-180975" defTabSz="4572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 b="1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1pPr>
              <a:lvl2pPr marL="742950" indent="-285750" defTabSz="4572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 b="1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2pPr>
              <a:lvl3pPr marL="1143000" indent="-228600" defTabSz="4572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 b="1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3pPr>
              <a:lvl4pPr marL="1600200" indent="-228600" defTabSz="4572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 b="1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4pPr>
              <a:lvl5pPr marL="2057400" indent="-228600" defTabSz="4572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 b="1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 b="1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 b="1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 b="1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 b="1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9pPr>
            </a:lstStyle>
            <a:p>
              <a:pPr>
                <a:buFontTx/>
                <a:buChar char="•"/>
              </a:pPr>
              <a:r>
                <a:rPr lang="en-US" altLang="de-DE" sz="1000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Very first prototypes</a:t>
              </a:r>
            </a:p>
            <a:p>
              <a:pPr>
                <a:buFontTx/>
                <a:buChar char="•"/>
              </a:pPr>
              <a:r>
                <a:rPr lang="en-US" altLang="de-DE" sz="1000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Single chip processing</a:t>
              </a:r>
            </a:p>
            <a:p>
              <a:pPr>
                <a:buFontTx/>
                <a:buChar char="•"/>
              </a:pPr>
              <a:r>
                <a:rPr lang="en-US" altLang="de-DE" sz="1000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Low tolerance with UBM masks</a:t>
              </a:r>
            </a:p>
            <a:p>
              <a:pPr>
                <a:buFontTx/>
                <a:buChar char="•"/>
              </a:pPr>
              <a:r>
                <a:rPr lang="en-US" altLang="de-DE" sz="1000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Alignment </a:t>
              </a:r>
              <a:r>
                <a:rPr lang="en-US" altLang="de-DE" sz="1000" dirty="0" smtClean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imprecision</a:t>
              </a:r>
              <a:endParaRPr lang="en-US" altLang="de-DE" sz="10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buFontTx/>
                <a:buChar char="•"/>
              </a:pPr>
              <a:endParaRPr lang="en-US" altLang="de-DE" sz="2200" dirty="0">
                <a:solidFill>
                  <a:schemeClr val="accent2"/>
                </a:solidFill>
                <a:latin typeface="Calibri" pitchFamily="34" charset="0"/>
              </a:endParaRPr>
            </a:p>
          </p:txBody>
        </p:sp>
        <p:sp>
          <p:nvSpPr>
            <p:cNvPr id="25" name="Text Box 6"/>
            <p:cNvSpPr txBox="1">
              <a:spLocks noChangeArrowheads="1"/>
            </p:cNvSpPr>
            <p:nvPr/>
          </p:nvSpPr>
          <p:spPr bwMode="auto">
            <a:xfrm>
              <a:off x="6397451" y="2665354"/>
              <a:ext cx="1635050" cy="1043959"/>
            </a:xfrm>
            <a:prstGeom prst="rect">
              <a:avLst/>
            </a:prstGeom>
            <a:solidFill>
              <a:srgbClr val="DFE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 marL="180975" indent="-180975" defTabSz="4572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 b="1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1pPr>
              <a:lvl2pPr marL="742950" indent="-285750" defTabSz="4572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 b="1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2pPr>
              <a:lvl3pPr marL="1143000" indent="-228600" defTabSz="4572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 b="1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3pPr>
              <a:lvl4pPr marL="1600200" indent="-228600" defTabSz="4572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 b="1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4pPr>
              <a:lvl5pPr marL="2057400" indent="-228600" defTabSz="4572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 b="1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 b="1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 b="1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 b="1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 b="1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9pPr>
            </a:lstStyle>
            <a:p>
              <a:pPr>
                <a:buFontTx/>
                <a:buChar char="•"/>
              </a:pPr>
              <a:r>
                <a:rPr lang="en-US" altLang="de-DE" sz="1000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New </a:t>
              </a:r>
              <a:r>
                <a:rPr lang="en-US" altLang="de-DE" sz="1000" dirty="0" smtClean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holder</a:t>
              </a:r>
              <a:endParaRPr lang="en-US" altLang="de-DE" sz="10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buFontTx/>
                <a:buChar char="•"/>
              </a:pPr>
              <a:r>
                <a:rPr lang="en-US" altLang="de-DE" sz="1000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Improved UBM masks</a:t>
              </a:r>
            </a:p>
            <a:p>
              <a:pPr>
                <a:buFontTx/>
                <a:buChar char="•"/>
              </a:pPr>
              <a:r>
                <a:rPr lang="en-US" altLang="de-DE" sz="1000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Better alignment </a:t>
              </a:r>
            </a:p>
            <a:p>
              <a:pPr>
                <a:buFontTx/>
                <a:buChar char="•"/>
              </a:pPr>
              <a:r>
                <a:rPr lang="en-US" altLang="de-DE" sz="1000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New bump-bonder</a:t>
              </a:r>
            </a:p>
            <a:p>
              <a:pPr>
                <a:buFontTx/>
                <a:buChar char="•"/>
              </a:pPr>
              <a:r>
                <a:rPr lang="en-US" altLang="de-DE" sz="1000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More </a:t>
              </a:r>
              <a:r>
                <a:rPr lang="en-US" altLang="de-DE" sz="1000" dirty="0" smtClean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experience</a:t>
              </a:r>
              <a:endParaRPr lang="en-US" altLang="de-DE" sz="10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Bent Arrow 25"/>
            <p:cNvSpPr/>
            <p:nvPr/>
          </p:nvSpPr>
          <p:spPr bwMode="auto">
            <a:xfrm rot="10800000">
              <a:off x="5417181" y="2231173"/>
              <a:ext cx="812800" cy="868362"/>
            </a:xfrm>
            <a:prstGeom prst="ben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de-CH" b="0">
                <a:latin typeface="Times" charset="0"/>
              </a:endParaRPr>
            </a:p>
          </p:txBody>
        </p:sp>
        <p:sp>
          <p:nvSpPr>
            <p:cNvPr id="27" name="Bent Arrow 26"/>
            <p:cNvSpPr/>
            <p:nvPr/>
          </p:nvSpPr>
          <p:spPr bwMode="auto">
            <a:xfrm>
              <a:off x="7218114" y="1711642"/>
              <a:ext cx="814387" cy="868363"/>
            </a:xfrm>
            <a:prstGeom prst="ben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de-CH" b="0">
                <a:latin typeface="Times" charset="0"/>
              </a:endParaRPr>
            </a:p>
          </p:txBody>
        </p:sp>
        <p:sp>
          <p:nvSpPr>
            <p:cNvPr id="28" name="TextBox 24"/>
            <p:cNvSpPr txBox="1">
              <a:spLocks noChangeArrowheads="1"/>
            </p:cNvSpPr>
            <p:nvPr/>
          </p:nvSpPr>
          <p:spPr bwMode="auto">
            <a:xfrm>
              <a:off x="4440629" y="756985"/>
              <a:ext cx="966611" cy="304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9pPr>
            </a:lstStyle>
            <a:p>
              <a:pPr>
                <a:lnSpc>
                  <a:spcPct val="110000"/>
                </a:lnSpc>
              </a:pPr>
              <a:r>
                <a:rPr lang="en-US" altLang="de-DE" sz="1800" dirty="0">
                  <a:solidFill>
                    <a:srgbClr val="FFC000"/>
                  </a:solidFill>
                  <a:latin typeface="Arial Narrow" pitchFamily="34" charset="0"/>
                </a:rPr>
                <a:t>2013,&gt;95%</a:t>
              </a:r>
              <a:endParaRPr lang="de-CH" altLang="de-DE" sz="1800" dirty="0">
                <a:solidFill>
                  <a:srgbClr val="FFC000"/>
                </a:solidFill>
                <a:latin typeface="Arial Narrow" pitchFamily="34" charset="0"/>
              </a:endParaRPr>
            </a:p>
          </p:txBody>
        </p:sp>
        <p:sp>
          <p:nvSpPr>
            <p:cNvPr id="29" name="TextBox 30"/>
            <p:cNvSpPr txBox="1">
              <a:spLocks noChangeArrowheads="1"/>
            </p:cNvSpPr>
            <p:nvPr/>
          </p:nvSpPr>
          <p:spPr bwMode="auto">
            <a:xfrm>
              <a:off x="7864580" y="756985"/>
              <a:ext cx="1231106" cy="304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" pitchFamily="18" charset="0"/>
                  <a:ea typeface="ヒラギノ角ゴ Pro W3" charset="-128"/>
                </a:defRPr>
              </a:lvl9pPr>
            </a:lstStyle>
            <a:p>
              <a:pPr>
                <a:lnSpc>
                  <a:spcPct val="110000"/>
                </a:lnSpc>
              </a:pPr>
              <a:r>
                <a:rPr lang="en-US" altLang="de-DE" sz="1800" dirty="0">
                  <a:solidFill>
                    <a:srgbClr val="00B050"/>
                  </a:solidFill>
                  <a:latin typeface="Arial Narrow" pitchFamily="34" charset="0"/>
                </a:rPr>
                <a:t>2014,&gt;99.99%</a:t>
              </a:r>
              <a:endParaRPr lang="de-CH" altLang="de-DE" sz="1800" dirty="0">
                <a:solidFill>
                  <a:srgbClr val="00B050"/>
                </a:solidFill>
                <a:latin typeface="Arial Narrow" pitchFamily="34" charset="0"/>
              </a:endParaRPr>
            </a:p>
          </p:txBody>
        </p:sp>
      </p:grpSp>
      <p:sp>
        <p:nvSpPr>
          <p:cNvPr id="46" name="Content Placeholder 1"/>
          <p:cNvSpPr txBox="1">
            <a:spLocks/>
          </p:cNvSpPr>
          <p:nvPr/>
        </p:nvSpPr>
        <p:spPr bwMode="auto">
          <a:xfrm>
            <a:off x="251520" y="5506616"/>
            <a:ext cx="3816424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chemeClr val="accent2"/>
              </a:buClr>
              <a:tabLst/>
              <a:defRPr sz="1700">
                <a:solidFill>
                  <a:schemeClr val="tx1"/>
                </a:solidFill>
                <a:latin typeface="+mn-lt"/>
                <a:ea typeface="ヒラギノ角ゴ Pro W3" pitchFamily="-108" charset="-128"/>
                <a:cs typeface="ヒラギノ角ゴ Pro W3" pitchFamily="-108" charset="-128"/>
              </a:defRPr>
            </a:lvl1pPr>
            <a:lvl2pPr marL="179388" indent="-179388" algn="l" rtl="0" eaLnBrk="1" fontAlgn="base" hangingPunct="1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Lucida Grande"/>
              <a:buChar char="•"/>
              <a:tabLst/>
              <a:defRPr sz="1700">
                <a:solidFill>
                  <a:schemeClr val="tx1"/>
                </a:solidFill>
                <a:latin typeface="+mn-lt"/>
                <a:ea typeface="ヒラギノ角ゴ Pro W3" charset="-128"/>
              </a:defRPr>
            </a:lvl2pPr>
            <a:lvl3pPr marL="358775" indent="-179388" algn="l" rtl="0" eaLnBrk="1" fontAlgn="base" hangingPunct="1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Font typeface="Lucida Grande"/>
              <a:buChar char="–"/>
              <a:tabLst/>
              <a:defRPr sz="17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627063" indent="-179388" algn="l" rtl="0" eaLnBrk="1" fontAlgn="base" hangingPunct="1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Font typeface="Lucida Grande" charset="0"/>
              <a:buChar char="–"/>
              <a:tabLst/>
              <a:defRPr sz="17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14351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Lucida Grande" charset="0"/>
              <a:buNone/>
              <a:tabLst/>
              <a:defRPr sz="1500">
                <a:solidFill>
                  <a:schemeClr val="tx1"/>
                </a:solidFill>
                <a:latin typeface="+mn-lt"/>
                <a:ea typeface="ヒラギノ角ゴ Pro W3" pitchFamily="-112" charset="-128"/>
                <a:cs typeface="ヒラギノ角ゴ Pro W3" charset="-128"/>
              </a:defRPr>
            </a:lvl5pPr>
            <a:lvl6pPr marL="1981200" indent="-1905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–"/>
              <a:defRPr sz="2100">
                <a:solidFill>
                  <a:schemeClr val="tx1"/>
                </a:solidFill>
                <a:latin typeface="+mn-lt"/>
                <a:ea typeface="ヒラギノ角ゴ Pro W3" charset="-128"/>
              </a:defRPr>
            </a:lvl6pPr>
            <a:lvl7pPr marL="2438400" indent="-1905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–"/>
              <a:defRPr sz="2100">
                <a:solidFill>
                  <a:schemeClr val="tx1"/>
                </a:solidFill>
                <a:latin typeface="+mn-lt"/>
                <a:ea typeface="ヒラギノ角ゴ Pro W3" charset="-128"/>
              </a:defRPr>
            </a:lvl7pPr>
            <a:lvl8pPr marL="2895600" indent="-1905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–"/>
              <a:defRPr sz="2100">
                <a:solidFill>
                  <a:schemeClr val="tx1"/>
                </a:solidFill>
                <a:latin typeface="+mn-lt"/>
                <a:ea typeface="ヒラギノ角ゴ Pro W3" charset="-128"/>
              </a:defRPr>
            </a:lvl8pPr>
            <a:lvl9pPr marL="3352800" indent="-1905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–"/>
              <a:defRPr sz="2100">
                <a:solidFill>
                  <a:schemeClr val="tx1"/>
                </a:solidFill>
                <a:latin typeface="+mn-lt"/>
                <a:ea typeface="ヒラギノ角ゴ Pro W3" charset="-128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kern="0" dirty="0" smtClean="0"/>
              <a:t>Active area: 4x4 mm</a:t>
            </a:r>
            <a:r>
              <a:rPr lang="en-US" kern="0" baseline="30000" dirty="0" smtClean="0"/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kern="0" dirty="0" smtClean="0"/>
              <a:t>160x160 pixels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kern="0" dirty="0" smtClean="0"/>
              <a:t>1x4 mm</a:t>
            </a:r>
            <a:r>
              <a:rPr lang="en-US" kern="0" baseline="30000" dirty="0" smtClean="0"/>
              <a:t>2 </a:t>
            </a:r>
            <a:r>
              <a:rPr lang="en-US" kern="0" dirty="0" smtClean="0"/>
              <a:t>optimized for Imaging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kern="0" dirty="0" smtClean="0"/>
          </a:p>
          <a:p>
            <a:endParaRPr lang="de-CH" kern="0" dirty="0"/>
          </a:p>
        </p:txBody>
      </p:sp>
      <p:sp>
        <p:nvSpPr>
          <p:cNvPr id="10" name="TextBox 9"/>
          <p:cNvSpPr txBox="1"/>
          <p:nvPr/>
        </p:nvSpPr>
        <p:spPr>
          <a:xfrm>
            <a:off x="251520" y="5128275"/>
            <a:ext cx="3493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Current Prototype: MÖNCH 02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28422" t="39838" r="51231" b="32937"/>
          <a:stretch/>
        </p:blipFill>
        <p:spPr>
          <a:xfrm>
            <a:off x="8113236" y="4328110"/>
            <a:ext cx="930298" cy="929738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835952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0" name="Line 4"/>
          <p:cNvSpPr>
            <a:spLocks noChangeShapeType="1"/>
          </p:cNvSpPr>
          <p:nvPr/>
        </p:nvSpPr>
        <p:spPr bwMode="auto">
          <a:xfrm>
            <a:off x="2130425" y="2085975"/>
            <a:ext cx="457200" cy="1588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21" name="Line 5"/>
          <p:cNvSpPr>
            <a:spLocks noChangeShapeType="1"/>
          </p:cNvSpPr>
          <p:nvPr/>
        </p:nvSpPr>
        <p:spPr bwMode="auto">
          <a:xfrm flipV="1">
            <a:off x="1785938" y="1981200"/>
            <a:ext cx="331787" cy="115888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22" name="Line 6"/>
          <p:cNvSpPr>
            <a:spLocks noChangeShapeType="1"/>
          </p:cNvSpPr>
          <p:nvPr/>
        </p:nvSpPr>
        <p:spPr bwMode="auto">
          <a:xfrm>
            <a:off x="1587500" y="2095500"/>
            <a:ext cx="198438" cy="1588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23" name="Line 7"/>
          <p:cNvSpPr>
            <a:spLocks noChangeShapeType="1"/>
          </p:cNvSpPr>
          <p:nvPr/>
        </p:nvSpPr>
        <p:spPr bwMode="auto">
          <a:xfrm>
            <a:off x="1360488" y="2095500"/>
            <a:ext cx="227012" cy="1588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24" name="Line 8"/>
          <p:cNvSpPr>
            <a:spLocks noChangeShapeType="1"/>
          </p:cNvSpPr>
          <p:nvPr/>
        </p:nvSpPr>
        <p:spPr bwMode="auto">
          <a:xfrm>
            <a:off x="2587625" y="2085975"/>
            <a:ext cx="1588" cy="614363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25" name="Line 9"/>
          <p:cNvSpPr>
            <a:spLocks noChangeShapeType="1"/>
          </p:cNvSpPr>
          <p:nvPr/>
        </p:nvSpPr>
        <p:spPr bwMode="auto">
          <a:xfrm>
            <a:off x="1370013" y="2081213"/>
            <a:ext cx="1587" cy="593725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26" name="Line 10"/>
          <p:cNvSpPr>
            <a:spLocks noChangeShapeType="1"/>
          </p:cNvSpPr>
          <p:nvPr/>
        </p:nvSpPr>
        <p:spPr bwMode="auto">
          <a:xfrm flipV="1">
            <a:off x="1993900" y="1992313"/>
            <a:ext cx="1588" cy="220662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370013" y="4087813"/>
            <a:ext cx="1192212" cy="585787"/>
            <a:chOff x="870" y="2488"/>
            <a:chExt cx="751" cy="369"/>
          </a:xfrm>
        </p:grpSpPr>
        <p:grpSp>
          <p:nvGrpSpPr>
            <p:cNvPr id="5" name="Group 12"/>
            <p:cNvGrpSpPr>
              <a:grpSpLocks/>
            </p:cNvGrpSpPr>
            <p:nvPr/>
          </p:nvGrpSpPr>
          <p:grpSpPr bwMode="auto">
            <a:xfrm>
              <a:off x="1055" y="2488"/>
              <a:ext cx="399" cy="370"/>
              <a:chOff x="1055" y="2488"/>
              <a:chExt cx="399" cy="370"/>
            </a:xfrm>
          </p:grpSpPr>
          <p:sp>
            <p:nvSpPr>
              <p:cNvPr id="86124" name="AutoShape 13"/>
              <p:cNvSpPr>
                <a:spLocks noChangeArrowheads="1"/>
              </p:cNvSpPr>
              <p:nvPr/>
            </p:nvSpPr>
            <p:spPr bwMode="auto">
              <a:xfrm rot="5400000">
                <a:off x="1043" y="2500"/>
                <a:ext cx="370" cy="346"/>
              </a:xfrm>
              <a:prstGeom prst="triangle">
                <a:avLst>
                  <a:gd name="adj" fmla="val 50000"/>
                </a:avLst>
              </a:prstGeom>
              <a:solidFill>
                <a:srgbClr val="FFFF99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" pitchFamily="18" charset="0"/>
                    <a:ea typeface="ヒラギノ角ゴ Pro W3" charset="-128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Times" pitchFamily="18" charset="0"/>
                    <a:ea typeface="ヒラギノ角ゴ Pro W3" charset="-128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" pitchFamily="18" charset="0"/>
                    <a:ea typeface="ヒラギノ角ゴ Pro W3" charset="-128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" pitchFamily="18" charset="0"/>
                    <a:ea typeface="ヒラギノ角ゴ Pro W3" charset="-128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" pitchFamily="18" charset="0"/>
                    <a:ea typeface="ヒラギノ角ゴ Pro W3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  <a:ea typeface="ヒラギノ角ゴ Pro W3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  <a:ea typeface="ヒラギノ角ゴ Pro W3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  <a:ea typeface="ヒラギノ角ゴ Pro W3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  <a:ea typeface="ヒラギノ角ゴ Pro W3" charset="-128"/>
                  </a:defRPr>
                </a:lvl9pPr>
              </a:lstStyle>
              <a:p>
                <a:endParaRPr lang="en-US" altLang="de-DE">
                  <a:latin typeface="Calibri" pitchFamily="34" charset="0"/>
                </a:endParaRPr>
              </a:p>
            </p:txBody>
          </p:sp>
          <p:sp>
            <p:nvSpPr>
              <p:cNvPr id="86125" name="Oval 14"/>
              <p:cNvSpPr>
                <a:spLocks noChangeArrowheads="1"/>
              </p:cNvSpPr>
              <p:nvPr/>
            </p:nvSpPr>
            <p:spPr bwMode="auto">
              <a:xfrm>
                <a:off x="1404" y="2650"/>
                <a:ext cx="50" cy="46"/>
              </a:xfrm>
              <a:prstGeom prst="ellipse">
                <a:avLst/>
              </a:prstGeom>
              <a:solidFill>
                <a:srgbClr val="FFFF99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" pitchFamily="18" charset="0"/>
                    <a:ea typeface="ヒラギノ角ゴ Pro W3" charset="-128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Times" pitchFamily="18" charset="0"/>
                    <a:ea typeface="ヒラギノ角ゴ Pro W3" charset="-128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" pitchFamily="18" charset="0"/>
                    <a:ea typeface="ヒラギノ角ゴ Pro W3" charset="-128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" pitchFamily="18" charset="0"/>
                    <a:ea typeface="ヒラギノ角ゴ Pro W3" charset="-128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" pitchFamily="18" charset="0"/>
                    <a:ea typeface="ヒラギノ角ゴ Pro W3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  <a:ea typeface="ヒラギノ角ゴ Pro W3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  <a:ea typeface="ヒラギノ角ゴ Pro W3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  <a:ea typeface="ヒラギノ角ゴ Pro W3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  <a:ea typeface="ヒラギノ角ゴ Pro W3" charset="-128"/>
                  </a:defRPr>
                </a:lvl9pPr>
              </a:lstStyle>
              <a:p>
                <a:endParaRPr lang="en-US" altLang="de-DE">
                  <a:latin typeface="Calibri" pitchFamily="34" charset="0"/>
                </a:endParaRPr>
              </a:p>
            </p:txBody>
          </p:sp>
        </p:grpSp>
        <p:sp>
          <p:nvSpPr>
            <p:cNvPr id="86122" name="Line 15"/>
            <p:cNvSpPr>
              <a:spLocks noChangeShapeType="1"/>
            </p:cNvSpPr>
            <p:nvPr/>
          </p:nvSpPr>
          <p:spPr bwMode="auto">
            <a:xfrm flipH="1">
              <a:off x="869" y="2665"/>
              <a:ext cx="173" cy="1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123" name="Line 16"/>
            <p:cNvSpPr>
              <a:spLocks noChangeShapeType="1"/>
            </p:cNvSpPr>
            <p:nvPr/>
          </p:nvSpPr>
          <p:spPr bwMode="auto">
            <a:xfrm flipH="1">
              <a:off x="1451" y="2675"/>
              <a:ext cx="172" cy="1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6028" name="Line 17"/>
          <p:cNvSpPr>
            <a:spLocks noChangeShapeType="1"/>
          </p:cNvSpPr>
          <p:nvPr/>
        </p:nvSpPr>
        <p:spPr bwMode="auto">
          <a:xfrm>
            <a:off x="2587625" y="2085975"/>
            <a:ext cx="3175" cy="3109913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29" name="Line 18"/>
          <p:cNvSpPr>
            <a:spLocks noChangeShapeType="1"/>
          </p:cNvSpPr>
          <p:nvPr/>
        </p:nvSpPr>
        <p:spPr bwMode="auto">
          <a:xfrm>
            <a:off x="1370013" y="3351213"/>
            <a:ext cx="1587" cy="1009650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30" name="Line 19"/>
          <p:cNvSpPr>
            <a:spLocks noChangeShapeType="1"/>
          </p:cNvSpPr>
          <p:nvPr/>
        </p:nvSpPr>
        <p:spPr bwMode="auto">
          <a:xfrm>
            <a:off x="1984375" y="3554413"/>
            <a:ext cx="574675" cy="1587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31" name="Line 20"/>
          <p:cNvSpPr>
            <a:spLocks noChangeShapeType="1"/>
          </p:cNvSpPr>
          <p:nvPr/>
        </p:nvSpPr>
        <p:spPr bwMode="auto">
          <a:xfrm>
            <a:off x="1830388" y="3554413"/>
            <a:ext cx="198437" cy="1587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32" name="Oval 21"/>
          <p:cNvSpPr>
            <a:spLocks noChangeArrowheads="1"/>
          </p:cNvSpPr>
          <p:nvPr/>
        </p:nvSpPr>
        <p:spPr bwMode="auto">
          <a:xfrm>
            <a:off x="2549525" y="3517900"/>
            <a:ext cx="65088" cy="57150"/>
          </a:xfrm>
          <a:prstGeom prst="ellipse">
            <a:avLst/>
          </a:prstGeom>
          <a:solidFill>
            <a:srgbClr val="000000"/>
          </a:solidFill>
          <a:ln w="2844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en-US" altLang="de-DE">
              <a:latin typeface="Calibri" pitchFamily="34" charset="0"/>
            </a:endParaRPr>
          </a:p>
        </p:txBody>
      </p:sp>
      <p:grpSp>
        <p:nvGrpSpPr>
          <p:cNvPr id="6" name="Group 22"/>
          <p:cNvGrpSpPr>
            <a:grpSpLocks/>
          </p:cNvGrpSpPr>
          <p:nvPr/>
        </p:nvGrpSpPr>
        <p:grpSpPr bwMode="auto">
          <a:xfrm>
            <a:off x="1739900" y="3379788"/>
            <a:ext cx="44450" cy="334962"/>
            <a:chOff x="1103" y="2042"/>
            <a:chExt cx="28" cy="211"/>
          </a:xfrm>
        </p:grpSpPr>
        <p:sp>
          <p:nvSpPr>
            <p:cNvPr id="86119" name="Line 23"/>
            <p:cNvSpPr>
              <a:spLocks noChangeShapeType="1"/>
            </p:cNvSpPr>
            <p:nvPr/>
          </p:nvSpPr>
          <p:spPr bwMode="auto">
            <a:xfrm>
              <a:off x="1103" y="2042"/>
              <a:ext cx="1" cy="212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120" name="Line 24"/>
            <p:cNvSpPr>
              <a:spLocks noChangeShapeType="1"/>
            </p:cNvSpPr>
            <p:nvPr/>
          </p:nvSpPr>
          <p:spPr bwMode="auto">
            <a:xfrm>
              <a:off x="1132" y="2042"/>
              <a:ext cx="1" cy="212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6034" name="Line 25"/>
          <p:cNvSpPr>
            <a:spLocks noChangeShapeType="1"/>
          </p:cNvSpPr>
          <p:nvPr/>
        </p:nvSpPr>
        <p:spPr bwMode="auto">
          <a:xfrm>
            <a:off x="1785938" y="3554413"/>
            <a:ext cx="227012" cy="1587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35" name="Line 26"/>
          <p:cNvSpPr>
            <a:spLocks noChangeShapeType="1"/>
          </p:cNvSpPr>
          <p:nvPr/>
        </p:nvSpPr>
        <p:spPr bwMode="auto">
          <a:xfrm>
            <a:off x="1385888" y="3559175"/>
            <a:ext cx="334962" cy="1588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36" name="Rectangle 27"/>
          <p:cNvSpPr>
            <a:spLocks noChangeArrowheads="1"/>
          </p:cNvSpPr>
          <p:nvPr/>
        </p:nvSpPr>
        <p:spPr bwMode="auto">
          <a:xfrm>
            <a:off x="1790700" y="3598863"/>
            <a:ext cx="3841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37931725" indent="-37474525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pPr>
              <a:spcBef>
                <a:spcPts val="750"/>
              </a:spcBef>
              <a:buFont typeface="Times New Roman" pitchFamily="18" charset="0"/>
              <a:buNone/>
            </a:pPr>
            <a:r>
              <a:rPr lang="en-US" altLang="de-DE" sz="1200">
                <a:solidFill>
                  <a:srgbClr val="000000"/>
                </a:solidFill>
                <a:latin typeface="Verdana" pitchFamily="34" charset="0"/>
              </a:rPr>
              <a:t>C1</a:t>
            </a:r>
          </a:p>
        </p:txBody>
      </p:sp>
      <p:sp>
        <p:nvSpPr>
          <p:cNvPr id="86037" name="Oval 28"/>
          <p:cNvSpPr>
            <a:spLocks noChangeArrowheads="1"/>
          </p:cNvSpPr>
          <p:nvPr/>
        </p:nvSpPr>
        <p:spPr bwMode="auto">
          <a:xfrm>
            <a:off x="1336675" y="3530600"/>
            <a:ext cx="65088" cy="57150"/>
          </a:xfrm>
          <a:prstGeom prst="ellipse">
            <a:avLst/>
          </a:prstGeom>
          <a:solidFill>
            <a:srgbClr val="000000"/>
          </a:solidFill>
          <a:ln w="2844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en-US" altLang="de-DE">
              <a:latin typeface="Calibri" pitchFamily="34" charset="0"/>
            </a:endParaRPr>
          </a:p>
        </p:txBody>
      </p:sp>
      <p:sp>
        <p:nvSpPr>
          <p:cNvPr id="86038" name="Line 29"/>
          <p:cNvSpPr>
            <a:spLocks noChangeShapeType="1"/>
          </p:cNvSpPr>
          <p:nvPr/>
        </p:nvSpPr>
        <p:spPr bwMode="auto">
          <a:xfrm>
            <a:off x="1370013" y="2989263"/>
            <a:ext cx="1587" cy="593725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39" name="Line 30"/>
          <p:cNvSpPr>
            <a:spLocks noChangeShapeType="1"/>
          </p:cNvSpPr>
          <p:nvPr/>
        </p:nvSpPr>
        <p:spPr bwMode="auto">
          <a:xfrm>
            <a:off x="2360613" y="2984500"/>
            <a:ext cx="198437" cy="1588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40" name="Line 31"/>
          <p:cNvSpPr>
            <a:spLocks noChangeShapeType="1"/>
          </p:cNvSpPr>
          <p:nvPr/>
        </p:nvSpPr>
        <p:spPr bwMode="auto">
          <a:xfrm flipV="1">
            <a:off x="2028825" y="2870200"/>
            <a:ext cx="331788" cy="115888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41" name="Line 32"/>
          <p:cNvSpPr>
            <a:spLocks noChangeShapeType="1"/>
          </p:cNvSpPr>
          <p:nvPr/>
        </p:nvSpPr>
        <p:spPr bwMode="auto">
          <a:xfrm>
            <a:off x="1830388" y="2984500"/>
            <a:ext cx="198437" cy="1588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42" name="Oval 33"/>
          <p:cNvSpPr>
            <a:spLocks noChangeArrowheads="1"/>
          </p:cNvSpPr>
          <p:nvPr/>
        </p:nvSpPr>
        <p:spPr bwMode="auto">
          <a:xfrm>
            <a:off x="2549525" y="2947988"/>
            <a:ext cx="65088" cy="57150"/>
          </a:xfrm>
          <a:prstGeom prst="ellipse">
            <a:avLst/>
          </a:prstGeom>
          <a:solidFill>
            <a:srgbClr val="000000"/>
          </a:solidFill>
          <a:ln w="2844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en-US" altLang="de-DE">
              <a:latin typeface="Calibri" pitchFamily="34" charset="0"/>
            </a:endParaRPr>
          </a:p>
        </p:txBody>
      </p:sp>
      <p:grpSp>
        <p:nvGrpSpPr>
          <p:cNvPr id="7" name="Group 34"/>
          <p:cNvGrpSpPr>
            <a:grpSpLocks/>
          </p:cNvGrpSpPr>
          <p:nvPr/>
        </p:nvGrpSpPr>
        <p:grpSpPr bwMode="auto">
          <a:xfrm>
            <a:off x="1739900" y="2809875"/>
            <a:ext cx="44450" cy="334963"/>
            <a:chOff x="1103" y="1683"/>
            <a:chExt cx="28" cy="211"/>
          </a:xfrm>
        </p:grpSpPr>
        <p:sp>
          <p:nvSpPr>
            <p:cNvPr id="86117" name="Line 35"/>
            <p:cNvSpPr>
              <a:spLocks noChangeShapeType="1"/>
            </p:cNvSpPr>
            <p:nvPr/>
          </p:nvSpPr>
          <p:spPr bwMode="auto">
            <a:xfrm>
              <a:off x="1103" y="1683"/>
              <a:ext cx="1" cy="212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118" name="Line 36"/>
            <p:cNvSpPr>
              <a:spLocks noChangeShapeType="1"/>
            </p:cNvSpPr>
            <p:nvPr/>
          </p:nvSpPr>
          <p:spPr bwMode="auto">
            <a:xfrm>
              <a:off x="1132" y="1683"/>
              <a:ext cx="1" cy="212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6044" name="Line 37"/>
          <p:cNvSpPr>
            <a:spLocks noChangeShapeType="1"/>
          </p:cNvSpPr>
          <p:nvPr/>
        </p:nvSpPr>
        <p:spPr bwMode="auto">
          <a:xfrm>
            <a:off x="1785938" y="2984500"/>
            <a:ext cx="227012" cy="1588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45" name="Line 38"/>
          <p:cNvSpPr>
            <a:spLocks noChangeShapeType="1"/>
          </p:cNvSpPr>
          <p:nvPr/>
        </p:nvSpPr>
        <p:spPr bwMode="auto">
          <a:xfrm>
            <a:off x="1385888" y="2989263"/>
            <a:ext cx="334962" cy="1587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46" name="Oval 39"/>
          <p:cNvSpPr>
            <a:spLocks noChangeArrowheads="1"/>
          </p:cNvSpPr>
          <p:nvPr/>
        </p:nvSpPr>
        <p:spPr bwMode="auto">
          <a:xfrm>
            <a:off x="1336675" y="2960688"/>
            <a:ext cx="65088" cy="57150"/>
          </a:xfrm>
          <a:prstGeom prst="ellipse">
            <a:avLst/>
          </a:prstGeom>
          <a:solidFill>
            <a:srgbClr val="000000"/>
          </a:solidFill>
          <a:ln w="2844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en-US" altLang="de-DE">
              <a:latin typeface="Calibri" pitchFamily="34" charset="0"/>
            </a:endParaRPr>
          </a:p>
        </p:txBody>
      </p:sp>
      <p:sp>
        <p:nvSpPr>
          <p:cNvPr id="86047" name="Line 40"/>
          <p:cNvSpPr>
            <a:spLocks noChangeShapeType="1"/>
          </p:cNvSpPr>
          <p:nvPr/>
        </p:nvSpPr>
        <p:spPr bwMode="auto">
          <a:xfrm>
            <a:off x="1370013" y="2457450"/>
            <a:ext cx="1587" cy="593725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48" name="Rectangle 49"/>
          <p:cNvSpPr>
            <a:spLocks noChangeArrowheads="1"/>
          </p:cNvSpPr>
          <p:nvPr/>
        </p:nvSpPr>
        <p:spPr bwMode="auto">
          <a:xfrm>
            <a:off x="1790700" y="3008313"/>
            <a:ext cx="3841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37931725" indent="-37474525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pPr>
              <a:spcBef>
                <a:spcPts val="750"/>
              </a:spcBef>
              <a:buFont typeface="Times New Roman" pitchFamily="18" charset="0"/>
              <a:buNone/>
            </a:pPr>
            <a:r>
              <a:rPr lang="en-US" altLang="de-DE" sz="1200">
                <a:solidFill>
                  <a:srgbClr val="000000"/>
                </a:solidFill>
                <a:latin typeface="Verdana" pitchFamily="34" charset="0"/>
              </a:rPr>
              <a:t>C2</a:t>
            </a:r>
          </a:p>
        </p:txBody>
      </p:sp>
      <p:sp>
        <p:nvSpPr>
          <p:cNvPr id="86049" name="Line 51"/>
          <p:cNvSpPr>
            <a:spLocks noChangeShapeType="1"/>
          </p:cNvSpPr>
          <p:nvPr/>
        </p:nvSpPr>
        <p:spPr bwMode="auto">
          <a:xfrm>
            <a:off x="817563" y="4368800"/>
            <a:ext cx="552450" cy="1588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50" name="Oval 52"/>
          <p:cNvSpPr>
            <a:spLocks noChangeArrowheads="1"/>
          </p:cNvSpPr>
          <p:nvPr/>
        </p:nvSpPr>
        <p:spPr bwMode="auto">
          <a:xfrm>
            <a:off x="1336675" y="4340225"/>
            <a:ext cx="65088" cy="57150"/>
          </a:xfrm>
          <a:prstGeom prst="ellipse">
            <a:avLst/>
          </a:prstGeom>
          <a:solidFill>
            <a:srgbClr val="000000"/>
          </a:solidFill>
          <a:ln w="2844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en-US" altLang="de-DE">
              <a:latin typeface="Calibri" pitchFamily="34" charset="0"/>
            </a:endParaRPr>
          </a:p>
        </p:txBody>
      </p:sp>
      <p:sp>
        <p:nvSpPr>
          <p:cNvPr id="86051" name="Line 53"/>
          <p:cNvSpPr>
            <a:spLocks noChangeShapeType="1"/>
          </p:cNvSpPr>
          <p:nvPr/>
        </p:nvSpPr>
        <p:spPr bwMode="auto">
          <a:xfrm>
            <a:off x="2590800" y="4389438"/>
            <a:ext cx="382588" cy="1587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52" name="Oval 54"/>
          <p:cNvSpPr>
            <a:spLocks noChangeArrowheads="1"/>
          </p:cNvSpPr>
          <p:nvPr/>
        </p:nvSpPr>
        <p:spPr bwMode="auto">
          <a:xfrm>
            <a:off x="2554288" y="4356100"/>
            <a:ext cx="65087" cy="57150"/>
          </a:xfrm>
          <a:prstGeom prst="ellipse">
            <a:avLst/>
          </a:prstGeom>
          <a:solidFill>
            <a:srgbClr val="000000"/>
          </a:solidFill>
          <a:ln w="2844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en-US" altLang="de-DE">
              <a:latin typeface="Calibri" pitchFamily="34" charset="0"/>
            </a:endParaRPr>
          </a:p>
        </p:txBody>
      </p:sp>
      <p:sp>
        <p:nvSpPr>
          <p:cNvPr id="86053" name="Rectangle 55"/>
          <p:cNvSpPr>
            <a:spLocks noChangeArrowheads="1"/>
          </p:cNvSpPr>
          <p:nvPr/>
        </p:nvSpPr>
        <p:spPr bwMode="auto">
          <a:xfrm>
            <a:off x="2973388" y="4111625"/>
            <a:ext cx="547687" cy="644525"/>
          </a:xfrm>
          <a:prstGeom prst="rect">
            <a:avLst/>
          </a:prstGeom>
          <a:solidFill>
            <a:srgbClr val="FFFF99"/>
          </a:solidFill>
          <a:ln w="2844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en-US" altLang="de-DE">
              <a:latin typeface="Calibri" pitchFamily="34" charset="0"/>
            </a:endParaRPr>
          </a:p>
        </p:txBody>
      </p:sp>
      <p:sp>
        <p:nvSpPr>
          <p:cNvPr id="86054" name="Line 57"/>
          <p:cNvSpPr>
            <a:spLocks noChangeShapeType="1"/>
          </p:cNvSpPr>
          <p:nvPr/>
        </p:nvSpPr>
        <p:spPr bwMode="auto">
          <a:xfrm flipV="1">
            <a:off x="2211388" y="3016250"/>
            <a:ext cx="1587" cy="220663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55" name="Line 58"/>
          <p:cNvSpPr>
            <a:spLocks noChangeShapeType="1"/>
          </p:cNvSpPr>
          <p:nvPr/>
        </p:nvSpPr>
        <p:spPr bwMode="auto">
          <a:xfrm>
            <a:off x="2211388" y="3235325"/>
            <a:ext cx="762000" cy="1588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56" name="Line 60"/>
          <p:cNvSpPr>
            <a:spLocks noChangeShapeType="1"/>
          </p:cNvSpPr>
          <p:nvPr/>
        </p:nvSpPr>
        <p:spPr bwMode="auto">
          <a:xfrm flipV="1">
            <a:off x="3232150" y="3871913"/>
            <a:ext cx="1588" cy="217487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57" name="AutoShape 61"/>
          <p:cNvSpPr>
            <a:spLocks noChangeArrowheads="1"/>
          </p:cNvSpPr>
          <p:nvPr/>
        </p:nvSpPr>
        <p:spPr bwMode="auto">
          <a:xfrm>
            <a:off x="484188" y="4240213"/>
            <a:ext cx="360362" cy="266700"/>
          </a:xfrm>
          <a:prstGeom prst="hexagon">
            <a:avLst>
              <a:gd name="adj" fmla="val 33780"/>
              <a:gd name="vf" fmla="val 115470"/>
            </a:avLst>
          </a:prstGeom>
          <a:solidFill>
            <a:srgbClr val="FFFF99"/>
          </a:solidFill>
          <a:ln w="2844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en-US" altLang="de-DE">
              <a:latin typeface="Calibri" pitchFamily="34" charset="0"/>
            </a:endParaRPr>
          </a:p>
        </p:txBody>
      </p:sp>
      <p:sp>
        <p:nvSpPr>
          <p:cNvPr id="86058" name="Text Box 62"/>
          <p:cNvSpPr txBox="1">
            <a:spLocks noChangeArrowheads="1"/>
          </p:cNvSpPr>
          <p:nvPr/>
        </p:nvSpPr>
        <p:spPr bwMode="auto">
          <a:xfrm>
            <a:off x="2897188" y="4240213"/>
            <a:ext cx="692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37931725" indent="-37474525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pPr>
              <a:buFont typeface="Times New Roman" pitchFamily="18" charset="0"/>
              <a:buNone/>
            </a:pPr>
            <a:r>
              <a:rPr lang="en-GB" altLang="de-DE" sz="1400">
                <a:solidFill>
                  <a:srgbClr val="000000"/>
                </a:solidFill>
                <a:latin typeface="Verdana" pitchFamily="34" charset="0"/>
              </a:rPr>
              <a:t>Discr.</a:t>
            </a:r>
          </a:p>
        </p:txBody>
      </p:sp>
      <p:sp>
        <p:nvSpPr>
          <p:cNvPr id="86059" name="Rectangle 63"/>
          <p:cNvSpPr>
            <a:spLocks noChangeArrowheads="1"/>
          </p:cNvSpPr>
          <p:nvPr/>
        </p:nvSpPr>
        <p:spPr bwMode="auto">
          <a:xfrm rot="5400000">
            <a:off x="2631282" y="2999581"/>
            <a:ext cx="1219200" cy="528637"/>
          </a:xfrm>
          <a:prstGeom prst="rect">
            <a:avLst/>
          </a:prstGeom>
          <a:solidFill>
            <a:srgbClr val="FFFF99"/>
          </a:solidFill>
          <a:ln w="28440">
            <a:solidFill>
              <a:srgbClr val="000000"/>
            </a:solidFill>
            <a:miter lim="800000"/>
            <a:headEnd/>
            <a:tailEnd/>
          </a:ln>
        </p:spPr>
        <p:txBody>
          <a:bodyPr rot="10800000" wrap="none"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37931725" indent="-37474525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pPr algn="ctr">
              <a:buFont typeface="Times New Roman" pitchFamily="18" charset="0"/>
              <a:buNone/>
            </a:pPr>
            <a:r>
              <a:rPr lang="en-US" altLang="de-DE" sz="1400">
                <a:solidFill>
                  <a:srgbClr val="000000"/>
                </a:solidFill>
                <a:latin typeface="Verdana" pitchFamily="34" charset="0"/>
              </a:rPr>
              <a:t>Control logic</a:t>
            </a:r>
          </a:p>
        </p:txBody>
      </p:sp>
      <p:sp>
        <p:nvSpPr>
          <p:cNvPr id="86060" name="Line 66"/>
          <p:cNvSpPr>
            <a:spLocks noChangeShapeType="1"/>
          </p:cNvSpPr>
          <p:nvPr/>
        </p:nvSpPr>
        <p:spPr bwMode="auto">
          <a:xfrm>
            <a:off x="1993900" y="2203450"/>
            <a:ext cx="1238250" cy="1588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61" name="Line 67"/>
          <p:cNvSpPr>
            <a:spLocks noChangeShapeType="1"/>
          </p:cNvSpPr>
          <p:nvPr/>
        </p:nvSpPr>
        <p:spPr bwMode="auto">
          <a:xfrm>
            <a:off x="3232150" y="2203450"/>
            <a:ext cx="1588" cy="450850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62" name="Line 69"/>
          <p:cNvSpPr>
            <a:spLocks noChangeShapeType="1"/>
          </p:cNvSpPr>
          <p:nvPr/>
        </p:nvSpPr>
        <p:spPr bwMode="auto">
          <a:xfrm flipH="1" flipV="1">
            <a:off x="3519488" y="4286250"/>
            <a:ext cx="534987" cy="7938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63" name="Rectangle 75"/>
          <p:cNvSpPr>
            <a:spLocks noChangeArrowheads="1"/>
          </p:cNvSpPr>
          <p:nvPr/>
        </p:nvSpPr>
        <p:spPr bwMode="auto">
          <a:xfrm>
            <a:off x="4084638" y="4181475"/>
            <a:ext cx="4699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37931725" indent="-37474525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pPr>
              <a:spcBef>
                <a:spcPts val="750"/>
              </a:spcBef>
              <a:buFont typeface="Times New Roman" pitchFamily="18" charset="0"/>
              <a:buNone/>
            </a:pPr>
            <a:r>
              <a:rPr lang="en-GB" altLang="de-DE" sz="1400">
                <a:solidFill>
                  <a:srgbClr val="000000"/>
                </a:solidFill>
                <a:latin typeface="Verdana" pitchFamily="34" charset="0"/>
              </a:rPr>
              <a:t>V</a:t>
            </a:r>
            <a:r>
              <a:rPr lang="en-GB" altLang="de-DE" sz="1400" baseline="-25000">
                <a:solidFill>
                  <a:srgbClr val="000000"/>
                </a:solidFill>
                <a:latin typeface="Verdana" pitchFamily="34" charset="0"/>
              </a:rPr>
              <a:t>thr</a:t>
            </a:r>
          </a:p>
        </p:txBody>
      </p:sp>
      <p:sp>
        <p:nvSpPr>
          <p:cNvPr id="86064" name="Oval 82"/>
          <p:cNvSpPr>
            <a:spLocks noChangeArrowheads="1"/>
          </p:cNvSpPr>
          <p:nvPr/>
        </p:nvSpPr>
        <p:spPr bwMode="auto">
          <a:xfrm>
            <a:off x="1978025" y="2951163"/>
            <a:ext cx="65088" cy="57150"/>
          </a:xfrm>
          <a:prstGeom prst="ellipse">
            <a:avLst/>
          </a:prstGeom>
          <a:solidFill>
            <a:srgbClr val="000000"/>
          </a:solidFill>
          <a:ln w="2844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en-US" altLang="de-DE">
              <a:latin typeface="Calibri" pitchFamily="34" charset="0"/>
            </a:endParaRPr>
          </a:p>
        </p:txBody>
      </p:sp>
      <p:grpSp>
        <p:nvGrpSpPr>
          <p:cNvPr id="8" name="Group 84"/>
          <p:cNvGrpSpPr>
            <a:grpSpLocks/>
          </p:cNvGrpSpPr>
          <p:nvPr/>
        </p:nvGrpSpPr>
        <p:grpSpPr bwMode="auto">
          <a:xfrm>
            <a:off x="2947988" y="4927600"/>
            <a:ext cx="1192212" cy="585788"/>
            <a:chOff x="1637" y="3017"/>
            <a:chExt cx="751" cy="369"/>
          </a:xfrm>
        </p:grpSpPr>
        <p:grpSp>
          <p:nvGrpSpPr>
            <p:cNvPr id="9" name="Group 85"/>
            <p:cNvGrpSpPr>
              <a:grpSpLocks/>
            </p:cNvGrpSpPr>
            <p:nvPr/>
          </p:nvGrpSpPr>
          <p:grpSpPr bwMode="auto">
            <a:xfrm>
              <a:off x="1822" y="3017"/>
              <a:ext cx="400" cy="370"/>
              <a:chOff x="1822" y="3017"/>
              <a:chExt cx="400" cy="370"/>
            </a:xfrm>
          </p:grpSpPr>
          <p:sp>
            <p:nvSpPr>
              <p:cNvPr id="86115" name="AutoShape 86"/>
              <p:cNvSpPr>
                <a:spLocks noChangeArrowheads="1"/>
              </p:cNvSpPr>
              <p:nvPr/>
            </p:nvSpPr>
            <p:spPr bwMode="auto">
              <a:xfrm rot="5400000">
                <a:off x="1810" y="3029"/>
                <a:ext cx="370" cy="346"/>
              </a:xfrm>
              <a:prstGeom prst="triangle">
                <a:avLst>
                  <a:gd name="adj" fmla="val 50000"/>
                </a:avLst>
              </a:prstGeom>
              <a:solidFill>
                <a:srgbClr val="FFFF99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" pitchFamily="18" charset="0"/>
                    <a:ea typeface="ヒラギノ角ゴ Pro W3" charset="-128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Times" pitchFamily="18" charset="0"/>
                    <a:ea typeface="ヒラギノ角ゴ Pro W3" charset="-128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" pitchFamily="18" charset="0"/>
                    <a:ea typeface="ヒラギノ角ゴ Pro W3" charset="-128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" pitchFamily="18" charset="0"/>
                    <a:ea typeface="ヒラギノ角ゴ Pro W3" charset="-128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" pitchFamily="18" charset="0"/>
                    <a:ea typeface="ヒラギノ角ゴ Pro W3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  <a:ea typeface="ヒラギノ角ゴ Pro W3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  <a:ea typeface="ヒラギノ角ゴ Pro W3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  <a:ea typeface="ヒラギノ角ゴ Pro W3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  <a:ea typeface="ヒラギノ角ゴ Pro W3" charset="-128"/>
                  </a:defRPr>
                </a:lvl9pPr>
              </a:lstStyle>
              <a:p>
                <a:endParaRPr lang="en-US" altLang="de-DE">
                  <a:latin typeface="Calibri" pitchFamily="34" charset="0"/>
                </a:endParaRPr>
              </a:p>
            </p:txBody>
          </p:sp>
          <p:sp>
            <p:nvSpPr>
              <p:cNvPr id="86116" name="Oval 87"/>
              <p:cNvSpPr>
                <a:spLocks noChangeArrowheads="1"/>
              </p:cNvSpPr>
              <p:nvPr/>
            </p:nvSpPr>
            <p:spPr bwMode="auto">
              <a:xfrm>
                <a:off x="2172" y="3179"/>
                <a:ext cx="50" cy="46"/>
              </a:xfrm>
              <a:prstGeom prst="ellipse">
                <a:avLst/>
              </a:prstGeom>
              <a:solidFill>
                <a:srgbClr val="FFFF99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Times" pitchFamily="18" charset="0"/>
                    <a:ea typeface="ヒラギノ角ゴ Pro W3" charset="-128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Times" pitchFamily="18" charset="0"/>
                    <a:ea typeface="ヒラギノ角ゴ Pro W3" charset="-128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" pitchFamily="18" charset="0"/>
                    <a:ea typeface="ヒラギノ角ゴ Pro W3" charset="-128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" pitchFamily="18" charset="0"/>
                    <a:ea typeface="ヒラギノ角ゴ Pro W3" charset="-128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" pitchFamily="18" charset="0"/>
                    <a:ea typeface="ヒラギノ角ゴ Pro W3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  <a:ea typeface="ヒラギノ角ゴ Pro W3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  <a:ea typeface="ヒラギノ角ゴ Pro W3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  <a:ea typeface="ヒラギノ角ゴ Pro W3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  <a:ea typeface="ヒラギノ角ゴ Pro W3" charset="-128"/>
                  </a:defRPr>
                </a:lvl9pPr>
              </a:lstStyle>
              <a:p>
                <a:endParaRPr lang="en-US" altLang="de-DE">
                  <a:latin typeface="Calibri" pitchFamily="34" charset="0"/>
                </a:endParaRPr>
              </a:p>
            </p:txBody>
          </p:sp>
        </p:grpSp>
        <p:sp>
          <p:nvSpPr>
            <p:cNvPr id="86113" name="Line 88"/>
            <p:cNvSpPr>
              <a:spLocks noChangeShapeType="1"/>
            </p:cNvSpPr>
            <p:nvPr/>
          </p:nvSpPr>
          <p:spPr bwMode="auto">
            <a:xfrm flipH="1">
              <a:off x="1636" y="3194"/>
              <a:ext cx="173" cy="1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114" name="Line 89"/>
            <p:cNvSpPr>
              <a:spLocks noChangeShapeType="1"/>
            </p:cNvSpPr>
            <p:nvPr/>
          </p:nvSpPr>
          <p:spPr bwMode="auto">
            <a:xfrm flipH="1">
              <a:off x="2218" y="3204"/>
              <a:ext cx="172" cy="1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6066" name="Line 103"/>
          <p:cNvSpPr>
            <a:spLocks noChangeShapeType="1"/>
          </p:cNvSpPr>
          <p:nvPr/>
        </p:nvSpPr>
        <p:spPr bwMode="auto">
          <a:xfrm>
            <a:off x="3421063" y="6097588"/>
            <a:ext cx="546100" cy="1587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67" name="Line 104"/>
          <p:cNvSpPr>
            <a:spLocks noChangeShapeType="1"/>
          </p:cNvSpPr>
          <p:nvPr/>
        </p:nvSpPr>
        <p:spPr bwMode="auto">
          <a:xfrm>
            <a:off x="3140075" y="6088063"/>
            <a:ext cx="331788" cy="112712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68" name="Line 105"/>
          <p:cNvSpPr>
            <a:spLocks noChangeShapeType="1"/>
          </p:cNvSpPr>
          <p:nvPr/>
        </p:nvSpPr>
        <p:spPr bwMode="auto">
          <a:xfrm>
            <a:off x="2941638" y="6088063"/>
            <a:ext cx="198437" cy="1587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69" name="Line 106"/>
          <p:cNvSpPr>
            <a:spLocks noChangeShapeType="1"/>
          </p:cNvSpPr>
          <p:nvPr/>
        </p:nvSpPr>
        <p:spPr bwMode="auto">
          <a:xfrm>
            <a:off x="3563938" y="5730875"/>
            <a:ext cx="414337" cy="1588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70" name="Line 107"/>
          <p:cNvSpPr>
            <a:spLocks noChangeShapeType="1"/>
          </p:cNvSpPr>
          <p:nvPr/>
        </p:nvSpPr>
        <p:spPr bwMode="auto">
          <a:xfrm>
            <a:off x="3398838" y="5730875"/>
            <a:ext cx="198437" cy="1588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0" name="Group 108"/>
          <p:cNvGrpSpPr>
            <a:grpSpLocks/>
          </p:cNvGrpSpPr>
          <p:nvPr/>
        </p:nvGrpSpPr>
        <p:grpSpPr bwMode="auto">
          <a:xfrm>
            <a:off x="3308350" y="5588000"/>
            <a:ext cx="44450" cy="334963"/>
            <a:chOff x="1864" y="3433"/>
            <a:chExt cx="28" cy="211"/>
          </a:xfrm>
        </p:grpSpPr>
        <p:sp>
          <p:nvSpPr>
            <p:cNvPr id="86110" name="Line 109"/>
            <p:cNvSpPr>
              <a:spLocks noChangeShapeType="1"/>
            </p:cNvSpPr>
            <p:nvPr/>
          </p:nvSpPr>
          <p:spPr bwMode="auto">
            <a:xfrm flipV="1">
              <a:off x="1864" y="3432"/>
              <a:ext cx="1" cy="214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111" name="Line 110"/>
            <p:cNvSpPr>
              <a:spLocks noChangeShapeType="1"/>
            </p:cNvSpPr>
            <p:nvPr/>
          </p:nvSpPr>
          <p:spPr bwMode="auto">
            <a:xfrm flipV="1">
              <a:off x="1893" y="3432"/>
              <a:ext cx="1" cy="214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6072" name="Line 111"/>
          <p:cNvSpPr>
            <a:spLocks noChangeShapeType="1"/>
          </p:cNvSpPr>
          <p:nvPr/>
        </p:nvSpPr>
        <p:spPr bwMode="auto">
          <a:xfrm>
            <a:off x="3354388" y="5730875"/>
            <a:ext cx="227012" cy="1588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73" name="Line 112"/>
          <p:cNvSpPr>
            <a:spLocks noChangeShapeType="1"/>
          </p:cNvSpPr>
          <p:nvPr/>
        </p:nvSpPr>
        <p:spPr bwMode="auto">
          <a:xfrm>
            <a:off x="2954338" y="5726113"/>
            <a:ext cx="334962" cy="1587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74" name="Oval 113"/>
          <p:cNvSpPr>
            <a:spLocks noChangeArrowheads="1"/>
          </p:cNvSpPr>
          <p:nvPr/>
        </p:nvSpPr>
        <p:spPr bwMode="auto">
          <a:xfrm flipV="1">
            <a:off x="3935413" y="5705475"/>
            <a:ext cx="65087" cy="57150"/>
          </a:xfrm>
          <a:prstGeom prst="ellipse">
            <a:avLst/>
          </a:prstGeom>
          <a:solidFill>
            <a:srgbClr val="000000"/>
          </a:solidFill>
          <a:ln w="28440">
            <a:solidFill>
              <a:srgbClr val="000000"/>
            </a:solidFill>
            <a:miter lim="800000"/>
            <a:headEnd/>
            <a:tailEnd/>
          </a:ln>
        </p:spPr>
        <p:txBody>
          <a:bodyPr rot="10800000" wrap="none" anchor="ctr"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en-US" altLang="de-DE">
              <a:latin typeface="Calibri" pitchFamily="34" charset="0"/>
            </a:endParaRPr>
          </a:p>
        </p:txBody>
      </p:sp>
      <p:sp>
        <p:nvSpPr>
          <p:cNvPr id="86075" name="Oval 114"/>
          <p:cNvSpPr>
            <a:spLocks noChangeArrowheads="1"/>
          </p:cNvSpPr>
          <p:nvPr/>
        </p:nvSpPr>
        <p:spPr bwMode="auto">
          <a:xfrm flipV="1">
            <a:off x="2905125" y="5692775"/>
            <a:ext cx="65088" cy="57150"/>
          </a:xfrm>
          <a:prstGeom prst="ellipse">
            <a:avLst/>
          </a:prstGeom>
          <a:solidFill>
            <a:srgbClr val="000000"/>
          </a:solidFill>
          <a:ln w="28440">
            <a:solidFill>
              <a:srgbClr val="000000"/>
            </a:solidFill>
            <a:miter lim="800000"/>
            <a:headEnd/>
            <a:tailEnd/>
          </a:ln>
        </p:spPr>
        <p:txBody>
          <a:bodyPr rot="10800000" wrap="none" anchor="ctr"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en-US" altLang="de-DE">
              <a:latin typeface="Calibri" pitchFamily="34" charset="0"/>
            </a:endParaRPr>
          </a:p>
        </p:txBody>
      </p:sp>
      <p:sp>
        <p:nvSpPr>
          <p:cNvPr id="86076" name="Line 115"/>
          <p:cNvSpPr>
            <a:spLocks noChangeShapeType="1"/>
          </p:cNvSpPr>
          <p:nvPr/>
        </p:nvSpPr>
        <p:spPr bwMode="auto">
          <a:xfrm>
            <a:off x="2925763" y="5203825"/>
            <a:ext cx="20637" cy="882650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77" name="Line 116"/>
          <p:cNvSpPr>
            <a:spLocks noChangeShapeType="1"/>
          </p:cNvSpPr>
          <p:nvPr/>
        </p:nvSpPr>
        <p:spPr bwMode="auto">
          <a:xfrm>
            <a:off x="3970338" y="5203825"/>
            <a:ext cx="1587" cy="889000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78" name="Oval 120"/>
          <p:cNvSpPr>
            <a:spLocks noChangeArrowheads="1"/>
          </p:cNvSpPr>
          <p:nvPr/>
        </p:nvSpPr>
        <p:spPr bwMode="auto">
          <a:xfrm>
            <a:off x="3100388" y="6061075"/>
            <a:ext cx="65087" cy="57150"/>
          </a:xfrm>
          <a:prstGeom prst="ellipse">
            <a:avLst/>
          </a:prstGeom>
          <a:solidFill>
            <a:srgbClr val="000000"/>
          </a:solidFill>
          <a:ln w="2844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endParaRPr lang="en-US" altLang="de-DE">
              <a:latin typeface="Calibri" pitchFamily="34" charset="0"/>
            </a:endParaRPr>
          </a:p>
        </p:txBody>
      </p:sp>
      <p:sp>
        <p:nvSpPr>
          <p:cNvPr id="86079" name="Text Box 126"/>
          <p:cNvSpPr txBox="1">
            <a:spLocks noChangeArrowheads="1"/>
          </p:cNvSpPr>
          <p:nvPr/>
        </p:nvSpPr>
        <p:spPr bwMode="auto">
          <a:xfrm>
            <a:off x="3155950" y="5059363"/>
            <a:ext cx="6286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37931725" indent="-37474525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pPr>
              <a:buFont typeface="Times New Roman" pitchFamily="18" charset="0"/>
              <a:buNone/>
            </a:pPr>
            <a:r>
              <a:rPr lang="en-GB" altLang="de-DE" sz="1400">
                <a:solidFill>
                  <a:srgbClr val="000000"/>
                </a:solidFill>
                <a:latin typeface="Verdana" pitchFamily="34" charset="0"/>
              </a:rPr>
              <a:t>CDS.</a:t>
            </a:r>
          </a:p>
        </p:txBody>
      </p:sp>
      <p:cxnSp>
        <p:nvCxnSpPr>
          <p:cNvPr id="86080" name="Gerade Verbindung 2"/>
          <p:cNvCxnSpPr>
            <a:cxnSpLocks noChangeShapeType="1"/>
          </p:cNvCxnSpPr>
          <p:nvPr/>
        </p:nvCxnSpPr>
        <p:spPr bwMode="auto">
          <a:xfrm>
            <a:off x="2781300" y="5208588"/>
            <a:ext cx="431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grpSp>
        <p:nvGrpSpPr>
          <p:cNvPr id="11" name="Group 108"/>
          <p:cNvGrpSpPr>
            <a:grpSpLocks/>
          </p:cNvGrpSpPr>
          <p:nvPr/>
        </p:nvGrpSpPr>
        <p:grpSpPr bwMode="auto">
          <a:xfrm>
            <a:off x="2735263" y="5038725"/>
            <a:ext cx="44450" cy="334963"/>
            <a:chOff x="1864" y="3433"/>
            <a:chExt cx="28" cy="211"/>
          </a:xfrm>
        </p:grpSpPr>
        <p:sp>
          <p:nvSpPr>
            <p:cNvPr id="86108" name="Line 109"/>
            <p:cNvSpPr>
              <a:spLocks noChangeShapeType="1"/>
            </p:cNvSpPr>
            <p:nvPr/>
          </p:nvSpPr>
          <p:spPr bwMode="auto">
            <a:xfrm flipV="1">
              <a:off x="1864" y="3432"/>
              <a:ext cx="1" cy="214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109" name="Line 110"/>
            <p:cNvSpPr>
              <a:spLocks noChangeShapeType="1"/>
            </p:cNvSpPr>
            <p:nvPr/>
          </p:nvSpPr>
          <p:spPr bwMode="auto">
            <a:xfrm flipV="1">
              <a:off x="1893" y="3432"/>
              <a:ext cx="1" cy="214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86082" name="Gerade Verbindung 2"/>
          <p:cNvCxnSpPr>
            <a:cxnSpLocks noChangeShapeType="1"/>
          </p:cNvCxnSpPr>
          <p:nvPr/>
        </p:nvCxnSpPr>
        <p:spPr bwMode="auto">
          <a:xfrm>
            <a:off x="2603500" y="5203825"/>
            <a:ext cx="131763" cy="47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grpSp>
        <p:nvGrpSpPr>
          <p:cNvPr id="12" name="Group 108"/>
          <p:cNvGrpSpPr>
            <a:grpSpLocks/>
          </p:cNvGrpSpPr>
          <p:nvPr/>
        </p:nvGrpSpPr>
        <p:grpSpPr bwMode="auto">
          <a:xfrm rot="-5400000">
            <a:off x="4790282" y="5615781"/>
            <a:ext cx="44450" cy="334963"/>
            <a:chOff x="1864" y="3433"/>
            <a:chExt cx="28" cy="211"/>
          </a:xfrm>
        </p:grpSpPr>
        <p:sp>
          <p:nvSpPr>
            <p:cNvPr id="86106" name="Line 109"/>
            <p:cNvSpPr>
              <a:spLocks noChangeShapeType="1"/>
            </p:cNvSpPr>
            <p:nvPr/>
          </p:nvSpPr>
          <p:spPr bwMode="auto">
            <a:xfrm flipV="1">
              <a:off x="1864" y="3432"/>
              <a:ext cx="1" cy="214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107" name="Line 110"/>
            <p:cNvSpPr>
              <a:spLocks noChangeShapeType="1"/>
            </p:cNvSpPr>
            <p:nvPr/>
          </p:nvSpPr>
          <p:spPr bwMode="auto">
            <a:xfrm flipV="1">
              <a:off x="1893" y="3432"/>
              <a:ext cx="1" cy="214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" name="Group 108"/>
          <p:cNvGrpSpPr>
            <a:grpSpLocks/>
          </p:cNvGrpSpPr>
          <p:nvPr/>
        </p:nvGrpSpPr>
        <p:grpSpPr bwMode="auto">
          <a:xfrm rot="-5400000">
            <a:off x="5326857" y="5612606"/>
            <a:ext cx="44450" cy="334963"/>
            <a:chOff x="1864" y="3433"/>
            <a:chExt cx="28" cy="211"/>
          </a:xfrm>
        </p:grpSpPr>
        <p:sp>
          <p:nvSpPr>
            <p:cNvPr id="86104" name="Line 109"/>
            <p:cNvSpPr>
              <a:spLocks noChangeShapeType="1"/>
            </p:cNvSpPr>
            <p:nvPr/>
          </p:nvSpPr>
          <p:spPr bwMode="auto">
            <a:xfrm flipV="1">
              <a:off x="1864" y="3432"/>
              <a:ext cx="1" cy="214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105" name="Line 110"/>
            <p:cNvSpPr>
              <a:spLocks noChangeShapeType="1"/>
            </p:cNvSpPr>
            <p:nvPr/>
          </p:nvSpPr>
          <p:spPr bwMode="auto">
            <a:xfrm flipV="1">
              <a:off x="1893" y="3432"/>
              <a:ext cx="1" cy="214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6085" name="Line 30"/>
          <p:cNvSpPr>
            <a:spLocks noChangeShapeType="1"/>
          </p:cNvSpPr>
          <p:nvPr/>
        </p:nvSpPr>
        <p:spPr bwMode="auto">
          <a:xfrm flipV="1">
            <a:off x="4689475" y="5195888"/>
            <a:ext cx="1330325" cy="20637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86" name="Line 31"/>
          <p:cNvSpPr>
            <a:spLocks noChangeShapeType="1"/>
          </p:cNvSpPr>
          <p:nvPr/>
        </p:nvSpPr>
        <p:spPr bwMode="auto">
          <a:xfrm flipV="1">
            <a:off x="4357688" y="5102225"/>
            <a:ext cx="331787" cy="115888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87" name="Line 37"/>
          <p:cNvSpPr>
            <a:spLocks noChangeShapeType="1"/>
          </p:cNvSpPr>
          <p:nvPr/>
        </p:nvSpPr>
        <p:spPr bwMode="auto">
          <a:xfrm>
            <a:off x="4114800" y="5216525"/>
            <a:ext cx="227013" cy="1588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88" name="Line 30"/>
          <p:cNvSpPr>
            <a:spLocks noChangeShapeType="1"/>
          </p:cNvSpPr>
          <p:nvPr/>
        </p:nvSpPr>
        <p:spPr bwMode="auto">
          <a:xfrm>
            <a:off x="6354763" y="5189538"/>
            <a:ext cx="198437" cy="1587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89" name="Line 31"/>
          <p:cNvSpPr>
            <a:spLocks noChangeShapeType="1"/>
          </p:cNvSpPr>
          <p:nvPr/>
        </p:nvSpPr>
        <p:spPr bwMode="auto">
          <a:xfrm flipV="1">
            <a:off x="6022975" y="5075238"/>
            <a:ext cx="331788" cy="115887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86090" name="Straight Connector 113"/>
          <p:cNvCxnSpPr>
            <a:cxnSpLocks noChangeShapeType="1"/>
          </p:cNvCxnSpPr>
          <p:nvPr/>
        </p:nvCxnSpPr>
        <p:spPr bwMode="auto">
          <a:xfrm rot="5400000">
            <a:off x="4648201" y="5957887"/>
            <a:ext cx="304800" cy="31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sp>
        <p:nvSpPr>
          <p:cNvPr id="86091" name="Line 30"/>
          <p:cNvSpPr>
            <a:spLocks noChangeShapeType="1"/>
          </p:cNvSpPr>
          <p:nvPr/>
        </p:nvSpPr>
        <p:spPr bwMode="auto">
          <a:xfrm>
            <a:off x="4648200" y="6108700"/>
            <a:ext cx="334963" cy="1588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92" name="Line 30"/>
          <p:cNvSpPr>
            <a:spLocks noChangeShapeType="1"/>
          </p:cNvSpPr>
          <p:nvPr/>
        </p:nvSpPr>
        <p:spPr bwMode="auto">
          <a:xfrm>
            <a:off x="4724400" y="6186488"/>
            <a:ext cx="198438" cy="1587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86093" name="Straight Connector 116"/>
          <p:cNvCxnSpPr>
            <a:cxnSpLocks noChangeShapeType="1"/>
          </p:cNvCxnSpPr>
          <p:nvPr/>
        </p:nvCxnSpPr>
        <p:spPr bwMode="auto">
          <a:xfrm rot="5400000">
            <a:off x="5180807" y="5957094"/>
            <a:ext cx="306387" cy="31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</p:cxnSp>
      <p:sp>
        <p:nvSpPr>
          <p:cNvPr id="86094" name="Line 30"/>
          <p:cNvSpPr>
            <a:spLocks noChangeShapeType="1"/>
          </p:cNvSpPr>
          <p:nvPr/>
        </p:nvSpPr>
        <p:spPr bwMode="auto">
          <a:xfrm>
            <a:off x="5181600" y="6107113"/>
            <a:ext cx="334963" cy="1587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95" name="Line 30"/>
          <p:cNvSpPr>
            <a:spLocks noChangeShapeType="1"/>
          </p:cNvSpPr>
          <p:nvPr/>
        </p:nvSpPr>
        <p:spPr bwMode="auto">
          <a:xfrm>
            <a:off x="5257800" y="6184900"/>
            <a:ext cx="198438" cy="3175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96" name="Line 31"/>
          <p:cNvSpPr>
            <a:spLocks noChangeShapeType="1"/>
          </p:cNvSpPr>
          <p:nvPr/>
        </p:nvSpPr>
        <p:spPr bwMode="auto">
          <a:xfrm flipV="1">
            <a:off x="4816475" y="5424488"/>
            <a:ext cx="179388" cy="228600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97" name="Line 37"/>
          <p:cNvSpPr>
            <a:spLocks noChangeShapeType="1"/>
          </p:cNvSpPr>
          <p:nvPr/>
        </p:nvSpPr>
        <p:spPr bwMode="auto">
          <a:xfrm flipH="1" flipV="1">
            <a:off x="4800600" y="5653088"/>
            <a:ext cx="0" cy="76200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98" name="Line 116"/>
          <p:cNvSpPr>
            <a:spLocks noChangeShapeType="1"/>
          </p:cNvSpPr>
          <p:nvPr/>
        </p:nvSpPr>
        <p:spPr bwMode="auto">
          <a:xfrm>
            <a:off x="4800600" y="5195888"/>
            <a:ext cx="1588" cy="203200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99" name="Line 31"/>
          <p:cNvSpPr>
            <a:spLocks noChangeShapeType="1"/>
          </p:cNvSpPr>
          <p:nvPr/>
        </p:nvSpPr>
        <p:spPr bwMode="auto">
          <a:xfrm flipV="1">
            <a:off x="5349875" y="5424488"/>
            <a:ext cx="179388" cy="228600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100" name="Line 37"/>
          <p:cNvSpPr>
            <a:spLocks noChangeShapeType="1"/>
          </p:cNvSpPr>
          <p:nvPr/>
        </p:nvSpPr>
        <p:spPr bwMode="auto">
          <a:xfrm flipH="1" flipV="1">
            <a:off x="5334000" y="5653088"/>
            <a:ext cx="0" cy="76200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101" name="Line 116"/>
          <p:cNvSpPr>
            <a:spLocks noChangeShapeType="1"/>
          </p:cNvSpPr>
          <p:nvPr/>
        </p:nvSpPr>
        <p:spPr bwMode="auto">
          <a:xfrm>
            <a:off x="5334000" y="5195888"/>
            <a:ext cx="1588" cy="203200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102" name="Text Box 2"/>
          <p:cNvSpPr txBox="1">
            <a:spLocks noChangeArrowheads="1"/>
          </p:cNvSpPr>
          <p:nvPr/>
        </p:nvSpPr>
        <p:spPr bwMode="auto">
          <a:xfrm>
            <a:off x="1619250" y="144463"/>
            <a:ext cx="7162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37931725" indent="-37474525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altLang="de-DE" sz="2600" b="1">
                <a:solidFill>
                  <a:srgbClr val="606060"/>
                </a:solidFill>
                <a:latin typeface="Arial Narrow" pitchFamily="34" charset="0"/>
              </a:rPr>
              <a:t>Mönch pixel schematics	 </a:t>
            </a:r>
          </a:p>
        </p:txBody>
      </p:sp>
      <p:sp>
        <p:nvSpPr>
          <p:cNvPr id="86103" name="TextBox 109"/>
          <p:cNvSpPr txBox="1">
            <a:spLocks noChangeArrowheads="1"/>
          </p:cNvSpPr>
          <p:nvPr/>
        </p:nvSpPr>
        <p:spPr bwMode="auto">
          <a:xfrm>
            <a:off x="4953000" y="990600"/>
            <a:ext cx="3708400" cy="31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de-DE" sz="1700">
                <a:latin typeface="Arial" pitchFamily="34" charset="0"/>
              </a:rPr>
              <a:t>160 x 160 pixels divided into 4 groups:</a:t>
            </a:r>
          </a:p>
          <a:p>
            <a:pPr>
              <a:lnSpc>
                <a:spcPct val="110000"/>
              </a:lnSpc>
            </a:pPr>
            <a:endParaRPr lang="en-US" altLang="de-DE" sz="1700">
              <a:latin typeface="Arial" pitchFamily="34" charset="0"/>
            </a:endParaRPr>
          </a:p>
          <a:p>
            <a:pPr>
              <a:lnSpc>
                <a:spcPct val="110000"/>
              </a:lnSpc>
              <a:buFont typeface="Arial" pitchFamily="34" charset="0"/>
              <a:buChar char="•"/>
            </a:pPr>
            <a:r>
              <a:rPr lang="en-US" altLang="de-DE" sz="1700">
                <a:latin typeface="Arial" pitchFamily="34" charset="0"/>
              </a:rPr>
              <a:t> group 1+2 fixed gains</a:t>
            </a:r>
          </a:p>
          <a:p>
            <a:pPr lvl="1">
              <a:lnSpc>
                <a:spcPct val="110000"/>
              </a:lnSpc>
              <a:buFont typeface="Arial" pitchFamily="34" charset="0"/>
              <a:buChar char="•"/>
            </a:pPr>
            <a:r>
              <a:rPr lang="en-US" altLang="de-DE" sz="1700">
                <a:latin typeface="Arial" pitchFamily="34" charset="0"/>
              </a:rPr>
              <a:t> gain1: 15 12keV photons	</a:t>
            </a:r>
          </a:p>
          <a:p>
            <a:pPr lvl="1">
              <a:lnSpc>
                <a:spcPct val="110000"/>
              </a:lnSpc>
              <a:buFont typeface="Arial" pitchFamily="34" charset="0"/>
              <a:buChar char="•"/>
            </a:pPr>
            <a:r>
              <a:rPr lang="en-US" altLang="de-DE" sz="1700">
                <a:latin typeface="Arial" pitchFamily="34" charset="0"/>
              </a:rPr>
              <a:t> gain2: 100 12 keV photons</a:t>
            </a:r>
          </a:p>
          <a:p>
            <a:pPr lvl="1">
              <a:lnSpc>
                <a:spcPct val="110000"/>
              </a:lnSpc>
              <a:buFont typeface="Arial" pitchFamily="34" charset="0"/>
              <a:buChar char="•"/>
            </a:pPr>
            <a:endParaRPr lang="en-US" altLang="de-DE" sz="1700">
              <a:latin typeface="Arial" pitchFamily="34" charset="0"/>
            </a:endParaRPr>
          </a:p>
          <a:p>
            <a:pPr>
              <a:lnSpc>
                <a:spcPct val="110000"/>
              </a:lnSpc>
              <a:buFont typeface="Arial" pitchFamily="34" charset="0"/>
              <a:buChar char="•"/>
            </a:pPr>
            <a:r>
              <a:rPr lang="en-US" altLang="de-DE" sz="1700">
                <a:latin typeface="Arial" pitchFamily="34" charset="0"/>
              </a:rPr>
              <a:t> group 3+4 dynamic gain switching</a:t>
            </a:r>
          </a:p>
          <a:p>
            <a:pPr lvl="1">
              <a:lnSpc>
                <a:spcPct val="110000"/>
              </a:lnSpc>
              <a:buFont typeface="Arial" pitchFamily="34" charset="0"/>
              <a:buChar char="•"/>
            </a:pPr>
            <a:r>
              <a:rPr lang="en-US" altLang="de-DE" sz="1700">
                <a:latin typeface="Arial" pitchFamily="34" charset="0"/>
              </a:rPr>
              <a:t> gain1: 15 12 keV photons</a:t>
            </a:r>
          </a:p>
          <a:p>
            <a:pPr lvl="1">
              <a:lnSpc>
                <a:spcPct val="110000"/>
              </a:lnSpc>
              <a:buFont typeface="Arial" pitchFamily="34" charset="0"/>
              <a:buChar char="•"/>
            </a:pPr>
            <a:r>
              <a:rPr lang="en-US" altLang="de-DE" sz="1700">
                <a:latin typeface="Arial" pitchFamily="34" charset="0"/>
              </a:rPr>
              <a:t> gain2: 600 12 keV photons</a:t>
            </a:r>
          </a:p>
          <a:p>
            <a:pPr>
              <a:lnSpc>
                <a:spcPct val="110000"/>
              </a:lnSpc>
              <a:buFont typeface="Arial" pitchFamily="34" charset="0"/>
              <a:buChar char="•"/>
            </a:pPr>
            <a:endParaRPr lang="en-US" altLang="de-DE" sz="1700">
              <a:latin typeface="Arial" pitchFamily="34" charset="0"/>
            </a:endParaRPr>
          </a:p>
          <a:p>
            <a:pPr>
              <a:lnSpc>
                <a:spcPct val="110000"/>
              </a:lnSpc>
              <a:buFont typeface="Arial" pitchFamily="34" charset="0"/>
              <a:buChar char="•"/>
            </a:pPr>
            <a:r>
              <a:rPr lang="en-US" altLang="de-DE" sz="1700">
                <a:latin typeface="Arial" pitchFamily="34" charset="0"/>
              </a:rPr>
              <a:t> CDS gain 1 and 4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462910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5" name="Text Box 2"/>
          <p:cNvSpPr txBox="1">
            <a:spLocks noChangeArrowheads="1"/>
          </p:cNvSpPr>
          <p:nvPr/>
        </p:nvSpPr>
        <p:spPr bwMode="auto">
          <a:xfrm>
            <a:off x="1619250" y="144463"/>
            <a:ext cx="7162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altLang="de-DE" sz="2600" b="1">
                <a:solidFill>
                  <a:srgbClr val="606060"/>
                </a:solidFill>
                <a:latin typeface="Arial Narrow" pitchFamily="34" charset="0"/>
              </a:rPr>
              <a:t>The Mönch detector bump bonding</a:t>
            </a:r>
          </a:p>
        </p:txBody>
      </p:sp>
      <p:grpSp>
        <p:nvGrpSpPr>
          <p:cNvPr id="3" name="Group 52"/>
          <p:cNvGrpSpPr>
            <a:grpSpLocks/>
          </p:cNvGrpSpPr>
          <p:nvPr/>
        </p:nvGrpSpPr>
        <p:grpSpPr bwMode="auto">
          <a:xfrm>
            <a:off x="252413" y="1089025"/>
            <a:ext cx="8496300" cy="2455863"/>
            <a:chOff x="3280" y="23158"/>
            <a:chExt cx="5352" cy="1547"/>
          </a:xfrm>
        </p:grpSpPr>
        <p:grpSp>
          <p:nvGrpSpPr>
            <p:cNvPr id="4" name="Group 53"/>
            <p:cNvGrpSpPr>
              <a:grpSpLocks/>
            </p:cNvGrpSpPr>
            <p:nvPr/>
          </p:nvGrpSpPr>
          <p:grpSpPr bwMode="auto">
            <a:xfrm>
              <a:off x="3280" y="23158"/>
              <a:ext cx="1587" cy="1547"/>
              <a:chOff x="2079" y="23588"/>
              <a:chExt cx="1587" cy="1547"/>
            </a:xfrm>
          </p:grpSpPr>
          <p:pic>
            <p:nvPicPr>
              <p:cNvPr id="40977" name="Picture 54" descr="pilatus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79" y="23838"/>
                <a:ext cx="1587" cy="12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0978" name="Text Box 55"/>
              <p:cNvSpPr txBox="1">
                <a:spLocks noChangeArrowheads="1"/>
              </p:cNvSpPr>
              <p:nvPr/>
            </p:nvSpPr>
            <p:spPr bwMode="auto">
              <a:xfrm>
                <a:off x="2140" y="23588"/>
                <a:ext cx="1463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9pPr>
              </a:lstStyle>
              <a:p>
                <a:pPr eaLnBrk="1" hangingPunct="1"/>
                <a:r>
                  <a:rPr lang="en-US" altLang="de-DE" sz="2800">
                    <a:latin typeface="Calibri" pitchFamily="34" charset="0"/>
                  </a:rPr>
                  <a:t>Pilatus 172 um</a:t>
                </a:r>
              </a:p>
            </p:txBody>
          </p:sp>
        </p:grpSp>
        <p:grpSp>
          <p:nvGrpSpPr>
            <p:cNvPr id="5" name="Group 56"/>
            <p:cNvGrpSpPr>
              <a:grpSpLocks/>
            </p:cNvGrpSpPr>
            <p:nvPr/>
          </p:nvGrpSpPr>
          <p:grpSpPr bwMode="auto">
            <a:xfrm>
              <a:off x="5162" y="23159"/>
              <a:ext cx="1587" cy="1546"/>
              <a:chOff x="4001" y="23588"/>
              <a:chExt cx="1587" cy="1546"/>
            </a:xfrm>
          </p:grpSpPr>
          <p:pic>
            <p:nvPicPr>
              <p:cNvPr id="40975" name="Picture 57" descr="eiger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01" y="23846"/>
                <a:ext cx="1587" cy="1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0976" name="Text Box 58"/>
              <p:cNvSpPr txBox="1">
                <a:spLocks noChangeArrowheads="1"/>
              </p:cNvSpPr>
              <p:nvPr/>
            </p:nvSpPr>
            <p:spPr bwMode="auto">
              <a:xfrm>
                <a:off x="4195" y="23588"/>
                <a:ext cx="1197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9pPr>
              </a:lstStyle>
              <a:p>
                <a:pPr eaLnBrk="1" hangingPunct="1"/>
                <a:r>
                  <a:rPr lang="en-US" altLang="de-DE" sz="2800">
                    <a:latin typeface="Calibri" pitchFamily="34" charset="0"/>
                  </a:rPr>
                  <a:t>Eiger 75 um</a:t>
                </a:r>
              </a:p>
            </p:txBody>
          </p:sp>
        </p:grpSp>
        <p:grpSp>
          <p:nvGrpSpPr>
            <p:cNvPr id="6" name="Group 59"/>
            <p:cNvGrpSpPr>
              <a:grpSpLocks/>
            </p:cNvGrpSpPr>
            <p:nvPr/>
          </p:nvGrpSpPr>
          <p:grpSpPr bwMode="auto">
            <a:xfrm>
              <a:off x="7045" y="23159"/>
              <a:ext cx="1587" cy="1546"/>
              <a:chOff x="5879" y="23588"/>
              <a:chExt cx="1587" cy="1546"/>
            </a:xfrm>
          </p:grpSpPr>
          <p:pic>
            <p:nvPicPr>
              <p:cNvPr id="40973" name="Picture 60" descr="moench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79" y="23851"/>
                <a:ext cx="1587" cy="12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0974" name="Text Box 61"/>
              <p:cNvSpPr txBox="1">
                <a:spLocks noChangeArrowheads="1"/>
              </p:cNvSpPr>
              <p:nvPr/>
            </p:nvSpPr>
            <p:spPr bwMode="auto">
              <a:xfrm>
                <a:off x="5980" y="23588"/>
                <a:ext cx="1384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-1" charset="0"/>
                    <a:ea typeface="ヒラギノ角ゴ Pro W3" pitchFamily="-1" charset="-128"/>
                  </a:defRPr>
                </a:lvl9pPr>
              </a:lstStyle>
              <a:p>
                <a:pPr eaLnBrk="1" hangingPunct="1"/>
                <a:r>
                  <a:rPr lang="en-US" altLang="de-DE" sz="2800">
                    <a:latin typeface="Calibri" pitchFamily="34" charset="0"/>
                  </a:rPr>
                  <a:t>Mönch 25 um</a:t>
                </a:r>
              </a:p>
            </p:txBody>
          </p:sp>
        </p:grpSp>
      </p:grpSp>
      <p:sp>
        <p:nvSpPr>
          <p:cNvPr id="40967" name="Text Box 63"/>
          <p:cNvSpPr txBox="1">
            <a:spLocks noChangeArrowheads="1"/>
          </p:cNvSpPr>
          <p:nvPr/>
        </p:nvSpPr>
        <p:spPr bwMode="auto">
          <a:xfrm>
            <a:off x="447675" y="4530725"/>
            <a:ext cx="7135287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de-CH" altLang="de-DE" dirty="0"/>
              <a:t> </a:t>
            </a:r>
            <a:r>
              <a:rPr lang="de-CH" altLang="de-DE" dirty="0" err="1"/>
              <a:t>Bump</a:t>
            </a:r>
            <a:r>
              <a:rPr lang="de-CH" altLang="de-DE" dirty="0"/>
              <a:t> </a:t>
            </a:r>
            <a:r>
              <a:rPr lang="de-CH" altLang="de-DE" dirty="0" err="1"/>
              <a:t>bonding</a:t>
            </a:r>
            <a:r>
              <a:rPr lang="de-CH" altLang="de-DE" dirty="0"/>
              <a:t> of 25 </a:t>
            </a:r>
            <a:r>
              <a:rPr lang="de-CH" altLang="de-DE" dirty="0" err="1"/>
              <a:t>micron</a:t>
            </a:r>
            <a:r>
              <a:rPr lang="de-CH" altLang="de-DE" dirty="0"/>
              <a:t> </a:t>
            </a:r>
            <a:r>
              <a:rPr lang="de-CH" altLang="de-DE" dirty="0" err="1"/>
              <a:t>pixel</a:t>
            </a:r>
            <a:r>
              <a:rPr lang="de-CH" altLang="de-DE" dirty="0" smtClean="0"/>
              <a:t> </a:t>
            </a:r>
            <a:r>
              <a:rPr lang="de-CH" altLang="de-DE" dirty="0" err="1" smtClean="0"/>
              <a:t>works</a:t>
            </a:r>
            <a:r>
              <a:rPr lang="de-CH" altLang="de-DE" dirty="0" smtClean="0"/>
              <a:t> well </a:t>
            </a:r>
            <a:r>
              <a:rPr lang="de-CH" altLang="de-DE" dirty="0" err="1"/>
              <a:t>with</a:t>
            </a:r>
            <a:r>
              <a:rPr lang="de-CH" altLang="de-DE" dirty="0"/>
              <a:t> PSI</a:t>
            </a:r>
          </a:p>
          <a:p>
            <a:r>
              <a:rPr lang="de-CH" altLang="de-DE" dirty="0"/>
              <a:t>  </a:t>
            </a:r>
            <a:r>
              <a:rPr lang="de-CH" altLang="de-DE" dirty="0" err="1"/>
              <a:t>in-house</a:t>
            </a:r>
            <a:r>
              <a:rPr lang="de-CH" altLang="de-DE" dirty="0"/>
              <a:t> </a:t>
            </a:r>
            <a:r>
              <a:rPr lang="de-CH" altLang="de-DE" dirty="0" err="1" smtClean="0"/>
              <a:t>process</a:t>
            </a:r>
            <a:endParaRPr lang="de-CH" altLang="de-DE" dirty="0" smtClean="0"/>
          </a:p>
          <a:p>
            <a:endParaRPr lang="de-CH" altLang="de-DE" dirty="0" smtClean="0"/>
          </a:p>
          <a:p>
            <a:pPr>
              <a:buFont typeface="Arial"/>
              <a:buChar char="•"/>
            </a:pPr>
            <a:r>
              <a:rPr lang="de-CH" altLang="de-DE" dirty="0" smtClean="0"/>
              <a:t> Limit: 20 </a:t>
            </a:r>
            <a:r>
              <a:rPr lang="de-CH" altLang="de-DE" dirty="0" err="1" smtClean="0"/>
              <a:t>microns</a:t>
            </a:r>
            <a:endParaRPr lang="de-CH" altLang="de-DE" dirty="0" smtClean="0"/>
          </a:p>
          <a:p>
            <a:endParaRPr lang="de-CH" altLang="de-DE" dirty="0" smtClean="0"/>
          </a:p>
          <a:p>
            <a:endParaRPr lang="en-US" altLang="de-DE" dirty="0"/>
          </a:p>
        </p:txBody>
      </p:sp>
      <p:sp>
        <p:nvSpPr>
          <p:cNvPr id="40968" name="TextBox 16"/>
          <p:cNvSpPr txBox="1">
            <a:spLocks noChangeArrowheads="1"/>
          </p:cNvSpPr>
          <p:nvPr/>
        </p:nvSpPr>
        <p:spPr bwMode="auto">
          <a:xfrm>
            <a:off x="4170363" y="3581400"/>
            <a:ext cx="4778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de-DE">
                <a:latin typeface="Arial Narrow" pitchFamily="34" charset="0"/>
              </a:rPr>
              <a:t>x5.3</a:t>
            </a:r>
            <a:endParaRPr lang="en-US" altLang="de-DE" sz="1700">
              <a:latin typeface="Arial Narrow" pitchFamily="34" charset="0"/>
            </a:endParaRPr>
          </a:p>
        </p:txBody>
      </p:sp>
      <p:sp>
        <p:nvSpPr>
          <p:cNvPr id="40969" name="TextBox 17"/>
          <p:cNvSpPr txBox="1">
            <a:spLocks noChangeArrowheads="1"/>
          </p:cNvSpPr>
          <p:nvPr/>
        </p:nvSpPr>
        <p:spPr bwMode="auto">
          <a:xfrm>
            <a:off x="7366000" y="3581400"/>
            <a:ext cx="406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de-DE">
                <a:latin typeface="Arial Narrow" pitchFamily="34" charset="0"/>
              </a:rPr>
              <a:t>x47</a:t>
            </a:r>
            <a:endParaRPr lang="en-US" altLang="de-DE" sz="1700">
              <a:latin typeface="Arial Narrow" pitchFamily="34" charset="0"/>
            </a:endParaRPr>
          </a:p>
        </p:txBody>
      </p:sp>
      <p:sp>
        <p:nvSpPr>
          <p:cNvPr id="2" name="Rounded Rectangle 1"/>
          <p:cNvSpPr/>
          <p:nvPr/>
        </p:nvSpPr>
        <p:spPr bwMode="auto">
          <a:xfrm>
            <a:off x="455767" y="1763904"/>
            <a:ext cx="1532037" cy="1593088"/>
          </a:xfrm>
          <a:prstGeom prst="round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8" name="Rounded Rectangle 17"/>
          <p:cNvSpPr/>
          <p:nvPr/>
        </p:nvSpPr>
        <p:spPr bwMode="auto">
          <a:xfrm>
            <a:off x="3327995" y="1700808"/>
            <a:ext cx="1532037" cy="1593088"/>
          </a:xfrm>
          <a:prstGeom prst="round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9" name="Rounded Rectangle 18"/>
          <p:cNvSpPr/>
          <p:nvPr/>
        </p:nvSpPr>
        <p:spPr bwMode="auto">
          <a:xfrm>
            <a:off x="4110197" y="2469440"/>
            <a:ext cx="748334" cy="787632"/>
          </a:xfrm>
          <a:prstGeom prst="round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6697827" y="1748540"/>
            <a:ext cx="1532037" cy="1593088"/>
          </a:xfrm>
          <a:prstGeom prst="round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7480029" y="2517172"/>
            <a:ext cx="748334" cy="787632"/>
          </a:xfrm>
          <a:prstGeom prst="round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2" name="Rounded Rectangle 21"/>
          <p:cNvSpPr/>
          <p:nvPr/>
        </p:nvSpPr>
        <p:spPr bwMode="auto">
          <a:xfrm>
            <a:off x="7964467" y="2789020"/>
            <a:ext cx="252000" cy="252000"/>
          </a:xfrm>
          <a:prstGeom prst="round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 rot="16200000">
            <a:off x="1550141" y="1482806"/>
            <a:ext cx="805029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counts</a:t>
            </a:r>
            <a:endParaRPr lang="de-CH" sz="2000" dirty="0">
              <a:solidFill>
                <a:srgbClr val="000000"/>
              </a:solidFill>
              <a:latin typeface="Arial Narrow"/>
              <a:ea typeface="ヒラギノ角ゴ Pro W3" charset="-12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77047" y="3943290"/>
            <a:ext cx="1119217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noise [eV]</a:t>
            </a:r>
            <a:endParaRPr lang="de-CH" sz="2000" dirty="0">
              <a:solidFill>
                <a:srgbClr val="000000"/>
              </a:solidFill>
              <a:latin typeface="Arial Narrow"/>
              <a:ea typeface="ヒラギノ角ゴ Pro W3" charset="-128"/>
            </a:endParaRPr>
          </a:p>
        </p:txBody>
      </p:sp>
      <p:pic>
        <p:nvPicPr>
          <p:cNvPr id="1026" name="Picture 2" descr="U:\InvestmentProposal\material\noisePeakG4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3687" t="5883" r="7689" b="6472"/>
          <a:stretch/>
        </p:blipFill>
        <p:spPr bwMode="auto">
          <a:xfrm>
            <a:off x="2097533" y="1136341"/>
            <a:ext cx="4185227" cy="280695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619250" y="144463"/>
            <a:ext cx="7161213" cy="47466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06060"/>
                </a:solidFill>
                <a:latin typeface="+mj-lt"/>
                <a:ea typeface="ヒラギノ角ゴ Pro W3" pitchFamily="-108" charset="-128"/>
                <a:cs typeface="ヒラギノ角ゴ Pro W3" pitchFamily="-108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06060"/>
                </a:solidFill>
                <a:latin typeface="Arial Narrow" pitchFamily="34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06060"/>
                </a:solidFill>
                <a:latin typeface="Arial Narrow" pitchFamily="34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06060"/>
                </a:solidFill>
                <a:latin typeface="Arial Narrow" pitchFamily="34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606060"/>
                </a:solidFill>
                <a:latin typeface="Arial Narrow" pitchFamily="34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US" altLang="de-DE" kern="0" dirty="0" smtClean="0">
                <a:solidFill>
                  <a:srgbClr val="000000"/>
                </a:solidFill>
              </a:rPr>
              <a:t>Noise measurement</a:t>
            </a:r>
            <a:endParaRPr lang="de-CH" altLang="de-DE" kern="0" dirty="0" smtClean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28800" y="4648200"/>
            <a:ext cx="5257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Lowest noise of hybrid pixel detectors:</a:t>
            </a:r>
          </a:p>
          <a:p>
            <a:pPr marL="342900" indent="-342900"/>
            <a:r>
              <a:rPr lang="en-US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Noise of 30 electrons </a:t>
            </a:r>
            <a:r>
              <a:rPr lang="en-US" dirty="0" err="1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rms</a:t>
            </a:r>
            <a:endParaRPr lang="en-US" dirty="0" smtClean="0">
              <a:solidFill>
                <a:srgbClr val="000000"/>
              </a:solidFill>
              <a:latin typeface="Arial Narrow"/>
              <a:ea typeface="ヒラギノ角ゴ Pro W3" charset="-128"/>
            </a:endParaRPr>
          </a:p>
          <a:p>
            <a:pPr marL="342900" indent="-342900"/>
            <a:r>
              <a:rPr lang="en-US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3.7 sigma at 400eV</a:t>
            </a:r>
          </a:p>
          <a:p>
            <a:pPr marL="342900" indent="-342900"/>
            <a:r>
              <a:rPr lang="en-US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5 sigma at 540eV</a:t>
            </a:r>
          </a:p>
          <a:p>
            <a:pPr marL="342900" indent="-342900"/>
            <a:endParaRPr lang="en-US" dirty="0" smtClean="0">
              <a:solidFill>
                <a:srgbClr val="000000"/>
              </a:solidFill>
              <a:latin typeface="Arial Narrow"/>
              <a:ea typeface="ヒラギノ角ゴ Pro W3" charset="-128"/>
            </a:endParaRPr>
          </a:p>
          <a:p>
            <a:pPr marL="342900" indent="-342900"/>
            <a:endParaRPr lang="en-US" dirty="0" smtClean="0">
              <a:solidFill>
                <a:srgbClr val="000000"/>
              </a:solidFill>
              <a:latin typeface="Arial Narrow"/>
              <a:ea typeface="ヒラギノ角ゴ Pro W3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01745" y="1352354"/>
            <a:ext cx="1523174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Noise </a:t>
            </a:r>
            <a:r>
              <a:rPr lang="de-CH" dirty="0" err="1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peak</a:t>
            </a:r>
            <a:r>
              <a:rPr lang="de-CH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 </a:t>
            </a:r>
          </a:p>
          <a:p>
            <a:pPr algn="ctr"/>
            <a:r>
              <a:rPr lang="de-CH" dirty="0" err="1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of</a:t>
            </a:r>
            <a:r>
              <a:rPr lang="de-CH" dirty="0" smtClean="0">
                <a:solidFill>
                  <a:srgbClr val="000000"/>
                </a:solidFill>
                <a:latin typeface="Arial Narrow"/>
                <a:ea typeface="ヒラギノ角ゴ Pro W3" charset="-128"/>
              </a:rPr>
              <a:t> MÖNCH</a:t>
            </a:r>
            <a:endParaRPr lang="de-CH" dirty="0">
              <a:solidFill>
                <a:srgbClr val="000000"/>
              </a:solidFill>
              <a:latin typeface="Arial Narrow"/>
              <a:ea typeface="ヒラギノ角ゴ Pro W3" charset="-128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5224094" y="2938307"/>
            <a:ext cx="0" cy="87129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4837348" y="2546873"/>
            <a:ext cx="9877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rial Narrow"/>
                <a:ea typeface="ヒラギノ角ゴ Pro W3" charset="-128"/>
              </a:rPr>
              <a:t>400 eV</a:t>
            </a:r>
            <a:endParaRPr lang="de-CH" b="1" dirty="0">
              <a:solidFill>
                <a:srgbClr val="FF0000"/>
              </a:solidFill>
              <a:latin typeface="Arial Narrow"/>
              <a:ea typeface="ヒラギノ角ゴ Pro W3" charset="-128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67200064"/>
      </p:ext>
    </p:extLst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295401" y="862706"/>
            <a:ext cx="5867399" cy="5690494"/>
          </a:xfrm>
        </p:spPr>
      </p:pic>
      <p:sp>
        <p:nvSpPr>
          <p:cNvPr id="44036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8001000" y="6661150"/>
            <a:ext cx="838200" cy="228600"/>
          </a:xfr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r>
              <a:rPr lang="de-DE" altLang="de-DE" sz="800">
                <a:latin typeface="Arial Narrow" pitchFamily="34" charset="0"/>
              </a:rPr>
              <a:t>Seite </a:t>
            </a:r>
            <a:fld id="{595D30BC-067D-436E-BC78-8C85F7DCC979}" type="slidenum">
              <a:rPr lang="de-DE" altLang="de-DE" sz="800">
                <a:latin typeface="Arial Narrow" pitchFamily="34" charset="0"/>
              </a:rPr>
              <a:pPr/>
              <a:t>29</a:t>
            </a:fld>
            <a:endParaRPr lang="de-DE" altLang="de-DE" sz="800">
              <a:latin typeface="Arial Narrow" pitchFamily="34" charset="0"/>
            </a:endParaRPr>
          </a:p>
        </p:txBody>
      </p:sp>
      <p:sp>
        <p:nvSpPr>
          <p:cNvPr id="44037" name="Text Box 4"/>
          <p:cNvSpPr txBox="1">
            <a:spLocks noChangeArrowheads="1"/>
          </p:cNvSpPr>
          <p:nvPr/>
        </p:nvSpPr>
        <p:spPr bwMode="auto">
          <a:xfrm>
            <a:off x="1619250" y="144463"/>
            <a:ext cx="7162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altLang="de-DE" sz="2600" b="1">
                <a:solidFill>
                  <a:srgbClr val="606060"/>
                </a:solidFill>
                <a:latin typeface="Arial Narrow" pitchFamily="34" charset="0"/>
              </a:rPr>
              <a:t>Cluster charge Distribution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altLang="de-DE" dirty="0" smtClean="0"/>
              <a:t>Hybrid Detectors @ SLS</a:t>
            </a:r>
            <a:endParaRPr lang="de-CH" altLang="de-DE" dirty="0" smtClean="0"/>
          </a:p>
        </p:txBody>
      </p:sp>
      <p:pic>
        <p:nvPicPr>
          <p:cNvPr id="7171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43756" t="26408" r="10780" b="16109"/>
          <a:stretch>
            <a:fillRect/>
          </a:stretch>
        </p:blipFill>
        <p:spPr>
          <a:xfrm>
            <a:off x="4089400" y="1441450"/>
            <a:ext cx="2400300" cy="2274888"/>
          </a:xfrm>
        </p:spPr>
      </p:pic>
      <p:pic>
        <p:nvPicPr>
          <p:cNvPr id="7172" name="Picture 23" descr="Gotthard.tiff"/>
          <p:cNvPicPr>
            <a:picLocks noGrp="1" noChangeAspect="1"/>
          </p:cNvPicPr>
          <p:nvPr>
            <p:ph sz="quarter" idx="1"/>
          </p:nvPr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61359" b="46935"/>
          <a:stretch>
            <a:fillRect/>
          </a:stretch>
        </p:blipFill>
        <p:spPr>
          <a:xfrm>
            <a:off x="1547813" y="3846513"/>
            <a:ext cx="2471737" cy="2536825"/>
          </a:xfrm>
          <a:extLs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80808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7120" t="17078" r="5978" b="9698"/>
          <a:stretch>
            <a:fillRect/>
          </a:stretch>
        </p:blipFill>
        <p:spPr bwMode="auto">
          <a:xfrm>
            <a:off x="6551613" y="3846513"/>
            <a:ext cx="2392362" cy="254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25529" r="15576" b="20105"/>
          <a:stretch>
            <a:fillRect/>
          </a:stretch>
        </p:blipFill>
        <p:spPr bwMode="auto">
          <a:xfrm>
            <a:off x="4110038" y="3846513"/>
            <a:ext cx="2376487" cy="254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blipFill dpi="0" rotWithShape="0">
                  <a:blip/>
                  <a:srcRect l="25529" r="15576" b="20105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75" name="Picture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8698" t="7114" r="12750" b="6754"/>
          <a:stretch>
            <a:fillRect/>
          </a:stretch>
        </p:blipFill>
        <p:spPr bwMode="auto">
          <a:xfrm>
            <a:off x="1531938" y="1441450"/>
            <a:ext cx="2468562" cy="227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6" name="TextBox 18"/>
          <p:cNvSpPr txBox="1">
            <a:spLocks noChangeArrowheads="1"/>
          </p:cNvSpPr>
          <p:nvPr/>
        </p:nvSpPr>
        <p:spPr bwMode="auto">
          <a:xfrm>
            <a:off x="1946275" y="692150"/>
            <a:ext cx="16732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45720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>
                <a:solidFill>
                  <a:srgbClr val="00B0F0"/>
                </a:solidFill>
                <a:latin typeface="Arial" charset="0"/>
                <a:ea typeface="ヒラギノ角ゴ Pro W3" charset="0"/>
                <a:cs typeface="Arial" charset="0"/>
              </a:rPr>
              <a:t>Microstrips</a:t>
            </a:r>
          </a:p>
        </p:txBody>
      </p:sp>
      <p:sp>
        <p:nvSpPr>
          <p:cNvPr id="7177" name="TextBox 20"/>
          <p:cNvSpPr txBox="1">
            <a:spLocks noChangeArrowheads="1"/>
          </p:cNvSpPr>
          <p:nvPr/>
        </p:nvSpPr>
        <p:spPr bwMode="auto">
          <a:xfrm>
            <a:off x="4548136" y="687388"/>
            <a:ext cx="184157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45720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 dirty="0">
                <a:solidFill>
                  <a:srgbClr val="00B0F0"/>
                </a:solidFill>
                <a:latin typeface="Arial" charset="0"/>
                <a:ea typeface="ヒラギノ角ゴ Pro W3" charset="0"/>
                <a:cs typeface="Arial" charset="0"/>
              </a:rPr>
              <a:t>Pixels</a:t>
            </a:r>
          </a:p>
        </p:txBody>
      </p:sp>
      <p:sp>
        <p:nvSpPr>
          <p:cNvPr id="7178" name="Rectangle 19"/>
          <p:cNvSpPr>
            <a:spLocks noChangeArrowheads="1"/>
          </p:cNvSpPr>
          <p:nvPr/>
        </p:nvSpPr>
        <p:spPr bwMode="auto">
          <a:xfrm>
            <a:off x="4943475" y="1079500"/>
            <a:ext cx="10398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45720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>
                <a:solidFill>
                  <a:srgbClr val="00B0F0"/>
                </a:solidFill>
                <a:latin typeface="Arial" charset="0"/>
                <a:ea typeface="ヒラギノ角ゴ Pro W3" charset="0"/>
                <a:cs typeface="Arial" charset="0"/>
              </a:rPr>
              <a:t>75 um</a:t>
            </a:r>
            <a:endParaRPr lang="de-CH" altLang="de-DE">
              <a:solidFill>
                <a:srgbClr val="00B0F0"/>
              </a:solidFill>
              <a:latin typeface="Arial" charset="0"/>
              <a:ea typeface="ヒラギノ角ゴ Pro W3" charset="0"/>
              <a:cs typeface="Arial" charset="0"/>
            </a:endParaRPr>
          </a:p>
        </p:txBody>
      </p:sp>
      <p:sp>
        <p:nvSpPr>
          <p:cNvPr id="7179" name="Rectangle 22"/>
          <p:cNvSpPr>
            <a:spLocks noChangeArrowheads="1"/>
          </p:cNvSpPr>
          <p:nvPr/>
        </p:nvSpPr>
        <p:spPr bwMode="auto">
          <a:xfrm>
            <a:off x="7353300" y="1073150"/>
            <a:ext cx="10414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45720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>
                <a:solidFill>
                  <a:srgbClr val="00B0F0"/>
                </a:solidFill>
                <a:latin typeface="Arial" charset="0"/>
                <a:ea typeface="ヒラギノ角ゴ Pro W3" charset="0"/>
                <a:cs typeface="Arial" charset="0"/>
              </a:rPr>
              <a:t>25 um</a:t>
            </a:r>
            <a:endParaRPr lang="de-CH" altLang="de-DE">
              <a:solidFill>
                <a:srgbClr val="00B0F0"/>
              </a:solidFill>
              <a:latin typeface="Arial" charset="0"/>
              <a:ea typeface="ヒラギノ角ゴ Pro W3" charset="0"/>
              <a:cs typeface="Arial" charset="0"/>
            </a:endParaRPr>
          </a:p>
        </p:txBody>
      </p:sp>
      <p:sp>
        <p:nvSpPr>
          <p:cNvPr id="7180" name="Rectangle 23"/>
          <p:cNvSpPr>
            <a:spLocks noChangeArrowheads="1"/>
          </p:cNvSpPr>
          <p:nvPr/>
        </p:nvSpPr>
        <p:spPr bwMode="auto">
          <a:xfrm>
            <a:off x="2322513" y="1019175"/>
            <a:ext cx="10398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45720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>
                <a:solidFill>
                  <a:srgbClr val="00B0F0"/>
                </a:solidFill>
                <a:latin typeface="Arial" charset="0"/>
                <a:ea typeface="ヒラギノ角ゴ Pro W3" charset="0"/>
                <a:cs typeface="Arial" charset="0"/>
              </a:rPr>
              <a:t>50 um</a:t>
            </a:r>
            <a:endParaRPr lang="de-CH" altLang="de-DE">
              <a:solidFill>
                <a:srgbClr val="00B0F0"/>
              </a:solidFill>
              <a:latin typeface="Arial" charset="0"/>
              <a:ea typeface="ヒラギノ角ゴ Pro W3" charset="0"/>
              <a:cs typeface="Arial" charset="0"/>
            </a:endParaRPr>
          </a:p>
        </p:txBody>
      </p:sp>
      <p:sp>
        <p:nvSpPr>
          <p:cNvPr id="7181" name="TextBox 24"/>
          <p:cNvSpPr txBox="1">
            <a:spLocks noChangeArrowheads="1"/>
          </p:cNvSpPr>
          <p:nvPr/>
        </p:nvSpPr>
        <p:spPr bwMode="auto">
          <a:xfrm>
            <a:off x="31750" y="1773238"/>
            <a:ext cx="14176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45720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>
                <a:solidFill>
                  <a:srgbClr val="00B0F0"/>
                </a:solidFill>
                <a:latin typeface="Arial" charset="0"/>
                <a:ea typeface="ヒラギノ角ゴ Pro W3" charset="0"/>
                <a:cs typeface="Arial" charset="0"/>
              </a:rPr>
              <a:t>Single</a:t>
            </a:r>
          </a:p>
          <a:p>
            <a:pPr algn="ctr" defTabSz="45720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>
                <a:solidFill>
                  <a:srgbClr val="00B0F0"/>
                </a:solidFill>
                <a:latin typeface="Arial" charset="0"/>
                <a:ea typeface="ヒラギノ角ゴ Pro W3" charset="0"/>
                <a:cs typeface="Arial" charset="0"/>
              </a:rPr>
              <a:t>Photon</a:t>
            </a:r>
          </a:p>
          <a:p>
            <a:pPr algn="ctr" defTabSz="45720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>
                <a:solidFill>
                  <a:srgbClr val="00B0F0"/>
                </a:solidFill>
                <a:latin typeface="Arial" charset="0"/>
                <a:ea typeface="ヒラギノ角ゴ Pro W3" charset="0"/>
                <a:cs typeface="Arial" charset="0"/>
              </a:rPr>
              <a:t>Counting</a:t>
            </a:r>
          </a:p>
        </p:txBody>
      </p:sp>
      <p:sp>
        <p:nvSpPr>
          <p:cNvPr id="7182" name="TextBox 25"/>
          <p:cNvSpPr txBox="1">
            <a:spLocks noChangeArrowheads="1"/>
          </p:cNvSpPr>
          <p:nvPr/>
        </p:nvSpPr>
        <p:spPr bwMode="auto">
          <a:xfrm>
            <a:off x="-79375" y="4521200"/>
            <a:ext cx="163988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45720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>
                <a:solidFill>
                  <a:srgbClr val="00B0F0"/>
                </a:solidFill>
                <a:latin typeface="Arial" charset="0"/>
                <a:ea typeface="ヒラギノ角ゴ Pro W3" charset="0"/>
                <a:cs typeface="Arial" charset="0"/>
              </a:rPr>
              <a:t>Charge</a:t>
            </a:r>
          </a:p>
          <a:p>
            <a:pPr algn="ctr" defTabSz="45720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>
                <a:solidFill>
                  <a:srgbClr val="00B0F0"/>
                </a:solidFill>
                <a:latin typeface="Arial" charset="0"/>
                <a:ea typeface="ヒラギノ角ゴ Pro W3" charset="0"/>
                <a:cs typeface="Arial" charset="0"/>
              </a:rPr>
              <a:t>Integrating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547813" y="5919788"/>
            <a:ext cx="1603375" cy="461962"/>
          </a:xfrm>
          <a:prstGeom prst="rect">
            <a:avLst/>
          </a:prstGeom>
          <a:solidFill>
            <a:schemeClr val="bg1">
              <a:alpha val="56000"/>
            </a:schemeClr>
          </a:solidFill>
        </p:spPr>
        <p:txBody>
          <a:bodyPr wrap="none">
            <a:spAutoFit/>
          </a:bodyPr>
          <a:lstStyle/>
          <a:p>
            <a:pPr defTabSz="45720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US" dirty="0">
                <a:solidFill>
                  <a:srgbClr val="0070C0"/>
                </a:solidFill>
                <a:latin typeface="Arial Narrow"/>
                <a:ea typeface="ヒラギノ角ゴ Pro W3" charset="0"/>
              </a:rPr>
              <a:t>GOTTHARD</a:t>
            </a:r>
            <a:endParaRPr lang="de-CH" dirty="0">
              <a:solidFill>
                <a:srgbClr val="0070C0"/>
              </a:solidFill>
              <a:latin typeface="Arial Narrow"/>
              <a:ea typeface="ヒラギノ角ゴ Pro W3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520825" y="3255963"/>
            <a:ext cx="1250950" cy="460375"/>
          </a:xfrm>
          <a:prstGeom prst="rect">
            <a:avLst/>
          </a:prstGeom>
          <a:solidFill>
            <a:schemeClr val="bg1">
              <a:alpha val="56000"/>
            </a:schemeClr>
          </a:solidFill>
        </p:spPr>
        <p:txBody>
          <a:bodyPr wrap="none">
            <a:spAutoFit/>
          </a:bodyPr>
          <a:lstStyle/>
          <a:p>
            <a:pPr defTabSz="45720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US" dirty="0">
                <a:solidFill>
                  <a:srgbClr val="0070C0"/>
                </a:solidFill>
                <a:latin typeface="Arial Narrow"/>
                <a:ea typeface="ヒラギノ角ゴ Pro W3" charset="0"/>
              </a:rPr>
              <a:t>MYTHEN</a:t>
            </a:r>
            <a:endParaRPr lang="de-CH" dirty="0">
              <a:solidFill>
                <a:srgbClr val="0070C0"/>
              </a:solidFill>
              <a:latin typeface="Arial Narrow"/>
              <a:ea typeface="ヒラギノ角ゴ Pro W3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151313" y="3236913"/>
            <a:ext cx="971550" cy="461962"/>
          </a:xfrm>
          <a:prstGeom prst="rect">
            <a:avLst/>
          </a:prstGeom>
          <a:solidFill>
            <a:schemeClr val="bg1">
              <a:alpha val="56000"/>
            </a:schemeClr>
          </a:solidFill>
        </p:spPr>
        <p:txBody>
          <a:bodyPr wrap="none">
            <a:spAutoFit/>
          </a:bodyPr>
          <a:lstStyle/>
          <a:p>
            <a:pPr defTabSz="45720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US" dirty="0">
                <a:solidFill>
                  <a:srgbClr val="0070C0"/>
                </a:solidFill>
                <a:latin typeface="Arial Narrow"/>
                <a:ea typeface="ヒラギノ角ゴ Pro W3" charset="0"/>
              </a:rPr>
              <a:t>EIGER</a:t>
            </a:r>
            <a:endParaRPr lang="de-CH" dirty="0">
              <a:solidFill>
                <a:srgbClr val="0070C0"/>
              </a:solidFill>
              <a:latin typeface="Arial Narrow"/>
              <a:ea typeface="ヒラギノ角ゴ Pro W3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10038" y="5919788"/>
            <a:ext cx="1562100" cy="461962"/>
          </a:xfrm>
          <a:prstGeom prst="rect">
            <a:avLst/>
          </a:prstGeom>
          <a:solidFill>
            <a:schemeClr val="bg1">
              <a:alpha val="56000"/>
            </a:schemeClr>
          </a:solidFill>
        </p:spPr>
        <p:txBody>
          <a:bodyPr wrap="none">
            <a:spAutoFit/>
          </a:bodyPr>
          <a:lstStyle/>
          <a:p>
            <a:pPr defTabSz="45720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US" dirty="0">
                <a:solidFill>
                  <a:srgbClr val="0070C0"/>
                </a:solidFill>
                <a:latin typeface="Arial Narrow"/>
                <a:ea typeface="ヒラギノ角ゴ Pro W3" charset="0"/>
              </a:rPr>
              <a:t>JUNGFRAU</a:t>
            </a:r>
            <a:endParaRPr lang="de-CH" dirty="0">
              <a:solidFill>
                <a:srgbClr val="0070C0"/>
              </a:solidFill>
              <a:latin typeface="Arial Narrow"/>
              <a:ea typeface="ヒラギノ角ゴ Pro W3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551613" y="5919788"/>
            <a:ext cx="1139825" cy="461962"/>
          </a:xfrm>
          <a:prstGeom prst="rect">
            <a:avLst/>
          </a:prstGeom>
          <a:solidFill>
            <a:schemeClr val="bg1">
              <a:alpha val="56000"/>
            </a:schemeClr>
          </a:solidFill>
        </p:spPr>
        <p:txBody>
          <a:bodyPr wrap="none">
            <a:spAutoFit/>
          </a:bodyPr>
          <a:lstStyle/>
          <a:p>
            <a:pPr defTabSz="45720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US" dirty="0">
                <a:solidFill>
                  <a:srgbClr val="0070C0"/>
                </a:solidFill>
                <a:latin typeface="Arial Narrow"/>
                <a:ea typeface="ヒラギノ角ゴ Pro W3" charset="0"/>
              </a:rPr>
              <a:t>MÖNCH</a:t>
            </a:r>
            <a:endParaRPr lang="de-CH" dirty="0">
              <a:solidFill>
                <a:srgbClr val="0070C0"/>
              </a:solidFill>
              <a:latin typeface="Arial Narrow"/>
              <a:ea typeface="ヒラギノ角ゴ Pro W3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82495" y="947279"/>
            <a:ext cx="177028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0000" dirty="0" smtClean="0">
                <a:solidFill>
                  <a:srgbClr val="FF0000"/>
                </a:solidFill>
                <a:latin typeface="Times New Roman" pitchFamily="18" charset="0"/>
                <a:ea typeface="ヒラギノ角ゴ Pro W3" charset="0"/>
                <a:sym typeface="Wingdings"/>
              </a:rPr>
              <a:t></a:t>
            </a:r>
            <a:endParaRPr lang="de-CH" sz="20000" dirty="0">
              <a:solidFill>
                <a:srgbClr val="FF0000"/>
              </a:solidFill>
              <a:latin typeface="Times New Roman" pitchFamily="18" charset="0"/>
              <a:ea typeface="ヒラギノ角ゴ Pro W3" charset="0"/>
            </a:endParaRPr>
          </a:p>
        </p:txBody>
      </p:sp>
      <p:pic>
        <p:nvPicPr>
          <p:cNvPr id="25" name="Picture 10" descr="Desylogo_cyan_trans_klein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343400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155" descr="PSI-Logo_hellblue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886200"/>
            <a:ext cx="1150937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373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01000" y="6661150"/>
            <a:ext cx="838200" cy="228600"/>
          </a:xfrm>
        </p:spPr>
        <p:txBody>
          <a:bodyPr/>
          <a:lstStyle/>
          <a:p>
            <a:r>
              <a:rPr lang="de-DE"/>
              <a:t>Seite </a:t>
            </a:r>
            <a:fld id="{D57C2F2F-6E43-744D-8F99-AB83B24FB3C1}" type="slidenum">
              <a:rPr lang="de-DE"/>
              <a:pPr/>
              <a:t>30</a:t>
            </a:fld>
            <a:endParaRPr lang="de-DE"/>
          </a:p>
        </p:txBody>
      </p:sp>
      <p:sp>
        <p:nvSpPr>
          <p:cNvPr id="151555" name="Rectangle 3"/>
          <p:cNvSpPr>
            <a:spLocks noChangeArrowheads="1"/>
          </p:cNvSpPr>
          <p:nvPr/>
        </p:nvSpPr>
        <p:spPr bwMode="auto">
          <a:xfrm>
            <a:off x="3132138" y="2060575"/>
            <a:ext cx="3289300" cy="3246438"/>
          </a:xfrm>
          <a:prstGeom prst="rect">
            <a:avLst/>
          </a:prstGeom>
          <a:blipFill dpi="0" rotWithShape="0">
            <a:blip r:embed="rId3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>
            <a:outerShdw blurRad="63500" dist="155281" dir="2700000" algn="ctr" rotWithShape="0">
              <a:srgbClr val="000000">
                <a:alpha val="74998"/>
              </a:srgbClr>
            </a:outerShdw>
          </a:effectLst>
        </p:spPr>
        <p:txBody>
          <a:bodyPr lIns="81639" tIns="55221" rIns="81639" bIns="40820" anchor="ctr" anchorCtr="1">
            <a:prstTxWarp prst="textNoShape">
              <a:avLst/>
            </a:prstTxWarp>
          </a:bodyPr>
          <a:lstStyle/>
          <a:p>
            <a:pPr algn="ctr" defTabSz="414338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-84" charset="0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</a:tabLst>
            </a:pPr>
            <a:r>
              <a:rPr lang="en-US" sz="1600">
                <a:solidFill>
                  <a:srgbClr val="000000"/>
                </a:solidFill>
                <a:latin typeface="Arial" pitchFamily="-84" charset="0"/>
              </a:rPr>
              <a:t>`</a:t>
            </a:r>
          </a:p>
        </p:txBody>
      </p:sp>
      <p:sp>
        <p:nvSpPr>
          <p:cNvPr id="151556" name="AutoShape 4"/>
          <p:cNvSpPr>
            <a:spLocks noChangeArrowheads="1"/>
          </p:cNvSpPr>
          <p:nvPr/>
        </p:nvSpPr>
        <p:spPr bwMode="auto">
          <a:xfrm>
            <a:off x="3606800" y="1763713"/>
            <a:ext cx="611188" cy="646112"/>
          </a:xfrm>
          <a:prstGeom prst="roundRect">
            <a:avLst>
              <a:gd name="adj" fmla="val 231"/>
            </a:avLst>
          </a:prstGeom>
          <a:gradFill rotWithShape="0">
            <a:gsLst>
              <a:gs pos="0">
                <a:srgbClr val="BFBFBF"/>
              </a:gs>
              <a:gs pos="100000">
                <a:srgbClr val="008000"/>
              </a:gs>
            </a:gsLst>
            <a:path path="shape">
              <a:fillToRect l="50000" t="45000" r="50000" b="55000"/>
            </a:path>
          </a:gra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557" name="Rectangle 5"/>
          <p:cNvSpPr>
            <a:spLocks noChangeArrowheads="1"/>
          </p:cNvSpPr>
          <p:nvPr/>
        </p:nvSpPr>
        <p:spPr bwMode="auto">
          <a:xfrm>
            <a:off x="3724275" y="1860550"/>
            <a:ext cx="188913" cy="523875"/>
          </a:xfrm>
          <a:prstGeom prst="rect">
            <a:avLst/>
          </a:prstGeom>
          <a:solidFill>
            <a:srgbClr val="0093D9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1639" tIns="55221" rIns="81639" bIns="40820" anchor="b">
            <a:prstTxWarp prst="textNoShape">
              <a:avLst/>
            </a:prstTxWarp>
          </a:bodyPr>
          <a:lstStyle/>
          <a:p>
            <a:pPr algn="ctr" defTabSz="828675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-84" charset="0"/>
              <a:buNone/>
            </a:pPr>
            <a:r>
              <a:rPr lang="en-US" sz="1600">
                <a:solidFill>
                  <a:srgbClr val="000000"/>
                </a:solidFill>
                <a:latin typeface="Arial" pitchFamily="-84" charset="0"/>
              </a:rPr>
              <a:t>L</a:t>
            </a:r>
          </a:p>
        </p:txBody>
      </p:sp>
      <p:sp>
        <p:nvSpPr>
          <p:cNvPr id="151558" name="Rectangle 6"/>
          <p:cNvSpPr>
            <a:spLocks noChangeArrowheads="1"/>
          </p:cNvSpPr>
          <p:nvPr/>
        </p:nvSpPr>
        <p:spPr bwMode="auto">
          <a:xfrm>
            <a:off x="3916363" y="1860550"/>
            <a:ext cx="187325" cy="523875"/>
          </a:xfrm>
          <a:prstGeom prst="rect">
            <a:avLst/>
          </a:prstGeom>
          <a:solidFill>
            <a:srgbClr val="3F7087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1639" tIns="55221" rIns="81639" bIns="40820" anchor="b">
            <a:prstTxWarp prst="textNoShape">
              <a:avLst/>
            </a:prstTxWarp>
          </a:bodyPr>
          <a:lstStyle/>
          <a:p>
            <a:pPr algn="ctr" defTabSz="828675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-84" charset="0"/>
              <a:buNone/>
            </a:pPr>
            <a:r>
              <a:rPr lang="en-US" sz="1600">
                <a:solidFill>
                  <a:srgbClr val="000000"/>
                </a:solidFill>
                <a:latin typeface="Arial" pitchFamily="-84" charset="0"/>
              </a:rPr>
              <a:t>R</a:t>
            </a:r>
          </a:p>
        </p:txBody>
      </p:sp>
      <p:sp>
        <p:nvSpPr>
          <p:cNvPr id="151559" name="Oval 7"/>
          <p:cNvSpPr>
            <a:spLocks noChangeArrowheads="1"/>
          </p:cNvSpPr>
          <p:nvPr/>
        </p:nvSpPr>
        <p:spPr bwMode="auto">
          <a:xfrm>
            <a:off x="3844925" y="2062163"/>
            <a:ext cx="146050" cy="144462"/>
          </a:xfrm>
          <a:prstGeom prst="ellipse">
            <a:avLst/>
          </a:prstGeom>
          <a:solidFill>
            <a:srgbClr val="E6E64C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1639" tIns="40820" rIns="81639" bIns="40820" anchor="b">
            <a:prstTxWarp prst="textNoShape">
              <a:avLst/>
            </a:prstTxWarp>
          </a:bodyPr>
          <a:lstStyle/>
          <a:p>
            <a:pPr algn="ctr" defTabSz="828675" eaLnBrk="1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-84" charset="0"/>
              <a:buNone/>
            </a:pPr>
            <a:r>
              <a:rPr lang="en-US" sz="1100">
                <a:solidFill>
                  <a:srgbClr val="000000"/>
                </a:solidFill>
                <a:latin typeface="Symbol" pitchFamily="-84" charset="2"/>
              </a:rPr>
              <a:t>g</a:t>
            </a:r>
          </a:p>
        </p:txBody>
      </p:sp>
      <p:sp>
        <p:nvSpPr>
          <p:cNvPr id="151560" name="Oval 8"/>
          <p:cNvSpPr>
            <a:spLocks noChangeArrowheads="1"/>
          </p:cNvSpPr>
          <p:nvPr/>
        </p:nvSpPr>
        <p:spPr bwMode="auto">
          <a:xfrm>
            <a:off x="3748088" y="1960563"/>
            <a:ext cx="146050" cy="146050"/>
          </a:xfrm>
          <a:prstGeom prst="ellipse">
            <a:avLst/>
          </a:prstGeom>
          <a:solidFill>
            <a:srgbClr val="E6E64C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1639" tIns="40820" rIns="81639" bIns="40820" anchor="b">
            <a:prstTxWarp prst="textNoShape">
              <a:avLst/>
            </a:prstTxWarp>
          </a:bodyPr>
          <a:lstStyle/>
          <a:p>
            <a:pPr algn="ctr" defTabSz="828675" eaLnBrk="1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-84" charset="0"/>
              <a:buNone/>
            </a:pPr>
            <a:r>
              <a:rPr lang="en-US" sz="1100">
                <a:solidFill>
                  <a:srgbClr val="000000"/>
                </a:solidFill>
                <a:latin typeface="Symbol" pitchFamily="-84" charset="2"/>
              </a:rPr>
              <a:t>g</a:t>
            </a:r>
          </a:p>
        </p:txBody>
      </p:sp>
      <p:sp>
        <p:nvSpPr>
          <p:cNvPr id="151561" name="AutoShape 9"/>
          <p:cNvSpPr>
            <a:spLocks noChangeArrowheads="1"/>
          </p:cNvSpPr>
          <p:nvPr/>
        </p:nvSpPr>
        <p:spPr bwMode="auto">
          <a:xfrm>
            <a:off x="4859338" y="5259388"/>
            <a:ext cx="611187" cy="646112"/>
          </a:xfrm>
          <a:prstGeom prst="roundRect">
            <a:avLst>
              <a:gd name="adj" fmla="val 231"/>
            </a:avLst>
          </a:prstGeom>
          <a:gradFill rotWithShape="0">
            <a:gsLst>
              <a:gs pos="0">
                <a:srgbClr val="BFBFBF"/>
              </a:gs>
              <a:gs pos="100000">
                <a:srgbClr val="008000"/>
              </a:gs>
            </a:gsLst>
            <a:path path="shape">
              <a:fillToRect l="50000" t="45000" r="50000" b="55000"/>
            </a:path>
          </a:gra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562" name="Rectangle 10"/>
          <p:cNvSpPr>
            <a:spLocks noChangeArrowheads="1"/>
          </p:cNvSpPr>
          <p:nvPr/>
        </p:nvSpPr>
        <p:spPr bwMode="auto">
          <a:xfrm>
            <a:off x="4976813" y="5354638"/>
            <a:ext cx="188912" cy="523875"/>
          </a:xfrm>
          <a:prstGeom prst="rect">
            <a:avLst/>
          </a:prstGeom>
          <a:solidFill>
            <a:srgbClr val="0093D9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1639" tIns="55221" rIns="81639" bIns="40820" anchor="b">
            <a:prstTxWarp prst="textNoShape">
              <a:avLst/>
            </a:prstTxWarp>
          </a:bodyPr>
          <a:lstStyle/>
          <a:p>
            <a:pPr algn="ctr" defTabSz="828675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-84" charset="0"/>
              <a:buNone/>
            </a:pPr>
            <a:r>
              <a:rPr lang="en-US" sz="1600">
                <a:solidFill>
                  <a:srgbClr val="000000"/>
                </a:solidFill>
                <a:latin typeface="Arial" pitchFamily="-84" charset="0"/>
              </a:rPr>
              <a:t>L</a:t>
            </a:r>
          </a:p>
        </p:txBody>
      </p:sp>
      <p:sp>
        <p:nvSpPr>
          <p:cNvPr id="151563" name="Rectangle 11"/>
          <p:cNvSpPr>
            <a:spLocks noChangeArrowheads="1"/>
          </p:cNvSpPr>
          <p:nvPr/>
        </p:nvSpPr>
        <p:spPr bwMode="auto">
          <a:xfrm>
            <a:off x="5167313" y="5354638"/>
            <a:ext cx="188912" cy="523875"/>
          </a:xfrm>
          <a:prstGeom prst="rect">
            <a:avLst/>
          </a:prstGeom>
          <a:solidFill>
            <a:srgbClr val="3F7087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1639" tIns="55221" rIns="81639" bIns="40820" anchor="b">
            <a:prstTxWarp prst="textNoShape">
              <a:avLst/>
            </a:prstTxWarp>
          </a:bodyPr>
          <a:lstStyle/>
          <a:p>
            <a:pPr algn="ctr" defTabSz="828675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-84" charset="0"/>
              <a:buNone/>
            </a:pPr>
            <a:r>
              <a:rPr lang="en-US" sz="1600">
                <a:solidFill>
                  <a:srgbClr val="000000"/>
                </a:solidFill>
                <a:latin typeface="Arial" pitchFamily="-84" charset="0"/>
              </a:rPr>
              <a:t>R</a:t>
            </a:r>
          </a:p>
        </p:txBody>
      </p:sp>
      <p:sp>
        <p:nvSpPr>
          <p:cNvPr id="151564" name="Oval 12"/>
          <p:cNvSpPr>
            <a:spLocks noChangeArrowheads="1"/>
          </p:cNvSpPr>
          <p:nvPr/>
        </p:nvSpPr>
        <p:spPr bwMode="auto">
          <a:xfrm>
            <a:off x="5192713" y="5456238"/>
            <a:ext cx="146050" cy="146050"/>
          </a:xfrm>
          <a:prstGeom prst="ellipse">
            <a:avLst/>
          </a:prstGeom>
          <a:solidFill>
            <a:srgbClr val="E6E64C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1639" tIns="40820" rIns="81639" bIns="40820" anchor="b">
            <a:prstTxWarp prst="textNoShape">
              <a:avLst/>
            </a:prstTxWarp>
          </a:bodyPr>
          <a:lstStyle/>
          <a:p>
            <a:pPr algn="ctr" defTabSz="828675" eaLnBrk="1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-84" charset="0"/>
              <a:buNone/>
            </a:pPr>
            <a:r>
              <a:rPr lang="en-US" sz="1100">
                <a:solidFill>
                  <a:srgbClr val="000000"/>
                </a:solidFill>
                <a:latin typeface="Symbol" pitchFamily="-84" charset="2"/>
              </a:rPr>
              <a:t>g</a:t>
            </a:r>
          </a:p>
        </p:txBody>
      </p:sp>
      <p:sp>
        <p:nvSpPr>
          <p:cNvPr id="151565" name="AutoShape 13"/>
          <p:cNvSpPr>
            <a:spLocks noChangeArrowheads="1"/>
          </p:cNvSpPr>
          <p:nvPr/>
        </p:nvSpPr>
        <p:spPr bwMode="auto">
          <a:xfrm>
            <a:off x="2576513" y="3300413"/>
            <a:ext cx="609600" cy="646112"/>
          </a:xfrm>
          <a:prstGeom prst="roundRect">
            <a:avLst>
              <a:gd name="adj" fmla="val 231"/>
            </a:avLst>
          </a:prstGeom>
          <a:gradFill rotWithShape="0">
            <a:gsLst>
              <a:gs pos="0">
                <a:srgbClr val="BFBFBF"/>
              </a:gs>
              <a:gs pos="100000">
                <a:srgbClr val="008000"/>
              </a:gs>
            </a:gsLst>
            <a:path path="shape">
              <a:fillToRect l="50000" t="45000" r="50000" b="55000"/>
            </a:path>
          </a:gra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566" name="Rectangle 14"/>
          <p:cNvSpPr>
            <a:spLocks noChangeArrowheads="1"/>
          </p:cNvSpPr>
          <p:nvPr/>
        </p:nvSpPr>
        <p:spPr bwMode="auto">
          <a:xfrm>
            <a:off x="2692400" y="3395663"/>
            <a:ext cx="188913" cy="523875"/>
          </a:xfrm>
          <a:prstGeom prst="rect">
            <a:avLst/>
          </a:prstGeom>
          <a:solidFill>
            <a:srgbClr val="0093D9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1639" tIns="55221" rIns="81639" bIns="40820" anchor="b">
            <a:prstTxWarp prst="textNoShape">
              <a:avLst/>
            </a:prstTxWarp>
          </a:bodyPr>
          <a:lstStyle/>
          <a:p>
            <a:pPr algn="ctr" defTabSz="828675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-84" charset="0"/>
              <a:buNone/>
            </a:pPr>
            <a:r>
              <a:rPr lang="en-US" sz="1600">
                <a:solidFill>
                  <a:srgbClr val="000000"/>
                </a:solidFill>
                <a:latin typeface="Arial" pitchFamily="-84" charset="0"/>
              </a:rPr>
              <a:t>L</a:t>
            </a:r>
          </a:p>
        </p:txBody>
      </p:sp>
      <p:sp>
        <p:nvSpPr>
          <p:cNvPr id="151567" name="Rectangle 15"/>
          <p:cNvSpPr>
            <a:spLocks noChangeArrowheads="1"/>
          </p:cNvSpPr>
          <p:nvPr/>
        </p:nvSpPr>
        <p:spPr bwMode="auto">
          <a:xfrm>
            <a:off x="2884488" y="3395663"/>
            <a:ext cx="188912" cy="523875"/>
          </a:xfrm>
          <a:prstGeom prst="rect">
            <a:avLst/>
          </a:prstGeom>
          <a:solidFill>
            <a:srgbClr val="3F7087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1639" tIns="55221" rIns="81639" bIns="40820" anchor="b">
            <a:prstTxWarp prst="textNoShape">
              <a:avLst/>
            </a:prstTxWarp>
          </a:bodyPr>
          <a:lstStyle/>
          <a:p>
            <a:pPr algn="ctr" defTabSz="828675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-84" charset="0"/>
              <a:buNone/>
            </a:pPr>
            <a:r>
              <a:rPr lang="en-US" sz="1600">
                <a:solidFill>
                  <a:srgbClr val="000000"/>
                </a:solidFill>
                <a:latin typeface="Arial" pitchFamily="-84" charset="0"/>
              </a:rPr>
              <a:t>R</a:t>
            </a:r>
          </a:p>
        </p:txBody>
      </p:sp>
      <p:sp>
        <p:nvSpPr>
          <p:cNvPr id="151568" name="Oval 16"/>
          <p:cNvSpPr>
            <a:spLocks noChangeArrowheads="1"/>
          </p:cNvSpPr>
          <p:nvPr/>
        </p:nvSpPr>
        <p:spPr bwMode="auto">
          <a:xfrm>
            <a:off x="2801938" y="3544888"/>
            <a:ext cx="146050" cy="144462"/>
          </a:xfrm>
          <a:prstGeom prst="ellipse">
            <a:avLst/>
          </a:prstGeom>
          <a:solidFill>
            <a:srgbClr val="E6E64C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1639" tIns="40820" rIns="81639" bIns="40820" anchor="b">
            <a:prstTxWarp prst="textNoShape">
              <a:avLst/>
            </a:prstTxWarp>
          </a:bodyPr>
          <a:lstStyle/>
          <a:p>
            <a:pPr algn="ctr" defTabSz="828675" eaLnBrk="1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-84" charset="0"/>
              <a:buNone/>
            </a:pPr>
            <a:r>
              <a:rPr lang="en-US" sz="1100">
                <a:solidFill>
                  <a:srgbClr val="000000"/>
                </a:solidFill>
                <a:latin typeface="Symbol" pitchFamily="-84" charset="2"/>
              </a:rPr>
              <a:t>g</a:t>
            </a:r>
          </a:p>
        </p:txBody>
      </p:sp>
      <p:sp>
        <p:nvSpPr>
          <p:cNvPr id="151569" name="AutoShape 17"/>
          <p:cNvSpPr>
            <a:spLocks noChangeArrowheads="1"/>
          </p:cNvSpPr>
          <p:nvPr/>
        </p:nvSpPr>
        <p:spPr bwMode="auto">
          <a:xfrm>
            <a:off x="5592763" y="5253038"/>
            <a:ext cx="609600" cy="646112"/>
          </a:xfrm>
          <a:prstGeom prst="roundRect">
            <a:avLst>
              <a:gd name="adj" fmla="val 231"/>
            </a:avLst>
          </a:prstGeom>
          <a:gradFill rotWithShape="0">
            <a:gsLst>
              <a:gs pos="0">
                <a:srgbClr val="BFBFBF"/>
              </a:gs>
              <a:gs pos="100000">
                <a:srgbClr val="008000"/>
              </a:gs>
            </a:gsLst>
            <a:path path="shape">
              <a:fillToRect l="50000" t="45000" r="50000" b="55000"/>
            </a:path>
          </a:gra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570" name="Rectangle 18"/>
          <p:cNvSpPr>
            <a:spLocks noChangeArrowheads="1"/>
          </p:cNvSpPr>
          <p:nvPr/>
        </p:nvSpPr>
        <p:spPr bwMode="auto">
          <a:xfrm>
            <a:off x="5710238" y="5348288"/>
            <a:ext cx="188912" cy="523875"/>
          </a:xfrm>
          <a:prstGeom prst="rect">
            <a:avLst/>
          </a:prstGeom>
          <a:solidFill>
            <a:srgbClr val="0093D9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1639" tIns="55221" rIns="81639" bIns="40820" anchor="b">
            <a:prstTxWarp prst="textNoShape">
              <a:avLst/>
            </a:prstTxWarp>
          </a:bodyPr>
          <a:lstStyle/>
          <a:p>
            <a:pPr algn="ctr" defTabSz="828675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-84" charset="0"/>
              <a:buNone/>
            </a:pPr>
            <a:r>
              <a:rPr lang="en-US" sz="1600">
                <a:solidFill>
                  <a:srgbClr val="000000"/>
                </a:solidFill>
                <a:latin typeface="Arial" pitchFamily="-84" charset="0"/>
              </a:rPr>
              <a:t>L</a:t>
            </a:r>
          </a:p>
        </p:txBody>
      </p:sp>
      <p:sp>
        <p:nvSpPr>
          <p:cNvPr id="151571" name="Rectangle 19"/>
          <p:cNvSpPr>
            <a:spLocks noChangeArrowheads="1"/>
          </p:cNvSpPr>
          <p:nvPr/>
        </p:nvSpPr>
        <p:spPr bwMode="auto">
          <a:xfrm>
            <a:off x="5900738" y="5348288"/>
            <a:ext cx="188912" cy="523875"/>
          </a:xfrm>
          <a:prstGeom prst="rect">
            <a:avLst/>
          </a:prstGeom>
          <a:solidFill>
            <a:srgbClr val="3F7087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1639" tIns="55221" rIns="81639" bIns="40820" anchor="b">
            <a:prstTxWarp prst="textNoShape">
              <a:avLst/>
            </a:prstTxWarp>
          </a:bodyPr>
          <a:lstStyle/>
          <a:p>
            <a:pPr algn="ctr" defTabSz="828675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-84" charset="0"/>
              <a:buNone/>
            </a:pPr>
            <a:r>
              <a:rPr lang="en-US" sz="1600">
                <a:solidFill>
                  <a:srgbClr val="000000"/>
                </a:solidFill>
                <a:latin typeface="Arial" pitchFamily="-84" charset="0"/>
              </a:rPr>
              <a:t>R</a:t>
            </a:r>
          </a:p>
        </p:txBody>
      </p:sp>
      <p:sp>
        <p:nvSpPr>
          <p:cNvPr id="151572" name="Oval 20"/>
          <p:cNvSpPr>
            <a:spLocks noChangeArrowheads="1"/>
          </p:cNvSpPr>
          <p:nvPr/>
        </p:nvSpPr>
        <p:spPr bwMode="auto">
          <a:xfrm>
            <a:off x="5926138" y="5370513"/>
            <a:ext cx="146050" cy="144462"/>
          </a:xfrm>
          <a:prstGeom prst="ellipse">
            <a:avLst/>
          </a:prstGeom>
          <a:solidFill>
            <a:srgbClr val="E6E64C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1639" tIns="40820" rIns="81639" bIns="40820" anchor="b">
            <a:prstTxWarp prst="textNoShape">
              <a:avLst/>
            </a:prstTxWarp>
          </a:bodyPr>
          <a:lstStyle/>
          <a:p>
            <a:pPr algn="ctr" defTabSz="828675" eaLnBrk="1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-84" charset="0"/>
              <a:buNone/>
            </a:pPr>
            <a:r>
              <a:rPr lang="en-US" sz="1100">
                <a:solidFill>
                  <a:srgbClr val="000000"/>
                </a:solidFill>
                <a:latin typeface="Symbol" pitchFamily="-84" charset="2"/>
              </a:rPr>
              <a:t>g</a:t>
            </a:r>
          </a:p>
        </p:txBody>
      </p:sp>
      <p:sp>
        <p:nvSpPr>
          <p:cNvPr id="151573" name="Oval 21"/>
          <p:cNvSpPr>
            <a:spLocks noChangeArrowheads="1"/>
          </p:cNvSpPr>
          <p:nvPr/>
        </p:nvSpPr>
        <p:spPr bwMode="auto">
          <a:xfrm>
            <a:off x="5915025" y="5540375"/>
            <a:ext cx="146050" cy="144463"/>
          </a:xfrm>
          <a:prstGeom prst="ellipse">
            <a:avLst/>
          </a:prstGeom>
          <a:solidFill>
            <a:srgbClr val="E6E64C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1639" tIns="40820" rIns="81639" bIns="40820" anchor="b">
            <a:prstTxWarp prst="textNoShape">
              <a:avLst/>
            </a:prstTxWarp>
          </a:bodyPr>
          <a:lstStyle/>
          <a:p>
            <a:pPr algn="ctr" defTabSz="828675" eaLnBrk="1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-84" charset="0"/>
              <a:buNone/>
            </a:pPr>
            <a:r>
              <a:rPr lang="en-US" sz="1100">
                <a:solidFill>
                  <a:srgbClr val="000000"/>
                </a:solidFill>
                <a:latin typeface="Symbol" pitchFamily="-84" charset="2"/>
              </a:rPr>
              <a:t>g</a:t>
            </a:r>
          </a:p>
        </p:txBody>
      </p:sp>
      <p:sp>
        <p:nvSpPr>
          <p:cNvPr id="151574" name="AutoShape 22"/>
          <p:cNvSpPr>
            <a:spLocks noChangeArrowheads="1"/>
          </p:cNvSpPr>
          <p:nvPr/>
        </p:nvSpPr>
        <p:spPr bwMode="auto">
          <a:xfrm>
            <a:off x="2589213" y="2516188"/>
            <a:ext cx="611187" cy="647700"/>
          </a:xfrm>
          <a:prstGeom prst="roundRect">
            <a:avLst>
              <a:gd name="adj" fmla="val 231"/>
            </a:avLst>
          </a:prstGeom>
          <a:gradFill rotWithShape="0">
            <a:gsLst>
              <a:gs pos="0">
                <a:srgbClr val="BFBFBF"/>
              </a:gs>
              <a:gs pos="100000">
                <a:srgbClr val="008000"/>
              </a:gs>
            </a:gsLst>
            <a:path path="shape">
              <a:fillToRect l="50000" t="45000" r="50000" b="55000"/>
            </a:path>
          </a:gra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575" name="Rectangle 23"/>
          <p:cNvSpPr>
            <a:spLocks noChangeArrowheads="1"/>
          </p:cNvSpPr>
          <p:nvPr/>
        </p:nvSpPr>
        <p:spPr bwMode="auto">
          <a:xfrm>
            <a:off x="2706688" y="2611438"/>
            <a:ext cx="188912" cy="523875"/>
          </a:xfrm>
          <a:prstGeom prst="rect">
            <a:avLst/>
          </a:prstGeom>
          <a:solidFill>
            <a:srgbClr val="0093D9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1639" tIns="55221" rIns="81639" bIns="40820" anchor="b">
            <a:prstTxWarp prst="textNoShape">
              <a:avLst/>
            </a:prstTxWarp>
          </a:bodyPr>
          <a:lstStyle/>
          <a:p>
            <a:pPr algn="ctr" defTabSz="828675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-84" charset="0"/>
              <a:buNone/>
            </a:pPr>
            <a:r>
              <a:rPr lang="en-US" sz="1600">
                <a:solidFill>
                  <a:srgbClr val="000000"/>
                </a:solidFill>
                <a:latin typeface="Arial" pitchFamily="-84" charset="0"/>
              </a:rPr>
              <a:t>L</a:t>
            </a:r>
          </a:p>
        </p:txBody>
      </p:sp>
      <p:sp>
        <p:nvSpPr>
          <p:cNvPr id="151576" name="Rectangle 24"/>
          <p:cNvSpPr>
            <a:spLocks noChangeArrowheads="1"/>
          </p:cNvSpPr>
          <p:nvPr/>
        </p:nvSpPr>
        <p:spPr bwMode="auto">
          <a:xfrm>
            <a:off x="2897188" y="2611438"/>
            <a:ext cx="188912" cy="523875"/>
          </a:xfrm>
          <a:prstGeom prst="rect">
            <a:avLst/>
          </a:prstGeom>
          <a:solidFill>
            <a:srgbClr val="3F7087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1639" tIns="55221" rIns="81639" bIns="40820" anchor="b">
            <a:prstTxWarp prst="textNoShape">
              <a:avLst/>
            </a:prstTxWarp>
          </a:bodyPr>
          <a:lstStyle/>
          <a:p>
            <a:pPr algn="ctr" defTabSz="828675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-84" charset="0"/>
              <a:buNone/>
            </a:pPr>
            <a:r>
              <a:rPr lang="en-US" sz="1600">
                <a:solidFill>
                  <a:srgbClr val="000000"/>
                </a:solidFill>
                <a:latin typeface="Arial" pitchFamily="-84" charset="0"/>
              </a:rPr>
              <a:t>R</a:t>
            </a:r>
          </a:p>
        </p:txBody>
      </p:sp>
      <p:sp>
        <p:nvSpPr>
          <p:cNvPr id="151577" name="Oval 25"/>
          <p:cNvSpPr>
            <a:spLocks noChangeArrowheads="1"/>
          </p:cNvSpPr>
          <p:nvPr/>
        </p:nvSpPr>
        <p:spPr bwMode="auto">
          <a:xfrm>
            <a:off x="2736850" y="2762250"/>
            <a:ext cx="146050" cy="144463"/>
          </a:xfrm>
          <a:prstGeom prst="ellipse">
            <a:avLst/>
          </a:prstGeom>
          <a:solidFill>
            <a:srgbClr val="E6E64C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1639" tIns="40820" rIns="81639" bIns="40820" anchor="b">
            <a:prstTxWarp prst="textNoShape">
              <a:avLst/>
            </a:prstTxWarp>
          </a:bodyPr>
          <a:lstStyle/>
          <a:p>
            <a:pPr algn="ctr" defTabSz="828675" eaLnBrk="1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-84" charset="0"/>
              <a:buNone/>
            </a:pPr>
            <a:r>
              <a:rPr lang="en-US" sz="1100">
                <a:solidFill>
                  <a:srgbClr val="000000"/>
                </a:solidFill>
                <a:latin typeface="Symbol" pitchFamily="-84" charset="2"/>
              </a:rPr>
              <a:t>g</a:t>
            </a:r>
          </a:p>
        </p:txBody>
      </p:sp>
      <p:sp>
        <p:nvSpPr>
          <p:cNvPr id="151578" name="Oval 26"/>
          <p:cNvSpPr>
            <a:spLocks noChangeArrowheads="1"/>
          </p:cNvSpPr>
          <p:nvPr/>
        </p:nvSpPr>
        <p:spPr bwMode="auto">
          <a:xfrm>
            <a:off x="3027363" y="2762250"/>
            <a:ext cx="144462" cy="144463"/>
          </a:xfrm>
          <a:prstGeom prst="ellipse">
            <a:avLst/>
          </a:prstGeom>
          <a:solidFill>
            <a:srgbClr val="E6E64C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1639" tIns="40820" rIns="81639" bIns="40820" anchor="b">
            <a:prstTxWarp prst="textNoShape">
              <a:avLst/>
            </a:prstTxWarp>
          </a:bodyPr>
          <a:lstStyle/>
          <a:p>
            <a:pPr algn="ctr" defTabSz="828675" eaLnBrk="1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-84" charset="0"/>
              <a:buNone/>
            </a:pPr>
            <a:r>
              <a:rPr lang="en-US" sz="1100">
                <a:solidFill>
                  <a:srgbClr val="000000"/>
                </a:solidFill>
                <a:latin typeface="Symbol" pitchFamily="-84" charset="2"/>
              </a:rPr>
              <a:t>g</a:t>
            </a:r>
          </a:p>
        </p:txBody>
      </p:sp>
      <p:sp>
        <p:nvSpPr>
          <p:cNvPr id="151579" name="AutoShape 27"/>
          <p:cNvSpPr>
            <a:spLocks noChangeArrowheads="1"/>
          </p:cNvSpPr>
          <p:nvPr/>
        </p:nvSpPr>
        <p:spPr bwMode="auto">
          <a:xfrm>
            <a:off x="5472113" y="1773238"/>
            <a:ext cx="611187" cy="647700"/>
          </a:xfrm>
          <a:prstGeom prst="roundRect">
            <a:avLst>
              <a:gd name="adj" fmla="val 231"/>
            </a:avLst>
          </a:prstGeom>
          <a:gradFill rotWithShape="0">
            <a:gsLst>
              <a:gs pos="0">
                <a:srgbClr val="BFBFBF"/>
              </a:gs>
              <a:gs pos="100000">
                <a:srgbClr val="008000"/>
              </a:gs>
            </a:gsLst>
            <a:path path="shape">
              <a:fillToRect l="50000" t="45000" r="50000" b="55000"/>
            </a:path>
          </a:gra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580" name="Rectangle 28"/>
          <p:cNvSpPr>
            <a:spLocks noChangeArrowheads="1"/>
          </p:cNvSpPr>
          <p:nvPr/>
        </p:nvSpPr>
        <p:spPr bwMode="auto">
          <a:xfrm>
            <a:off x="5591175" y="1868488"/>
            <a:ext cx="188913" cy="523875"/>
          </a:xfrm>
          <a:prstGeom prst="rect">
            <a:avLst/>
          </a:prstGeom>
          <a:solidFill>
            <a:srgbClr val="0093D9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1639" tIns="55221" rIns="81639" bIns="40820" anchor="b">
            <a:prstTxWarp prst="textNoShape">
              <a:avLst/>
            </a:prstTxWarp>
          </a:bodyPr>
          <a:lstStyle/>
          <a:p>
            <a:pPr algn="ctr" defTabSz="828675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-84" charset="0"/>
              <a:buNone/>
            </a:pPr>
            <a:r>
              <a:rPr lang="en-US" sz="1600">
                <a:solidFill>
                  <a:srgbClr val="000000"/>
                </a:solidFill>
                <a:latin typeface="Arial" pitchFamily="-84" charset="0"/>
              </a:rPr>
              <a:t>L</a:t>
            </a:r>
          </a:p>
        </p:txBody>
      </p:sp>
      <p:sp>
        <p:nvSpPr>
          <p:cNvPr id="151581" name="Rectangle 29"/>
          <p:cNvSpPr>
            <a:spLocks noChangeArrowheads="1"/>
          </p:cNvSpPr>
          <p:nvPr/>
        </p:nvSpPr>
        <p:spPr bwMode="auto">
          <a:xfrm>
            <a:off x="5781675" y="1868488"/>
            <a:ext cx="187325" cy="523875"/>
          </a:xfrm>
          <a:prstGeom prst="rect">
            <a:avLst/>
          </a:prstGeom>
          <a:solidFill>
            <a:srgbClr val="3F7087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1639" tIns="55221" rIns="81639" bIns="40820" anchor="b">
            <a:prstTxWarp prst="textNoShape">
              <a:avLst/>
            </a:prstTxWarp>
          </a:bodyPr>
          <a:lstStyle/>
          <a:p>
            <a:pPr algn="ctr" defTabSz="828675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-84" charset="0"/>
              <a:buNone/>
            </a:pPr>
            <a:r>
              <a:rPr lang="en-US" sz="1600">
                <a:solidFill>
                  <a:srgbClr val="000000"/>
                </a:solidFill>
                <a:latin typeface="Arial" pitchFamily="-84" charset="0"/>
              </a:rPr>
              <a:t>R</a:t>
            </a:r>
          </a:p>
        </p:txBody>
      </p:sp>
      <p:sp>
        <p:nvSpPr>
          <p:cNvPr id="151582" name="Oval 30"/>
          <p:cNvSpPr>
            <a:spLocks noChangeArrowheads="1"/>
          </p:cNvSpPr>
          <p:nvPr/>
        </p:nvSpPr>
        <p:spPr bwMode="auto">
          <a:xfrm>
            <a:off x="5605463" y="1965325"/>
            <a:ext cx="144462" cy="146050"/>
          </a:xfrm>
          <a:prstGeom prst="ellipse">
            <a:avLst/>
          </a:prstGeom>
          <a:solidFill>
            <a:srgbClr val="E6E64C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1639" tIns="40820" rIns="81639" bIns="40820" anchor="b">
            <a:prstTxWarp prst="textNoShape">
              <a:avLst/>
            </a:prstTxWarp>
          </a:bodyPr>
          <a:lstStyle/>
          <a:p>
            <a:pPr algn="ctr" defTabSz="828675" eaLnBrk="1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-84" charset="0"/>
              <a:buNone/>
            </a:pPr>
            <a:r>
              <a:rPr lang="en-US" sz="1100">
                <a:solidFill>
                  <a:srgbClr val="000000"/>
                </a:solidFill>
                <a:latin typeface="Symbol" pitchFamily="-84" charset="2"/>
              </a:rPr>
              <a:t>g</a:t>
            </a:r>
          </a:p>
        </p:txBody>
      </p:sp>
      <p:sp>
        <p:nvSpPr>
          <p:cNvPr id="151583" name="Oval 31"/>
          <p:cNvSpPr>
            <a:spLocks noChangeArrowheads="1"/>
          </p:cNvSpPr>
          <p:nvPr/>
        </p:nvSpPr>
        <p:spPr bwMode="auto">
          <a:xfrm>
            <a:off x="5797550" y="2020888"/>
            <a:ext cx="146050" cy="146050"/>
          </a:xfrm>
          <a:prstGeom prst="ellipse">
            <a:avLst/>
          </a:prstGeom>
          <a:solidFill>
            <a:srgbClr val="E6E64C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1639" tIns="40820" rIns="81639" bIns="40820" anchor="b">
            <a:prstTxWarp prst="textNoShape">
              <a:avLst/>
            </a:prstTxWarp>
          </a:bodyPr>
          <a:lstStyle/>
          <a:p>
            <a:pPr algn="ctr" defTabSz="828675" eaLnBrk="1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-84" charset="0"/>
              <a:buNone/>
            </a:pPr>
            <a:r>
              <a:rPr lang="en-US" sz="1100">
                <a:solidFill>
                  <a:srgbClr val="000000"/>
                </a:solidFill>
                <a:latin typeface="Symbol" pitchFamily="-84" charset="2"/>
              </a:rPr>
              <a:t>g</a:t>
            </a:r>
          </a:p>
        </p:txBody>
      </p:sp>
      <p:sp>
        <p:nvSpPr>
          <p:cNvPr id="151584" name="Oval 32"/>
          <p:cNvSpPr>
            <a:spLocks noChangeArrowheads="1"/>
          </p:cNvSpPr>
          <p:nvPr/>
        </p:nvSpPr>
        <p:spPr bwMode="auto">
          <a:xfrm>
            <a:off x="5789613" y="1887538"/>
            <a:ext cx="146050" cy="146050"/>
          </a:xfrm>
          <a:prstGeom prst="ellipse">
            <a:avLst/>
          </a:prstGeom>
          <a:solidFill>
            <a:srgbClr val="E6E64C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1639" tIns="40820" rIns="81639" bIns="40820" anchor="b">
            <a:prstTxWarp prst="textNoShape">
              <a:avLst/>
            </a:prstTxWarp>
          </a:bodyPr>
          <a:lstStyle/>
          <a:p>
            <a:pPr algn="ctr" defTabSz="828675" eaLnBrk="1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-84" charset="0"/>
              <a:buNone/>
            </a:pPr>
            <a:r>
              <a:rPr lang="en-US" sz="1100">
                <a:solidFill>
                  <a:srgbClr val="000000"/>
                </a:solidFill>
                <a:latin typeface="Symbol" pitchFamily="-84" charset="2"/>
              </a:rPr>
              <a:t>g</a:t>
            </a:r>
          </a:p>
        </p:txBody>
      </p:sp>
      <p:sp>
        <p:nvSpPr>
          <p:cNvPr id="151585" name="Oval 33"/>
          <p:cNvSpPr>
            <a:spLocks noChangeArrowheads="1"/>
          </p:cNvSpPr>
          <p:nvPr/>
        </p:nvSpPr>
        <p:spPr bwMode="auto">
          <a:xfrm>
            <a:off x="5224463" y="4497388"/>
            <a:ext cx="674687" cy="288925"/>
          </a:xfrm>
          <a:prstGeom prst="ellips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586" name="AutoShape 34"/>
          <p:cNvSpPr>
            <a:spLocks noChangeArrowheads="1"/>
          </p:cNvSpPr>
          <p:nvPr/>
        </p:nvSpPr>
        <p:spPr bwMode="auto">
          <a:xfrm>
            <a:off x="4552950" y="1763713"/>
            <a:ext cx="609600" cy="646112"/>
          </a:xfrm>
          <a:prstGeom prst="roundRect">
            <a:avLst>
              <a:gd name="adj" fmla="val 231"/>
            </a:avLst>
          </a:prstGeom>
          <a:gradFill rotWithShape="0">
            <a:gsLst>
              <a:gs pos="0">
                <a:srgbClr val="BFBFBF"/>
              </a:gs>
              <a:gs pos="100000">
                <a:srgbClr val="008000"/>
              </a:gs>
            </a:gsLst>
            <a:path path="shape">
              <a:fillToRect l="50000" t="45000" r="50000" b="55000"/>
            </a:path>
          </a:gra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587" name="Rectangle 35"/>
          <p:cNvSpPr>
            <a:spLocks noChangeArrowheads="1"/>
          </p:cNvSpPr>
          <p:nvPr/>
        </p:nvSpPr>
        <p:spPr bwMode="auto">
          <a:xfrm>
            <a:off x="4670425" y="1860550"/>
            <a:ext cx="188913" cy="523875"/>
          </a:xfrm>
          <a:prstGeom prst="rect">
            <a:avLst/>
          </a:prstGeom>
          <a:solidFill>
            <a:srgbClr val="0093D9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1639" tIns="55221" rIns="81639" bIns="40820" anchor="b">
            <a:prstTxWarp prst="textNoShape">
              <a:avLst/>
            </a:prstTxWarp>
          </a:bodyPr>
          <a:lstStyle/>
          <a:p>
            <a:pPr algn="ctr" defTabSz="828675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-84" charset="0"/>
              <a:buNone/>
            </a:pPr>
            <a:r>
              <a:rPr lang="en-US" sz="1600">
                <a:solidFill>
                  <a:srgbClr val="000000"/>
                </a:solidFill>
                <a:latin typeface="Arial" pitchFamily="-84" charset="0"/>
              </a:rPr>
              <a:t>L</a:t>
            </a:r>
          </a:p>
        </p:txBody>
      </p:sp>
      <p:sp>
        <p:nvSpPr>
          <p:cNvPr id="151588" name="Rectangle 36"/>
          <p:cNvSpPr>
            <a:spLocks noChangeArrowheads="1"/>
          </p:cNvSpPr>
          <p:nvPr/>
        </p:nvSpPr>
        <p:spPr bwMode="auto">
          <a:xfrm>
            <a:off x="4860925" y="1860550"/>
            <a:ext cx="188913" cy="523875"/>
          </a:xfrm>
          <a:prstGeom prst="rect">
            <a:avLst/>
          </a:prstGeom>
          <a:solidFill>
            <a:srgbClr val="3F7087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1639" tIns="55221" rIns="81639" bIns="40820" anchor="b">
            <a:prstTxWarp prst="textNoShape">
              <a:avLst/>
            </a:prstTxWarp>
          </a:bodyPr>
          <a:lstStyle/>
          <a:p>
            <a:pPr algn="ctr" defTabSz="828675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-84" charset="0"/>
              <a:buNone/>
            </a:pPr>
            <a:r>
              <a:rPr lang="en-US" sz="1600">
                <a:solidFill>
                  <a:srgbClr val="000000"/>
                </a:solidFill>
                <a:latin typeface="Arial" pitchFamily="-84" charset="0"/>
              </a:rPr>
              <a:t>R</a:t>
            </a:r>
          </a:p>
        </p:txBody>
      </p:sp>
      <p:sp>
        <p:nvSpPr>
          <p:cNvPr id="151589" name="Oval 37"/>
          <p:cNvSpPr>
            <a:spLocks noChangeArrowheads="1"/>
          </p:cNvSpPr>
          <p:nvPr/>
        </p:nvSpPr>
        <p:spPr bwMode="auto">
          <a:xfrm>
            <a:off x="4895850" y="1957388"/>
            <a:ext cx="144463" cy="144462"/>
          </a:xfrm>
          <a:prstGeom prst="ellipse">
            <a:avLst/>
          </a:prstGeom>
          <a:solidFill>
            <a:srgbClr val="E6E64C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1639" tIns="40820" rIns="81639" bIns="40820" anchor="b">
            <a:prstTxWarp prst="textNoShape">
              <a:avLst/>
            </a:prstTxWarp>
          </a:bodyPr>
          <a:lstStyle/>
          <a:p>
            <a:pPr algn="ctr" defTabSz="828675" eaLnBrk="1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-84" charset="0"/>
              <a:buNone/>
            </a:pPr>
            <a:r>
              <a:rPr lang="en-US" sz="1100">
                <a:solidFill>
                  <a:srgbClr val="000000"/>
                </a:solidFill>
                <a:latin typeface="Symbol" pitchFamily="-84" charset="2"/>
              </a:rPr>
              <a:t>g</a:t>
            </a:r>
          </a:p>
        </p:txBody>
      </p:sp>
      <p:sp>
        <p:nvSpPr>
          <p:cNvPr id="151590" name="Oval 38"/>
          <p:cNvSpPr>
            <a:spLocks noChangeArrowheads="1"/>
          </p:cNvSpPr>
          <p:nvPr/>
        </p:nvSpPr>
        <p:spPr bwMode="auto">
          <a:xfrm>
            <a:off x="4692650" y="1960563"/>
            <a:ext cx="146050" cy="146050"/>
          </a:xfrm>
          <a:prstGeom prst="ellipse">
            <a:avLst/>
          </a:prstGeom>
          <a:solidFill>
            <a:srgbClr val="E6E64C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1639" tIns="40820" rIns="81639" bIns="40820" anchor="b">
            <a:prstTxWarp prst="textNoShape">
              <a:avLst/>
            </a:prstTxWarp>
          </a:bodyPr>
          <a:lstStyle/>
          <a:p>
            <a:pPr algn="ctr" defTabSz="828675" eaLnBrk="1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-84" charset="0"/>
              <a:buNone/>
            </a:pPr>
            <a:r>
              <a:rPr lang="en-US" sz="1100">
                <a:solidFill>
                  <a:srgbClr val="000000"/>
                </a:solidFill>
                <a:latin typeface="Symbol" pitchFamily="-84" charset="2"/>
              </a:rPr>
              <a:t>g</a:t>
            </a:r>
          </a:p>
        </p:txBody>
      </p:sp>
      <p:sp>
        <p:nvSpPr>
          <p:cNvPr id="151591" name="Oval 39"/>
          <p:cNvSpPr>
            <a:spLocks noChangeArrowheads="1"/>
          </p:cNvSpPr>
          <p:nvPr/>
        </p:nvSpPr>
        <p:spPr bwMode="auto">
          <a:xfrm rot="2700000">
            <a:off x="3842544" y="3228181"/>
            <a:ext cx="673100" cy="287338"/>
          </a:xfrm>
          <a:prstGeom prst="ellips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592" name="Line 40"/>
          <p:cNvSpPr>
            <a:spLocks noChangeShapeType="1"/>
          </p:cNvSpPr>
          <p:nvPr/>
        </p:nvSpPr>
        <p:spPr bwMode="auto">
          <a:xfrm flipH="1" flipV="1">
            <a:off x="3998913" y="2433638"/>
            <a:ext cx="60325" cy="690562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593" name="Oval 41"/>
          <p:cNvSpPr>
            <a:spLocks noChangeArrowheads="1"/>
          </p:cNvSpPr>
          <p:nvPr/>
        </p:nvSpPr>
        <p:spPr bwMode="auto">
          <a:xfrm>
            <a:off x="4375150" y="3636963"/>
            <a:ext cx="411163" cy="404812"/>
          </a:xfrm>
          <a:prstGeom prst="ellips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594" name="Line 42"/>
          <p:cNvSpPr>
            <a:spLocks noChangeShapeType="1"/>
          </p:cNvSpPr>
          <p:nvPr/>
        </p:nvSpPr>
        <p:spPr bwMode="auto">
          <a:xfrm flipV="1">
            <a:off x="4611688" y="2425700"/>
            <a:ext cx="236537" cy="121285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595" name="Oval 43"/>
          <p:cNvSpPr>
            <a:spLocks noChangeArrowheads="1"/>
          </p:cNvSpPr>
          <p:nvPr/>
        </p:nvSpPr>
        <p:spPr bwMode="auto">
          <a:xfrm>
            <a:off x="5275263" y="3482975"/>
            <a:ext cx="557212" cy="590550"/>
          </a:xfrm>
          <a:prstGeom prst="ellips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596" name="Line 44"/>
          <p:cNvSpPr>
            <a:spLocks noChangeShapeType="1"/>
          </p:cNvSpPr>
          <p:nvPr/>
        </p:nvSpPr>
        <p:spPr bwMode="auto">
          <a:xfrm flipV="1">
            <a:off x="5608638" y="2433638"/>
            <a:ext cx="153987" cy="1063625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597" name="Oval 45"/>
          <p:cNvSpPr>
            <a:spLocks noChangeArrowheads="1"/>
          </p:cNvSpPr>
          <p:nvPr/>
        </p:nvSpPr>
        <p:spPr bwMode="auto">
          <a:xfrm>
            <a:off x="4252913" y="4551363"/>
            <a:ext cx="673100" cy="287337"/>
          </a:xfrm>
          <a:prstGeom prst="ellips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598" name="Oval 46"/>
          <p:cNvSpPr>
            <a:spLocks noChangeArrowheads="1"/>
          </p:cNvSpPr>
          <p:nvPr/>
        </p:nvSpPr>
        <p:spPr bwMode="auto">
          <a:xfrm rot="2700000">
            <a:off x="3788569" y="4145756"/>
            <a:ext cx="674688" cy="288925"/>
          </a:xfrm>
          <a:prstGeom prst="ellips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599" name="Oval 47"/>
          <p:cNvSpPr>
            <a:spLocks noChangeArrowheads="1"/>
          </p:cNvSpPr>
          <p:nvPr/>
        </p:nvSpPr>
        <p:spPr bwMode="auto">
          <a:xfrm>
            <a:off x="3871913" y="3752850"/>
            <a:ext cx="476250" cy="173038"/>
          </a:xfrm>
          <a:prstGeom prst="ellips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600" name="Line 48"/>
          <p:cNvSpPr>
            <a:spLocks noChangeShapeType="1"/>
          </p:cNvSpPr>
          <p:nvPr/>
        </p:nvSpPr>
        <p:spPr bwMode="auto">
          <a:xfrm flipH="1" flipV="1">
            <a:off x="3195638" y="3930650"/>
            <a:ext cx="658812" cy="163513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601" name="Freeform 49"/>
          <p:cNvSpPr>
            <a:spLocks/>
          </p:cNvSpPr>
          <p:nvPr/>
        </p:nvSpPr>
        <p:spPr bwMode="auto">
          <a:xfrm>
            <a:off x="5827713" y="4737100"/>
            <a:ext cx="358775" cy="508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30" y="1556"/>
              </a:cxn>
            </a:cxnLst>
            <a:rect l="0" t="0" r="r" b="b"/>
            <a:pathLst>
              <a:path w="1104" h="1557">
                <a:moveTo>
                  <a:pt x="0" y="0"/>
                </a:moveTo>
                <a:cubicBezTo>
                  <a:pt x="1103" y="1044"/>
                  <a:pt x="630" y="1556"/>
                  <a:pt x="630" y="1556"/>
                </a:cubicBezTo>
              </a:path>
            </a:pathLst>
          </a:custGeom>
          <a:noFill/>
          <a:ln w="1836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602" name="Freeform 50"/>
          <p:cNvSpPr>
            <a:spLocks/>
          </p:cNvSpPr>
          <p:nvPr/>
        </p:nvSpPr>
        <p:spPr bwMode="auto">
          <a:xfrm>
            <a:off x="4462463" y="4859338"/>
            <a:ext cx="385762" cy="784225"/>
          </a:xfrm>
          <a:custGeom>
            <a:avLst/>
            <a:gdLst/>
            <a:ahLst/>
            <a:cxnLst>
              <a:cxn ang="0">
                <a:pos x="276" y="0"/>
              </a:cxn>
              <a:cxn ang="0">
                <a:pos x="1182" y="2008"/>
              </a:cxn>
            </a:cxnLst>
            <a:rect l="0" t="0" r="r" b="b"/>
            <a:pathLst>
              <a:path w="1183" h="2403">
                <a:moveTo>
                  <a:pt x="276" y="0"/>
                </a:moveTo>
                <a:cubicBezTo>
                  <a:pt x="0" y="2402"/>
                  <a:pt x="1182" y="2008"/>
                  <a:pt x="1182" y="2008"/>
                </a:cubicBezTo>
              </a:path>
            </a:pathLst>
          </a:custGeom>
          <a:noFill/>
          <a:ln w="1836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603" name="Freeform 51"/>
          <p:cNvSpPr>
            <a:spLocks/>
          </p:cNvSpPr>
          <p:nvPr/>
        </p:nvSpPr>
        <p:spPr bwMode="auto">
          <a:xfrm>
            <a:off x="3106738" y="1560513"/>
            <a:ext cx="887412" cy="2179637"/>
          </a:xfrm>
          <a:custGeom>
            <a:avLst/>
            <a:gdLst/>
            <a:ahLst/>
            <a:cxnLst>
              <a:cxn ang="0">
                <a:pos x="2717" y="6675"/>
              </a:cxn>
              <a:cxn ang="0">
                <a:pos x="0" y="2875"/>
              </a:cxn>
            </a:cxnLst>
            <a:rect l="0" t="0" r="r" b="b"/>
            <a:pathLst>
              <a:path w="2718" h="6676">
                <a:moveTo>
                  <a:pt x="2717" y="6675"/>
                </a:moveTo>
                <a:cubicBezTo>
                  <a:pt x="473" y="0"/>
                  <a:pt x="0" y="2875"/>
                  <a:pt x="0" y="2875"/>
                </a:cubicBezTo>
              </a:path>
            </a:pathLst>
          </a:custGeom>
          <a:noFill/>
          <a:ln w="1836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604" name="Text Box 52"/>
          <p:cNvSpPr txBox="1">
            <a:spLocks noChangeArrowheads="1"/>
          </p:cNvSpPr>
          <p:nvPr/>
        </p:nvSpPr>
        <p:spPr bwMode="auto">
          <a:xfrm>
            <a:off x="158750" y="5897563"/>
            <a:ext cx="2571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1800">
                <a:latin typeface="Arial" pitchFamily="-84" charset="0"/>
              </a:rPr>
              <a:t>50 micron pitch, 25 keV</a:t>
            </a:r>
          </a:p>
        </p:txBody>
      </p:sp>
      <p:sp>
        <p:nvSpPr>
          <p:cNvPr id="151605" name="Text Box 53"/>
          <p:cNvSpPr txBox="1">
            <a:spLocks noChangeArrowheads="1"/>
          </p:cNvSpPr>
          <p:nvPr/>
        </p:nvSpPr>
        <p:spPr bwMode="auto">
          <a:xfrm>
            <a:off x="1619250" y="144463"/>
            <a:ext cx="71628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</a:bodyPr>
          <a:lstStyle/>
          <a:p>
            <a:pPr defTabSz="457200">
              <a:buClr>
                <a:srgbClr val="000000"/>
              </a:buClr>
              <a:buSzPct val="100000"/>
              <a:buFont typeface="Times New Roman" pitchFamily="-8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2600" b="1">
                <a:solidFill>
                  <a:srgbClr val="606060"/>
                </a:solidFill>
                <a:latin typeface="Arial Narrow" pitchFamily="-84" charset="0"/>
              </a:rPr>
              <a:t>Charge integrating detectors: get full information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Datumsplatzhalter 3"/>
          <p:cNvSpPr>
            <a:spLocks noGrp="1"/>
          </p:cNvSpPr>
          <p:nvPr>
            <p:ph type="dt" sz="half" idx="4294967295"/>
          </p:nvPr>
        </p:nvSpPr>
        <p:spPr>
          <a:xfrm>
            <a:off x="755650" y="6661150"/>
            <a:ext cx="914400" cy="1968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, PSI  </a:t>
            </a:r>
            <a:fld id="{B0DCE21E-8E60-A54D-A3B4-78E1C6B57A96}" type="datetime1">
              <a:rPr lang="en-US"/>
              <a:pPr/>
              <a:t>9/9/14</a:t>
            </a:fld>
            <a:endParaRPr lang="de-DE"/>
          </a:p>
        </p:txBody>
      </p:sp>
      <p:sp>
        <p:nvSpPr>
          <p:cNvPr id="4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6200" y="6661150"/>
            <a:ext cx="838200" cy="196850"/>
          </a:xfrm>
        </p:spPr>
        <p:txBody>
          <a:bodyPr/>
          <a:lstStyle/>
          <a:p>
            <a:r>
              <a:rPr lang="de-DE"/>
              <a:t>Bernd Schmitt</a:t>
            </a:r>
          </a:p>
        </p:txBody>
      </p:sp>
      <p:sp>
        <p:nvSpPr>
          <p:cNvPr id="4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01000" y="6661150"/>
            <a:ext cx="838200" cy="228600"/>
          </a:xfrm>
        </p:spPr>
        <p:txBody>
          <a:bodyPr/>
          <a:lstStyle/>
          <a:p>
            <a:r>
              <a:rPr lang="de-DE"/>
              <a:t>Seite </a:t>
            </a:r>
            <a:fld id="{4A5A1B7C-7EC8-1E44-AE31-6D99175499D2}" type="slidenum">
              <a:rPr lang="de-DE"/>
              <a:pPr/>
              <a:t>31</a:t>
            </a:fld>
            <a:endParaRPr lang="de-DE"/>
          </a:p>
        </p:txBody>
      </p:sp>
      <p:sp>
        <p:nvSpPr>
          <p:cNvPr id="153602" name="AutoShape 2"/>
          <p:cNvSpPr>
            <a:spLocks noChangeAspect="1" noChangeArrowheads="1" noTextEdit="1"/>
          </p:cNvSpPr>
          <p:nvPr/>
        </p:nvSpPr>
        <p:spPr bwMode="auto">
          <a:xfrm>
            <a:off x="966788" y="0"/>
            <a:ext cx="6935787" cy="342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03" name="Rectangle 3"/>
          <p:cNvSpPr>
            <a:spLocks noChangeArrowheads="1"/>
          </p:cNvSpPr>
          <p:nvPr/>
        </p:nvSpPr>
        <p:spPr bwMode="auto">
          <a:xfrm>
            <a:off x="966788" y="1204913"/>
            <a:ext cx="6921500" cy="2209800"/>
          </a:xfrm>
          <a:prstGeom prst="rect">
            <a:avLst/>
          </a:prstGeom>
          <a:solidFill>
            <a:srgbClr val="99CCFF"/>
          </a:solidFill>
          <a:ln w="0">
            <a:solidFill>
              <a:srgbClr val="FFFFFF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04" name="Freeform 4"/>
          <p:cNvSpPr>
            <a:spLocks/>
          </p:cNvSpPr>
          <p:nvPr/>
        </p:nvSpPr>
        <p:spPr bwMode="auto">
          <a:xfrm>
            <a:off x="4381500" y="1408113"/>
            <a:ext cx="239713" cy="254000"/>
          </a:xfrm>
          <a:custGeom>
            <a:avLst/>
            <a:gdLst/>
            <a:ahLst/>
            <a:cxnLst>
              <a:cxn ang="0">
                <a:pos x="1964" y="792"/>
              </a:cxn>
              <a:cxn ang="0">
                <a:pos x="1665" y="344"/>
              </a:cxn>
              <a:cxn ang="0">
                <a:pos x="1464" y="1166"/>
              </a:cxn>
              <a:cxn ang="0">
                <a:pos x="771" y="661"/>
              </a:cxn>
              <a:cxn ang="0">
                <a:pos x="920" y="1427"/>
              </a:cxn>
              <a:cxn ang="0">
                <a:pos x="201" y="1511"/>
              </a:cxn>
              <a:cxn ang="0">
                <a:pos x="673" y="2118"/>
              </a:cxn>
              <a:cxn ang="0">
                <a:pos x="0" y="2352"/>
              </a:cxn>
              <a:cxn ang="0">
                <a:pos x="570" y="2808"/>
              </a:cxn>
              <a:cxn ang="0">
                <a:pos x="219" y="3256"/>
              </a:cxn>
              <a:cxn ang="0">
                <a:pos x="822" y="3332"/>
              </a:cxn>
              <a:cxn ang="0">
                <a:pos x="842" y="3947"/>
              </a:cxn>
              <a:cxn ang="0">
                <a:pos x="1289" y="3311"/>
              </a:cxn>
              <a:cxn ang="0">
                <a:pos x="1489" y="3601"/>
              </a:cxn>
              <a:cxn ang="0">
                <a:pos x="1690" y="3174"/>
              </a:cxn>
              <a:cxn ang="0">
                <a:pos x="1989" y="3443"/>
              </a:cxn>
              <a:cxn ang="0">
                <a:pos x="2086" y="2911"/>
              </a:cxn>
              <a:cxn ang="0">
                <a:pos x="2560" y="3174"/>
              </a:cxn>
              <a:cxn ang="0">
                <a:pos x="2507" y="2621"/>
              </a:cxn>
              <a:cxn ang="0">
                <a:pos x="3234" y="2856"/>
              </a:cxn>
              <a:cxn ang="0">
                <a:pos x="2806" y="2249"/>
              </a:cxn>
              <a:cxn ang="0">
                <a:pos x="3130" y="2062"/>
              </a:cxn>
              <a:cxn ang="0">
                <a:pos x="2910" y="1717"/>
              </a:cxn>
              <a:cxn ang="0">
                <a:pos x="3701" y="1214"/>
              </a:cxn>
              <a:cxn ang="0">
                <a:pos x="2806" y="1193"/>
              </a:cxn>
              <a:cxn ang="0">
                <a:pos x="3084" y="579"/>
              </a:cxn>
              <a:cxn ang="0">
                <a:pos x="2488" y="1055"/>
              </a:cxn>
              <a:cxn ang="0">
                <a:pos x="2534" y="0"/>
              </a:cxn>
              <a:cxn ang="0">
                <a:pos x="1964" y="792"/>
              </a:cxn>
            </a:cxnLst>
            <a:rect l="0" t="0" r="r" b="b"/>
            <a:pathLst>
              <a:path w="3701" h="3947">
                <a:moveTo>
                  <a:pt x="1964" y="792"/>
                </a:moveTo>
                <a:lnTo>
                  <a:pt x="1665" y="344"/>
                </a:lnTo>
                <a:lnTo>
                  <a:pt x="1464" y="1166"/>
                </a:lnTo>
                <a:lnTo>
                  <a:pt x="771" y="661"/>
                </a:lnTo>
                <a:lnTo>
                  <a:pt x="920" y="1427"/>
                </a:lnTo>
                <a:lnTo>
                  <a:pt x="201" y="1511"/>
                </a:lnTo>
                <a:lnTo>
                  <a:pt x="673" y="2118"/>
                </a:lnTo>
                <a:lnTo>
                  <a:pt x="0" y="2352"/>
                </a:lnTo>
                <a:lnTo>
                  <a:pt x="570" y="2808"/>
                </a:lnTo>
                <a:lnTo>
                  <a:pt x="219" y="3256"/>
                </a:lnTo>
                <a:lnTo>
                  <a:pt x="822" y="3332"/>
                </a:lnTo>
                <a:lnTo>
                  <a:pt x="842" y="3947"/>
                </a:lnTo>
                <a:lnTo>
                  <a:pt x="1289" y="3311"/>
                </a:lnTo>
                <a:lnTo>
                  <a:pt x="1489" y="3601"/>
                </a:lnTo>
                <a:lnTo>
                  <a:pt x="1690" y="3174"/>
                </a:lnTo>
                <a:lnTo>
                  <a:pt x="1989" y="3443"/>
                </a:lnTo>
                <a:lnTo>
                  <a:pt x="2086" y="2911"/>
                </a:lnTo>
                <a:lnTo>
                  <a:pt x="2560" y="3174"/>
                </a:lnTo>
                <a:lnTo>
                  <a:pt x="2507" y="2621"/>
                </a:lnTo>
                <a:lnTo>
                  <a:pt x="3234" y="2856"/>
                </a:lnTo>
                <a:lnTo>
                  <a:pt x="2806" y="2249"/>
                </a:lnTo>
                <a:lnTo>
                  <a:pt x="3130" y="2062"/>
                </a:lnTo>
                <a:lnTo>
                  <a:pt x="2910" y="1717"/>
                </a:lnTo>
                <a:lnTo>
                  <a:pt x="3701" y="1214"/>
                </a:lnTo>
                <a:lnTo>
                  <a:pt x="2806" y="1193"/>
                </a:lnTo>
                <a:lnTo>
                  <a:pt x="3084" y="579"/>
                </a:lnTo>
                <a:lnTo>
                  <a:pt x="2488" y="1055"/>
                </a:lnTo>
                <a:lnTo>
                  <a:pt x="2534" y="0"/>
                </a:lnTo>
                <a:lnTo>
                  <a:pt x="1964" y="792"/>
                </a:lnTo>
                <a:close/>
              </a:path>
            </a:pathLst>
          </a:custGeom>
          <a:solidFill>
            <a:srgbClr val="E6FF00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05" name="Freeform 5"/>
          <p:cNvSpPr>
            <a:spLocks/>
          </p:cNvSpPr>
          <p:nvPr/>
        </p:nvSpPr>
        <p:spPr bwMode="auto">
          <a:xfrm>
            <a:off x="4202113" y="1485900"/>
            <a:ext cx="239712" cy="254000"/>
          </a:xfrm>
          <a:custGeom>
            <a:avLst/>
            <a:gdLst/>
            <a:ahLst/>
            <a:cxnLst>
              <a:cxn ang="0">
                <a:pos x="1964" y="792"/>
              </a:cxn>
              <a:cxn ang="0">
                <a:pos x="1665" y="344"/>
              </a:cxn>
              <a:cxn ang="0">
                <a:pos x="1464" y="1166"/>
              </a:cxn>
              <a:cxn ang="0">
                <a:pos x="771" y="661"/>
              </a:cxn>
              <a:cxn ang="0">
                <a:pos x="920" y="1427"/>
              </a:cxn>
              <a:cxn ang="0">
                <a:pos x="201" y="1511"/>
              </a:cxn>
              <a:cxn ang="0">
                <a:pos x="673" y="2118"/>
              </a:cxn>
              <a:cxn ang="0">
                <a:pos x="0" y="2352"/>
              </a:cxn>
              <a:cxn ang="0">
                <a:pos x="570" y="2808"/>
              </a:cxn>
              <a:cxn ang="0">
                <a:pos x="219" y="3256"/>
              </a:cxn>
              <a:cxn ang="0">
                <a:pos x="822" y="3332"/>
              </a:cxn>
              <a:cxn ang="0">
                <a:pos x="842" y="3947"/>
              </a:cxn>
              <a:cxn ang="0">
                <a:pos x="1289" y="3311"/>
              </a:cxn>
              <a:cxn ang="0">
                <a:pos x="1489" y="3601"/>
              </a:cxn>
              <a:cxn ang="0">
                <a:pos x="1690" y="3174"/>
              </a:cxn>
              <a:cxn ang="0">
                <a:pos x="1989" y="3443"/>
              </a:cxn>
              <a:cxn ang="0">
                <a:pos x="2086" y="2911"/>
              </a:cxn>
              <a:cxn ang="0">
                <a:pos x="2560" y="3174"/>
              </a:cxn>
              <a:cxn ang="0">
                <a:pos x="2507" y="2621"/>
              </a:cxn>
              <a:cxn ang="0">
                <a:pos x="3234" y="2856"/>
              </a:cxn>
              <a:cxn ang="0">
                <a:pos x="2806" y="2249"/>
              </a:cxn>
              <a:cxn ang="0">
                <a:pos x="3130" y="2062"/>
              </a:cxn>
              <a:cxn ang="0">
                <a:pos x="2910" y="1717"/>
              </a:cxn>
              <a:cxn ang="0">
                <a:pos x="3701" y="1214"/>
              </a:cxn>
              <a:cxn ang="0">
                <a:pos x="2806" y="1193"/>
              </a:cxn>
              <a:cxn ang="0">
                <a:pos x="3084" y="579"/>
              </a:cxn>
              <a:cxn ang="0">
                <a:pos x="2488" y="1055"/>
              </a:cxn>
              <a:cxn ang="0">
                <a:pos x="2534" y="0"/>
              </a:cxn>
              <a:cxn ang="0">
                <a:pos x="1964" y="792"/>
              </a:cxn>
            </a:cxnLst>
            <a:rect l="0" t="0" r="r" b="b"/>
            <a:pathLst>
              <a:path w="3701" h="3947">
                <a:moveTo>
                  <a:pt x="1964" y="792"/>
                </a:moveTo>
                <a:lnTo>
                  <a:pt x="1665" y="344"/>
                </a:lnTo>
                <a:lnTo>
                  <a:pt x="1464" y="1166"/>
                </a:lnTo>
                <a:lnTo>
                  <a:pt x="771" y="661"/>
                </a:lnTo>
                <a:lnTo>
                  <a:pt x="920" y="1427"/>
                </a:lnTo>
                <a:lnTo>
                  <a:pt x="201" y="1511"/>
                </a:lnTo>
                <a:lnTo>
                  <a:pt x="673" y="2118"/>
                </a:lnTo>
                <a:lnTo>
                  <a:pt x="0" y="2352"/>
                </a:lnTo>
                <a:lnTo>
                  <a:pt x="570" y="2808"/>
                </a:lnTo>
                <a:lnTo>
                  <a:pt x="219" y="3256"/>
                </a:lnTo>
                <a:lnTo>
                  <a:pt x="822" y="3332"/>
                </a:lnTo>
                <a:lnTo>
                  <a:pt x="842" y="3947"/>
                </a:lnTo>
                <a:lnTo>
                  <a:pt x="1289" y="3311"/>
                </a:lnTo>
                <a:lnTo>
                  <a:pt x="1489" y="3601"/>
                </a:lnTo>
                <a:lnTo>
                  <a:pt x="1690" y="3174"/>
                </a:lnTo>
                <a:lnTo>
                  <a:pt x="1989" y="3443"/>
                </a:lnTo>
                <a:lnTo>
                  <a:pt x="2086" y="2911"/>
                </a:lnTo>
                <a:lnTo>
                  <a:pt x="2560" y="3174"/>
                </a:lnTo>
                <a:lnTo>
                  <a:pt x="2507" y="2621"/>
                </a:lnTo>
                <a:lnTo>
                  <a:pt x="3234" y="2856"/>
                </a:lnTo>
                <a:lnTo>
                  <a:pt x="2806" y="2249"/>
                </a:lnTo>
                <a:lnTo>
                  <a:pt x="3130" y="2062"/>
                </a:lnTo>
                <a:lnTo>
                  <a:pt x="2910" y="1717"/>
                </a:lnTo>
                <a:lnTo>
                  <a:pt x="3701" y="1214"/>
                </a:lnTo>
                <a:lnTo>
                  <a:pt x="2806" y="1193"/>
                </a:lnTo>
                <a:lnTo>
                  <a:pt x="3084" y="579"/>
                </a:lnTo>
                <a:lnTo>
                  <a:pt x="2488" y="1055"/>
                </a:lnTo>
                <a:lnTo>
                  <a:pt x="2534" y="0"/>
                </a:lnTo>
                <a:lnTo>
                  <a:pt x="1964" y="792"/>
                </a:lnTo>
                <a:close/>
              </a:path>
            </a:pathLst>
          </a:custGeom>
          <a:solidFill>
            <a:srgbClr val="E6FF00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07" name="Rectangle 7"/>
          <p:cNvSpPr>
            <a:spLocks noChangeArrowheads="1"/>
          </p:cNvSpPr>
          <p:nvPr/>
        </p:nvSpPr>
        <p:spPr bwMode="auto">
          <a:xfrm>
            <a:off x="5791200" y="3230563"/>
            <a:ext cx="839788" cy="184150"/>
          </a:xfrm>
          <a:prstGeom prst="rect">
            <a:avLst/>
          </a:prstGeom>
          <a:solidFill>
            <a:srgbClr val="355E00"/>
          </a:solidFill>
          <a:ln w="0">
            <a:solidFill>
              <a:srgbClr val="FFFFFF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08" name="Freeform 8"/>
          <p:cNvSpPr>
            <a:spLocks/>
          </p:cNvSpPr>
          <p:nvPr/>
        </p:nvSpPr>
        <p:spPr bwMode="auto">
          <a:xfrm>
            <a:off x="966788" y="1204913"/>
            <a:ext cx="6921500" cy="2209800"/>
          </a:xfrm>
          <a:custGeom>
            <a:avLst/>
            <a:gdLst/>
            <a:ahLst/>
            <a:cxnLst>
              <a:cxn ang="0">
                <a:pos x="8721" y="6963"/>
              </a:cxn>
              <a:cxn ang="0">
                <a:pos x="0" y="6963"/>
              </a:cxn>
              <a:cxn ang="0">
                <a:pos x="0" y="0"/>
              </a:cxn>
              <a:cxn ang="0">
                <a:pos x="17441" y="0"/>
              </a:cxn>
              <a:cxn ang="0">
                <a:pos x="17441" y="6963"/>
              </a:cxn>
              <a:cxn ang="0">
                <a:pos x="8721" y="6963"/>
              </a:cxn>
            </a:cxnLst>
            <a:rect l="0" t="0" r="r" b="b"/>
            <a:pathLst>
              <a:path w="17441" h="6963">
                <a:moveTo>
                  <a:pt x="8721" y="6963"/>
                </a:moveTo>
                <a:lnTo>
                  <a:pt x="0" y="6963"/>
                </a:lnTo>
                <a:lnTo>
                  <a:pt x="0" y="0"/>
                </a:lnTo>
                <a:lnTo>
                  <a:pt x="17441" y="0"/>
                </a:lnTo>
                <a:lnTo>
                  <a:pt x="17441" y="6963"/>
                </a:lnTo>
                <a:lnTo>
                  <a:pt x="8721" y="6963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09" name="Freeform 9"/>
          <p:cNvSpPr>
            <a:spLocks/>
          </p:cNvSpPr>
          <p:nvPr/>
        </p:nvSpPr>
        <p:spPr bwMode="auto">
          <a:xfrm>
            <a:off x="5791200" y="3230563"/>
            <a:ext cx="839788" cy="184150"/>
          </a:xfrm>
          <a:custGeom>
            <a:avLst/>
            <a:gdLst/>
            <a:ahLst/>
            <a:cxnLst>
              <a:cxn ang="0">
                <a:pos x="1057" y="581"/>
              </a:cxn>
              <a:cxn ang="0">
                <a:pos x="0" y="581"/>
              </a:cxn>
              <a:cxn ang="0">
                <a:pos x="0" y="0"/>
              </a:cxn>
              <a:cxn ang="0">
                <a:pos x="2114" y="0"/>
              </a:cxn>
              <a:cxn ang="0">
                <a:pos x="2114" y="581"/>
              </a:cxn>
              <a:cxn ang="0">
                <a:pos x="1057" y="581"/>
              </a:cxn>
            </a:cxnLst>
            <a:rect l="0" t="0" r="r" b="b"/>
            <a:pathLst>
              <a:path w="2114" h="581">
                <a:moveTo>
                  <a:pt x="1057" y="581"/>
                </a:moveTo>
                <a:lnTo>
                  <a:pt x="0" y="581"/>
                </a:lnTo>
                <a:lnTo>
                  <a:pt x="0" y="0"/>
                </a:lnTo>
                <a:lnTo>
                  <a:pt x="2114" y="0"/>
                </a:lnTo>
                <a:lnTo>
                  <a:pt x="2114" y="581"/>
                </a:lnTo>
                <a:lnTo>
                  <a:pt x="1057" y="581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10" name="Rectangle 10"/>
          <p:cNvSpPr>
            <a:spLocks noChangeArrowheads="1"/>
          </p:cNvSpPr>
          <p:nvPr/>
        </p:nvSpPr>
        <p:spPr bwMode="auto">
          <a:xfrm>
            <a:off x="2225675" y="3230563"/>
            <a:ext cx="838200" cy="184150"/>
          </a:xfrm>
          <a:prstGeom prst="rect">
            <a:avLst/>
          </a:prstGeom>
          <a:solidFill>
            <a:srgbClr val="355E00"/>
          </a:solidFill>
          <a:ln w="0">
            <a:solidFill>
              <a:srgbClr val="FFFFFF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11" name="Freeform 11"/>
          <p:cNvSpPr>
            <a:spLocks/>
          </p:cNvSpPr>
          <p:nvPr/>
        </p:nvSpPr>
        <p:spPr bwMode="auto">
          <a:xfrm>
            <a:off x="2225675" y="3230563"/>
            <a:ext cx="838200" cy="184150"/>
          </a:xfrm>
          <a:custGeom>
            <a:avLst/>
            <a:gdLst/>
            <a:ahLst/>
            <a:cxnLst>
              <a:cxn ang="0">
                <a:pos x="1057" y="581"/>
              </a:cxn>
              <a:cxn ang="0">
                <a:pos x="0" y="581"/>
              </a:cxn>
              <a:cxn ang="0">
                <a:pos x="0" y="0"/>
              </a:cxn>
              <a:cxn ang="0">
                <a:pos x="2114" y="0"/>
              </a:cxn>
              <a:cxn ang="0">
                <a:pos x="2114" y="581"/>
              </a:cxn>
              <a:cxn ang="0">
                <a:pos x="1057" y="581"/>
              </a:cxn>
            </a:cxnLst>
            <a:rect l="0" t="0" r="r" b="b"/>
            <a:pathLst>
              <a:path w="2114" h="581">
                <a:moveTo>
                  <a:pt x="1057" y="581"/>
                </a:moveTo>
                <a:lnTo>
                  <a:pt x="0" y="581"/>
                </a:lnTo>
                <a:lnTo>
                  <a:pt x="0" y="0"/>
                </a:lnTo>
                <a:lnTo>
                  <a:pt x="2114" y="0"/>
                </a:lnTo>
                <a:lnTo>
                  <a:pt x="2114" y="581"/>
                </a:lnTo>
                <a:lnTo>
                  <a:pt x="1057" y="581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12" name="Freeform 12"/>
          <p:cNvSpPr>
            <a:spLocks/>
          </p:cNvSpPr>
          <p:nvPr/>
        </p:nvSpPr>
        <p:spPr bwMode="auto">
          <a:xfrm>
            <a:off x="1595438" y="1204913"/>
            <a:ext cx="630237" cy="20256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7" y="1940"/>
              </a:cxn>
              <a:cxn ang="0">
                <a:pos x="145" y="2743"/>
              </a:cxn>
              <a:cxn ang="0">
                <a:pos x="247" y="3445"/>
              </a:cxn>
              <a:cxn ang="0">
                <a:pos x="367" y="4051"/>
              </a:cxn>
              <a:cxn ang="0">
                <a:pos x="502" y="4570"/>
              </a:cxn>
              <a:cxn ang="0">
                <a:pos x="644" y="5005"/>
              </a:cxn>
              <a:cxn ang="0">
                <a:pos x="792" y="5367"/>
              </a:cxn>
              <a:cxn ang="0">
                <a:pos x="940" y="5661"/>
              </a:cxn>
              <a:cxn ang="0">
                <a:pos x="1083" y="5893"/>
              </a:cxn>
              <a:cxn ang="0">
                <a:pos x="1217" y="6070"/>
              </a:cxn>
              <a:cxn ang="0">
                <a:pos x="1338" y="6201"/>
              </a:cxn>
              <a:cxn ang="0">
                <a:pos x="1439" y="6291"/>
              </a:cxn>
              <a:cxn ang="0">
                <a:pos x="1517" y="6346"/>
              </a:cxn>
              <a:cxn ang="0">
                <a:pos x="1567" y="6374"/>
              </a:cxn>
              <a:cxn ang="0">
                <a:pos x="1581" y="6380"/>
              </a:cxn>
              <a:cxn ang="0">
                <a:pos x="1584" y="6382"/>
              </a:cxn>
              <a:cxn ang="0">
                <a:pos x="1585" y="6382"/>
              </a:cxn>
              <a:cxn ang="0">
                <a:pos x="1585" y="6382"/>
              </a:cxn>
              <a:cxn ang="0">
                <a:pos x="1585" y="6382"/>
              </a:cxn>
              <a:cxn ang="0">
                <a:pos x="1585" y="6382"/>
              </a:cxn>
            </a:cxnLst>
            <a:rect l="0" t="0" r="r" b="b"/>
            <a:pathLst>
              <a:path w="1585" h="6382">
                <a:moveTo>
                  <a:pt x="0" y="0"/>
                </a:moveTo>
                <a:lnTo>
                  <a:pt x="67" y="1940"/>
                </a:lnTo>
                <a:lnTo>
                  <a:pt x="145" y="2743"/>
                </a:lnTo>
                <a:lnTo>
                  <a:pt x="247" y="3445"/>
                </a:lnTo>
                <a:lnTo>
                  <a:pt x="367" y="4051"/>
                </a:lnTo>
                <a:lnTo>
                  <a:pt x="502" y="4570"/>
                </a:lnTo>
                <a:lnTo>
                  <a:pt x="644" y="5005"/>
                </a:lnTo>
                <a:lnTo>
                  <a:pt x="792" y="5367"/>
                </a:lnTo>
                <a:lnTo>
                  <a:pt x="940" y="5661"/>
                </a:lnTo>
                <a:lnTo>
                  <a:pt x="1083" y="5893"/>
                </a:lnTo>
                <a:lnTo>
                  <a:pt x="1217" y="6070"/>
                </a:lnTo>
                <a:lnTo>
                  <a:pt x="1338" y="6201"/>
                </a:lnTo>
                <a:lnTo>
                  <a:pt x="1439" y="6291"/>
                </a:lnTo>
                <a:lnTo>
                  <a:pt x="1517" y="6346"/>
                </a:lnTo>
                <a:lnTo>
                  <a:pt x="1567" y="6374"/>
                </a:lnTo>
                <a:lnTo>
                  <a:pt x="1581" y="6380"/>
                </a:lnTo>
                <a:lnTo>
                  <a:pt x="1584" y="6382"/>
                </a:lnTo>
                <a:lnTo>
                  <a:pt x="1585" y="6382"/>
                </a:lnTo>
                <a:lnTo>
                  <a:pt x="1585" y="6382"/>
                </a:lnTo>
                <a:lnTo>
                  <a:pt x="1585" y="6382"/>
                </a:lnTo>
                <a:lnTo>
                  <a:pt x="1585" y="6382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13" name="Freeform 13"/>
          <p:cNvSpPr>
            <a:spLocks/>
          </p:cNvSpPr>
          <p:nvPr/>
        </p:nvSpPr>
        <p:spPr bwMode="auto">
          <a:xfrm>
            <a:off x="5162550" y="1204913"/>
            <a:ext cx="628650" cy="20256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8" y="1940"/>
              </a:cxn>
              <a:cxn ang="0">
                <a:pos x="146" y="2743"/>
              </a:cxn>
              <a:cxn ang="0">
                <a:pos x="248" y="3445"/>
              </a:cxn>
              <a:cxn ang="0">
                <a:pos x="368" y="4051"/>
              </a:cxn>
              <a:cxn ang="0">
                <a:pos x="502" y="4570"/>
              </a:cxn>
              <a:cxn ang="0">
                <a:pos x="645" y="5005"/>
              </a:cxn>
              <a:cxn ang="0">
                <a:pos x="793" y="5367"/>
              </a:cxn>
              <a:cxn ang="0">
                <a:pos x="941" y="5661"/>
              </a:cxn>
              <a:cxn ang="0">
                <a:pos x="1084" y="5893"/>
              </a:cxn>
              <a:cxn ang="0">
                <a:pos x="1218" y="6070"/>
              </a:cxn>
              <a:cxn ang="0">
                <a:pos x="1339" y="6201"/>
              </a:cxn>
              <a:cxn ang="0">
                <a:pos x="1440" y="6291"/>
              </a:cxn>
              <a:cxn ang="0">
                <a:pos x="1518" y="6346"/>
              </a:cxn>
              <a:cxn ang="0">
                <a:pos x="1568" y="6374"/>
              </a:cxn>
              <a:cxn ang="0">
                <a:pos x="1582" y="6380"/>
              </a:cxn>
              <a:cxn ang="0">
                <a:pos x="1585" y="6382"/>
              </a:cxn>
              <a:cxn ang="0">
                <a:pos x="1586" y="6382"/>
              </a:cxn>
              <a:cxn ang="0">
                <a:pos x="1586" y="6382"/>
              </a:cxn>
              <a:cxn ang="0">
                <a:pos x="1586" y="6382"/>
              </a:cxn>
              <a:cxn ang="0">
                <a:pos x="1586" y="6382"/>
              </a:cxn>
            </a:cxnLst>
            <a:rect l="0" t="0" r="r" b="b"/>
            <a:pathLst>
              <a:path w="1586" h="6382">
                <a:moveTo>
                  <a:pt x="0" y="0"/>
                </a:moveTo>
                <a:lnTo>
                  <a:pt x="68" y="1940"/>
                </a:lnTo>
                <a:lnTo>
                  <a:pt x="146" y="2743"/>
                </a:lnTo>
                <a:lnTo>
                  <a:pt x="248" y="3445"/>
                </a:lnTo>
                <a:lnTo>
                  <a:pt x="368" y="4051"/>
                </a:lnTo>
                <a:lnTo>
                  <a:pt x="502" y="4570"/>
                </a:lnTo>
                <a:lnTo>
                  <a:pt x="645" y="5005"/>
                </a:lnTo>
                <a:lnTo>
                  <a:pt x="793" y="5367"/>
                </a:lnTo>
                <a:lnTo>
                  <a:pt x="941" y="5661"/>
                </a:lnTo>
                <a:lnTo>
                  <a:pt x="1084" y="5893"/>
                </a:lnTo>
                <a:lnTo>
                  <a:pt x="1218" y="6070"/>
                </a:lnTo>
                <a:lnTo>
                  <a:pt x="1339" y="6201"/>
                </a:lnTo>
                <a:lnTo>
                  <a:pt x="1440" y="6291"/>
                </a:lnTo>
                <a:lnTo>
                  <a:pt x="1518" y="6346"/>
                </a:lnTo>
                <a:lnTo>
                  <a:pt x="1568" y="6374"/>
                </a:lnTo>
                <a:lnTo>
                  <a:pt x="1582" y="6380"/>
                </a:lnTo>
                <a:lnTo>
                  <a:pt x="1585" y="6382"/>
                </a:lnTo>
                <a:lnTo>
                  <a:pt x="1586" y="6382"/>
                </a:lnTo>
                <a:lnTo>
                  <a:pt x="1586" y="6382"/>
                </a:lnTo>
                <a:lnTo>
                  <a:pt x="1586" y="6382"/>
                </a:lnTo>
                <a:lnTo>
                  <a:pt x="1586" y="6382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14" name="Freeform 14"/>
          <p:cNvSpPr>
            <a:spLocks/>
          </p:cNvSpPr>
          <p:nvPr/>
        </p:nvSpPr>
        <p:spPr bwMode="auto">
          <a:xfrm>
            <a:off x="6630988" y="1204913"/>
            <a:ext cx="628650" cy="2025650"/>
          </a:xfrm>
          <a:custGeom>
            <a:avLst/>
            <a:gdLst/>
            <a:ahLst/>
            <a:cxnLst>
              <a:cxn ang="0">
                <a:pos x="1586" y="0"/>
              </a:cxn>
              <a:cxn ang="0">
                <a:pos x="1518" y="1940"/>
              </a:cxn>
              <a:cxn ang="0">
                <a:pos x="1440" y="2743"/>
              </a:cxn>
              <a:cxn ang="0">
                <a:pos x="1338" y="3445"/>
              </a:cxn>
              <a:cxn ang="0">
                <a:pos x="1218" y="4051"/>
              </a:cxn>
              <a:cxn ang="0">
                <a:pos x="1083" y="4570"/>
              </a:cxn>
              <a:cxn ang="0">
                <a:pos x="941" y="5005"/>
              </a:cxn>
              <a:cxn ang="0">
                <a:pos x="793" y="5367"/>
              </a:cxn>
              <a:cxn ang="0">
                <a:pos x="645" y="5661"/>
              </a:cxn>
              <a:cxn ang="0">
                <a:pos x="502" y="5893"/>
              </a:cxn>
              <a:cxn ang="0">
                <a:pos x="368" y="6070"/>
              </a:cxn>
              <a:cxn ang="0">
                <a:pos x="247" y="6201"/>
              </a:cxn>
              <a:cxn ang="0">
                <a:pos x="146" y="6291"/>
              </a:cxn>
              <a:cxn ang="0">
                <a:pos x="68" y="6346"/>
              </a:cxn>
              <a:cxn ang="0">
                <a:pos x="18" y="6374"/>
              </a:cxn>
              <a:cxn ang="0">
                <a:pos x="4" y="6380"/>
              </a:cxn>
              <a:cxn ang="0">
                <a:pos x="1" y="6382"/>
              </a:cxn>
              <a:cxn ang="0">
                <a:pos x="0" y="6382"/>
              </a:cxn>
              <a:cxn ang="0">
                <a:pos x="0" y="6382"/>
              </a:cxn>
              <a:cxn ang="0">
                <a:pos x="0" y="6382"/>
              </a:cxn>
              <a:cxn ang="0">
                <a:pos x="0" y="6382"/>
              </a:cxn>
            </a:cxnLst>
            <a:rect l="0" t="0" r="r" b="b"/>
            <a:pathLst>
              <a:path w="1586" h="6382">
                <a:moveTo>
                  <a:pt x="1586" y="0"/>
                </a:moveTo>
                <a:lnTo>
                  <a:pt x="1518" y="1940"/>
                </a:lnTo>
                <a:lnTo>
                  <a:pt x="1440" y="2743"/>
                </a:lnTo>
                <a:lnTo>
                  <a:pt x="1338" y="3445"/>
                </a:lnTo>
                <a:lnTo>
                  <a:pt x="1218" y="4051"/>
                </a:lnTo>
                <a:lnTo>
                  <a:pt x="1083" y="4570"/>
                </a:lnTo>
                <a:lnTo>
                  <a:pt x="941" y="5005"/>
                </a:lnTo>
                <a:lnTo>
                  <a:pt x="793" y="5367"/>
                </a:lnTo>
                <a:lnTo>
                  <a:pt x="645" y="5661"/>
                </a:lnTo>
                <a:lnTo>
                  <a:pt x="502" y="5893"/>
                </a:lnTo>
                <a:lnTo>
                  <a:pt x="368" y="6070"/>
                </a:lnTo>
                <a:lnTo>
                  <a:pt x="247" y="6201"/>
                </a:lnTo>
                <a:lnTo>
                  <a:pt x="146" y="6291"/>
                </a:lnTo>
                <a:lnTo>
                  <a:pt x="68" y="6346"/>
                </a:lnTo>
                <a:lnTo>
                  <a:pt x="18" y="6374"/>
                </a:lnTo>
                <a:lnTo>
                  <a:pt x="4" y="6380"/>
                </a:lnTo>
                <a:lnTo>
                  <a:pt x="1" y="6382"/>
                </a:lnTo>
                <a:lnTo>
                  <a:pt x="0" y="6382"/>
                </a:lnTo>
                <a:lnTo>
                  <a:pt x="0" y="6382"/>
                </a:lnTo>
                <a:lnTo>
                  <a:pt x="0" y="6382"/>
                </a:lnTo>
                <a:lnTo>
                  <a:pt x="0" y="6382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15" name="Freeform 15"/>
          <p:cNvSpPr>
            <a:spLocks/>
          </p:cNvSpPr>
          <p:nvPr/>
        </p:nvSpPr>
        <p:spPr bwMode="auto">
          <a:xfrm>
            <a:off x="3022600" y="1204913"/>
            <a:ext cx="628650" cy="2025650"/>
          </a:xfrm>
          <a:custGeom>
            <a:avLst/>
            <a:gdLst/>
            <a:ahLst/>
            <a:cxnLst>
              <a:cxn ang="0">
                <a:pos x="1586" y="0"/>
              </a:cxn>
              <a:cxn ang="0">
                <a:pos x="1518" y="1940"/>
              </a:cxn>
              <a:cxn ang="0">
                <a:pos x="1440" y="2743"/>
              </a:cxn>
              <a:cxn ang="0">
                <a:pos x="1339" y="3445"/>
              </a:cxn>
              <a:cxn ang="0">
                <a:pos x="1218" y="4051"/>
              </a:cxn>
              <a:cxn ang="0">
                <a:pos x="1084" y="4570"/>
              </a:cxn>
              <a:cxn ang="0">
                <a:pos x="941" y="5005"/>
              </a:cxn>
              <a:cxn ang="0">
                <a:pos x="793" y="5367"/>
              </a:cxn>
              <a:cxn ang="0">
                <a:pos x="645" y="5661"/>
              </a:cxn>
              <a:cxn ang="0">
                <a:pos x="503" y="5893"/>
              </a:cxn>
              <a:cxn ang="0">
                <a:pos x="368" y="6070"/>
              </a:cxn>
              <a:cxn ang="0">
                <a:pos x="248" y="6201"/>
              </a:cxn>
              <a:cxn ang="0">
                <a:pos x="146" y="6291"/>
              </a:cxn>
              <a:cxn ang="0">
                <a:pos x="68" y="6346"/>
              </a:cxn>
              <a:cxn ang="0">
                <a:pos x="18" y="6374"/>
              </a:cxn>
              <a:cxn ang="0">
                <a:pos x="5" y="6380"/>
              </a:cxn>
              <a:cxn ang="0">
                <a:pos x="2" y="6382"/>
              </a:cxn>
              <a:cxn ang="0">
                <a:pos x="0" y="6382"/>
              </a:cxn>
              <a:cxn ang="0">
                <a:pos x="0" y="6382"/>
              </a:cxn>
              <a:cxn ang="0">
                <a:pos x="0" y="6382"/>
              </a:cxn>
              <a:cxn ang="0">
                <a:pos x="0" y="6382"/>
              </a:cxn>
            </a:cxnLst>
            <a:rect l="0" t="0" r="r" b="b"/>
            <a:pathLst>
              <a:path w="1586" h="6382">
                <a:moveTo>
                  <a:pt x="1586" y="0"/>
                </a:moveTo>
                <a:lnTo>
                  <a:pt x="1518" y="1940"/>
                </a:lnTo>
                <a:lnTo>
                  <a:pt x="1440" y="2743"/>
                </a:lnTo>
                <a:lnTo>
                  <a:pt x="1339" y="3445"/>
                </a:lnTo>
                <a:lnTo>
                  <a:pt x="1218" y="4051"/>
                </a:lnTo>
                <a:lnTo>
                  <a:pt x="1084" y="4570"/>
                </a:lnTo>
                <a:lnTo>
                  <a:pt x="941" y="5005"/>
                </a:lnTo>
                <a:lnTo>
                  <a:pt x="793" y="5367"/>
                </a:lnTo>
                <a:lnTo>
                  <a:pt x="645" y="5661"/>
                </a:lnTo>
                <a:lnTo>
                  <a:pt x="503" y="5893"/>
                </a:lnTo>
                <a:lnTo>
                  <a:pt x="368" y="6070"/>
                </a:lnTo>
                <a:lnTo>
                  <a:pt x="248" y="6201"/>
                </a:lnTo>
                <a:lnTo>
                  <a:pt x="146" y="6291"/>
                </a:lnTo>
                <a:lnTo>
                  <a:pt x="68" y="6346"/>
                </a:lnTo>
                <a:lnTo>
                  <a:pt x="18" y="6374"/>
                </a:lnTo>
                <a:lnTo>
                  <a:pt x="5" y="6380"/>
                </a:lnTo>
                <a:lnTo>
                  <a:pt x="2" y="6382"/>
                </a:lnTo>
                <a:lnTo>
                  <a:pt x="0" y="6382"/>
                </a:lnTo>
                <a:lnTo>
                  <a:pt x="0" y="6382"/>
                </a:lnTo>
                <a:lnTo>
                  <a:pt x="0" y="6382"/>
                </a:lnTo>
                <a:lnTo>
                  <a:pt x="0" y="6382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16" name="Freeform 16"/>
          <p:cNvSpPr>
            <a:spLocks/>
          </p:cNvSpPr>
          <p:nvPr/>
        </p:nvSpPr>
        <p:spPr bwMode="auto">
          <a:xfrm>
            <a:off x="4575175" y="1204913"/>
            <a:ext cx="1257300" cy="22098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5" y="1225"/>
              </a:cxn>
              <a:cxn ang="0">
                <a:pos x="136" y="2297"/>
              </a:cxn>
              <a:cxn ang="0">
                <a:pos x="292" y="3228"/>
              </a:cxn>
              <a:cxn ang="0">
                <a:pos x="495" y="4025"/>
              </a:cxn>
              <a:cxn ang="0">
                <a:pos x="735" y="4700"/>
              </a:cxn>
              <a:cxn ang="0">
                <a:pos x="1003" y="5263"/>
              </a:cxn>
              <a:cxn ang="0">
                <a:pos x="1289" y="5723"/>
              </a:cxn>
              <a:cxn ang="0">
                <a:pos x="1585" y="6092"/>
              </a:cxn>
              <a:cxn ang="0">
                <a:pos x="1881" y="6380"/>
              </a:cxn>
              <a:cxn ang="0">
                <a:pos x="2168" y="6596"/>
              </a:cxn>
              <a:cxn ang="0">
                <a:pos x="2435" y="6750"/>
              </a:cxn>
              <a:cxn ang="0">
                <a:pos x="2675" y="6854"/>
              </a:cxn>
              <a:cxn ang="0">
                <a:pos x="2878" y="6916"/>
              </a:cxn>
              <a:cxn ang="0">
                <a:pos x="3034" y="6949"/>
              </a:cxn>
              <a:cxn ang="0">
                <a:pos x="3135" y="6962"/>
              </a:cxn>
              <a:cxn ang="0">
                <a:pos x="3161" y="6963"/>
              </a:cxn>
              <a:cxn ang="0">
                <a:pos x="3169" y="6963"/>
              </a:cxn>
              <a:cxn ang="0">
                <a:pos x="3170" y="6963"/>
              </a:cxn>
              <a:cxn ang="0">
                <a:pos x="3171" y="6963"/>
              </a:cxn>
              <a:cxn ang="0">
                <a:pos x="3171" y="6963"/>
              </a:cxn>
              <a:cxn ang="0">
                <a:pos x="3171" y="6963"/>
              </a:cxn>
            </a:cxnLst>
            <a:rect l="0" t="0" r="r" b="b"/>
            <a:pathLst>
              <a:path w="3171" h="6963">
                <a:moveTo>
                  <a:pt x="0" y="0"/>
                </a:moveTo>
                <a:lnTo>
                  <a:pt x="35" y="1225"/>
                </a:lnTo>
                <a:lnTo>
                  <a:pt x="136" y="2297"/>
                </a:lnTo>
                <a:lnTo>
                  <a:pt x="292" y="3228"/>
                </a:lnTo>
                <a:lnTo>
                  <a:pt x="495" y="4025"/>
                </a:lnTo>
                <a:lnTo>
                  <a:pt x="735" y="4700"/>
                </a:lnTo>
                <a:lnTo>
                  <a:pt x="1003" y="5263"/>
                </a:lnTo>
                <a:lnTo>
                  <a:pt x="1289" y="5723"/>
                </a:lnTo>
                <a:lnTo>
                  <a:pt x="1585" y="6092"/>
                </a:lnTo>
                <a:lnTo>
                  <a:pt x="1881" y="6380"/>
                </a:lnTo>
                <a:lnTo>
                  <a:pt x="2168" y="6596"/>
                </a:lnTo>
                <a:lnTo>
                  <a:pt x="2435" y="6750"/>
                </a:lnTo>
                <a:lnTo>
                  <a:pt x="2675" y="6854"/>
                </a:lnTo>
                <a:lnTo>
                  <a:pt x="2878" y="6916"/>
                </a:lnTo>
                <a:lnTo>
                  <a:pt x="3034" y="6949"/>
                </a:lnTo>
                <a:lnTo>
                  <a:pt x="3135" y="6962"/>
                </a:lnTo>
                <a:lnTo>
                  <a:pt x="3161" y="6963"/>
                </a:lnTo>
                <a:lnTo>
                  <a:pt x="3169" y="6963"/>
                </a:lnTo>
                <a:lnTo>
                  <a:pt x="3170" y="6963"/>
                </a:lnTo>
                <a:lnTo>
                  <a:pt x="3171" y="6963"/>
                </a:lnTo>
                <a:lnTo>
                  <a:pt x="3171" y="6963"/>
                </a:lnTo>
                <a:lnTo>
                  <a:pt x="3171" y="6963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17" name="Freeform 17"/>
          <p:cNvSpPr>
            <a:spLocks/>
          </p:cNvSpPr>
          <p:nvPr/>
        </p:nvSpPr>
        <p:spPr bwMode="auto">
          <a:xfrm>
            <a:off x="3022600" y="1204913"/>
            <a:ext cx="1258888" cy="2209800"/>
          </a:xfrm>
          <a:custGeom>
            <a:avLst/>
            <a:gdLst/>
            <a:ahLst/>
            <a:cxnLst>
              <a:cxn ang="0">
                <a:pos x="3172" y="0"/>
              </a:cxn>
              <a:cxn ang="0">
                <a:pos x="3136" y="1225"/>
              </a:cxn>
              <a:cxn ang="0">
                <a:pos x="3035" y="2297"/>
              </a:cxn>
              <a:cxn ang="0">
                <a:pos x="2879" y="3228"/>
              </a:cxn>
              <a:cxn ang="0">
                <a:pos x="2676" y="4025"/>
              </a:cxn>
              <a:cxn ang="0">
                <a:pos x="2436" y="4700"/>
              </a:cxn>
              <a:cxn ang="0">
                <a:pos x="2168" y="5263"/>
              </a:cxn>
              <a:cxn ang="0">
                <a:pos x="1882" y="5723"/>
              </a:cxn>
              <a:cxn ang="0">
                <a:pos x="1586" y="6092"/>
              </a:cxn>
              <a:cxn ang="0">
                <a:pos x="1290" y="6380"/>
              </a:cxn>
              <a:cxn ang="0">
                <a:pos x="1004" y="6596"/>
              </a:cxn>
              <a:cxn ang="0">
                <a:pos x="736" y="6750"/>
              </a:cxn>
              <a:cxn ang="0">
                <a:pos x="496" y="6854"/>
              </a:cxn>
              <a:cxn ang="0">
                <a:pos x="293" y="6916"/>
              </a:cxn>
              <a:cxn ang="0">
                <a:pos x="137" y="6949"/>
              </a:cxn>
              <a:cxn ang="0">
                <a:pos x="36" y="6962"/>
              </a:cxn>
              <a:cxn ang="0">
                <a:pos x="10" y="6963"/>
              </a:cxn>
              <a:cxn ang="0">
                <a:pos x="3" y="6963"/>
              </a:cxn>
              <a:cxn ang="0">
                <a:pos x="2" y="6963"/>
              </a:cxn>
              <a:cxn ang="0">
                <a:pos x="0" y="6963"/>
              </a:cxn>
              <a:cxn ang="0">
                <a:pos x="0" y="6963"/>
              </a:cxn>
              <a:cxn ang="0">
                <a:pos x="0" y="6963"/>
              </a:cxn>
            </a:cxnLst>
            <a:rect l="0" t="0" r="r" b="b"/>
            <a:pathLst>
              <a:path w="3172" h="6963">
                <a:moveTo>
                  <a:pt x="3172" y="0"/>
                </a:moveTo>
                <a:lnTo>
                  <a:pt x="3136" y="1225"/>
                </a:lnTo>
                <a:lnTo>
                  <a:pt x="3035" y="2297"/>
                </a:lnTo>
                <a:lnTo>
                  <a:pt x="2879" y="3228"/>
                </a:lnTo>
                <a:lnTo>
                  <a:pt x="2676" y="4025"/>
                </a:lnTo>
                <a:lnTo>
                  <a:pt x="2436" y="4700"/>
                </a:lnTo>
                <a:lnTo>
                  <a:pt x="2168" y="5263"/>
                </a:lnTo>
                <a:lnTo>
                  <a:pt x="1882" y="5723"/>
                </a:lnTo>
                <a:lnTo>
                  <a:pt x="1586" y="6092"/>
                </a:lnTo>
                <a:lnTo>
                  <a:pt x="1290" y="6380"/>
                </a:lnTo>
                <a:lnTo>
                  <a:pt x="1004" y="6596"/>
                </a:lnTo>
                <a:lnTo>
                  <a:pt x="736" y="6750"/>
                </a:lnTo>
                <a:lnTo>
                  <a:pt x="496" y="6854"/>
                </a:lnTo>
                <a:lnTo>
                  <a:pt x="293" y="6916"/>
                </a:lnTo>
                <a:lnTo>
                  <a:pt x="137" y="6949"/>
                </a:lnTo>
                <a:lnTo>
                  <a:pt x="36" y="6962"/>
                </a:lnTo>
                <a:lnTo>
                  <a:pt x="10" y="6963"/>
                </a:lnTo>
                <a:lnTo>
                  <a:pt x="3" y="6963"/>
                </a:lnTo>
                <a:lnTo>
                  <a:pt x="2" y="6963"/>
                </a:lnTo>
                <a:lnTo>
                  <a:pt x="0" y="6963"/>
                </a:lnTo>
                <a:lnTo>
                  <a:pt x="0" y="6963"/>
                </a:lnTo>
                <a:lnTo>
                  <a:pt x="0" y="6963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18" name="Freeform 18"/>
          <p:cNvSpPr>
            <a:spLocks/>
          </p:cNvSpPr>
          <p:nvPr/>
        </p:nvSpPr>
        <p:spPr bwMode="auto">
          <a:xfrm>
            <a:off x="2854325" y="1204913"/>
            <a:ext cx="209550" cy="2025650"/>
          </a:xfrm>
          <a:custGeom>
            <a:avLst/>
            <a:gdLst/>
            <a:ahLst/>
            <a:cxnLst>
              <a:cxn ang="0">
                <a:pos x="528" y="0"/>
              </a:cxn>
              <a:cxn ang="0">
                <a:pos x="446" y="3690"/>
              </a:cxn>
              <a:cxn ang="0">
                <a:pos x="361" y="4824"/>
              </a:cxn>
              <a:cxn ang="0">
                <a:pos x="264" y="5585"/>
              </a:cxn>
              <a:cxn ang="0">
                <a:pos x="214" y="5847"/>
              </a:cxn>
              <a:cxn ang="0">
                <a:pos x="167" y="6046"/>
              </a:cxn>
              <a:cxn ang="0">
                <a:pos x="122" y="6187"/>
              </a:cxn>
              <a:cxn ang="0">
                <a:pos x="82" y="6283"/>
              </a:cxn>
              <a:cxn ang="0">
                <a:pos x="64" y="6315"/>
              </a:cxn>
              <a:cxn ang="0">
                <a:pos x="48" y="6341"/>
              </a:cxn>
              <a:cxn ang="0">
                <a:pos x="35" y="6358"/>
              </a:cxn>
              <a:cxn ang="0">
                <a:pos x="22" y="6370"/>
              </a:cxn>
              <a:cxn ang="0">
                <a:pos x="12" y="6377"/>
              </a:cxn>
              <a:cxn ang="0">
                <a:pos x="6" y="6381"/>
              </a:cxn>
              <a:cxn ang="0">
                <a:pos x="1" y="6382"/>
              </a:cxn>
              <a:cxn ang="0">
                <a:pos x="0" y="6382"/>
              </a:cxn>
              <a:cxn ang="0">
                <a:pos x="0" y="6382"/>
              </a:cxn>
              <a:cxn ang="0">
                <a:pos x="0" y="6382"/>
              </a:cxn>
              <a:cxn ang="0">
                <a:pos x="0" y="6382"/>
              </a:cxn>
              <a:cxn ang="0">
                <a:pos x="0" y="6382"/>
              </a:cxn>
            </a:cxnLst>
            <a:rect l="0" t="0" r="r" b="b"/>
            <a:pathLst>
              <a:path w="528" h="6382">
                <a:moveTo>
                  <a:pt x="528" y="0"/>
                </a:moveTo>
                <a:lnTo>
                  <a:pt x="446" y="3690"/>
                </a:lnTo>
                <a:lnTo>
                  <a:pt x="361" y="4824"/>
                </a:lnTo>
                <a:lnTo>
                  <a:pt x="264" y="5585"/>
                </a:lnTo>
                <a:lnTo>
                  <a:pt x="214" y="5847"/>
                </a:lnTo>
                <a:lnTo>
                  <a:pt x="167" y="6046"/>
                </a:lnTo>
                <a:lnTo>
                  <a:pt x="122" y="6187"/>
                </a:lnTo>
                <a:lnTo>
                  <a:pt x="82" y="6283"/>
                </a:lnTo>
                <a:lnTo>
                  <a:pt x="64" y="6315"/>
                </a:lnTo>
                <a:lnTo>
                  <a:pt x="48" y="6341"/>
                </a:lnTo>
                <a:lnTo>
                  <a:pt x="35" y="6358"/>
                </a:lnTo>
                <a:lnTo>
                  <a:pt x="22" y="6370"/>
                </a:lnTo>
                <a:lnTo>
                  <a:pt x="12" y="6377"/>
                </a:lnTo>
                <a:lnTo>
                  <a:pt x="6" y="6381"/>
                </a:lnTo>
                <a:lnTo>
                  <a:pt x="1" y="6382"/>
                </a:lnTo>
                <a:lnTo>
                  <a:pt x="0" y="6382"/>
                </a:lnTo>
                <a:lnTo>
                  <a:pt x="0" y="6382"/>
                </a:lnTo>
                <a:lnTo>
                  <a:pt x="0" y="6382"/>
                </a:lnTo>
                <a:lnTo>
                  <a:pt x="0" y="6382"/>
                </a:lnTo>
                <a:lnTo>
                  <a:pt x="0" y="6382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19" name="Freeform 19"/>
          <p:cNvSpPr>
            <a:spLocks/>
          </p:cNvSpPr>
          <p:nvPr/>
        </p:nvSpPr>
        <p:spPr bwMode="auto">
          <a:xfrm>
            <a:off x="6462713" y="1204913"/>
            <a:ext cx="209550" cy="2025650"/>
          </a:xfrm>
          <a:custGeom>
            <a:avLst/>
            <a:gdLst/>
            <a:ahLst/>
            <a:cxnLst>
              <a:cxn ang="0">
                <a:pos x="529" y="0"/>
              </a:cxn>
              <a:cxn ang="0">
                <a:pos x="446" y="3690"/>
              </a:cxn>
              <a:cxn ang="0">
                <a:pos x="362" y="4824"/>
              </a:cxn>
              <a:cxn ang="0">
                <a:pos x="264" y="5585"/>
              </a:cxn>
              <a:cxn ang="0">
                <a:pos x="215" y="5847"/>
              </a:cxn>
              <a:cxn ang="0">
                <a:pos x="167" y="6046"/>
              </a:cxn>
              <a:cxn ang="0">
                <a:pos x="123" y="6187"/>
              </a:cxn>
              <a:cxn ang="0">
                <a:pos x="83" y="6283"/>
              </a:cxn>
              <a:cxn ang="0">
                <a:pos x="65" y="6315"/>
              </a:cxn>
              <a:cxn ang="0">
                <a:pos x="49" y="6341"/>
              </a:cxn>
              <a:cxn ang="0">
                <a:pos x="35" y="6358"/>
              </a:cxn>
              <a:cxn ang="0">
                <a:pos x="22" y="6370"/>
              </a:cxn>
              <a:cxn ang="0">
                <a:pos x="13" y="6377"/>
              </a:cxn>
              <a:cxn ang="0">
                <a:pos x="7" y="6381"/>
              </a:cxn>
              <a:cxn ang="0">
                <a:pos x="1" y="6382"/>
              </a:cxn>
              <a:cxn ang="0">
                <a:pos x="0" y="6382"/>
              </a:cxn>
              <a:cxn ang="0">
                <a:pos x="0" y="6382"/>
              </a:cxn>
              <a:cxn ang="0">
                <a:pos x="0" y="6382"/>
              </a:cxn>
              <a:cxn ang="0">
                <a:pos x="0" y="6382"/>
              </a:cxn>
              <a:cxn ang="0">
                <a:pos x="0" y="6382"/>
              </a:cxn>
            </a:cxnLst>
            <a:rect l="0" t="0" r="r" b="b"/>
            <a:pathLst>
              <a:path w="529" h="6382">
                <a:moveTo>
                  <a:pt x="529" y="0"/>
                </a:moveTo>
                <a:lnTo>
                  <a:pt x="446" y="3690"/>
                </a:lnTo>
                <a:lnTo>
                  <a:pt x="362" y="4824"/>
                </a:lnTo>
                <a:lnTo>
                  <a:pt x="264" y="5585"/>
                </a:lnTo>
                <a:lnTo>
                  <a:pt x="215" y="5847"/>
                </a:lnTo>
                <a:lnTo>
                  <a:pt x="167" y="6046"/>
                </a:lnTo>
                <a:lnTo>
                  <a:pt x="123" y="6187"/>
                </a:lnTo>
                <a:lnTo>
                  <a:pt x="83" y="6283"/>
                </a:lnTo>
                <a:lnTo>
                  <a:pt x="65" y="6315"/>
                </a:lnTo>
                <a:lnTo>
                  <a:pt x="49" y="6341"/>
                </a:lnTo>
                <a:lnTo>
                  <a:pt x="35" y="6358"/>
                </a:lnTo>
                <a:lnTo>
                  <a:pt x="22" y="6370"/>
                </a:lnTo>
                <a:lnTo>
                  <a:pt x="13" y="6377"/>
                </a:lnTo>
                <a:lnTo>
                  <a:pt x="7" y="6381"/>
                </a:lnTo>
                <a:lnTo>
                  <a:pt x="1" y="6382"/>
                </a:lnTo>
                <a:lnTo>
                  <a:pt x="0" y="6382"/>
                </a:lnTo>
                <a:lnTo>
                  <a:pt x="0" y="6382"/>
                </a:lnTo>
                <a:lnTo>
                  <a:pt x="0" y="6382"/>
                </a:lnTo>
                <a:lnTo>
                  <a:pt x="0" y="6382"/>
                </a:lnTo>
                <a:lnTo>
                  <a:pt x="0" y="6382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20" name="Freeform 20"/>
          <p:cNvSpPr>
            <a:spLocks/>
          </p:cNvSpPr>
          <p:nvPr/>
        </p:nvSpPr>
        <p:spPr bwMode="auto">
          <a:xfrm>
            <a:off x="5707063" y="1204913"/>
            <a:ext cx="209550" cy="20256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2" y="3690"/>
              </a:cxn>
              <a:cxn ang="0">
                <a:pos x="167" y="4824"/>
              </a:cxn>
              <a:cxn ang="0">
                <a:pos x="264" y="5585"/>
              </a:cxn>
              <a:cxn ang="0">
                <a:pos x="313" y="5847"/>
              </a:cxn>
              <a:cxn ang="0">
                <a:pos x="361" y="6046"/>
              </a:cxn>
              <a:cxn ang="0">
                <a:pos x="405" y="6187"/>
              </a:cxn>
              <a:cxn ang="0">
                <a:pos x="446" y="6283"/>
              </a:cxn>
              <a:cxn ang="0">
                <a:pos x="464" y="6315"/>
              </a:cxn>
              <a:cxn ang="0">
                <a:pos x="479" y="6341"/>
              </a:cxn>
              <a:cxn ang="0">
                <a:pos x="493" y="6358"/>
              </a:cxn>
              <a:cxn ang="0">
                <a:pos x="506" y="6370"/>
              </a:cxn>
              <a:cxn ang="0">
                <a:pos x="515" y="6377"/>
              </a:cxn>
              <a:cxn ang="0">
                <a:pos x="522" y="6381"/>
              </a:cxn>
              <a:cxn ang="0">
                <a:pos x="527" y="6382"/>
              </a:cxn>
              <a:cxn ang="0">
                <a:pos x="528" y="6382"/>
              </a:cxn>
              <a:cxn ang="0">
                <a:pos x="528" y="6382"/>
              </a:cxn>
              <a:cxn ang="0">
                <a:pos x="528" y="6382"/>
              </a:cxn>
              <a:cxn ang="0">
                <a:pos x="528" y="6382"/>
              </a:cxn>
              <a:cxn ang="0">
                <a:pos x="528" y="6382"/>
              </a:cxn>
            </a:cxnLst>
            <a:rect l="0" t="0" r="r" b="b"/>
            <a:pathLst>
              <a:path w="528" h="6382">
                <a:moveTo>
                  <a:pt x="0" y="0"/>
                </a:moveTo>
                <a:lnTo>
                  <a:pt x="82" y="3690"/>
                </a:lnTo>
                <a:lnTo>
                  <a:pt x="167" y="4824"/>
                </a:lnTo>
                <a:lnTo>
                  <a:pt x="264" y="5585"/>
                </a:lnTo>
                <a:lnTo>
                  <a:pt x="313" y="5847"/>
                </a:lnTo>
                <a:lnTo>
                  <a:pt x="361" y="6046"/>
                </a:lnTo>
                <a:lnTo>
                  <a:pt x="405" y="6187"/>
                </a:lnTo>
                <a:lnTo>
                  <a:pt x="446" y="6283"/>
                </a:lnTo>
                <a:lnTo>
                  <a:pt x="464" y="6315"/>
                </a:lnTo>
                <a:lnTo>
                  <a:pt x="479" y="6341"/>
                </a:lnTo>
                <a:lnTo>
                  <a:pt x="493" y="6358"/>
                </a:lnTo>
                <a:lnTo>
                  <a:pt x="506" y="6370"/>
                </a:lnTo>
                <a:lnTo>
                  <a:pt x="515" y="6377"/>
                </a:lnTo>
                <a:lnTo>
                  <a:pt x="522" y="6381"/>
                </a:lnTo>
                <a:lnTo>
                  <a:pt x="527" y="6382"/>
                </a:lnTo>
                <a:lnTo>
                  <a:pt x="528" y="6382"/>
                </a:lnTo>
                <a:lnTo>
                  <a:pt x="528" y="6382"/>
                </a:lnTo>
                <a:lnTo>
                  <a:pt x="528" y="6382"/>
                </a:lnTo>
                <a:lnTo>
                  <a:pt x="528" y="6382"/>
                </a:lnTo>
                <a:lnTo>
                  <a:pt x="528" y="6382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21" name="Freeform 21"/>
          <p:cNvSpPr>
            <a:spLocks/>
          </p:cNvSpPr>
          <p:nvPr/>
        </p:nvSpPr>
        <p:spPr bwMode="auto">
          <a:xfrm>
            <a:off x="2182813" y="1204913"/>
            <a:ext cx="209550" cy="20256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3" y="3690"/>
              </a:cxn>
              <a:cxn ang="0">
                <a:pos x="167" y="4824"/>
              </a:cxn>
              <a:cxn ang="0">
                <a:pos x="265" y="5585"/>
              </a:cxn>
              <a:cxn ang="0">
                <a:pos x="314" y="5847"/>
              </a:cxn>
              <a:cxn ang="0">
                <a:pos x="362" y="6046"/>
              </a:cxn>
              <a:cxn ang="0">
                <a:pos x="406" y="6187"/>
              </a:cxn>
              <a:cxn ang="0">
                <a:pos x="446" y="6283"/>
              </a:cxn>
              <a:cxn ang="0">
                <a:pos x="464" y="6315"/>
              </a:cxn>
              <a:cxn ang="0">
                <a:pos x="480" y="6341"/>
              </a:cxn>
              <a:cxn ang="0">
                <a:pos x="494" y="6358"/>
              </a:cxn>
              <a:cxn ang="0">
                <a:pos x="507" y="6370"/>
              </a:cxn>
              <a:cxn ang="0">
                <a:pos x="516" y="6377"/>
              </a:cxn>
              <a:cxn ang="0">
                <a:pos x="523" y="6381"/>
              </a:cxn>
              <a:cxn ang="0">
                <a:pos x="528" y="6382"/>
              </a:cxn>
              <a:cxn ang="0">
                <a:pos x="529" y="6382"/>
              </a:cxn>
              <a:cxn ang="0">
                <a:pos x="529" y="6382"/>
              </a:cxn>
              <a:cxn ang="0">
                <a:pos x="529" y="6382"/>
              </a:cxn>
              <a:cxn ang="0">
                <a:pos x="529" y="6382"/>
              </a:cxn>
              <a:cxn ang="0">
                <a:pos x="529" y="6382"/>
              </a:cxn>
            </a:cxnLst>
            <a:rect l="0" t="0" r="r" b="b"/>
            <a:pathLst>
              <a:path w="529" h="6382">
                <a:moveTo>
                  <a:pt x="0" y="0"/>
                </a:moveTo>
                <a:lnTo>
                  <a:pt x="83" y="3690"/>
                </a:lnTo>
                <a:lnTo>
                  <a:pt x="167" y="4824"/>
                </a:lnTo>
                <a:lnTo>
                  <a:pt x="265" y="5585"/>
                </a:lnTo>
                <a:lnTo>
                  <a:pt x="314" y="5847"/>
                </a:lnTo>
                <a:lnTo>
                  <a:pt x="362" y="6046"/>
                </a:lnTo>
                <a:lnTo>
                  <a:pt x="406" y="6187"/>
                </a:lnTo>
                <a:lnTo>
                  <a:pt x="446" y="6283"/>
                </a:lnTo>
                <a:lnTo>
                  <a:pt x="464" y="6315"/>
                </a:lnTo>
                <a:lnTo>
                  <a:pt x="480" y="6341"/>
                </a:lnTo>
                <a:lnTo>
                  <a:pt x="494" y="6358"/>
                </a:lnTo>
                <a:lnTo>
                  <a:pt x="507" y="6370"/>
                </a:lnTo>
                <a:lnTo>
                  <a:pt x="516" y="6377"/>
                </a:lnTo>
                <a:lnTo>
                  <a:pt x="523" y="6381"/>
                </a:lnTo>
                <a:lnTo>
                  <a:pt x="528" y="6382"/>
                </a:lnTo>
                <a:lnTo>
                  <a:pt x="529" y="6382"/>
                </a:lnTo>
                <a:lnTo>
                  <a:pt x="529" y="6382"/>
                </a:lnTo>
                <a:lnTo>
                  <a:pt x="529" y="6382"/>
                </a:lnTo>
                <a:lnTo>
                  <a:pt x="529" y="6382"/>
                </a:lnTo>
                <a:lnTo>
                  <a:pt x="529" y="6382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22" name="Freeform 22"/>
          <p:cNvSpPr>
            <a:spLocks/>
          </p:cNvSpPr>
          <p:nvPr/>
        </p:nvSpPr>
        <p:spPr bwMode="auto">
          <a:xfrm>
            <a:off x="6630988" y="1204913"/>
            <a:ext cx="1257300" cy="2209800"/>
          </a:xfrm>
          <a:custGeom>
            <a:avLst/>
            <a:gdLst/>
            <a:ahLst/>
            <a:cxnLst>
              <a:cxn ang="0">
                <a:pos x="3171" y="0"/>
              </a:cxn>
              <a:cxn ang="0">
                <a:pos x="3135" y="1225"/>
              </a:cxn>
              <a:cxn ang="0">
                <a:pos x="3035" y="2297"/>
              </a:cxn>
              <a:cxn ang="0">
                <a:pos x="2878" y="3228"/>
              </a:cxn>
              <a:cxn ang="0">
                <a:pos x="2675" y="4025"/>
              </a:cxn>
              <a:cxn ang="0">
                <a:pos x="2435" y="4700"/>
              </a:cxn>
              <a:cxn ang="0">
                <a:pos x="2168" y="5263"/>
              </a:cxn>
              <a:cxn ang="0">
                <a:pos x="1882" y="5723"/>
              </a:cxn>
              <a:cxn ang="0">
                <a:pos x="1586" y="6092"/>
              </a:cxn>
              <a:cxn ang="0">
                <a:pos x="1290" y="6380"/>
              </a:cxn>
              <a:cxn ang="0">
                <a:pos x="1003" y="6596"/>
              </a:cxn>
              <a:cxn ang="0">
                <a:pos x="736" y="6750"/>
              </a:cxn>
              <a:cxn ang="0">
                <a:pos x="496" y="6854"/>
              </a:cxn>
              <a:cxn ang="0">
                <a:pos x="293" y="6916"/>
              </a:cxn>
              <a:cxn ang="0">
                <a:pos x="136" y="6949"/>
              </a:cxn>
              <a:cxn ang="0">
                <a:pos x="36" y="6962"/>
              </a:cxn>
              <a:cxn ang="0">
                <a:pos x="10" y="6963"/>
              </a:cxn>
              <a:cxn ang="0">
                <a:pos x="2" y="6963"/>
              </a:cxn>
              <a:cxn ang="0">
                <a:pos x="1" y="6963"/>
              </a:cxn>
              <a:cxn ang="0">
                <a:pos x="0" y="6963"/>
              </a:cxn>
              <a:cxn ang="0">
                <a:pos x="0" y="6963"/>
              </a:cxn>
              <a:cxn ang="0">
                <a:pos x="0" y="6963"/>
              </a:cxn>
            </a:cxnLst>
            <a:rect l="0" t="0" r="r" b="b"/>
            <a:pathLst>
              <a:path w="3171" h="6963">
                <a:moveTo>
                  <a:pt x="3171" y="0"/>
                </a:moveTo>
                <a:lnTo>
                  <a:pt x="3135" y="1225"/>
                </a:lnTo>
                <a:lnTo>
                  <a:pt x="3035" y="2297"/>
                </a:lnTo>
                <a:lnTo>
                  <a:pt x="2878" y="3228"/>
                </a:lnTo>
                <a:lnTo>
                  <a:pt x="2675" y="4025"/>
                </a:lnTo>
                <a:lnTo>
                  <a:pt x="2435" y="4700"/>
                </a:lnTo>
                <a:lnTo>
                  <a:pt x="2168" y="5263"/>
                </a:lnTo>
                <a:lnTo>
                  <a:pt x="1882" y="5723"/>
                </a:lnTo>
                <a:lnTo>
                  <a:pt x="1586" y="6092"/>
                </a:lnTo>
                <a:lnTo>
                  <a:pt x="1290" y="6380"/>
                </a:lnTo>
                <a:lnTo>
                  <a:pt x="1003" y="6596"/>
                </a:lnTo>
                <a:lnTo>
                  <a:pt x="736" y="6750"/>
                </a:lnTo>
                <a:lnTo>
                  <a:pt x="496" y="6854"/>
                </a:lnTo>
                <a:lnTo>
                  <a:pt x="293" y="6916"/>
                </a:lnTo>
                <a:lnTo>
                  <a:pt x="136" y="6949"/>
                </a:lnTo>
                <a:lnTo>
                  <a:pt x="36" y="6962"/>
                </a:lnTo>
                <a:lnTo>
                  <a:pt x="10" y="6963"/>
                </a:lnTo>
                <a:lnTo>
                  <a:pt x="2" y="6963"/>
                </a:lnTo>
                <a:lnTo>
                  <a:pt x="1" y="6963"/>
                </a:lnTo>
                <a:lnTo>
                  <a:pt x="0" y="6963"/>
                </a:lnTo>
                <a:lnTo>
                  <a:pt x="0" y="6963"/>
                </a:lnTo>
                <a:lnTo>
                  <a:pt x="0" y="6963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23" name="Freeform 23"/>
          <p:cNvSpPr>
            <a:spLocks/>
          </p:cNvSpPr>
          <p:nvPr/>
        </p:nvSpPr>
        <p:spPr bwMode="auto">
          <a:xfrm>
            <a:off x="1008063" y="1204913"/>
            <a:ext cx="1258887" cy="22098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" y="1225"/>
              </a:cxn>
              <a:cxn ang="0">
                <a:pos x="136" y="2297"/>
              </a:cxn>
              <a:cxn ang="0">
                <a:pos x="293" y="3228"/>
              </a:cxn>
              <a:cxn ang="0">
                <a:pos x="495" y="4025"/>
              </a:cxn>
              <a:cxn ang="0">
                <a:pos x="735" y="4700"/>
              </a:cxn>
              <a:cxn ang="0">
                <a:pos x="1003" y="5263"/>
              </a:cxn>
              <a:cxn ang="0">
                <a:pos x="1289" y="5723"/>
              </a:cxn>
              <a:cxn ang="0">
                <a:pos x="1585" y="6092"/>
              </a:cxn>
              <a:cxn ang="0">
                <a:pos x="1881" y="6380"/>
              </a:cxn>
              <a:cxn ang="0">
                <a:pos x="2168" y="6596"/>
              </a:cxn>
              <a:cxn ang="0">
                <a:pos x="2435" y="6750"/>
              </a:cxn>
              <a:cxn ang="0">
                <a:pos x="2675" y="6854"/>
              </a:cxn>
              <a:cxn ang="0">
                <a:pos x="2878" y="6916"/>
              </a:cxn>
              <a:cxn ang="0">
                <a:pos x="3034" y="6949"/>
              </a:cxn>
              <a:cxn ang="0">
                <a:pos x="3135" y="6962"/>
              </a:cxn>
              <a:cxn ang="0">
                <a:pos x="3161" y="6963"/>
              </a:cxn>
              <a:cxn ang="0">
                <a:pos x="3169" y="6963"/>
              </a:cxn>
              <a:cxn ang="0">
                <a:pos x="3170" y="6963"/>
              </a:cxn>
              <a:cxn ang="0">
                <a:pos x="3171" y="6963"/>
              </a:cxn>
              <a:cxn ang="0">
                <a:pos x="3171" y="6963"/>
              </a:cxn>
              <a:cxn ang="0">
                <a:pos x="3171" y="6963"/>
              </a:cxn>
            </a:cxnLst>
            <a:rect l="0" t="0" r="r" b="b"/>
            <a:pathLst>
              <a:path w="3171" h="6963">
                <a:moveTo>
                  <a:pt x="0" y="0"/>
                </a:moveTo>
                <a:lnTo>
                  <a:pt x="36" y="1225"/>
                </a:lnTo>
                <a:lnTo>
                  <a:pt x="136" y="2297"/>
                </a:lnTo>
                <a:lnTo>
                  <a:pt x="293" y="3228"/>
                </a:lnTo>
                <a:lnTo>
                  <a:pt x="495" y="4025"/>
                </a:lnTo>
                <a:lnTo>
                  <a:pt x="735" y="4700"/>
                </a:lnTo>
                <a:lnTo>
                  <a:pt x="1003" y="5263"/>
                </a:lnTo>
                <a:lnTo>
                  <a:pt x="1289" y="5723"/>
                </a:lnTo>
                <a:lnTo>
                  <a:pt x="1585" y="6092"/>
                </a:lnTo>
                <a:lnTo>
                  <a:pt x="1881" y="6380"/>
                </a:lnTo>
                <a:lnTo>
                  <a:pt x="2168" y="6596"/>
                </a:lnTo>
                <a:lnTo>
                  <a:pt x="2435" y="6750"/>
                </a:lnTo>
                <a:lnTo>
                  <a:pt x="2675" y="6854"/>
                </a:lnTo>
                <a:lnTo>
                  <a:pt x="2878" y="6916"/>
                </a:lnTo>
                <a:lnTo>
                  <a:pt x="3034" y="6949"/>
                </a:lnTo>
                <a:lnTo>
                  <a:pt x="3135" y="6962"/>
                </a:lnTo>
                <a:lnTo>
                  <a:pt x="3161" y="6963"/>
                </a:lnTo>
                <a:lnTo>
                  <a:pt x="3169" y="6963"/>
                </a:lnTo>
                <a:lnTo>
                  <a:pt x="3170" y="6963"/>
                </a:lnTo>
                <a:lnTo>
                  <a:pt x="3171" y="6963"/>
                </a:lnTo>
                <a:lnTo>
                  <a:pt x="3171" y="6963"/>
                </a:lnTo>
                <a:lnTo>
                  <a:pt x="3171" y="6963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24" name="Freeform 24"/>
          <p:cNvSpPr>
            <a:spLocks/>
          </p:cNvSpPr>
          <p:nvPr/>
        </p:nvSpPr>
        <p:spPr bwMode="auto">
          <a:xfrm>
            <a:off x="4165600" y="1306513"/>
            <a:ext cx="525463" cy="454025"/>
          </a:xfrm>
          <a:custGeom>
            <a:avLst/>
            <a:gdLst/>
            <a:ahLst/>
            <a:cxnLst>
              <a:cxn ang="0">
                <a:pos x="1964" y="792"/>
              </a:cxn>
              <a:cxn ang="0">
                <a:pos x="1665" y="344"/>
              </a:cxn>
              <a:cxn ang="0">
                <a:pos x="1464" y="1166"/>
              </a:cxn>
              <a:cxn ang="0">
                <a:pos x="771" y="661"/>
              </a:cxn>
              <a:cxn ang="0">
                <a:pos x="920" y="1427"/>
              </a:cxn>
              <a:cxn ang="0">
                <a:pos x="201" y="1511"/>
              </a:cxn>
              <a:cxn ang="0">
                <a:pos x="673" y="2118"/>
              </a:cxn>
              <a:cxn ang="0">
                <a:pos x="0" y="2352"/>
              </a:cxn>
              <a:cxn ang="0">
                <a:pos x="570" y="2808"/>
              </a:cxn>
              <a:cxn ang="0">
                <a:pos x="219" y="3256"/>
              </a:cxn>
              <a:cxn ang="0">
                <a:pos x="822" y="3332"/>
              </a:cxn>
              <a:cxn ang="0">
                <a:pos x="842" y="3947"/>
              </a:cxn>
              <a:cxn ang="0">
                <a:pos x="1289" y="3311"/>
              </a:cxn>
              <a:cxn ang="0">
                <a:pos x="1489" y="3601"/>
              </a:cxn>
              <a:cxn ang="0">
                <a:pos x="1690" y="3174"/>
              </a:cxn>
              <a:cxn ang="0">
                <a:pos x="1989" y="3443"/>
              </a:cxn>
              <a:cxn ang="0">
                <a:pos x="2086" y="2911"/>
              </a:cxn>
              <a:cxn ang="0">
                <a:pos x="2560" y="3174"/>
              </a:cxn>
              <a:cxn ang="0">
                <a:pos x="2507" y="2621"/>
              </a:cxn>
              <a:cxn ang="0">
                <a:pos x="3234" y="2856"/>
              </a:cxn>
              <a:cxn ang="0">
                <a:pos x="2806" y="2249"/>
              </a:cxn>
              <a:cxn ang="0">
                <a:pos x="3130" y="2062"/>
              </a:cxn>
              <a:cxn ang="0">
                <a:pos x="2910" y="1717"/>
              </a:cxn>
              <a:cxn ang="0">
                <a:pos x="3701" y="1214"/>
              </a:cxn>
              <a:cxn ang="0">
                <a:pos x="2806" y="1193"/>
              </a:cxn>
              <a:cxn ang="0">
                <a:pos x="3084" y="579"/>
              </a:cxn>
              <a:cxn ang="0">
                <a:pos x="2488" y="1055"/>
              </a:cxn>
              <a:cxn ang="0">
                <a:pos x="2534" y="0"/>
              </a:cxn>
              <a:cxn ang="0">
                <a:pos x="1964" y="792"/>
              </a:cxn>
            </a:cxnLst>
            <a:rect l="0" t="0" r="r" b="b"/>
            <a:pathLst>
              <a:path w="3701" h="3947">
                <a:moveTo>
                  <a:pt x="1964" y="792"/>
                </a:moveTo>
                <a:lnTo>
                  <a:pt x="1665" y="344"/>
                </a:lnTo>
                <a:lnTo>
                  <a:pt x="1464" y="1166"/>
                </a:lnTo>
                <a:lnTo>
                  <a:pt x="771" y="661"/>
                </a:lnTo>
                <a:lnTo>
                  <a:pt x="920" y="1427"/>
                </a:lnTo>
                <a:lnTo>
                  <a:pt x="201" y="1511"/>
                </a:lnTo>
                <a:lnTo>
                  <a:pt x="673" y="2118"/>
                </a:lnTo>
                <a:lnTo>
                  <a:pt x="0" y="2352"/>
                </a:lnTo>
                <a:lnTo>
                  <a:pt x="570" y="2808"/>
                </a:lnTo>
                <a:lnTo>
                  <a:pt x="219" y="3256"/>
                </a:lnTo>
                <a:lnTo>
                  <a:pt x="822" y="3332"/>
                </a:lnTo>
                <a:lnTo>
                  <a:pt x="842" y="3947"/>
                </a:lnTo>
                <a:lnTo>
                  <a:pt x="1289" y="3311"/>
                </a:lnTo>
                <a:lnTo>
                  <a:pt x="1489" y="3601"/>
                </a:lnTo>
                <a:lnTo>
                  <a:pt x="1690" y="3174"/>
                </a:lnTo>
                <a:lnTo>
                  <a:pt x="1989" y="3443"/>
                </a:lnTo>
                <a:lnTo>
                  <a:pt x="2086" y="2911"/>
                </a:lnTo>
                <a:lnTo>
                  <a:pt x="2560" y="3174"/>
                </a:lnTo>
                <a:lnTo>
                  <a:pt x="2507" y="2621"/>
                </a:lnTo>
                <a:lnTo>
                  <a:pt x="3234" y="2856"/>
                </a:lnTo>
                <a:lnTo>
                  <a:pt x="2806" y="2249"/>
                </a:lnTo>
                <a:lnTo>
                  <a:pt x="3130" y="2062"/>
                </a:lnTo>
                <a:lnTo>
                  <a:pt x="2910" y="1717"/>
                </a:lnTo>
                <a:lnTo>
                  <a:pt x="3701" y="1214"/>
                </a:lnTo>
                <a:lnTo>
                  <a:pt x="2806" y="1193"/>
                </a:lnTo>
                <a:lnTo>
                  <a:pt x="3084" y="579"/>
                </a:lnTo>
                <a:lnTo>
                  <a:pt x="2488" y="1055"/>
                </a:lnTo>
                <a:lnTo>
                  <a:pt x="2534" y="0"/>
                </a:lnTo>
                <a:lnTo>
                  <a:pt x="1964" y="792"/>
                </a:lnTo>
                <a:close/>
              </a:path>
            </a:pathLst>
          </a:custGeom>
          <a:solidFill>
            <a:srgbClr val="E6FF00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25" name="Freeform 25"/>
          <p:cNvSpPr>
            <a:spLocks/>
          </p:cNvSpPr>
          <p:nvPr/>
        </p:nvSpPr>
        <p:spPr bwMode="auto">
          <a:xfrm>
            <a:off x="4313238" y="1166813"/>
            <a:ext cx="122237" cy="174625"/>
          </a:xfrm>
          <a:custGeom>
            <a:avLst/>
            <a:gdLst/>
            <a:ahLst/>
            <a:cxnLst>
              <a:cxn ang="0">
                <a:pos x="264" y="549"/>
              </a:cxn>
              <a:cxn ang="0">
                <a:pos x="0" y="82"/>
              </a:cxn>
              <a:cxn ang="0">
                <a:pos x="308" y="0"/>
              </a:cxn>
              <a:cxn ang="0">
                <a:pos x="264" y="549"/>
              </a:cxn>
            </a:cxnLst>
            <a:rect l="0" t="0" r="r" b="b"/>
            <a:pathLst>
              <a:path w="308" h="549">
                <a:moveTo>
                  <a:pt x="264" y="549"/>
                </a:moveTo>
                <a:lnTo>
                  <a:pt x="0" y="82"/>
                </a:lnTo>
                <a:lnTo>
                  <a:pt x="308" y="0"/>
                </a:lnTo>
                <a:lnTo>
                  <a:pt x="264" y="54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26" name="Freeform 26"/>
          <p:cNvSpPr>
            <a:spLocks/>
          </p:cNvSpPr>
          <p:nvPr/>
        </p:nvSpPr>
        <p:spPr bwMode="auto">
          <a:xfrm>
            <a:off x="4206875" y="82550"/>
            <a:ext cx="301625" cy="1130300"/>
          </a:xfrm>
          <a:custGeom>
            <a:avLst/>
            <a:gdLst/>
            <a:ahLst/>
            <a:cxnLst>
              <a:cxn ang="0">
                <a:pos x="380" y="0"/>
              </a:cxn>
              <a:cxn ang="0">
                <a:pos x="380" y="42"/>
              </a:cxn>
              <a:cxn ang="0">
                <a:pos x="384" y="84"/>
              </a:cxn>
              <a:cxn ang="0">
                <a:pos x="394" y="127"/>
              </a:cxn>
              <a:cxn ang="0">
                <a:pos x="409" y="168"/>
              </a:cxn>
              <a:cxn ang="0">
                <a:pos x="447" y="253"/>
              </a:cxn>
              <a:cxn ang="0">
                <a:pos x="495" y="339"/>
              </a:cxn>
              <a:cxn ang="0">
                <a:pos x="605" y="510"/>
              </a:cxn>
              <a:cxn ang="0">
                <a:pos x="658" y="594"/>
              </a:cxn>
              <a:cxn ang="0">
                <a:pos x="704" y="680"/>
              </a:cxn>
              <a:cxn ang="0">
                <a:pos x="737" y="765"/>
              </a:cxn>
              <a:cxn ang="0">
                <a:pos x="749" y="807"/>
              </a:cxn>
              <a:cxn ang="0">
                <a:pos x="755" y="850"/>
              </a:cxn>
              <a:cxn ang="0">
                <a:pos x="757" y="891"/>
              </a:cxn>
              <a:cxn ang="0">
                <a:pos x="753" y="933"/>
              </a:cxn>
              <a:cxn ang="0">
                <a:pos x="743" y="975"/>
              </a:cxn>
              <a:cxn ang="0">
                <a:pos x="726" y="1017"/>
              </a:cxn>
              <a:cxn ang="0">
                <a:pos x="700" y="1057"/>
              </a:cxn>
              <a:cxn ang="0">
                <a:pos x="669" y="1099"/>
              </a:cxn>
              <a:cxn ang="0">
                <a:pos x="627" y="1140"/>
              </a:cxn>
              <a:cxn ang="0">
                <a:pos x="578" y="1180"/>
              </a:cxn>
              <a:cxn ang="0">
                <a:pos x="449" y="1260"/>
              </a:cxn>
              <a:cxn ang="0">
                <a:pos x="278" y="1340"/>
              </a:cxn>
              <a:cxn ang="0">
                <a:pos x="195" y="1379"/>
              </a:cxn>
              <a:cxn ang="0">
                <a:pos x="129" y="1418"/>
              </a:cxn>
              <a:cxn ang="0">
                <a:pos x="78" y="1459"/>
              </a:cxn>
              <a:cxn ang="0">
                <a:pos x="40" y="1502"/>
              </a:cxn>
              <a:cxn ang="0">
                <a:pos x="15" y="1546"/>
              </a:cxn>
              <a:cxn ang="0">
                <a:pos x="2" y="1591"/>
              </a:cxn>
              <a:cxn ang="0">
                <a:pos x="0" y="1639"/>
              </a:cxn>
              <a:cxn ang="0">
                <a:pos x="7" y="1687"/>
              </a:cxn>
              <a:cxn ang="0">
                <a:pos x="23" y="1737"/>
              </a:cxn>
              <a:cxn ang="0">
                <a:pos x="47" y="1788"/>
              </a:cxn>
              <a:cxn ang="0">
                <a:pos x="113" y="1894"/>
              </a:cxn>
              <a:cxn ang="0">
                <a:pos x="287" y="2118"/>
              </a:cxn>
              <a:cxn ang="0">
                <a:pos x="380" y="2235"/>
              </a:cxn>
              <a:cxn ang="0">
                <a:pos x="464" y="2356"/>
              </a:cxn>
              <a:cxn ang="0">
                <a:pos x="532" y="2480"/>
              </a:cxn>
              <a:cxn ang="0">
                <a:pos x="558" y="2543"/>
              </a:cxn>
              <a:cxn ang="0">
                <a:pos x="576" y="2607"/>
              </a:cxn>
              <a:cxn ang="0">
                <a:pos x="585" y="2670"/>
              </a:cxn>
              <a:cxn ang="0">
                <a:pos x="585" y="2734"/>
              </a:cxn>
              <a:cxn ang="0">
                <a:pos x="575" y="2799"/>
              </a:cxn>
              <a:cxn ang="0">
                <a:pos x="553" y="2864"/>
              </a:cxn>
              <a:cxn ang="0">
                <a:pos x="519" y="2929"/>
              </a:cxn>
              <a:cxn ang="0">
                <a:pos x="471" y="2995"/>
              </a:cxn>
              <a:cxn ang="0">
                <a:pos x="408" y="3060"/>
              </a:cxn>
              <a:cxn ang="0">
                <a:pos x="329" y="3127"/>
              </a:cxn>
              <a:cxn ang="0">
                <a:pos x="451" y="3561"/>
              </a:cxn>
            </a:cxnLst>
            <a:rect l="0" t="0" r="r" b="b"/>
            <a:pathLst>
              <a:path w="757" h="3561">
                <a:moveTo>
                  <a:pt x="380" y="0"/>
                </a:moveTo>
                <a:lnTo>
                  <a:pt x="380" y="42"/>
                </a:lnTo>
                <a:lnTo>
                  <a:pt x="384" y="84"/>
                </a:lnTo>
                <a:lnTo>
                  <a:pt x="394" y="127"/>
                </a:lnTo>
                <a:lnTo>
                  <a:pt x="409" y="168"/>
                </a:lnTo>
                <a:lnTo>
                  <a:pt x="447" y="253"/>
                </a:lnTo>
                <a:lnTo>
                  <a:pt x="495" y="339"/>
                </a:lnTo>
                <a:lnTo>
                  <a:pt x="605" y="510"/>
                </a:lnTo>
                <a:lnTo>
                  <a:pt x="658" y="594"/>
                </a:lnTo>
                <a:lnTo>
                  <a:pt x="704" y="680"/>
                </a:lnTo>
                <a:lnTo>
                  <a:pt x="737" y="765"/>
                </a:lnTo>
                <a:lnTo>
                  <a:pt x="749" y="807"/>
                </a:lnTo>
                <a:lnTo>
                  <a:pt x="755" y="850"/>
                </a:lnTo>
                <a:lnTo>
                  <a:pt x="757" y="891"/>
                </a:lnTo>
                <a:lnTo>
                  <a:pt x="753" y="933"/>
                </a:lnTo>
                <a:lnTo>
                  <a:pt x="743" y="975"/>
                </a:lnTo>
                <a:lnTo>
                  <a:pt x="726" y="1017"/>
                </a:lnTo>
                <a:lnTo>
                  <a:pt x="700" y="1057"/>
                </a:lnTo>
                <a:lnTo>
                  <a:pt x="669" y="1099"/>
                </a:lnTo>
                <a:lnTo>
                  <a:pt x="627" y="1140"/>
                </a:lnTo>
                <a:lnTo>
                  <a:pt x="578" y="1180"/>
                </a:lnTo>
                <a:lnTo>
                  <a:pt x="449" y="1260"/>
                </a:lnTo>
                <a:lnTo>
                  <a:pt x="278" y="1340"/>
                </a:lnTo>
                <a:lnTo>
                  <a:pt x="195" y="1379"/>
                </a:lnTo>
                <a:lnTo>
                  <a:pt x="129" y="1418"/>
                </a:lnTo>
                <a:lnTo>
                  <a:pt x="78" y="1459"/>
                </a:lnTo>
                <a:lnTo>
                  <a:pt x="40" y="1502"/>
                </a:lnTo>
                <a:lnTo>
                  <a:pt x="15" y="1546"/>
                </a:lnTo>
                <a:lnTo>
                  <a:pt x="2" y="1591"/>
                </a:lnTo>
                <a:lnTo>
                  <a:pt x="0" y="1639"/>
                </a:lnTo>
                <a:lnTo>
                  <a:pt x="7" y="1687"/>
                </a:lnTo>
                <a:lnTo>
                  <a:pt x="23" y="1737"/>
                </a:lnTo>
                <a:lnTo>
                  <a:pt x="47" y="1788"/>
                </a:lnTo>
                <a:lnTo>
                  <a:pt x="113" y="1894"/>
                </a:lnTo>
                <a:lnTo>
                  <a:pt x="287" y="2118"/>
                </a:lnTo>
                <a:lnTo>
                  <a:pt x="380" y="2235"/>
                </a:lnTo>
                <a:lnTo>
                  <a:pt x="464" y="2356"/>
                </a:lnTo>
                <a:lnTo>
                  <a:pt x="532" y="2480"/>
                </a:lnTo>
                <a:lnTo>
                  <a:pt x="558" y="2543"/>
                </a:lnTo>
                <a:lnTo>
                  <a:pt x="576" y="2607"/>
                </a:lnTo>
                <a:lnTo>
                  <a:pt x="585" y="2670"/>
                </a:lnTo>
                <a:lnTo>
                  <a:pt x="585" y="2734"/>
                </a:lnTo>
                <a:lnTo>
                  <a:pt x="575" y="2799"/>
                </a:lnTo>
                <a:lnTo>
                  <a:pt x="553" y="2864"/>
                </a:lnTo>
                <a:lnTo>
                  <a:pt x="519" y="2929"/>
                </a:lnTo>
                <a:lnTo>
                  <a:pt x="471" y="2995"/>
                </a:lnTo>
                <a:lnTo>
                  <a:pt x="408" y="3060"/>
                </a:lnTo>
                <a:lnTo>
                  <a:pt x="329" y="3127"/>
                </a:lnTo>
                <a:lnTo>
                  <a:pt x="451" y="3561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647700" y="3857625"/>
            <a:ext cx="8609013" cy="4465638"/>
            <a:chOff x="408" y="2430"/>
            <a:chExt cx="5423" cy="2813"/>
          </a:xfrm>
        </p:grpSpPr>
        <p:grpSp>
          <p:nvGrpSpPr>
            <p:cNvPr id="3" name="Group 28"/>
            <p:cNvGrpSpPr>
              <a:grpSpLocks/>
            </p:cNvGrpSpPr>
            <p:nvPr/>
          </p:nvGrpSpPr>
          <p:grpSpPr bwMode="auto">
            <a:xfrm>
              <a:off x="408" y="2430"/>
              <a:ext cx="5423" cy="2813"/>
              <a:chOff x="462" y="2208"/>
              <a:chExt cx="5423" cy="2813"/>
            </a:xfrm>
          </p:grpSpPr>
          <p:sp>
            <p:nvSpPr>
              <p:cNvPr id="153629" name="Line 29"/>
              <p:cNvSpPr>
                <a:spLocks noChangeShapeType="1"/>
              </p:cNvSpPr>
              <p:nvPr/>
            </p:nvSpPr>
            <p:spPr bwMode="auto">
              <a:xfrm>
                <a:off x="900" y="2883"/>
                <a:ext cx="72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630" name="Text Box 30"/>
              <p:cNvSpPr txBox="1">
                <a:spLocks noChangeArrowheads="1"/>
              </p:cNvSpPr>
              <p:nvPr/>
            </p:nvSpPr>
            <p:spPr bwMode="auto">
              <a:xfrm>
                <a:off x="623" y="2807"/>
                <a:ext cx="355" cy="1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82945" tIns="41473" rIns="82945" bIns="41473">
                <a:prstTxWarp prst="textNoShape">
                  <a:avLst/>
                </a:prstTxWarp>
                <a:spAutoFit/>
              </a:bodyPr>
              <a:lstStyle/>
              <a:p>
                <a:pPr defTabSz="828675" eaLnBrk="1">
                  <a:lnSpc>
                    <a:spcPct val="93000"/>
                  </a:lnSpc>
                  <a:spcBef>
                    <a:spcPct val="50000"/>
                  </a:spcBef>
                  <a:buClr>
                    <a:srgbClr val="000000"/>
                  </a:buClr>
                  <a:buSzPct val="45000"/>
                  <a:buFont typeface="Wingdings" pitchFamily="-84" charset="2"/>
                  <a:buNone/>
                </a:pPr>
                <a:r>
                  <a:rPr lang="en-US" sz="1300">
                    <a:solidFill>
                      <a:srgbClr val="000066"/>
                    </a:solidFill>
                    <a:latin typeface="Arial" pitchFamily="-84" charset="0"/>
                  </a:rPr>
                  <a:t>50%</a:t>
                </a:r>
              </a:p>
            </p:txBody>
          </p:sp>
          <p:grpSp>
            <p:nvGrpSpPr>
              <p:cNvPr id="4" name="Group 31"/>
              <p:cNvGrpSpPr>
                <a:grpSpLocks/>
              </p:cNvGrpSpPr>
              <p:nvPr/>
            </p:nvGrpSpPr>
            <p:grpSpPr bwMode="auto">
              <a:xfrm>
                <a:off x="462" y="2208"/>
                <a:ext cx="5423" cy="2813"/>
                <a:chOff x="462" y="2202"/>
                <a:chExt cx="5423" cy="2813"/>
              </a:xfrm>
            </p:grpSpPr>
            <p:pic>
              <p:nvPicPr>
                <p:cNvPr id="153632" name="Picture 32" descr="ampl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2957" y="2207"/>
                  <a:ext cx="2928" cy="2808"/>
                </a:xfrm>
                <a:prstGeom prst="rect">
                  <a:avLst/>
                </a:prstGeom>
                <a:noFill/>
              </p:spPr>
            </p:pic>
            <p:pic>
              <p:nvPicPr>
                <p:cNvPr id="153633" name="Picture 33" descr="ampl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62" y="2202"/>
                  <a:ext cx="2928" cy="2808"/>
                </a:xfrm>
                <a:prstGeom prst="rect">
                  <a:avLst/>
                </a:prstGeom>
                <a:noFill/>
              </p:spPr>
            </p:pic>
            <p:sp>
              <p:nvSpPr>
                <p:cNvPr id="153634" name="Line 34"/>
                <p:cNvSpPr>
                  <a:spLocks noChangeShapeType="1"/>
                </p:cNvSpPr>
                <p:nvPr/>
              </p:nvSpPr>
              <p:spPr bwMode="auto">
                <a:xfrm>
                  <a:off x="937" y="3982"/>
                  <a:ext cx="1807" cy="0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5" name="Group 35"/>
                <p:cNvGrpSpPr>
                  <a:grpSpLocks/>
                </p:cNvGrpSpPr>
                <p:nvPr/>
              </p:nvGrpSpPr>
              <p:grpSpPr bwMode="auto">
                <a:xfrm>
                  <a:off x="3433" y="2274"/>
                  <a:ext cx="82" cy="1708"/>
                  <a:chOff x="3433" y="2220"/>
                  <a:chExt cx="82" cy="1708"/>
                </a:xfrm>
              </p:grpSpPr>
              <p:sp>
                <p:nvSpPr>
                  <p:cNvPr id="153636" name="Freeform 36"/>
                  <p:cNvSpPr>
                    <a:spLocks/>
                  </p:cNvSpPr>
                  <p:nvPr/>
                </p:nvSpPr>
                <p:spPr bwMode="auto">
                  <a:xfrm>
                    <a:off x="3433" y="2220"/>
                    <a:ext cx="82" cy="108"/>
                  </a:xfrm>
                  <a:custGeom>
                    <a:avLst/>
                    <a:gdLst/>
                    <a:ahLst/>
                    <a:cxnLst>
                      <a:cxn ang="0">
                        <a:pos x="180" y="0"/>
                      </a:cxn>
                      <a:cxn ang="0">
                        <a:pos x="360" y="475"/>
                      </a:cxn>
                      <a:cxn ang="0">
                        <a:pos x="0" y="475"/>
                      </a:cxn>
                      <a:cxn ang="0">
                        <a:pos x="180" y="0"/>
                      </a:cxn>
                    </a:cxnLst>
                    <a:rect l="0" t="0" r="r" b="b"/>
                    <a:pathLst>
                      <a:path w="360" h="475">
                        <a:moveTo>
                          <a:pt x="180" y="0"/>
                        </a:moveTo>
                        <a:lnTo>
                          <a:pt x="360" y="475"/>
                        </a:lnTo>
                        <a:lnTo>
                          <a:pt x="0" y="475"/>
                        </a:lnTo>
                        <a:lnTo>
                          <a:pt x="18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0">
                    <a:solidFill>
                      <a:srgbClr val="FF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53637" name="Line 3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74" y="2306"/>
                    <a:ext cx="0" cy="1622"/>
                  </a:xfrm>
                  <a:prstGeom prst="line">
                    <a:avLst/>
                  </a:prstGeom>
                  <a:noFill/>
                  <a:ln w="254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153638" name="Line 38"/>
                <p:cNvSpPr>
                  <a:spLocks noChangeShapeType="1"/>
                </p:cNvSpPr>
                <p:nvPr/>
              </p:nvSpPr>
              <p:spPr bwMode="auto">
                <a:xfrm>
                  <a:off x="3474" y="3982"/>
                  <a:ext cx="1807" cy="0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6" name="Group 39"/>
                <p:cNvGrpSpPr>
                  <a:grpSpLocks/>
                </p:cNvGrpSpPr>
                <p:nvPr/>
              </p:nvGrpSpPr>
              <p:grpSpPr bwMode="auto">
                <a:xfrm>
                  <a:off x="900" y="2273"/>
                  <a:ext cx="82" cy="1708"/>
                  <a:chOff x="3433" y="2220"/>
                  <a:chExt cx="82" cy="1708"/>
                </a:xfrm>
              </p:grpSpPr>
              <p:sp>
                <p:nvSpPr>
                  <p:cNvPr id="153640" name="Freeform 40"/>
                  <p:cNvSpPr>
                    <a:spLocks/>
                  </p:cNvSpPr>
                  <p:nvPr/>
                </p:nvSpPr>
                <p:spPr bwMode="auto">
                  <a:xfrm>
                    <a:off x="3433" y="2220"/>
                    <a:ext cx="82" cy="108"/>
                  </a:xfrm>
                  <a:custGeom>
                    <a:avLst/>
                    <a:gdLst/>
                    <a:ahLst/>
                    <a:cxnLst>
                      <a:cxn ang="0">
                        <a:pos x="180" y="0"/>
                      </a:cxn>
                      <a:cxn ang="0">
                        <a:pos x="360" y="475"/>
                      </a:cxn>
                      <a:cxn ang="0">
                        <a:pos x="0" y="475"/>
                      </a:cxn>
                      <a:cxn ang="0">
                        <a:pos x="180" y="0"/>
                      </a:cxn>
                    </a:cxnLst>
                    <a:rect l="0" t="0" r="r" b="b"/>
                    <a:pathLst>
                      <a:path w="360" h="475">
                        <a:moveTo>
                          <a:pt x="180" y="0"/>
                        </a:moveTo>
                        <a:lnTo>
                          <a:pt x="360" y="475"/>
                        </a:lnTo>
                        <a:lnTo>
                          <a:pt x="0" y="475"/>
                        </a:lnTo>
                        <a:lnTo>
                          <a:pt x="18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0">
                    <a:solidFill>
                      <a:srgbClr val="FF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53641" name="Line 4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74" y="2306"/>
                    <a:ext cx="0" cy="1622"/>
                  </a:xfrm>
                  <a:prstGeom prst="line">
                    <a:avLst/>
                  </a:prstGeom>
                  <a:noFill/>
                  <a:ln w="254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153642" name="Line 42"/>
              <p:cNvSpPr>
                <a:spLocks noChangeShapeType="1"/>
              </p:cNvSpPr>
              <p:nvPr/>
            </p:nvSpPr>
            <p:spPr bwMode="auto">
              <a:xfrm>
                <a:off x="3436" y="2892"/>
                <a:ext cx="73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643" name="Text Box 43"/>
              <p:cNvSpPr txBox="1">
                <a:spLocks noChangeArrowheads="1"/>
              </p:cNvSpPr>
              <p:nvPr/>
            </p:nvSpPr>
            <p:spPr bwMode="auto">
              <a:xfrm>
                <a:off x="3159" y="2816"/>
                <a:ext cx="355" cy="1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82945" tIns="41473" rIns="82945" bIns="41473">
                <a:prstTxWarp prst="textNoShape">
                  <a:avLst/>
                </a:prstTxWarp>
                <a:spAutoFit/>
              </a:bodyPr>
              <a:lstStyle/>
              <a:p>
                <a:pPr defTabSz="828675" eaLnBrk="1">
                  <a:lnSpc>
                    <a:spcPct val="93000"/>
                  </a:lnSpc>
                  <a:spcBef>
                    <a:spcPct val="50000"/>
                  </a:spcBef>
                  <a:buClr>
                    <a:srgbClr val="000000"/>
                  </a:buClr>
                  <a:buSzPct val="45000"/>
                  <a:buFont typeface="Wingdings" pitchFamily="-84" charset="2"/>
                  <a:buNone/>
                </a:pPr>
                <a:r>
                  <a:rPr lang="en-US" sz="1300">
                    <a:solidFill>
                      <a:srgbClr val="000066"/>
                    </a:solidFill>
                    <a:latin typeface="Arial" pitchFamily="-84" charset="0"/>
                  </a:rPr>
                  <a:t>50%</a:t>
                </a:r>
              </a:p>
            </p:txBody>
          </p:sp>
        </p:grpSp>
        <p:sp>
          <p:nvSpPr>
            <p:cNvPr id="153644" name="Freeform 44"/>
            <p:cNvSpPr>
              <a:spLocks/>
            </p:cNvSpPr>
            <p:nvPr/>
          </p:nvSpPr>
          <p:spPr bwMode="auto">
            <a:xfrm>
              <a:off x="2683" y="4168"/>
              <a:ext cx="123" cy="71"/>
            </a:xfrm>
            <a:custGeom>
              <a:avLst/>
              <a:gdLst/>
              <a:ahLst/>
              <a:cxnLst>
                <a:cxn ang="0">
                  <a:pos x="540" y="158"/>
                </a:cxn>
                <a:cxn ang="0">
                  <a:pos x="0" y="317"/>
                </a:cxn>
                <a:cxn ang="0">
                  <a:pos x="0" y="0"/>
                </a:cxn>
                <a:cxn ang="0">
                  <a:pos x="540" y="158"/>
                </a:cxn>
              </a:cxnLst>
              <a:rect l="0" t="0" r="r" b="b"/>
              <a:pathLst>
                <a:path w="540" h="317">
                  <a:moveTo>
                    <a:pt x="540" y="158"/>
                  </a:moveTo>
                  <a:lnTo>
                    <a:pt x="0" y="317"/>
                  </a:lnTo>
                  <a:lnTo>
                    <a:pt x="0" y="0"/>
                  </a:lnTo>
                  <a:lnTo>
                    <a:pt x="540" y="15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645" name="Freeform 45"/>
            <p:cNvSpPr>
              <a:spLocks/>
            </p:cNvSpPr>
            <p:nvPr/>
          </p:nvSpPr>
          <p:spPr bwMode="auto">
            <a:xfrm>
              <a:off x="5227" y="4168"/>
              <a:ext cx="122" cy="71"/>
            </a:xfrm>
            <a:custGeom>
              <a:avLst/>
              <a:gdLst/>
              <a:ahLst/>
              <a:cxnLst>
                <a:cxn ang="0">
                  <a:pos x="540" y="158"/>
                </a:cxn>
                <a:cxn ang="0">
                  <a:pos x="0" y="317"/>
                </a:cxn>
                <a:cxn ang="0">
                  <a:pos x="0" y="0"/>
                </a:cxn>
                <a:cxn ang="0">
                  <a:pos x="540" y="158"/>
                </a:cxn>
              </a:cxnLst>
              <a:rect l="0" t="0" r="r" b="b"/>
              <a:pathLst>
                <a:path w="540" h="317">
                  <a:moveTo>
                    <a:pt x="540" y="158"/>
                  </a:moveTo>
                  <a:lnTo>
                    <a:pt x="0" y="317"/>
                  </a:lnTo>
                  <a:lnTo>
                    <a:pt x="0" y="0"/>
                  </a:lnTo>
                  <a:lnTo>
                    <a:pt x="540" y="15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3647" name="Line 47"/>
          <p:cNvSpPr>
            <a:spLocks noChangeShapeType="1"/>
          </p:cNvSpPr>
          <p:nvPr/>
        </p:nvSpPr>
        <p:spPr bwMode="auto">
          <a:xfrm>
            <a:off x="1341438" y="4922838"/>
            <a:ext cx="7029450" cy="28575"/>
          </a:xfrm>
          <a:prstGeom prst="line">
            <a:avLst/>
          </a:prstGeom>
          <a:noFill/>
          <a:ln w="2540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48" name="Text Box 48"/>
          <p:cNvSpPr txBox="1">
            <a:spLocks noChangeArrowheads="1"/>
          </p:cNvSpPr>
          <p:nvPr/>
        </p:nvSpPr>
        <p:spPr bwMode="auto">
          <a:xfrm>
            <a:off x="1619250" y="144463"/>
            <a:ext cx="71628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</a:bodyPr>
          <a:lstStyle/>
          <a:p>
            <a:pPr defTabSz="457200">
              <a:buClr>
                <a:srgbClr val="000000"/>
              </a:buClr>
              <a:buSzPct val="100000"/>
              <a:buFont typeface="Times New Roman" pitchFamily="-8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2600" b="1">
                <a:solidFill>
                  <a:srgbClr val="606060"/>
                </a:solidFill>
                <a:latin typeface="Arial Narrow" pitchFamily="-84" charset="0"/>
              </a:rPr>
              <a:t>Position dependent charge sharing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Datumsplatzhalter 3"/>
          <p:cNvSpPr>
            <a:spLocks noGrp="1"/>
          </p:cNvSpPr>
          <p:nvPr>
            <p:ph type="dt" sz="half" idx="4294967295"/>
          </p:nvPr>
        </p:nvSpPr>
        <p:spPr>
          <a:xfrm>
            <a:off x="755650" y="6661150"/>
            <a:ext cx="914400" cy="1968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, PSI  </a:t>
            </a:r>
            <a:fld id="{AF914E32-8B8C-F542-A527-C9C40042EE45}" type="datetime1">
              <a:rPr lang="en-US"/>
              <a:pPr/>
              <a:t>9/9/14</a:t>
            </a:fld>
            <a:endParaRPr lang="de-DE"/>
          </a:p>
        </p:txBody>
      </p:sp>
      <p:sp>
        <p:nvSpPr>
          <p:cNvPr id="44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6200" y="6661150"/>
            <a:ext cx="838200" cy="196850"/>
          </a:xfrm>
        </p:spPr>
        <p:txBody>
          <a:bodyPr/>
          <a:lstStyle/>
          <a:p>
            <a:r>
              <a:rPr lang="de-DE"/>
              <a:t>Bernd Schmitt</a:t>
            </a:r>
          </a:p>
        </p:txBody>
      </p:sp>
      <p:sp>
        <p:nvSpPr>
          <p:cNvPr id="45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01000" y="6661150"/>
            <a:ext cx="838200" cy="228600"/>
          </a:xfrm>
        </p:spPr>
        <p:txBody>
          <a:bodyPr/>
          <a:lstStyle/>
          <a:p>
            <a:r>
              <a:rPr lang="de-DE"/>
              <a:t>Seite </a:t>
            </a:r>
            <a:fld id="{72961062-72FE-844F-90AF-F37A9B35E6E5}" type="slidenum">
              <a:rPr lang="de-DE"/>
              <a:pPr/>
              <a:t>32</a:t>
            </a:fld>
            <a:endParaRPr lang="de-DE"/>
          </a:p>
        </p:txBody>
      </p:sp>
      <p:sp>
        <p:nvSpPr>
          <p:cNvPr id="155650" name="AutoShape 2"/>
          <p:cNvSpPr>
            <a:spLocks noChangeAspect="1" noChangeArrowheads="1" noTextEdit="1"/>
          </p:cNvSpPr>
          <p:nvPr/>
        </p:nvSpPr>
        <p:spPr bwMode="auto">
          <a:xfrm>
            <a:off x="966788" y="0"/>
            <a:ext cx="6935787" cy="342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651" name="Rectangle 3"/>
          <p:cNvSpPr>
            <a:spLocks noChangeArrowheads="1"/>
          </p:cNvSpPr>
          <p:nvPr/>
        </p:nvSpPr>
        <p:spPr bwMode="auto">
          <a:xfrm>
            <a:off x="966788" y="1204913"/>
            <a:ext cx="6921500" cy="2209800"/>
          </a:xfrm>
          <a:prstGeom prst="rect">
            <a:avLst/>
          </a:prstGeom>
          <a:solidFill>
            <a:srgbClr val="99CCFF"/>
          </a:solidFill>
          <a:ln w="0">
            <a:solidFill>
              <a:srgbClr val="FFFFFF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655" name="Rectangle 7"/>
          <p:cNvSpPr>
            <a:spLocks noChangeArrowheads="1"/>
          </p:cNvSpPr>
          <p:nvPr/>
        </p:nvSpPr>
        <p:spPr bwMode="auto">
          <a:xfrm>
            <a:off x="5791200" y="3230563"/>
            <a:ext cx="839788" cy="184150"/>
          </a:xfrm>
          <a:prstGeom prst="rect">
            <a:avLst/>
          </a:prstGeom>
          <a:solidFill>
            <a:srgbClr val="355E00"/>
          </a:solidFill>
          <a:ln w="0">
            <a:solidFill>
              <a:srgbClr val="FFFFFF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656" name="Freeform 8"/>
          <p:cNvSpPr>
            <a:spLocks/>
          </p:cNvSpPr>
          <p:nvPr/>
        </p:nvSpPr>
        <p:spPr bwMode="auto">
          <a:xfrm>
            <a:off x="966788" y="1204913"/>
            <a:ext cx="6921500" cy="2209800"/>
          </a:xfrm>
          <a:custGeom>
            <a:avLst/>
            <a:gdLst/>
            <a:ahLst/>
            <a:cxnLst>
              <a:cxn ang="0">
                <a:pos x="8721" y="6963"/>
              </a:cxn>
              <a:cxn ang="0">
                <a:pos x="0" y="6963"/>
              </a:cxn>
              <a:cxn ang="0">
                <a:pos x="0" y="0"/>
              </a:cxn>
              <a:cxn ang="0">
                <a:pos x="17441" y="0"/>
              </a:cxn>
              <a:cxn ang="0">
                <a:pos x="17441" y="6963"/>
              </a:cxn>
              <a:cxn ang="0">
                <a:pos x="8721" y="6963"/>
              </a:cxn>
            </a:cxnLst>
            <a:rect l="0" t="0" r="r" b="b"/>
            <a:pathLst>
              <a:path w="17441" h="6963">
                <a:moveTo>
                  <a:pt x="8721" y="6963"/>
                </a:moveTo>
                <a:lnTo>
                  <a:pt x="0" y="6963"/>
                </a:lnTo>
                <a:lnTo>
                  <a:pt x="0" y="0"/>
                </a:lnTo>
                <a:lnTo>
                  <a:pt x="17441" y="0"/>
                </a:lnTo>
                <a:lnTo>
                  <a:pt x="17441" y="6963"/>
                </a:lnTo>
                <a:lnTo>
                  <a:pt x="8721" y="6963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657" name="Freeform 9"/>
          <p:cNvSpPr>
            <a:spLocks/>
          </p:cNvSpPr>
          <p:nvPr/>
        </p:nvSpPr>
        <p:spPr bwMode="auto">
          <a:xfrm>
            <a:off x="5791200" y="3230563"/>
            <a:ext cx="839788" cy="184150"/>
          </a:xfrm>
          <a:custGeom>
            <a:avLst/>
            <a:gdLst/>
            <a:ahLst/>
            <a:cxnLst>
              <a:cxn ang="0">
                <a:pos x="1057" y="581"/>
              </a:cxn>
              <a:cxn ang="0">
                <a:pos x="0" y="581"/>
              </a:cxn>
              <a:cxn ang="0">
                <a:pos x="0" y="0"/>
              </a:cxn>
              <a:cxn ang="0">
                <a:pos x="2114" y="0"/>
              </a:cxn>
              <a:cxn ang="0">
                <a:pos x="2114" y="581"/>
              </a:cxn>
              <a:cxn ang="0">
                <a:pos x="1057" y="581"/>
              </a:cxn>
            </a:cxnLst>
            <a:rect l="0" t="0" r="r" b="b"/>
            <a:pathLst>
              <a:path w="2114" h="581">
                <a:moveTo>
                  <a:pt x="1057" y="581"/>
                </a:moveTo>
                <a:lnTo>
                  <a:pt x="0" y="581"/>
                </a:lnTo>
                <a:lnTo>
                  <a:pt x="0" y="0"/>
                </a:lnTo>
                <a:lnTo>
                  <a:pt x="2114" y="0"/>
                </a:lnTo>
                <a:lnTo>
                  <a:pt x="2114" y="581"/>
                </a:lnTo>
                <a:lnTo>
                  <a:pt x="1057" y="581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658" name="Rectangle 10"/>
          <p:cNvSpPr>
            <a:spLocks noChangeArrowheads="1"/>
          </p:cNvSpPr>
          <p:nvPr/>
        </p:nvSpPr>
        <p:spPr bwMode="auto">
          <a:xfrm>
            <a:off x="2225675" y="3230563"/>
            <a:ext cx="838200" cy="184150"/>
          </a:xfrm>
          <a:prstGeom prst="rect">
            <a:avLst/>
          </a:prstGeom>
          <a:solidFill>
            <a:srgbClr val="355E00"/>
          </a:solidFill>
          <a:ln w="0">
            <a:solidFill>
              <a:srgbClr val="FFFFFF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659" name="Freeform 11"/>
          <p:cNvSpPr>
            <a:spLocks/>
          </p:cNvSpPr>
          <p:nvPr/>
        </p:nvSpPr>
        <p:spPr bwMode="auto">
          <a:xfrm>
            <a:off x="2225675" y="3230563"/>
            <a:ext cx="838200" cy="184150"/>
          </a:xfrm>
          <a:custGeom>
            <a:avLst/>
            <a:gdLst/>
            <a:ahLst/>
            <a:cxnLst>
              <a:cxn ang="0">
                <a:pos x="1057" y="581"/>
              </a:cxn>
              <a:cxn ang="0">
                <a:pos x="0" y="581"/>
              </a:cxn>
              <a:cxn ang="0">
                <a:pos x="0" y="0"/>
              </a:cxn>
              <a:cxn ang="0">
                <a:pos x="2114" y="0"/>
              </a:cxn>
              <a:cxn ang="0">
                <a:pos x="2114" y="581"/>
              </a:cxn>
              <a:cxn ang="0">
                <a:pos x="1057" y="581"/>
              </a:cxn>
            </a:cxnLst>
            <a:rect l="0" t="0" r="r" b="b"/>
            <a:pathLst>
              <a:path w="2114" h="581">
                <a:moveTo>
                  <a:pt x="1057" y="581"/>
                </a:moveTo>
                <a:lnTo>
                  <a:pt x="0" y="581"/>
                </a:lnTo>
                <a:lnTo>
                  <a:pt x="0" y="0"/>
                </a:lnTo>
                <a:lnTo>
                  <a:pt x="2114" y="0"/>
                </a:lnTo>
                <a:lnTo>
                  <a:pt x="2114" y="581"/>
                </a:lnTo>
                <a:lnTo>
                  <a:pt x="1057" y="581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660" name="Freeform 12"/>
          <p:cNvSpPr>
            <a:spLocks/>
          </p:cNvSpPr>
          <p:nvPr/>
        </p:nvSpPr>
        <p:spPr bwMode="auto">
          <a:xfrm>
            <a:off x="1595438" y="1204913"/>
            <a:ext cx="630237" cy="20256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7" y="1940"/>
              </a:cxn>
              <a:cxn ang="0">
                <a:pos x="145" y="2743"/>
              </a:cxn>
              <a:cxn ang="0">
                <a:pos x="247" y="3445"/>
              </a:cxn>
              <a:cxn ang="0">
                <a:pos x="367" y="4051"/>
              </a:cxn>
              <a:cxn ang="0">
                <a:pos x="502" y="4570"/>
              </a:cxn>
              <a:cxn ang="0">
                <a:pos x="644" y="5005"/>
              </a:cxn>
              <a:cxn ang="0">
                <a:pos x="792" y="5367"/>
              </a:cxn>
              <a:cxn ang="0">
                <a:pos x="940" y="5661"/>
              </a:cxn>
              <a:cxn ang="0">
                <a:pos x="1083" y="5893"/>
              </a:cxn>
              <a:cxn ang="0">
                <a:pos x="1217" y="6070"/>
              </a:cxn>
              <a:cxn ang="0">
                <a:pos x="1338" y="6201"/>
              </a:cxn>
              <a:cxn ang="0">
                <a:pos x="1439" y="6291"/>
              </a:cxn>
              <a:cxn ang="0">
                <a:pos x="1517" y="6346"/>
              </a:cxn>
              <a:cxn ang="0">
                <a:pos x="1567" y="6374"/>
              </a:cxn>
              <a:cxn ang="0">
                <a:pos x="1581" y="6380"/>
              </a:cxn>
              <a:cxn ang="0">
                <a:pos x="1584" y="6382"/>
              </a:cxn>
              <a:cxn ang="0">
                <a:pos x="1585" y="6382"/>
              </a:cxn>
              <a:cxn ang="0">
                <a:pos x="1585" y="6382"/>
              </a:cxn>
              <a:cxn ang="0">
                <a:pos x="1585" y="6382"/>
              </a:cxn>
              <a:cxn ang="0">
                <a:pos x="1585" y="6382"/>
              </a:cxn>
            </a:cxnLst>
            <a:rect l="0" t="0" r="r" b="b"/>
            <a:pathLst>
              <a:path w="1585" h="6382">
                <a:moveTo>
                  <a:pt x="0" y="0"/>
                </a:moveTo>
                <a:lnTo>
                  <a:pt x="67" y="1940"/>
                </a:lnTo>
                <a:lnTo>
                  <a:pt x="145" y="2743"/>
                </a:lnTo>
                <a:lnTo>
                  <a:pt x="247" y="3445"/>
                </a:lnTo>
                <a:lnTo>
                  <a:pt x="367" y="4051"/>
                </a:lnTo>
                <a:lnTo>
                  <a:pt x="502" y="4570"/>
                </a:lnTo>
                <a:lnTo>
                  <a:pt x="644" y="5005"/>
                </a:lnTo>
                <a:lnTo>
                  <a:pt x="792" y="5367"/>
                </a:lnTo>
                <a:lnTo>
                  <a:pt x="940" y="5661"/>
                </a:lnTo>
                <a:lnTo>
                  <a:pt x="1083" y="5893"/>
                </a:lnTo>
                <a:lnTo>
                  <a:pt x="1217" y="6070"/>
                </a:lnTo>
                <a:lnTo>
                  <a:pt x="1338" y="6201"/>
                </a:lnTo>
                <a:lnTo>
                  <a:pt x="1439" y="6291"/>
                </a:lnTo>
                <a:lnTo>
                  <a:pt x="1517" y="6346"/>
                </a:lnTo>
                <a:lnTo>
                  <a:pt x="1567" y="6374"/>
                </a:lnTo>
                <a:lnTo>
                  <a:pt x="1581" y="6380"/>
                </a:lnTo>
                <a:lnTo>
                  <a:pt x="1584" y="6382"/>
                </a:lnTo>
                <a:lnTo>
                  <a:pt x="1585" y="6382"/>
                </a:lnTo>
                <a:lnTo>
                  <a:pt x="1585" y="6382"/>
                </a:lnTo>
                <a:lnTo>
                  <a:pt x="1585" y="6382"/>
                </a:lnTo>
                <a:lnTo>
                  <a:pt x="1585" y="6382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661" name="Freeform 13"/>
          <p:cNvSpPr>
            <a:spLocks/>
          </p:cNvSpPr>
          <p:nvPr/>
        </p:nvSpPr>
        <p:spPr bwMode="auto">
          <a:xfrm>
            <a:off x="5162550" y="1204913"/>
            <a:ext cx="628650" cy="20256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8" y="1940"/>
              </a:cxn>
              <a:cxn ang="0">
                <a:pos x="146" y="2743"/>
              </a:cxn>
              <a:cxn ang="0">
                <a:pos x="248" y="3445"/>
              </a:cxn>
              <a:cxn ang="0">
                <a:pos x="368" y="4051"/>
              </a:cxn>
              <a:cxn ang="0">
                <a:pos x="502" y="4570"/>
              </a:cxn>
              <a:cxn ang="0">
                <a:pos x="645" y="5005"/>
              </a:cxn>
              <a:cxn ang="0">
                <a:pos x="793" y="5367"/>
              </a:cxn>
              <a:cxn ang="0">
                <a:pos x="941" y="5661"/>
              </a:cxn>
              <a:cxn ang="0">
                <a:pos x="1084" y="5893"/>
              </a:cxn>
              <a:cxn ang="0">
                <a:pos x="1218" y="6070"/>
              </a:cxn>
              <a:cxn ang="0">
                <a:pos x="1339" y="6201"/>
              </a:cxn>
              <a:cxn ang="0">
                <a:pos x="1440" y="6291"/>
              </a:cxn>
              <a:cxn ang="0">
                <a:pos x="1518" y="6346"/>
              </a:cxn>
              <a:cxn ang="0">
                <a:pos x="1568" y="6374"/>
              </a:cxn>
              <a:cxn ang="0">
                <a:pos x="1582" y="6380"/>
              </a:cxn>
              <a:cxn ang="0">
                <a:pos x="1585" y="6382"/>
              </a:cxn>
              <a:cxn ang="0">
                <a:pos x="1586" y="6382"/>
              </a:cxn>
              <a:cxn ang="0">
                <a:pos x="1586" y="6382"/>
              </a:cxn>
              <a:cxn ang="0">
                <a:pos x="1586" y="6382"/>
              </a:cxn>
              <a:cxn ang="0">
                <a:pos x="1586" y="6382"/>
              </a:cxn>
            </a:cxnLst>
            <a:rect l="0" t="0" r="r" b="b"/>
            <a:pathLst>
              <a:path w="1586" h="6382">
                <a:moveTo>
                  <a:pt x="0" y="0"/>
                </a:moveTo>
                <a:lnTo>
                  <a:pt x="68" y="1940"/>
                </a:lnTo>
                <a:lnTo>
                  <a:pt x="146" y="2743"/>
                </a:lnTo>
                <a:lnTo>
                  <a:pt x="248" y="3445"/>
                </a:lnTo>
                <a:lnTo>
                  <a:pt x="368" y="4051"/>
                </a:lnTo>
                <a:lnTo>
                  <a:pt x="502" y="4570"/>
                </a:lnTo>
                <a:lnTo>
                  <a:pt x="645" y="5005"/>
                </a:lnTo>
                <a:lnTo>
                  <a:pt x="793" y="5367"/>
                </a:lnTo>
                <a:lnTo>
                  <a:pt x="941" y="5661"/>
                </a:lnTo>
                <a:lnTo>
                  <a:pt x="1084" y="5893"/>
                </a:lnTo>
                <a:lnTo>
                  <a:pt x="1218" y="6070"/>
                </a:lnTo>
                <a:lnTo>
                  <a:pt x="1339" y="6201"/>
                </a:lnTo>
                <a:lnTo>
                  <a:pt x="1440" y="6291"/>
                </a:lnTo>
                <a:lnTo>
                  <a:pt x="1518" y="6346"/>
                </a:lnTo>
                <a:lnTo>
                  <a:pt x="1568" y="6374"/>
                </a:lnTo>
                <a:lnTo>
                  <a:pt x="1582" y="6380"/>
                </a:lnTo>
                <a:lnTo>
                  <a:pt x="1585" y="6382"/>
                </a:lnTo>
                <a:lnTo>
                  <a:pt x="1586" y="6382"/>
                </a:lnTo>
                <a:lnTo>
                  <a:pt x="1586" y="6382"/>
                </a:lnTo>
                <a:lnTo>
                  <a:pt x="1586" y="6382"/>
                </a:lnTo>
                <a:lnTo>
                  <a:pt x="1586" y="6382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662" name="Freeform 14"/>
          <p:cNvSpPr>
            <a:spLocks/>
          </p:cNvSpPr>
          <p:nvPr/>
        </p:nvSpPr>
        <p:spPr bwMode="auto">
          <a:xfrm>
            <a:off x="6630988" y="1204913"/>
            <a:ext cx="628650" cy="2025650"/>
          </a:xfrm>
          <a:custGeom>
            <a:avLst/>
            <a:gdLst/>
            <a:ahLst/>
            <a:cxnLst>
              <a:cxn ang="0">
                <a:pos x="1586" y="0"/>
              </a:cxn>
              <a:cxn ang="0">
                <a:pos x="1518" y="1940"/>
              </a:cxn>
              <a:cxn ang="0">
                <a:pos x="1440" y="2743"/>
              </a:cxn>
              <a:cxn ang="0">
                <a:pos x="1338" y="3445"/>
              </a:cxn>
              <a:cxn ang="0">
                <a:pos x="1218" y="4051"/>
              </a:cxn>
              <a:cxn ang="0">
                <a:pos x="1083" y="4570"/>
              </a:cxn>
              <a:cxn ang="0">
                <a:pos x="941" y="5005"/>
              </a:cxn>
              <a:cxn ang="0">
                <a:pos x="793" y="5367"/>
              </a:cxn>
              <a:cxn ang="0">
                <a:pos x="645" y="5661"/>
              </a:cxn>
              <a:cxn ang="0">
                <a:pos x="502" y="5893"/>
              </a:cxn>
              <a:cxn ang="0">
                <a:pos x="368" y="6070"/>
              </a:cxn>
              <a:cxn ang="0">
                <a:pos x="247" y="6201"/>
              </a:cxn>
              <a:cxn ang="0">
                <a:pos x="146" y="6291"/>
              </a:cxn>
              <a:cxn ang="0">
                <a:pos x="68" y="6346"/>
              </a:cxn>
              <a:cxn ang="0">
                <a:pos x="18" y="6374"/>
              </a:cxn>
              <a:cxn ang="0">
                <a:pos x="4" y="6380"/>
              </a:cxn>
              <a:cxn ang="0">
                <a:pos x="1" y="6382"/>
              </a:cxn>
              <a:cxn ang="0">
                <a:pos x="0" y="6382"/>
              </a:cxn>
              <a:cxn ang="0">
                <a:pos x="0" y="6382"/>
              </a:cxn>
              <a:cxn ang="0">
                <a:pos x="0" y="6382"/>
              </a:cxn>
              <a:cxn ang="0">
                <a:pos x="0" y="6382"/>
              </a:cxn>
            </a:cxnLst>
            <a:rect l="0" t="0" r="r" b="b"/>
            <a:pathLst>
              <a:path w="1586" h="6382">
                <a:moveTo>
                  <a:pt x="1586" y="0"/>
                </a:moveTo>
                <a:lnTo>
                  <a:pt x="1518" y="1940"/>
                </a:lnTo>
                <a:lnTo>
                  <a:pt x="1440" y="2743"/>
                </a:lnTo>
                <a:lnTo>
                  <a:pt x="1338" y="3445"/>
                </a:lnTo>
                <a:lnTo>
                  <a:pt x="1218" y="4051"/>
                </a:lnTo>
                <a:lnTo>
                  <a:pt x="1083" y="4570"/>
                </a:lnTo>
                <a:lnTo>
                  <a:pt x="941" y="5005"/>
                </a:lnTo>
                <a:lnTo>
                  <a:pt x="793" y="5367"/>
                </a:lnTo>
                <a:lnTo>
                  <a:pt x="645" y="5661"/>
                </a:lnTo>
                <a:lnTo>
                  <a:pt x="502" y="5893"/>
                </a:lnTo>
                <a:lnTo>
                  <a:pt x="368" y="6070"/>
                </a:lnTo>
                <a:lnTo>
                  <a:pt x="247" y="6201"/>
                </a:lnTo>
                <a:lnTo>
                  <a:pt x="146" y="6291"/>
                </a:lnTo>
                <a:lnTo>
                  <a:pt x="68" y="6346"/>
                </a:lnTo>
                <a:lnTo>
                  <a:pt x="18" y="6374"/>
                </a:lnTo>
                <a:lnTo>
                  <a:pt x="4" y="6380"/>
                </a:lnTo>
                <a:lnTo>
                  <a:pt x="1" y="6382"/>
                </a:lnTo>
                <a:lnTo>
                  <a:pt x="0" y="6382"/>
                </a:lnTo>
                <a:lnTo>
                  <a:pt x="0" y="6382"/>
                </a:lnTo>
                <a:lnTo>
                  <a:pt x="0" y="6382"/>
                </a:lnTo>
                <a:lnTo>
                  <a:pt x="0" y="6382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663" name="Freeform 15"/>
          <p:cNvSpPr>
            <a:spLocks/>
          </p:cNvSpPr>
          <p:nvPr/>
        </p:nvSpPr>
        <p:spPr bwMode="auto">
          <a:xfrm>
            <a:off x="3022600" y="1204913"/>
            <a:ext cx="628650" cy="2025650"/>
          </a:xfrm>
          <a:custGeom>
            <a:avLst/>
            <a:gdLst/>
            <a:ahLst/>
            <a:cxnLst>
              <a:cxn ang="0">
                <a:pos x="1586" y="0"/>
              </a:cxn>
              <a:cxn ang="0">
                <a:pos x="1518" y="1940"/>
              </a:cxn>
              <a:cxn ang="0">
                <a:pos x="1440" y="2743"/>
              </a:cxn>
              <a:cxn ang="0">
                <a:pos x="1339" y="3445"/>
              </a:cxn>
              <a:cxn ang="0">
                <a:pos x="1218" y="4051"/>
              </a:cxn>
              <a:cxn ang="0">
                <a:pos x="1084" y="4570"/>
              </a:cxn>
              <a:cxn ang="0">
                <a:pos x="941" y="5005"/>
              </a:cxn>
              <a:cxn ang="0">
                <a:pos x="793" y="5367"/>
              </a:cxn>
              <a:cxn ang="0">
                <a:pos x="645" y="5661"/>
              </a:cxn>
              <a:cxn ang="0">
                <a:pos x="503" y="5893"/>
              </a:cxn>
              <a:cxn ang="0">
                <a:pos x="368" y="6070"/>
              </a:cxn>
              <a:cxn ang="0">
                <a:pos x="248" y="6201"/>
              </a:cxn>
              <a:cxn ang="0">
                <a:pos x="146" y="6291"/>
              </a:cxn>
              <a:cxn ang="0">
                <a:pos x="68" y="6346"/>
              </a:cxn>
              <a:cxn ang="0">
                <a:pos x="18" y="6374"/>
              </a:cxn>
              <a:cxn ang="0">
                <a:pos x="5" y="6380"/>
              </a:cxn>
              <a:cxn ang="0">
                <a:pos x="2" y="6382"/>
              </a:cxn>
              <a:cxn ang="0">
                <a:pos x="0" y="6382"/>
              </a:cxn>
              <a:cxn ang="0">
                <a:pos x="0" y="6382"/>
              </a:cxn>
              <a:cxn ang="0">
                <a:pos x="0" y="6382"/>
              </a:cxn>
              <a:cxn ang="0">
                <a:pos x="0" y="6382"/>
              </a:cxn>
            </a:cxnLst>
            <a:rect l="0" t="0" r="r" b="b"/>
            <a:pathLst>
              <a:path w="1586" h="6382">
                <a:moveTo>
                  <a:pt x="1586" y="0"/>
                </a:moveTo>
                <a:lnTo>
                  <a:pt x="1518" y="1940"/>
                </a:lnTo>
                <a:lnTo>
                  <a:pt x="1440" y="2743"/>
                </a:lnTo>
                <a:lnTo>
                  <a:pt x="1339" y="3445"/>
                </a:lnTo>
                <a:lnTo>
                  <a:pt x="1218" y="4051"/>
                </a:lnTo>
                <a:lnTo>
                  <a:pt x="1084" y="4570"/>
                </a:lnTo>
                <a:lnTo>
                  <a:pt x="941" y="5005"/>
                </a:lnTo>
                <a:lnTo>
                  <a:pt x="793" y="5367"/>
                </a:lnTo>
                <a:lnTo>
                  <a:pt x="645" y="5661"/>
                </a:lnTo>
                <a:lnTo>
                  <a:pt x="503" y="5893"/>
                </a:lnTo>
                <a:lnTo>
                  <a:pt x="368" y="6070"/>
                </a:lnTo>
                <a:lnTo>
                  <a:pt x="248" y="6201"/>
                </a:lnTo>
                <a:lnTo>
                  <a:pt x="146" y="6291"/>
                </a:lnTo>
                <a:lnTo>
                  <a:pt x="68" y="6346"/>
                </a:lnTo>
                <a:lnTo>
                  <a:pt x="18" y="6374"/>
                </a:lnTo>
                <a:lnTo>
                  <a:pt x="5" y="6380"/>
                </a:lnTo>
                <a:lnTo>
                  <a:pt x="2" y="6382"/>
                </a:lnTo>
                <a:lnTo>
                  <a:pt x="0" y="6382"/>
                </a:lnTo>
                <a:lnTo>
                  <a:pt x="0" y="6382"/>
                </a:lnTo>
                <a:lnTo>
                  <a:pt x="0" y="6382"/>
                </a:lnTo>
                <a:lnTo>
                  <a:pt x="0" y="6382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664" name="Freeform 16"/>
          <p:cNvSpPr>
            <a:spLocks/>
          </p:cNvSpPr>
          <p:nvPr/>
        </p:nvSpPr>
        <p:spPr bwMode="auto">
          <a:xfrm>
            <a:off x="4575175" y="1204913"/>
            <a:ext cx="1257300" cy="22098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5" y="1225"/>
              </a:cxn>
              <a:cxn ang="0">
                <a:pos x="136" y="2297"/>
              </a:cxn>
              <a:cxn ang="0">
                <a:pos x="292" y="3228"/>
              </a:cxn>
              <a:cxn ang="0">
                <a:pos x="495" y="4025"/>
              </a:cxn>
              <a:cxn ang="0">
                <a:pos x="735" y="4700"/>
              </a:cxn>
              <a:cxn ang="0">
                <a:pos x="1003" y="5263"/>
              </a:cxn>
              <a:cxn ang="0">
                <a:pos x="1289" y="5723"/>
              </a:cxn>
              <a:cxn ang="0">
                <a:pos x="1585" y="6092"/>
              </a:cxn>
              <a:cxn ang="0">
                <a:pos x="1881" y="6380"/>
              </a:cxn>
              <a:cxn ang="0">
                <a:pos x="2168" y="6596"/>
              </a:cxn>
              <a:cxn ang="0">
                <a:pos x="2435" y="6750"/>
              </a:cxn>
              <a:cxn ang="0">
                <a:pos x="2675" y="6854"/>
              </a:cxn>
              <a:cxn ang="0">
                <a:pos x="2878" y="6916"/>
              </a:cxn>
              <a:cxn ang="0">
                <a:pos x="3034" y="6949"/>
              </a:cxn>
              <a:cxn ang="0">
                <a:pos x="3135" y="6962"/>
              </a:cxn>
              <a:cxn ang="0">
                <a:pos x="3161" y="6963"/>
              </a:cxn>
              <a:cxn ang="0">
                <a:pos x="3169" y="6963"/>
              </a:cxn>
              <a:cxn ang="0">
                <a:pos x="3170" y="6963"/>
              </a:cxn>
              <a:cxn ang="0">
                <a:pos x="3171" y="6963"/>
              </a:cxn>
              <a:cxn ang="0">
                <a:pos x="3171" y="6963"/>
              </a:cxn>
              <a:cxn ang="0">
                <a:pos x="3171" y="6963"/>
              </a:cxn>
            </a:cxnLst>
            <a:rect l="0" t="0" r="r" b="b"/>
            <a:pathLst>
              <a:path w="3171" h="6963">
                <a:moveTo>
                  <a:pt x="0" y="0"/>
                </a:moveTo>
                <a:lnTo>
                  <a:pt x="35" y="1225"/>
                </a:lnTo>
                <a:lnTo>
                  <a:pt x="136" y="2297"/>
                </a:lnTo>
                <a:lnTo>
                  <a:pt x="292" y="3228"/>
                </a:lnTo>
                <a:lnTo>
                  <a:pt x="495" y="4025"/>
                </a:lnTo>
                <a:lnTo>
                  <a:pt x="735" y="4700"/>
                </a:lnTo>
                <a:lnTo>
                  <a:pt x="1003" y="5263"/>
                </a:lnTo>
                <a:lnTo>
                  <a:pt x="1289" y="5723"/>
                </a:lnTo>
                <a:lnTo>
                  <a:pt x="1585" y="6092"/>
                </a:lnTo>
                <a:lnTo>
                  <a:pt x="1881" y="6380"/>
                </a:lnTo>
                <a:lnTo>
                  <a:pt x="2168" y="6596"/>
                </a:lnTo>
                <a:lnTo>
                  <a:pt x="2435" y="6750"/>
                </a:lnTo>
                <a:lnTo>
                  <a:pt x="2675" y="6854"/>
                </a:lnTo>
                <a:lnTo>
                  <a:pt x="2878" y="6916"/>
                </a:lnTo>
                <a:lnTo>
                  <a:pt x="3034" y="6949"/>
                </a:lnTo>
                <a:lnTo>
                  <a:pt x="3135" y="6962"/>
                </a:lnTo>
                <a:lnTo>
                  <a:pt x="3161" y="6963"/>
                </a:lnTo>
                <a:lnTo>
                  <a:pt x="3169" y="6963"/>
                </a:lnTo>
                <a:lnTo>
                  <a:pt x="3170" y="6963"/>
                </a:lnTo>
                <a:lnTo>
                  <a:pt x="3171" y="6963"/>
                </a:lnTo>
                <a:lnTo>
                  <a:pt x="3171" y="6963"/>
                </a:lnTo>
                <a:lnTo>
                  <a:pt x="3171" y="6963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665" name="Freeform 17"/>
          <p:cNvSpPr>
            <a:spLocks/>
          </p:cNvSpPr>
          <p:nvPr/>
        </p:nvSpPr>
        <p:spPr bwMode="auto">
          <a:xfrm>
            <a:off x="3022600" y="1204913"/>
            <a:ext cx="1258888" cy="2209800"/>
          </a:xfrm>
          <a:custGeom>
            <a:avLst/>
            <a:gdLst/>
            <a:ahLst/>
            <a:cxnLst>
              <a:cxn ang="0">
                <a:pos x="3172" y="0"/>
              </a:cxn>
              <a:cxn ang="0">
                <a:pos x="3136" y="1225"/>
              </a:cxn>
              <a:cxn ang="0">
                <a:pos x="3035" y="2297"/>
              </a:cxn>
              <a:cxn ang="0">
                <a:pos x="2879" y="3228"/>
              </a:cxn>
              <a:cxn ang="0">
                <a:pos x="2676" y="4025"/>
              </a:cxn>
              <a:cxn ang="0">
                <a:pos x="2436" y="4700"/>
              </a:cxn>
              <a:cxn ang="0">
                <a:pos x="2168" y="5263"/>
              </a:cxn>
              <a:cxn ang="0">
                <a:pos x="1882" y="5723"/>
              </a:cxn>
              <a:cxn ang="0">
                <a:pos x="1586" y="6092"/>
              </a:cxn>
              <a:cxn ang="0">
                <a:pos x="1290" y="6380"/>
              </a:cxn>
              <a:cxn ang="0">
                <a:pos x="1004" y="6596"/>
              </a:cxn>
              <a:cxn ang="0">
                <a:pos x="736" y="6750"/>
              </a:cxn>
              <a:cxn ang="0">
                <a:pos x="496" y="6854"/>
              </a:cxn>
              <a:cxn ang="0">
                <a:pos x="293" y="6916"/>
              </a:cxn>
              <a:cxn ang="0">
                <a:pos x="137" y="6949"/>
              </a:cxn>
              <a:cxn ang="0">
                <a:pos x="36" y="6962"/>
              </a:cxn>
              <a:cxn ang="0">
                <a:pos x="10" y="6963"/>
              </a:cxn>
              <a:cxn ang="0">
                <a:pos x="3" y="6963"/>
              </a:cxn>
              <a:cxn ang="0">
                <a:pos x="2" y="6963"/>
              </a:cxn>
              <a:cxn ang="0">
                <a:pos x="0" y="6963"/>
              </a:cxn>
              <a:cxn ang="0">
                <a:pos x="0" y="6963"/>
              </a:cxn>
              <a:cxn ang="0">
                <a:pos x="0" y="6963"/>
              </a:cxn>
            </a:cxnLst>
            <a:rect l="0" t="0" r="r" b="b"/>
            <a:pathLst>
              <a:path w="3172" h="6963">
                <a:moveTo>
                  <a:pt x="3172" y="0"/>
                </a:moveTo>
                <a:lnTo>
                  <a:pt x="3136" y="1225"/>
                </a:lnTo>
                <a:lnTo>
                  <a:pt x="3035" y="2297"/>
                </a:lnTo>
                <a:lnTo>
                  <a:pt x="2879" y="3228"/>
                </a:lnTo>
                <a:lnTo>
                  <a:pt x="2676" y="4025"/>
                </a:lnTo>
                <a:lnTo>
                  <a:pt x="2436" y="4700"/>
                </a:lnTo>
                <a:lnTo>
                  <a:pt x="2168" y="5263"/>
                </a:lnTo>
                <a:lnTo>
                  <a:pt x="1882" y="5723"/>
                </a:lnTo>
                <a:lnTo>
                  <a:pt x="1586" y="6092"/>
                </a:lnTo>
                <a:lnTo>
                  <a:pt x="1290" y="6380"/>
                </a:lnTo>
                <a:lnTo>
                  <a:pt x="1004" y="6596"/>
                </a:lnTo>
                <a:lnTo>
                  <a:pt x="736" y="6750"/>
                </a:lnTo>
                <a:lnTo>
                  <a:pt x="496" y="6854"/>
                </a:lnTo>
                <a:lnTo>
                  <a:pt x="293" y="6916"/>
                </a:lnTo>
                <a:lnTo>
                  <a:pt x="137" y="6949"/>
                </a:lnTo>
                <a:lnTo>
                  <a:pt x="36" y="6962"/>
                </a:lnTo>
                <a:lnTo>
                  <a:pt x="10" y="6963"/>
                </a:lnTo>
                <a:lnTo>
                  <a:pt x="3" y="6963"/>
                </a:lnTo>
                <a:lnTo>
                  <a:pt x="2" y="6963"/>
                </a:lnTo>
                <a:lnTo>
                  <a:pt x="0" y="6963"/>
                </a:lnTo>
                <a:lnTo>
                  <a:pt x="0" y="6963"/>
                </a:lnTo>
                <a:lnTo>
                  <a:pt x="0" y="6963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666" name="Freeform 18"/>
          <p:cNvSpPr>
            <a:spLocks/>
          </p:cNvSpPr>
          <p:nvPr/>
        </p:nvSpPr>
        <p:spPr bwMode="auto">
          <a:xfrm>
            <a:off x="2854325" y="1204913"/>
            <a:ext cx="209550" cy="2025650"/>
          </a:xfrm>
          <a:custGeom>
            <a:avLst/>
            <a:gdLst/>
            <a:ahLst/>
            <a:cxnLst>
              <a:cxn ang="0">
                <a:pos x="528" y="0"/>
              </a:cxn>
              <a:cxn ang="0">
                <a:pos x="446" y="3690"/>
              </a:cxn>
              <a:cxn ang="0">
                <a:pos x="361" y="4824"/>
              </a:cxn>
              <a:cxn ang="0">
                <a:pos x="264" y="5585"/>
              </a:cxn>
              <a:cxn ang="0">
                <a:pos x="214" y="5847"/>
              </a:cxn>
              <a:cxn ang="0">
                <a:pos x="167" y="6046"/>
              </a:cxn>
              <a:cxn ang="0">
                <a:pos x="122" y="6187"/>
              </a:cxn>
              <a:cxn ang="0">
                <a:pos x="82" y="6283"/>
              </a:cxn>
              <a:cxn ang="0">
                <a:pos x="64" y="6315"/>
              </a:cxn>
              <a:cxn ang="0">
                <a:pos x="48" y="6341"/>
              </a:cxn>
              <a:cxn ang="0">
                <a:pos x="35" y="6358"/>
              </a:cxn>
              <a:cxn ang="0">
                <a:pos x="22" y="6370"/>
              </a:cxn>
              <a:cxn ang="0">
                <a:pos x="12" y="6377"/>
              </a:cxn>
              <a:cxn ang="0">
                <a:pos x="6" y="6381"/>
              </a:cxn>
              <a:cxn ang="0">
                <a:pos x="1" y="6382"/>
              </a:cxn>
              <a:cxn ang="0">
                <a:pos x="0" y="6382"/>
              </a:cxn>
              <a:cxn ang="0">
                <a:pos x="0" y="6382"/>
              </a:cxn>
              <a:cxn ang="0">
                <a:pos x="0" y="6382"/>
              </a:cxn>
              <a:cxn ang="0">
                <a:pos x="0" y="6382"/>
              </a:cxn>
              <a:cxn ang="0">
                <a:pos x="0" y="6382"/>
              </a:cxn>
            </a:cxnLst>
            <a:rect l="0" t="0" r="r" b="b"/>
            <a:pathLst>
              <a:path w="528" h="6382">
                <a:moveTo>
                  <a:pt x="528" y="0"/>
                </a:moveTo>
                <a:lnTo>
                  <a:pt x="446" y="3690"/>
                </a:lnTo>
                <a:lnTo>
                  <a:pt x="361" y="4824"/>
                </a:lnTo>
                <a:lnTo>
                  <a:pt x="264" y="5585"/>
                </a:lnTo>
                <a:lnTo>
                  <a:pt x="214" y="5847"/>
                </a:lnTo>
                <a:lnTo>
                  <a:pt x="167" y="6046"/>
                </a:lnTo>
                <a:lnTo>
                  <a:pt x="122" y="6187"/>
                </a:lnTo>
                <a:lnTo>
                  <a:pt x="82" y="6283"/>
                </a:lnTo>
                <a:lnTo>
                  <a:pt x="64" y="6315"/>
                </a:lnTo>
                <a:lnTo>
                  <a:pt x="48" y="6341"/>
                </a:lnTo>
                <a:lnTo>
                  <a:pt x="35" y="6358"/>
                </a:lnTo>
                <a:lnTo>
                  <a:pt x="22" y="6370"/>
                </a:lnTo>
                <a:lnTo>
                  <a:pt x="12" y="6377"/>
                </a:lnTo>
                <a:lnTo>
                  <a:pt x="6" y="6381"/>
                </a:lnTo>
                <a:lnTo>
                  <a:pt x="1" y="6382"/>
                </a:lnTo>
                <a:lnTo>
                  <a:pt x="0" y="6382"/>
                </a:lnTo>
                <a:lnTo>
                  <a:pt x="0" y="6382"/>
                </a:lnTo>
                <a:lnTo>
                  <a:pt x="0" y="6382"/>
                </a:lnTo>
                <a:lnTo>
                  <a:pt x="0" y="6382"/>
                </a:lnTo>
                <a:lnTo>
                  <a:pt x="0" y="6382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667" name="Freeform 19"/>
          <p:cNvSpPr>
            <a:spLocks/>
          </p:cNvSpPr>
          <p:nvPr/>
        </p:nvSpPr>
        <p:spPr bwMode="auto">
          <a:xfrm>
            <a:off x="6462713" y="1204913"/>
            <a:ext cx="209550" cy="2025650"/>
          </a:xfrm>
          <a:custGeom>
            <a:avLst/>
            <a:gdLst/>
            <a:ahLst/>
            <a:cxnLst>
              <a:cxn ang="0">
                <a:pos x="529" y="0"/>
              </a:cxn>
              <a:cxn ang="0">
                <a:pos x="446" y="3690"/>
              </a:cxn>
              <a:cxn ang="0">
                <a:pos x="362" y="4824"/>
              </a:cxn>
              <a:cxn ang="0">
                <a:pos x="264" y="5585"/>
              </a:cxn>
              <a:cxn ang="0">
                <a:pos x="215" y="5847"/>
              </a:cxn>
              <a:cxn ang="0">
                <a:pos x="167" y="6046"/>
              </a:cxn>
              <a:cxn ang="0">
                <a:pos x="123" y="6187"/>
              </a:cxn>
              <a:cxn ang="0">
                <a:pos x="83" y="6283"/>
              </a:cxn>
              <a:cxn ang="0">
                <a:pos x="65" y="6315"/>
              </a:cxn>
              <a:cxn ang="0">
                <a:pos x="49" y="6341"/>
              </a:cxn>
              <a:cxn ang="0">
                <a:pos x="35" y="6358"/>
              </a:cxn>
              <a:cxn ang="0">
                <a:pos x="22" y="6370"/>
              </a:cxn>
              <a:cxn ang="0">
                <a:pos x="13" y="6377"/>
              </a:cxn>
              <a:cxn ang="0">
                <a:pos x="7" y="6381"/>
              </a:cxn>
              <a:cxn ang="0">
                <a:pos x="1" y="6382"/>
              </a:cxn>
              <a:cxn ang="0">
                <a:pos x="0" y="6382"/>
              </a:cxn>
              <a:cxn ang="0">
                <a:pos x="0" y="6382"/>
              </a:cxn>
              <a:cxn ang="0">
                <a:pos x="0" y="6382"/>
              </a:cxn>
              <a:cxn ang="0">
                <a:pos x="0" y="6382"/>
              </a:cxn>
              <a:cxn ang="0">
                <a:pos x="0" y="6382"/>
              </a:cxn>
            </a:cxnLst>
            <a:rect l="0" t="0" r="r" b="b"/>
            <a:pathLst>
              <a:path w="529" h="6382">
                <a:moveTo>
                  <a:pt x="529" y="0"/>
                </a:moveTo>
                <a:lnTo>
                  <a:pt x="446" y="3690"/>
                </a:lnTo>
                <a:lnTo>
                  <a:pt x="362" y="4824"/>
                </a:lnTo>
                <a:lnTo>
                  <a:pt x="264" y="5585"/>
                </a:lnTo>
                <a:lnTo>
                  <a:pt x="215" y="5847"/>
                </a:lnTo>
                <a:lnTo>
                  <a:pt x="167" y="6046"/>
                </a:lnTo>
                <a:lnTo>
                  <a:pt x="123" y="6187"/>
                </a:lnTo>
                <a:lnTo>
                  <a:pt x="83" y="6283"/>
                </a:lnTo>
                <a:lnTo>
                  <a:pt x="65" y="6315"/>
                </a:lnTo>
                <a:lnTo>
                  <a:pt x="49" y="6341"/>
                </a:lnTo>
                <a:lnTo>
                  <a:pt x="35" y="6358"/>
                </a:lnTo>
                <a:lnTo>
                  <a:pt x="22" y="6370"/>
                </a:lnTo>
                <a:lnTo>
                  <a:pt x="13" y="6377"/>
                </a:lnTo>
                <a:lnTo>
                  <a:pt x="7" y="6381"/>
                </a:lnTo>
                <a:lnTo>
                  <a:pt x="1" y="6382"/>
                </a:lnTo>
                <a:lnTo>
                  <a:pt x="0" y="6382"/>
                </a:lnTo>
                <a:lnTo>
                  <a:pt x="0" y="6382"/>
                </a:lnTo>
                <a:lnTo>
                  <a:pt x="0" y="6382"/>
                </a:lnTo>
                <a:lnTo>
                  <a:pt x="0" y="6382"/>
                </a:lnTo>
                <a:lnTo>
                  <a:pt x="0" y="6382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668" name="Freeform 20"/>
          <p:cNvSpPr>
            <a:spLocks/>
          </p:cNvSpPr>
          <p:nvPr/>
        </p:nvSpPr>
        <p:spPr bwMode="auto">
          <a:xfrm>
            <a:off x="5707063" y="1204913"/>
            <a:ext cx="209550" cy="20256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2" y="3690"/>
              </a:cxn>
              <a:cxn ang="0">
                <a:pos x="167" y="4824"/>
              </a:cxn>
              <a:cxn ang="0">
                <a:pos x="264" y="5585"/>
              </a:cxn>
              <a:cxn ang="0">
                <a:pos x="313" y="5847"/>
              </a:cxn>
              <a:cxn ang="0">
                <a:pos x="361" y="6046"/>
              </a:cxn>
              <a:cxn ang="0">
                <a:pos x="405" y="6187"/>
              </a:cxn>
              <a:cxn ang="0">
                <a:pos x="446" y="6283"/>
              </a:cxn>
              <a:cxn ang="0">
                <a:pos x="464" y="6315"/>
              </a:cxn>
              <a:cxn ang="0">
                <a:pos x="479" y="6341"/>
              </a:cxn>
              <a:cxn ang="0">
                <a:pos x="493" y="6358"/>
              </a:cxn>
              <a:cxn ang="0">
                <a:pos x="506" y="6370"/>
              </a:cxn>
              <a:cxn ang="0">
                <a:pos x="515" y="6377"/>
              </a:cxn>
              <a:cxn ang="0">
                <a:pos x="522" y="6381"/>
              </a:cxn>
              <a:cxn ang="0">
                <a:pos x="527" y="6382"/>
              </a:cxn>
              <a:cxn ang="0">
                <a:pos x="528" y="6382"/>
              </a:cxn>
              <a:cxn ang="0">
                <a:pos x="528" y="6382"/>
              </a:cxn>
              <a:cxn ang="0">
                <a:pos x="528" y="6382"/>
              </a:cxn>
              <a:cxn ang="0">
                <a:pos x="528" y="6382"/>
              </a:cxn>
              <a:cxn ang="0">
                <a:pos x="528" y="6382"/>
              </a:cxn>
            </a:cxnLst>
            <a:rect l="0" t="0" r="r" b="b"/>
            <a:pathLst>
              <a:path w="528" h="6382">
                <a:moveTo>
                  <a:pt x="0" y="0"/>
                </a:moveTo>
                <a:lnTo>
                  <a:pt x="82" y="3690"/>
                </a:lnTo>
                <a:lnTo>
                  <a:pt x="167" y="4824"/>
                </a:lnTo>
                <a:lnTo>
                  <a:pt x="264" y="5585"/>
                </a:lnTo>
                <a:lnTo>
                  <a:pt x="313" y="5847"/>
                </a:lnTo>
                <a:lnTo>
                  <a:pt x="361" y="6046"/>
                </a:lnTo>
                <a:lnTo>
                  <a:pt x="405" y="6187"/>
                </a:lnTo>
                <a:lnTo>
                  <a:pt x="446" y="6283"/>
                </a:lnTo>
                <a:lnTo>
                  <a:pt x="464" y="6315"/>
                </a:lnTo>
                <a:lnTo>
                  <a:pt x="479" y="6341"/>
                </a:lnTo>
                <a:lnTo>
                  <a:pt x="493" y="6358"/>
                </a:lnTo>
                <a:lnTo>
                  <a:pt x="506" y="6370"/>
                </a:lnTo>
                <a:lnTo>
                  <a:pt x="515" y="6377"/>
                </a:lnTo>
                <a:lnTo>
                  <a:pt x="522" y="6381"/>
                </a:lnTo>
                <a:lnTo>
                  <a:pt x="527" y="6382"/>
                </a:lnTo>
                <a:lnTo>
                  <a:pt x="528" y="6382"/>
                </a:lnTo>
                <a:lnTo>
                  <a:pt x="528" y="6382"/>
                </a:lnTo>
                <a:lnTo>
                  <a:pt x="528" y="6382"/>
                </a:lnTo>
                <a:lnTo>
                  <a:pt x="528" y="6382"/>
                </a:lnTo>
                <a:lnTo>
                  <a:pt x="528" y="6382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669" name="Freeform 21"/>
          <p:cNvSpPr>
            <a:spLocks/>
          </p:cNvSpPr>
          <p:nvPr/>
        </p:nvSpPr>
        <p:spPr bwMode="auto">
          <a:xfrm>
            <a:off x="2182813" y="1204913"/>
            <a:ext cx="209550" cy="20256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3" y="3690"/>
              </a:cxn>
              <a:cxn ang="0">
                <a:pos x="167" y="4824"/>
              </a:cxn>
              <a:cxn ang="0">
                <a:pos x="265" y="5585"/>
              </a:cxn>
              <a:cxn ang="0">
                <a:pos x="314" y="5847"/>
              </a:cxn>
              <a:cxn ang="0">
                <a:pos x="362" y="6046"/>
              </a:cxn>
              <a:cxn ang="0">
                <a:pos x="406" y="6187"/>
              </a:cxn>
              <a:cxn ang="0">
                <a:pos x="446" y="6283"/>
              </a:cxn>
              <a:cxn ang="0">
                <a:pos x="464" y="6315"/>
              </a:cxn>
              <a:cxn ang="0">
                <a:pos x="480" y="6341"/>
              </a:cxn>
              <a:cxn ang="0">
                <a:pos x="494" y="6358"/>
              </a:cxn>
              <a:cxn ang="0">
                <a:pos x="507" y="6370"/>
              </a:cxn>
              <a:cxn ang="0">
                <a:pos x="516" y="6377"/>
              </a:cxn>
              <a:cxn ang="0">
                <a:pos x="523" y="6381"/>
              </a:cxn>
              <a:cxn ang="0">
                <a:pos x="528" y="6382"/>
              </a:cxn>
              <a:cxn ang="0">
                <a:pos x="529" y="6382"/>
              </a:cxn>
              <a:cxn ang="0">
                <a:pos x="529" y="6382"/>
              </a:cxn>
              <a:cxn ang="0">
                <a:pos x="529" y="6382"/>
              </a:cxn>
              <a:cxn ang="0">
                <a:pos x="529" y="6382"/>
              </a:cxn>
              <a:cxn ang="0">
                <a:pos x="529" y="6382"/>
              </a:cxn>
            </a:cxnLst>
            <a:rect l="0" t="0" r="r" b="b"/>
            <a:pathLst>
              <a:path w="529" h="6382">
                <a:moveTo>
                  <a:pt x="0" y="0"/>
                </a:moveTo>
                <a:lnTo>
                  <a:pt x="83" y="3690"/>
                </a:lnTo>
                <a:lnTo>
                  <a:pt x="167" y="4824"/>
                </a:lnTo>
                <a:lnTo>
                  <a:pt x="265" y="5585"/>
                </a:lnTo>
                <a:lnTo>
                  <a:pt x="314" y="5847"/>
                </a:lnTo>
                <a:lnTo>
                  <a:pt x="362" y="6046"/>
                </a:lnTo>
                <a:lnTo>
                  <a:pt x="406" y="6187"/>
                </a:lnTo>
                <a:lnTo>
                  <a:pt x="446" y="6283"/>
                </a:lnTo>
                <a:lnTo>
                  <a:pt x="464" y="6315"/>
                </a:lnTo>
                <a:lnTo>
                  <a:pt x="480" y="6341"/>
                </a:lnTo>
                <a:lnTo>
                  <a:pt x="494" y="6358"/>
                </a:lnTo>
                <a:lnTo>
                  <a:pt x="507" y="6370"/>
                </a:lnTo>
                <a:lnTo>
                  <a:pt x="516" y="6377"/>
                </a:lnTo>
                <a:lnTo>
                  <a:pt x="523" y="6381"/>
                </a:lnTo>
                <a:lnTo>
                  <a:pt x="528" y="6382"/>
                </a:lnTo>
                <a:lnTo>
                  <a:pt x="529" y="6382"/>
                </a:lnTo>
                <a:lnTo>
                  <a:pt x="529" y="6382"/>
                </a:lnTo>
                <a:lnTo>
                  <a:pt x="529" y="6382"/>
                </a:lnTo>
                <a:lnTo>
                  <a:pt x="529" y="6382"/>
                </a:lnTo>
                <a:lnTo>
                  <a:pt x="529" y="6382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670" name="Freeform 22"/>
          <p:cNvSpPr>
            <a:spLocks/>
          </p:cNvSpPr>
          <p:nvPr/>
        </p:nvSpPr>
        <p:spPr bwMode="auto">
          <a:xfrm>
            <a:off x="3851275" y="1373188"/>
            <a:ext cx="525463" cy="454025"/>
          </a:xfrm>
          <a:custGeom>
            <a:avLst/>
            <a:gdLst/>
            <a:ahLst/>
            <a:cxnLst>
              <a:cxn ang="0">
                <a:pos x="1964" y="792"/>
              </a:cxn>
              <a:cxn ang="0">
                <a:pos x="1665" y="344"/>
              </a:cxn>
              <a:cxn ang="0">
                <a:pos x="1464" y="1166"/>
              </a:cxn>
              <a:cxn ang="0">
                <a:pos x="771" y="661"/>
              </a:cxn>
              <a:cxn ang="0">
                <a:pos x="920" y="1427"/>
              </a:cxn>
              <a:cxn ang="0">
                <a:pos x="201" y="1511"/>
              </a:cxn>
              <a:cxn ang="0">
                <a:pos x="673" y="2118"/>
              </a:cxn>
              <a:cxn ang="0">
                <a:pos x="0" y="2352"/>
              </a:cxn>
              <a:cxn ang="0">
                <a:pos x="570" y="2808"/>
              </a:cxn>
              <a:cxn ang="0">
                <a:pos x="219" y="3256"/>
              </a:cxn>
              <a:cxn ang="0">
                <a:pos x="822" y="3332"/>
              </a:cxn>
              <a:cxn ang="0">
                <a:pos x="842" y="3947"/>
              </a:cxn>
              <a:cxn ang="0">
                <a:pos x="1289" y="3311"/>
              </a:cxn>
              <a:cxn ang="0">
                <a:pos x="1489" y="3601"/>
              </a:cxn>
              <a:cxn ang="0">
                <a:pos x="1690" y="3174"/>
              </a:cxn>
              <a:cxn ang="0">
                <a:pos x="1989" y="3443"/>
              </a:cxn>
              <a:cxn ang="0">
                <a:pos x="2086" y="2911"/>
              </a:cxn>
              <a:cxn ang="0">
                <a:pos x="2560" y="3174"/>
              </a:cxn>
              <a:cxn ang="0">
                <a:pos x="2507" y="2621"/>
              </a:cxn>
              <a:cxn ang="0">
                <a:pos x="3234" y="2856"/>
              </a:cxn>
              <a:cxn ang="0">
                <a:pos x="2806" y="2249"/>
              </a:cxn>
              <a:cxn ang="0">
                <a:pos x="3130" y="2062"/>
              </a:cxn>
              <a:cxn ang="0">
                <a:pos x="2910" y="1717"/>
              </a:cxn>
              <a:cxn ang="0">
                <a:pos x="3701" y="1214"/>
              </a:cxn>
              <a:cxn ang="0">
                <a:pos x="2806" y="1193"/>
              </a:cxn>
              <a:cxn ang="0">
                <a:pos x="3084" y="579"/>
              </a:cxn>
              <a:cxn ang="0">
                <a:pos x="2488" y="1055"/>
              </a:cxn>
              <a:cxn ang="0">
                <a:pos x="2534" y="0"/>
              </a:cxn>
              <a:cxn ang="0">
                <a:pos x="1964" y="792"/>
              </a:cxn>
            </a:cxnLst>
            <a:rect l="0" t="0" r="r" b="b"/>
            <a:pathLst>
              <a:path w="3701" h="3947">
                <a:moveTo>
                  <a:pt x="1964" y="792"/>
                </a:moveTo>
                <a:lnTo>
                  <a:pt x="1665" y="344"/>
                </a:lnTo>
                <a:lnTo>
                  <a:pt x="1464" y="1166"/>
                </a:lnTo>
                <a:lnTo>
                  <a:pt x="771" y="661"/>
                </a:lnTo>
                <a:lnTo>
                  <a:pt x="920" y="1427"/>
                </a:lnTo>
                <a:lnTo>
                  <a:pt x="201" y="1511"/>
                </a:lnTo>
                <a:lnTo>
                  <a:pt x="673" y="2118"/>
                </a:lnTo>
                <a:lnTo>
                  <a:pt x="0" y="2352"/>
                </a:lnTo>
                <a:lnTo>
                  <a:pt x="570" y="2808"/>
                </a:lnTo>
                <a:lnTo>
                  <a:pt x="219" y="3256"/>
                </a:lnTo>
                <a:lnTo>
                  <a:pt x="822" y="3332"/>
                </a:lnTo>
                <a:lnTo>
                  <a:pt x="842" y="3947"/>
                </a:lnTo>
                <a:lnTo>
                  <a:pt x="1289" y="3311"/>
                </a:lnTo>
                <a:lnTo>
                  <a:pt x="1489" y="3601"/>
                </a:lnTo>
                <a:lnTo>
                  <a:pt x="1690" y="3174"/>
                </a:lnTo>
                <a:lnTo>
                  <a:pt x="1989" y="3443"/>
                </a:lnTo>
                <a:lnTo>
                  <a:pt x="2086" y="2911"/>
                </a:lnTo>
                <a:lnTo>
                  <a:pt x="2560" y="3174"/>
                </a:lnTo>
                <a:lnTo>
                  <a:pt x="2507" y="2621"/>
                </a:lnTo>
                <a:lnTo>
                  <a:pt x="3234" y="2856"/>
                </a:lnTo>
                <a:lnTo>
                  <a:pt x="2806" y="2249"/>
                </a:lnTo>
                <a:lnTo>
                  <a:pt x="3130" y="2062"/>
                </a:lnTo>
                <a:lnTo>
                  <a:pt x="2910" y="1717"/>
                </a:lnTo>
                <a:lnTo>
                  <a:pt x="3701" y="1214"/>
                </a:lnTo>
                <a:lnTo>
                  <a:pt x="2806" y="1193"/>
                </a:lnTo>
                <a:lnTo>
                  <a:pt x="3084" y="579"/>
                </a:lnTo>
                <a:lnTo>
                  <a:pt x="2488" y="1055"/>
                </a:lnTo>
                <a:lnTo>
                  <a:pt x="2534" y="0"/>
                </a:lnTo>
                <a:lnTo>
                  <a:pt x="1964" y="792"/>
                </a:lnTo>
                <a:close/>
              </a:path>
            </a:pathLst>
          </a:custGeom>
          <a:solidFill>
            <a:srgbClr val="E6FF00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671" name="Freeform 23"/>
          <p:cNvSpPr>
            <a:spLocks/>
          </p:cNvSpPr>
          <p:nvPr/>
        </p:nvSpPr>
        <p:spPr bwMode="auto">
          <a:xfrm>
            <a:off x="6630988" y="1204913"/>
            <a:ext cx="1257300" cy="2209800"/>
          </a:xfrm>
          <a:custGeom>
            <a:avLst/>
            <a:gdLst/>
            <a:ahLst/>
            <a:cxnLst>
              <a:cxn ang="0">
                <a:pos x="3171" y="0"/>
              </a:cxn>
              <a:cxn ang="0">
                <a:pos x="3135" y="1225"/>
              </a:cxn>
              <a:cxn ang="0">
                <a:pos x="3035" y="2297"/>
              </a:cxn>
              <a:cxn ang="0">
                <a:pos x="2878" y="3228"/>
              </a:cxn>
              <a:cxn ang="0">
                <a:pos x="2675" y="4025"/>
              </a:cxn>
              <a:cxn ang="0">
                <a:pos x="2435" y="4700"/>
              </a:cxn>
              <a:cxn ang="0">
                <a:pos x="2168" y="5263"/>
              </a:cxn>
              <a:cxn ang="0">
                <a:pos x="1882" y="5723"/>
              </a:cxn>
              <a:cxn ang="0">
                <a:pos x="1586" y="6092"/>
              </a:cxn>
              <a:cxn ang="0">
                <a:pos x="1290" y="6380"/>
              </a:cxn>
              <a:cxn ang="0">
                <a:pos x="1003" y="6596"/>
              </a:cxn>
              <a:cxn ang="0">
                <a:pos x="736" y="6750"/>
              </a:cxn>
              <a:cxn ang="0">
                <a:pos x="496" y="6854"/>
              </a:cxn>
              <a:cxn ang="0">
                <a:pos x="293" y="6916"/>
              </a:cxn>
              <a:cxn ang="0">
                <a:pos x="136" y="6949"/>
              </a:cxn>
              <a:cxn ang="0">
                <a:pos x="36" y="6962"/>
              </a:cxn>
              <a:cxn ang="0">
                <a:pos x="10" y="6963"/>
              </a:cxn>
              <a:cxn ang="0">
                <a:pos x="2" y="6963"/>
              </a:cxn>
              <a:cxn ang="0">
                <a:pos x="1" y="6963"/>
              </a:cxn>
              <a:cxn ang="0">
                <a:pos x="0" y="6963"/>
              </a:cxn>
              <a:cxn ang="0">
                <a:pos x="0" y="6963"/>
              </a:cxn>
              <a:cxn ang="0">
                <a:pos x="0" y="6963"/>
              </a:cxn>
            </a:cxnLst>
            <a:rect l="0" t="0" r="r" b="b"/>
            <a:pathLst>
              <a:path w="3171" h="6963">
                <a:moveTo>
                  <a:pt x="3171" y="0"/>
                </a:moveTo>
                <a:lnTo>
                  <a:pt x="3135" y="1225"/>
                </a:lnTo>
                <a:lnTo>
                  <a:pt x="3035" y="2297"/>
                </a:lnTo>
                <a:lnTo>
                  <a:pt x="2878" y="3228"/>
                </a:lnTo>
                <a:lnTo>
                  <a:pt x="2675" y="4025"/>
                </a:lnTo>
                <a:lnTo>
                  <a:pt x="2435" y="4700"/>
                </a:lnTo>
                <a:lnTo>
                  <a:pt x="2168" y="5263"/>
                </a:lnTo>
                <a:lnTo>
                  <a:pt x="1882" y="5723"/>
                </a:lnTo>
                <a:lnTo>
                  <a:pt x="1586" y="6092"/>
                </a:lnTo>
                <a:lnTo>
                  <a:pt x="1290" y="6380"/>
                </a:lnTo>
                <a:lnTo>
                  <a:pt x="1003" y="6596"/>
                </a:lnTo>
                <a:lnTo>
                  <a:pt x="736" y="6750"/>
                </a:lnTo>
                <a:lnTo>
                  <a:pt x="496" y="6854"/>
                </a:lnTo>
                <a:lnTo>
                  <a:pt x="293" y="6916"/>
                </a:lnTo>
                <a:lnTo>
                  <a:pt x="136" y="6949"/>
                </a:lnTo>
                <a:lnTo>
                  <a:pt x="36" y="6962"/>
                </a:lnTo>
                <a:lnTo>
                  <a:pt x="10" y="6963"/>
                </a:lnTo>
                <a:lnTo>
                  <a:pt x="2" y="6963"/>
                </a:lnTo>
                <a:lnTo>
                  <a:pt x="1" y="6963"/>
                </a:lnTo>
                <a:lnTo>
                  <a:pt x="0" y="6963"/>
                </a:lnTo>
                <a:lnTo>
                  <a:pt x="0" y="6963"/>
                </a:lnTo>
                <a:lnTo>
                  <a:pt x="0" y="6963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672" name="Freeform 24"/>
          <p:cNvSpPr>
            <a:spLocks/>
          </p:cNvSpPr>
          <p:nvPr/>
        </p:nvSpPr>
        <p:spPr bwMode="auto">
          <a:xfrm>
            <a:off x="1008063" y="1204913"/>
            <a:ext cx="1258887" cy="22098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" y="1225"/>
              </a:cxn>
              <a:cxn ang="0">
                <a:pos x="136" y="2297"/>
              </a:cxn>
              <a:cxn ang="0">
                <a:pos x="293" y="3228"/>
              </a:cxn>
              <a:cxn ang="0">
                <a:pos x="495" y="4025"/>
              </a:cxn>
              <a:cxn ang="0">
                <a:pos x="735" y="4700"/>
              </a:cxn>
              <a:cxn ang="0">
                <a:pos x="1003" y="5263"/>
              </a:cxn>
              <a:cxn ang="0">
                <a:pos x="1289" y="5723"/>
              </a:cxn>
              <a:cxn ang="0">
                <a:pos x="1585" y="6092"/>
              </a:cxn>
              <a:cxn ang="0">
                <a:pos x="1881" y="6380"/>
              </a:cxn>
              <a:cxn ang="0">
                <a:pos x="2168" y="6596"/>
              </a:cxn>
              <a:cxn ang="0">
                <a:pos x="2435" y="6750"/>
              </a:cxn>
              <a:cxn ang="0">
                <a:pos x="2675" y="6854"/>
              </a:cxn>
              <a:cxn ang="0">
                <a:pos x="2878" y="6916"/>
              </a:cxn>
              <a:cxn ang="0">
                <a:pos x="3034" y="6949"/>
              </a:cxn>
              <a:cxn ang="0">
                <a:pos x="3135" y="6962"/>
              </a:cxn>
              <a:cxn ang="0">
                <a:pos x="3161" y="6963"/>
              </a:cxn>
              <a:cxn ang="0">
                <a:pos x="3169" y="6963"/>
              </a:cxn>
              <a:cxn ang="0">
                <a:pos x="3170" y="6963"/>
              </a:cxn>
              <a:cxn ang="0">
                <a:pos x="3171" y="6963"/>
              </a:cxn>
              <a:cxn ang="0">
                <a:pos x="3171" y="6963"/>
              </a:cxn>
              <a:cxn ang="0">
                <a:pos x="3171" y="6963"/>
              </a:cxn>
            </a:cxnLst>
            <a:rect l="0" t="0" r="r" b="b"/>
            <a:pathLst>
              <a:path w="3171" h="6963">
                <a:moveTo>
                  <a:pt x="0" y="0"/>
                </a:moveTo>
                <a:lnTo>
                  <a:pt x="36" y="1225"/>
                </a:lnTo>
                <a:lnTo>
                  <a:pt x="136" y="2297"/>
                </a:lnTo>
                <a:lnTo>
                  <a:pt x="293" y="3228"/>
                </a:lnTo>
                <a:lnTo>
                  <a:pt x="495" y="4025"/>
                </a:lnTo>
                <a:lnTo>
                  <a:pt x="735" y="4700"/>
                </a:lnTo>
                <a:lnTo>
                  <a:pt x="1003" y="5263"/>
                </a:lnTo>
                <a:lnTo>
                  <a:pt x="1289" y="5723"/>
                </a:lnTo>
                <a:lnTo>
                  <a:pt x="1585" y="6092"/>
                </a:lnTo>
                <a:lnTo>
                  <a:pt x="1881" y="6380"/>
                </a:lnTo>
                <a:lnTo>
                  <a:pt x="2168" y="6596"/>
                </a:lnTo>
                <a:lnTo>
                  <a:pt x="2435" y="6750"/>
                </a:lnTo>
                <a:lnTo>
                  <a:pt x="2675" y="6854"/>
                </a:lnTo>
                <a:lnTo>
                  <a:pt x="2878" y="6916"/>
                </a:lnTo>
                <a:lnTo>
                  <a:pt x="3034" y="6949"/>
                </a:lnTo>
                <a:lnTo>
                  <a:pt x="3135" y="6962"/>
                </a:lnTo>
                <a:lnTo>
                  <a:pt x="3161" y="6963"/>
                </a:lnTo>
                <a:lnTo>
                  <a:pt x="3169" y="6963"/>
                </a:lnTo>
                <a:lnTo>
                  <a:pt x="3170" y="6963"/>
                </a:lnTo>
                <a:lnTo>
                  <a:pt x="3171" y="6963"/>
                </a:lnTo>
                <a:lnTo>
                  <a:pt x="3171" y="6963"/>
                </a:lnTo>
                <a:lnTo>
                  <a:pt x="3171" y="6963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673" name="Freeform 25"/>
          <p:cNvSpPr>
            <a:spLocks/>
          </p:cNvSpPr>
          <p:nvPr/>
        </p:nvSpPr>
        <p:spPr bwMode="auto">
          <a:xfrm>
            <a:off x="4017963" y="1166813"/>
            <a:ext cx="122237" cy="174625"/>
          </a:xfrm>
          <a:custGeom>
            <a:avLst/>
            <a:gdLst/>
            <a:ahLst/>
            <a:cxnLst>
              <a:cxn ang="0">
                <a:pos x="264" y="549"/>
              </a:cxn>
              <a:cxn ang="0">
                <a:pos x="0" y="82"/>
              </a:cxn>
              <a:cxn ang="0">
                <a:pos x="308" y="0"/>
              </a:cxn>
              <a:cxn ang="0">
                <a:pos x="264" y="549"/>
              </a:cxn>
            </a:cxnLst>
            <a:rect l="0" t="0" r="r" b="b"/>
            <a:pathLst>
              <a:path w="308" h="549">
                <a:moveTo>
                  <a:pt x="264" y="549"/>
                </a:moveTo>
                <a:lnTo>
                  <a:pt x="0" y="82"/>
                </a:lnTo>
                <a:lnTo>
                  <a:pt x="308" y="0"/>
                </a:lnTo>
                <a:lnTo>
                  <a:pt x="264" y="54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674" name="Freeform 26"/>
          <p:cNvSpPr>
            <a:spLocks/>
          </p:cNvSpPr>
          <p:nvPr/>
        </p:nvSpPr>
        <p:spPr bwMode="auto">
          <a:xfrm>
            <a:off x="3902075" y="82550"/>
            <a:ext cx="301625" cy="1130300"/>
          </a:xfrm>
          <a:custGeom>
            <a:avLst/>
            <a:gdLst/>
            <a:ahLst/>
            <a:cxnLst>
              <a:cxn ang="0">
                <a:pos x="380" y="0"/>
              </a:cxn>
              <a:cxn ang="0">
                <a:pos x="380" y="42"/>
              </a:cxn>
              <a:cxn ang="0">
                <a:pos x="384" y="84"/>
              </a:cxn>
              <a:cxn ang="0">
                <a:pos x="394" y="127"/>
              </a:cxn>
              <a:cxn ang="0">
                <a:pos x="409" y="168"/>
              </a:cxn>
              <a:cxn ang="0">
                <a:pos x="447" y="253"/>
              </a:cxn>
              <a:cxn ang="0">
                <a:pos x="495" y="339"/>
              </a:cxn>
              <a:cxn ang="0">
                <a:pos x="605" y="510"/>
              </a:cxn>
              <a:cxn ang="0">
                <a:pos x="658" y="594"/>
              </a:cxn>
              <a:cxn ang="0">
                <a:pos x="704" y="680"/>
              </a:cxn>
              <a:cxn ang="0">
                <a:pos x="737" y="765"/>
              </a:cxn>
              <a:cxn ang="0">
                <a:pos x="749" y="807"/>
              </a:cxn>
              <a:cxn ang="0">
                <a:pos x="755" y="850"/>
              </a:cxn>
              <a:cxn ang="0">
                <a:pos x="757" y="891"/>
              </a:cxn>
              <a:cxn ang="0">
                <a:pos x="753" y="933"/>
              </a:cxn>
              <a:cxn ang="0">
                <a:pos x="743" y="975"/>
              </a:cxn>
              <a:cxn ang="0">
                <a:pos x="726" y="1017"/>
              </a:cxn>
              <a:cxn ang="0">
                <a:pos x="700" y="1057"/>
              </a:cxn>
              <a:cxn ang="0">
                <a:pos x="669" y="1099"/>
              </a:cxn>
              <a:cxn ang="0">
                <a:pos x="627" y="1140"/>
              </a:cxn>
              <a:cxn ang="0">
                <a:pos x="578" y="1180"/>
              </a:cxn>
              <a:cxn ang="0">
                <a:pos x="449" y="1260"/>
              </a:cxn>
              <a:cxn ang="0">
                <a:pos x="278" y="1340"/>
              </a:cxn>
              <a:cxn ang="0">
                <a:pos x="195" y="1379"/>
              </a:cxn>
              <a:cxn ang="0">
                <a:pos x="129" y="1418"/>
              </a:cxn>
              <a:cxn ang="0">
                <a:pos x="78" y="1459"/>
              </a:cxn>
              <a:cxn ang="0">
                <a:pos x="40" y="1502"/>
              </a:cxn>
              <a:cxn ang="0">
                <a:pos x="15" y="1546"/>
              </a:cxn>
              <a:cxn ang="0">
                <a:pos x="2" y="1591"/>
              </a:cxn>
              <a:cxn ang="0">
                <a:pos x="0" y="1639"/>
              </a:cxn>
              <a:cxn ang="0">
                <a:pos x="7" y="1687"/>
              </a:cxn>
              <a:cxn ang="0">
                <a:pos x="23" y="1737"/>
              </a:cxn>
              <a:cxn ang="0">
                <a:pos x="47" y="1788"/>
              </a:cxn>
              <a:cxn ang="0">
                <a:pos x="113" y="1894"/>
              </a:cxn>
              <a:cxn ang="0">
                <a:pos x="287" y="2118"/>
              </a:cxn>
              <a:cxn ang="0">
                <a:pos x="380" y="2235"/>
              </a:cxn>
              <a:cxn ang="0">
                <a:pos x="464" y="2356"/>
              </a:cxn>
              <a:cxn ang="0">
                <a:pos x="532" y="2480"/>
              </a:cxn>
              <a:cxn ang="0">
                <a:pos x="558" y="2543"/>
              </a:cxn>
              <a:cxn ang="0">
                <a:pos x="576" y="2607"/>
              </a:cxn>
              <a:cxn ang="0">
                <a:pos x="585" y="2670"/>
              </a:cxn>
              <a:cxn ang="0">
                <a:pos x="585" y="2734"/>
              </a:cxn>
              <a:cxn ang="0">
                <a:pos x="575" y="2799"/>
              </a:cxn>
              <a:cxn ang="0">
                <a:pos x="553" y="2864"/>
              </a:cxn>
              <a:cxn ang="0">
                <a:pos x="519" y="2929"/>
              </a:cxn>
              <a:cxn ang="0">
                <a:pos x="471" y="2995"/>
              </a:cxn>
              <a:cxn ang="0">
                <a:pos x="408" y="3060"/>
              </a:cxn>
              <a:cxn ang="0">
                <a:pos x="329" y="3127"/>
              </a:cxn>
              <a:cxn ang="0">
                <a:pos x="451" y="3561"/>
              </a:cxn>
            </a:cxnLst>
            <a:rect l="0" t="0" r="r" b="b"/>
            <a:pathLst>
              <a:path w="757" h="3561">
                <a:moveTo>
                  <a:pt x="380" y="0"/>
                </a:moveTo>
                <a:lnTo>
                  <a:pt x="380" y="42"/>
                </a:lnTo>
                <a:lnTo>
                  <a:pt x="384" y="84"/>
                </a:lnTo>
                <a:lnTo>
                  <a:pt x="394" y="127"/>
                </a:lnTo>
                <a:lnTo>
                  <a:pt x="409" y="168"/>
                </a:lnTo>
                <a:lnTo>
                  <a:pt x="447" y="253"/>
                </a:lnTo>
                <a:lnTo>
                  <a:pt x="495" y="339"/>
                </a:lnTo>
                <a:lnTo>
                  <a:pt x="605" y="510"/>
                </a:lnTo>
                <a:lnTo>
                  <a:pt x="658" y="594"/>
                </a:lnTo>
                <a:lnTo>
                  <a:pt x="704" y="680"/>
                </a:lnTo>
                <a:lnTo>
                  <a:pt x="737" y="765"/>
                </a:lnTo>
                <a:lnTo>
                  <a:pt x="749" y="807"/>
                </a:lnTo>
                <a:lnTo>
                  <a:pt x="755" y="850"/>
                </a:lnTo>
                <a:lnTo>
                  <a:pt x="757" y="891"/>
                </a:lnTo>
                <a:lnTo>
                  <a:pt x="753" y="933"/>
                </a:lnTo>
                <a:lnTo>
                  <a:pt x="743" y="975"/>
                </a:lnTo>
                <a:lnTo>
                  <a:pt x="726" y="1017"/>
                </a:lnTo>
                <a:lnTo>
                  <a:pt x="700" y="1057"/>
                </a:lnTo>
                <a:lnTo>
                  <a:pt x="669" y="1099"/>
                </a:lnTo>
                <a:lnTo>
                  <a:pt x="627" y="1140"/>
                </a:lnTo>
                <a:lnTo>
                  <a:pt x="578" y="1180"/>
                </a:lnTo>
                <a:lnTo>
                  <a:pt x="449" y="1260"/>
                </a:lnTo>
                <a:lnTo>
                  <a:pt x="278" y="1340"/>
                </a:lnTo>
                <a:lnTo>
                  <a:pt x="195" y="1379"/>
                </a:lnTo>
                <a:lnTo>
                  <a:pt x="129" y="1418"/>
                </a:lnTo>
                <a:lnTo>
                  <a:pt x="78" y="1459"/>
                </a:lnTo>
                <a:lnTo>
                  <a:pt x="40" y="1502"/>
                </a:lnTo>
                <a:lnTo>
                  <a:pt x="15" y="1546"/>
                </a:lnTo>
                <a:lnTo>
                  <a:pt x="2" y="1591"/>
                </a:lnTo>
                <a:lnTo>
                  <a:pt x="0" y="1639"/>
                </a:lnTo>
                <a:lnTo>
                  <a:pt x="7" y="1687"/>
                </a:lnTo>
                <a:lnTo>
                  <a:pt x="23" y="1737"/>
                </a:lnTo>
                <a:lnTo>
                  <a:pt x="47" y="1788"/>
                </a:lnTo>
                <a:lnTo>
                  <a:pt x="113" y="1894"/>
                </a:lnTo>
                <a:lnTo>
                  <a:pt x="287" y="2118"/>
                </a:lnTo>
                <a:lnTo>
                  <a:pt x="380" y="2235"/>
                </a:lnTo>
                <a:lnTo>
                  <a:pt x="464" y="2356"/>
                </a:lnTo>
                <a:lnTo>
                  <a:pt x="532" y="2480"/>
                </a:lnTo>
                <a:lnTo>
                  <a:pt x="558" y="2543"/>
                </a:lnTo>
                <a:lnTo>
                  <a:pt x="576" y="2607"/>
                </a:lnTo>
                <a:lnTo>
                  <a:pt x="585" y="2670"/>
                </a:lnTo>
                <a:lnTo>
                  <a:pt x="585" y="2734"/>
                </a:lnTo>
                <a:lnTo>
                  <a:pt x="575" y="2799"/>
                </a:lnTo>
                <a:lnTo>
                  <a:pt x="553" y="2864"/>
                </a:lnTo>
                <a:lnTo>
                  <a:pt x="519" y="2929"/>
                </a:lnTo>
                <a:lnTo>
                  <a:pt x="471" y="2995"/>
                </a:lnTo>
                <a:lnTo>
                  <a:pt x="408" y="3060"/>
                </a:lnTo>
                <a:lnTo>
                  <a:pt x="329" y="3127"/>
                </a:lnTo>
                <a:lnTo>
                  <a:pt x="451" y="3561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647700" y="3038475"/>
            <a:ext cx="8609013" cy="5772150"/>
            <a:chOff x="408" y="1914"/>
            <a:chExt cx="5423" cy="3636"/>
          </a:xfrm>
        </p:grpSpPr>
        <p:pic>
          <p:nvPicPr>
            <p:cNvPr id="155676" name="Picture 28" descr="amp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903" y="2747"/>
              <a:ext cx="2928" cy="2304"/>
            </a:xfrm>
            <a:prstGeom prst="rect">
              <a:avLst/>
            </a:prstGeom>
            <a:noFill/>
          </p:spPr>
        </p:pic>
        <p:sp>
          <p:nvSpPr>
            <p:cNvPr id="155677" name="Line 29"/>
            <p:cNvSpPr>
              <a:spLocks noChangeShapeType="1"/>
            </p:cNvSpPr>
            <p:nvPr/>
          </p:nvSpPr>
          <p:spPr bwMode="auto">
            <a:xfrm>
              <a:off x="883" y="4210"/>
              <a:ext cx="1807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" name="Group 30"/>
            <p:cNvGrpSpPr>
              <a:grpSpLocks/>
            </p:cNvGrpSpPr>
            <p:nvPr/>
          </p:nvGrpSpPr>
          <p:grpSpPr bwMode="auto">
            <a:xfrm>
              <a:off x="3379" y="2502"/>
              <a:ext cx="82" cy="1708"/>
              <a:chOff x="3433" y="2220"/>
              <a:chExt cx="82" cy="1708"/>
            </a:xfrm>
          </p:grpSpPr>
          <p:sp>
            <p:nvSpPr>
              <p:cNvPr id="155679" name="Freeform 31"/>
              <p:cNvSpPr>
                <a:spLocks/>
              </p:cNvSpPr>
              <p:nvPr/>
            </p:nvSpPr>
            <p:spPr bwMode="auto">
              <a:xfrm>
                <a:off x="3433" y="2220"/>
                <a:ext cx="82" cy="108"/>
              </a:xfrm>
              <a:custGeom>
                <a:avLst/>
                <a:gdLst/>
                <a:ahLst/>
                <a:cxnLst>
                  <a:cxn ang="0">
                    <a:pos x="180" y="0"/>
                  </a:cxn>
                  <a:cxn ang="0">
                    <a:pos x="360" y="475"/>
                  </a:cxn>
                  <a:cxn ang="0">
                    <a:pos x="0" y="475"/>
                  </a:cxn>
                  <a:cxn ang="0">
                    <a:pos x="180" y="0"/>
                  </a:cxn>
                </a:cxnLst>
                <a:rect l="0" t="0" r="r" b="b"/>
                <a:pathLst>
                  <a:path w="360" h="475">
                    <a:moveTo>
                      <a:pt x="180" y="0"/>
                    </a:moveTo>
                    <a:lnTo>
                      <a:pt x="360" y="475"/>
                    </a:lnTo>
                    <a:lnTo>
                      <a:pt x="0" y="475"/>
                    </a:lnTo>
                    <a:lnTo>
                      <a:pt x="1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680" name="Line 32"/>
              <p:cNvSpPr>
                <a:spLocks noChangeShapeType="1"/>
              </p:cNvSpPr>
              <p:nvPr/>
            </p:nvSpPr>
            <p:spPr bwMode="auto">
              <a:xfrm flipV="1">
                <a:off x="3474" y="2306"/>
                <a:ext cx="0" cy="162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55681" name="Line 33"/>
            <p:cNvSpPr>
              <a:spLocks noChangeShapeType="1"/>
            </p:cNvSpPr>
            <p:nvPr/>
          </p:nvSpPr>
          <p:spPr bwMode="auto">
            <a:xfrm>
              <a:off x="3420" y="4210"/>
              <a:ext cx="1807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" name="Group 34"/>
            <p:cNvGrpSpPr>
              <a:grpSpLocks/>
            </p:cNvGrpSpPr>
            <p:nvPr/>
          </p:nvGrpSpPr>
          <p:grpSpPr bwMode="auto">
            <a:xfrm>
              <a:off x="846" y="2501"/>
              <a:ext cx="82" cy="1708"/>
              <a:chOff x="3433" y="2220"/>
              <a:chExt cx="82" cy="1708"/>
            </a:xfrm>
          </p:grpSpPr>
          <p:sp>
            <p:nvSpPr>
              <p:cNvPr id="155683" name="Freeform 35"/>
              <p:cNvSpPr>
                <a:spLocks/>
              </p:cNvSpPr>
              <p:nvPr/>
            </p:nvSpPr>
            <p:spPr bwMode="auto">
              <a:xfrm>
                <a:off x="3433" y="2220"/>
                <a:ext cx="82" cy="108"/>
              </a:xfrm>
              <a:custGeom>
                <a:avLst/>
                <a:gdLst/>
                <a:ahLst/>
                <a:cxnLst>
                  <a:cxn ang="0">
                    <a:pos x="180" y="0"/>
                  </a:cxn>
                  <a:cxn ang="0">
                    <a:pos x="360" y="475"/>
                  </a:cxn>
                  <a:cxn ang="0">
                    <a:pos x="0" y="475"/>
                  </a:cxn>
                  <a:cxn ang="0">
                    <a:pos x="180" y="0"/>
                  </a:cxn>
                </a:cxnLst>
                <a:rect l="0" t="0" r="r" b="b"/>
                <a:pathLst>
                  <a:path w="360" h="475">
                    <a:moveTo>
                      <a:pt x="180" y="0"/>
                    </a:moveTo>
                    <a:lnTo>
                      <a:pt x="360" y="475"/>
                    </a:lnTo>
                    <a:lnTo>
                      <a:pt x="0" y="475"/>
                    </a:lnTo>
                    <a:lnTo>
                      <a:pt x="1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684" name="Line 36"/>
              <p:cNvSpPr>
                <a:spLocks noChangeShapeType="1"/>
              </p:cNvSpPr>
              <p:nvPr/>
            </p:nvSpPr>
            <p:spPr bwMode="auto">
              <a:xfrm flipV="1">
                <a:off x="3474" y="2306"/>
                <a:ext cx="0" cy="1622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55685" name="Line 37"/>
            <p:cNvSpPr>
              <a:spLocks noChangeShapeType="1"/>
            </p:cNvSpPr>
            <p:nvPr/>
          </p:nvSpPr>
          <p:spPr bwMode="auto">
            <a:xfrm>
              <a:off x="846" y="3105"/>
              <a:ext cx="7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686" name="Text Box 38"/>
            <p:cNvSpPr txBox="1">
              <a:spLocks noChangeArrowheads="1"/>
            </p:cNvSpPr>
            <p:nvPr/>
          </p:nvSpPr>
          <p:spPr bwMode="auto">
            <a:xfrm>
              <a:off x="569" y="3029"/>
              <a:ext cx="355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82945" tIns="41473" rIns="82945" bIns="41473">
              <a:prstTxWarp prst="textNoShape">
                <a:avLst/>
              </a:prstTxWarp>
              <a:spAutoFit/>
            </a:bodyPr>
            <a:lstStyle/>
            <a:p>
              <a:pPr defTabSz="828675" eaLnBrk="1">
                <a:lnSpc>
                  <a:spcPct val="93000"/>
                </a:lnSpc>
                <a:spcBef>
                  <a:spcPct val="50000"/>
                </a:spcBef>
                <a:buClr>
                  <a:srgbClr val="000000"/>
                </a:buClr>
                <a:buSzPct val="45000"/>
                <a:buFont typeface="Wingdings" pitchFamily="-84" charset="2"/>
                <a:buNone/>
              </a:pPr>
              <a:r>
                <a:rPr lang="en-US" sz="1300">
                  <a:solidFill>
                    <a:srgbClr val="000066"/>
                  </a:solidFill>
                  <a:latin typeface="Arial" pitchFamily="-84" charset="0"/>
                </a:rPr>
                <a:t>50%</a:t>
              </a:r>
            </a:p>
          </p:txBody>
        </p:sp>
        <p:pic>
          <p:nvPicPr>
            <p:cNvPr id="155687" name="Picture 39" descr="amp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8" y="1914"/>
              <a:ext cx="2928" cy="3636"/>
            </a:xfrm>
            <a:prstGeom prst="rect">
              <a:avLst/>
            </a:prstGeom>
            <a:noFill/>
          </p:spPr>
        </p:pic>
        <p:sp>
          <p:nvSpPr>
            <p:cNvPr id="155688" name="Line 40"/>
            <p:cNvSpPr>
              <a:spLocks noChangeShapeType="1"/>
            </p:cNvSpPr>
            <p:nvPr/>
          </p:nvSpPr>
          <p:spPr bwMode="auto">
            <a:xfrm>
              <a:off x="3382" y="3114"/>
              <a:ext cx="7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689" name="Text Box 41"/>
            <p:cNvSpPr txBox="1">
              <a:spLocks noChangeArrowheads="1"/>
            </p:cNvSpPr>
            <p:nvPr/>
          </p:nvSpPr>
          <p:spPr bwMode="auto">
            <a:xfrm>
              <a:off x="3105" y="3038"/>
              <a:ext cx="355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82945" tIns="41473" rIns="82945" bIns="41473">
              <a:prstTxWarp prst="textNoShape">
                <a:avLst/>
              </a:prstTxWarp>
              <a:spAutoFit/>
            </a:bodyPr>
            <a:lstStyle/>
            <a:p>
              <a:pPr defTabSz="828675" eaLnBrk="1">
                <a:lnSpc>
                  <a:spcPct val="93000"/>
                </a:lnSpc>
                <a:spcBef>
                  <a:spcPct val="50000"/>
                </a:spcBef>
                <a:buClr>
                  <a:srgbClr val="000000"/>
                </a:buClr>
                <a:buSzPct val="45000"/>
                <a:buFont typeface="Wingdings" pitchFamily="-84" charset="2"/>
                <a:buNone/>
              </a:pPr>
              <a:r>
                <a:rPr lang="en-US" sz="1300">
                  <a:solidFill>
                    <a:srgbClr val="000066"/>
                  </a:solidFill>
                  <a:latin typeface="Arial" pitchFamily="-84" charset="0"/>
                </a:rPr>
                <a:t>50%</a:t>
              </a:r>
            </a:p>
          </p:txBody>
        </p:sp>
        <p:sp>
          <p:nvSpPr>
            <p:cNvPr id="155690" name="Freeform 42"/>
            <p:cNvSpPr>
              <a:spLocks/>
            </p:cNvSpPr>
            <p:nvPr/>
          </p:nvSpPr>
          <p:spPr bwMode="auto">
            <a:xfrm>
              <a:off x="2683" y="4168"/>
              <a:ext cx="123" cy="71"/>
            </a:xfrm>
            <a:custGeom>
              <a:avLst/>
              <a:gdLst/>
              <a:ahLst/>
              <a:cxnLst>
                <a:cxn ang="0">
                  <a:pos x="540" y="158"/>
                </a:cxn>
                <a:cxn ang="0">
                  <a:pos x="0" y="317"/>
                </a:cxn>
                <a:cxn ang="0">
                  <a:pos x="0" y="0"/>
                </a:cxn>
                <a:cxn ang="0">
                  <a:pos x="540" y="158"/>
                </a:cxn>
              </a:cxnLst>
              <a:rect l="0" t="0" r="r" b="b"/>
              <a:pathLst>
                <a:path w="540" h="317">
                  <a:moveTo>
                    <a:pt x="540" y="158"/>
                  </a:moveTo>
                  <a:lnTo>
                    <a:pt x="0" y="317"/>
                  </a:lnTo>
                  <a:lnTo>
                    <a:pt x="0" y="0"/>
                  </a:lnTo>
                  <a:lnTo>
                    <a:pt x="540" y="15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691" name="Freeform 43"/>
            <p:cNvSpPr>
              <a:spLocks/>
            </p:cNvSpPr>
            <p:nvPr/>
          </p:nvSpPr>
          <p:spPr bwMode="auto">
            <a:xfrm>
              <a:off x="5227" y="4168"/>
              <a:ext cx="122" cy="71"/>
            </a:xfrm>
            <a:custGeom>
              <a:avLst/>
              <a:gdLst/>
              <a:ahLst/>
              <a:cxnLst>
                <a:cxn ang="0">
                  <a:pos x="540" y="158"/>
                </a:cxn>
                <a:cxn ang="0">
                  <a:pos x="0" y="317"/>
                </a:cxn>
                <a:cxn ang="0">
                  <a:pos x="0" y="0"/>
                </a:cxn>
                <a:cxn ang="0">
                  <a:pos x="540" y="158"/>
                </a:cxn>
              </a:cxnLst>
              <a:rect l="0" t="0" r="r" b="b"/>
              <a:pathLst>
                <a:path w="540" h="317">
                  <a:moveTo>
                    <a:pt x="540" y="158"/>
                  </a:moveTo>
                  <a:lnTo>
                    <a:pt x="0" y="317"/>
                  </a:lnTo>
                  <a:lnTo>
                    <a:pt x="0" y="0"/>
                  </a:lnTo>
                  <a:lnTo>
                    <a:pt x="540" y="15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5692" name="Line 44"/>
          <p:cNvSpPr>
            <a:spLocks noChangeShapeType="1"/>
          </p:cNvSpPr>
          <p:nvPr/>
        </p:nvSpPr>
        <p:spPr bwMode="auto">
          <a:xfrm>
            <a:off x="1341438" y="4922838"/>
            <a:ext cx="7029450" cy="28575"/>
          </a:xfrm>
          <a:prstGeom prst="line">
            <a:avLst/>
          </a:prstGeom>
          <a:noFill/>
          <a:ln w="2540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696" name="Text Box 48"/>
          <p:cNvSpPr txBox="1">
            <a:spLocks noChangeArrowheads="1"/>
          </p:cNvSpPr>
          <p:nvPr/>
        </p:nvSpPr>
        <p:spPr bwMode="auto">
          <a:xfrm>
            <a:off x="1619250" y="144463"/>
            <a:ext cx="71628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</a:bodyPr>
          <a:lstStyle/>
          <a:p>
            <a:pPr defTabSz="457200">
              <a:buClr>
                <a:srgbClr val="000000"/>
              </a:buClr>
              <a:buSzPct val="100000"/>
              <a:buFont typeface="Times New Roman" pitchFamily="-8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2600" b="1">
                <a:solidFill>
                  <a:srgbClr val="606060"/>
                </a:solidFill>
                <a:latin typeface="Arial Narrow" pitchFamily="-84" charset="0"/>
              </a:rPr>
              <a:t>Position dependent charge sharing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216525" y="3711575"/>
            <a:ext cx="3297238" cy="282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7109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8001000" y="6661150"/>
            <a:ext cx="838200" cy="228600"/>
          </a:xfr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r>
              <a:rPr lang="de-DE" altLang="de-DE" sz="800">
                <a:latin typeface="Arial Narrow" pitchFamily="34" charset="0"/>
              </a:rPr>
              <a:t>Seite </a:t>
            </a:r>
            <a:fld id="{55FF4482-286F-49FD-BD00-16882988356D}" type="slidenum">
              <a:rPr lang="de-DE" altLang="de-DE" sz="800">
                <a:latin typeface="Arial Narrow" pitchFamily="34" charset="0"/>
              </a:rPr>
              <a:pPr/>
              <a:t>33</a:t>
            </a:fld>
            <a:endParaRPr lang="de-DE" altLang="de-DE" sz="800">
              <a:latin typeface="Arial Narrow" pitchFamily="34" charset="0"/>
            </a:endParaRPr>
          </a:p>
        </p:txBody>
      </p:sp>
      <p:sp>
        <p:nvSpPr>
          <p:cNvPr id="47110" name="Text Box 2"/>
          <p:cNvSpPr txBox="1">
            <a:spLocks noChangeArrowheads="1"/>
          </p:cNvSpPr>
          <p:nvPr/>
        </p:nvSpPr>
        <p:spPr bwMode="auto">
          <a:xfrm>
            <a:off x="1619250" y="144463"/>
            <a:ext cx="7162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altLang="de-DE" sz="2600" b="1" dirty="0">
                <a:solidFill>
                  <a:srgbClr val="606060"/>
                </a:solidFill>
                <a:latin typeface="Arial Narrow" pitchFamily="34" charset="0"/>
              </a:rPr>
              <a:t>Gotthard: </a:t>
            </a:r>
            <a:r>
              <a:rPr lang="de-DE" altLang="de-DE" sz="2600" b="1" dirty="0" err="1">
                <a:solidFill>
                  <a:srgbClr val="606060"/>
                </a:solidFill>
                <a:latin typeface="Arial Narrow" pitchFamily="34" charset="0"/>
              </a:rPr>
              <a:t>position</a:t>
            </a:r>
            <a:r>
              <a:rPr lang="de-DE" altLang="de-DE" sz="2600" b="1" dirty="0">
                <a:solidFill>
                  <a:srgbClr val="606060"/>
                </a:solidFill>
                <a:latin typeface="Arial Narrow" pitchFamily="34" charset="0"/>
              </a:rPr>
              <a:t> </a:t>
            </a:r>
            <a:r>
              <a:rPr lang="de-DE" altLang="de-DE" sz="2600" b="1" dirty="0" err="1" smtClean="0">
                <a:solidFill>
                  <a:srgbClr val="606060"/>
                </a:solidFill>
                <a:latin typeface="Arial Narrow" pitchFamily="34" charset="0"/>
              </a:rPr>
              <a:t>interpolation</a:t>
            </a:r>
            <a:r>
              <a:rPr lang="de-DE" altLang="de-DE" sz="2600" b="1" dirty="0" smtClean="0">
                <a:solidFill>
                  <a:srgbClr val="606060"/>
                </a:solidFill>
                <a:latin typeface="Arial Narrow" pitchFamily="34" charset="0"/>
              </a:rPr>
              <a:t> </a:t>
            </a:r>
            <a:endParaRPr lang="de-DE" altLang="de-DE" sz="2600" b="1" dirty="0">
              <a:solidFill>
                <a:srgbClr val="606060"/>
              </a:solidFill>
              <a:latin typeface="Arial Narrow" pitchFamily="34" charset="0"/>
            </a:endParaRPr>
          </a:p>
        </p:txBody>
      </p:sp>
      <p:pic>
        <p:nvPicPr>
          <p:cNvPr id="47111" name="Picture 10" descr="Desylogo_cyan_trans_klei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8488363" y="38100"/>
            <a:ext cx="611187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029075" y="2684463"/>
            <a:ext cx="1303338" cy="1239837"/>
          </a:xfrm>
          <a:prstGeom prst="rect">
            <a:avLst/>
          </a:prstGeom>
          <a:noFill/>
          <a:ln w="36720">
            <a:solidFill>
              <a:srgbClr val="0084D1"/>
            </a:solidFill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47113" name="Text Box 5"/>
          <p:cNvSpPr txBox="1">
            <a:spLocks noChangeArrowheads="1"/>
          </p:cNvSpPr>
          <p:nvPr/>
        </p:nvSpPr>
        <p:spPr bwMode="auto">
          <a:xfrm>
            <a:off x="115888" y="1041400"/>
            <a:ext cx="5314950" cy="264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marL="411163" indent="-136525" defTabSz="457200">
              <a:tabLst>
                <a:tab pos="411163" algn="l"/>
                <a:tab pos="1325563" algn="l"/>
                <a:tab pos="2239963" algn="l"/>
                <a:tab pos="3154363" algn="l"/>
                <a:tab pos="4068763" algn="l"/>
                <a:tab pos="4983163" algn="l"/>
                <a:tab pos="5897563" algn="l"/>
                <a:tab pos="6811963" algn="l"/>
                <a:tab pos="7726363" algn="l"/>
                <a:tab pos="8640763" algn="l"/>
                <a:tab pos="9555163" algn="l"/>
                <a:tab pos="10469563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684213" indent="-136525" defTabSz="457200">
              <a:tabLst>
                <a:tab pos="411163" algn="l"/>
                <a:tab pos="1325563" algn="l"/>
                <a:tab pos="2239963" algn="l"/>
                <a:tab pos="3154363" algn="l"/>
                <a:tab pos="4068763" algn="l"/>
                <a:tab pos="4983163" algn="l"/>
                <a:tab pos="5897563" algn="l"/>
                <a:tab pos="6811963" algn="l"/>
                <a:tab pos="7726363" algn="l"/>
                <a:tab pos="8640763" algn="l"/>
                <a:tab pos="9555163" algn="l"/>
                <a:tab pos="10469563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 defTabSz="457200">
              <a:tabLst>
                <a:tab pos="411163" algn="l"/>
                <a:tab pos="1325563" algn="l"/>
                <a:tab pos="2239963" algn="l"/>
                <a:tab pos="3154363" algn="l"/>
                <a:tab pos="4068763" algn="l"/>
                <a:tab pos="4983163" algn="l"/>
                <a:tab pos="5897563" algn="l"/>
                <a:tab pos="6811963" algn="l"/>
                <a:tab pos="7726363" algn="l"/>
                <a:tab pos="8640763" algn="l"/>
                <a:tab pos="9555163" algn="l"/>
                <a:tab pos="10469563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 defTabSz="457200">
              <a:tabLst>
                <a:tab pos="411163" algn="l"/>
                <a:tab pos="1325563" algn="l"/>
                <a:tab pos="2239963" algn="l"/>
                <a:tab pos="3154363" algn="l"/>
                <a:tab pos="4068763" algn="l"/>
                <a:tab pos="4983163" algn="l"/>
                <a:tab pos="5897563" algn="l"/>
                <a:tab pos="6811963" algn="l"/>
                <a:tab pos="7726363" algn="l"/>
                <a:tab pos="8640763" algn="l"/>
                <a:tab pos="9555163" algn="l"/>
                <a:tab pos="10469563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 defTabSz="457200">
              <a:tabLst>
                <a:tab pos="411163" algn="l"/>
                <a:tab pos="1325563" algn="l"/>
                <a:tab pos="2239963" algn="l"/>
                <a:tab pos="3154363" algn="l"/>
                <a:tab pos="4068763" algn="l"/>
                <a:tab pos="4983163" algn="l"/>
                <a:tab pos="5897563" algn="l"/>
                <a:tab pos="6811963" algn="l"/>
                <a:tab pos="7726363" algn="l"/>
                <a:tab pos="8640763" algn="l"/>
                <a:tab pos="9555163" algn="l"/>
                <a:tab pos="10469563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11163" algn="l"/>
                <a:tab pos="1325563" algn="l"/>
                <a:tab pos="2239963" algn="l"/>
                <a:tab pos="3154363" algn="l"/>
                <a:tab pos="4068763" algn="l"/>
                <a:tab pos="4983163" algn="l"/>
                <a:tab pos="5897563" algn="l"/>
                <a:tab pos="6811963" algn="l"/>
                <a:tab pos="7726363" algn="l"/>
                <a:tab pos="8640763" algn="l"/>
                <a:tab pos="9555163" algn="l"/>
                <a:tab pos="10469563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11163" algn="l"/>
                <a:tab pos="1325563" algn="l"/>
                <a:tab pos="2239963" algn="l"/>
                <a:tab pos="3154363" algn="l"/>
                <a:tab pos="4068763" algn="l"/>
                <a:tab pos="4983163" algn="l"/>
                <a:tab pos="5897563" algn="l"/>
                <a:tab pos="6811963" algn="l"/>
                <a:tab pos="7726363" algn="l"/>
                <a:tab pos="8640763" algn="l"/>
                <a:tab pos="9555163" algn="l"/>
                <a:tab pos="10469563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11163" algn="l"/>
                <a:tab pos="1325563" algn="l"/>
                <a:tab pos="2239963" algn="l"/>
                <a:tab pos="3154363" algn="l"/>
                <a:tab pos="4068763" algn="l"/>
                <a:tab pos="4983163" algn="l"/>
                <a:tab pos="5897563" algn="l"/>
                <a:tab pos="6811963" algn="l"/>
                <a:tab pos="7726363" algn="l"/>
                <a:tab pos="8640763" algn="l"/>
                <a:tab pos="9555163" algn="l"/>
                <a:tab pos="10469563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11163" algn="l"/>
                <a:tab pos="1325563" algn="l"/>
                <a:tab pos="2239963" algn="l"/>
                <a:tab pos="3154363" algn="l"/>
                <a:tab pos="4068763" algn="l"/>
                <a:tab pos="4983163" algn="l"/>
                <a:tab pos="5897563" algn="l"/>
                <a:tab pos="6811963" algn="l"/>
                <a:tab pos="7726363" algn="l"/>
                <a:tab pos="8640763" algn="l"/>
                <a:tab pos="9555163" algn="l"/>
                <a:tab pos="10469563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>
              <a:lnSpc>
                <a:spcPct val="150000"/>
              </a:lnSpc>
              <a:buClr>
                <a:srgbClr val="000000"/>
              </a:buClr>
              <a:buSzPct val="45000"/>
              <a:buFont typeface="Wingdings" pitchFamily="2" charset="2"/>
              <a:buChar char=""/>
            </a:pPr>
            <a:r>
              <a:rPr lang="en-US" altLang="de-DE" sz="1600">
                <a:solidFill>
                  <a:srgbClr val="000000"/>
                </a:solidFill>
                <a:latin typeface="Arial Narrow" pitchFamily="34" charset="0"/>
              </a:rPr>
              <a:t>To measure the spatial resolution a 2</a:t>
            </a:r>
            <a:r>
              <a:rPr lang="en-US" altLang="de-DE" sz="1600">
                <a:solidFill>
                  <a:srgbClr val="000000"/>
                </a:solidFill>
                <a:latin typeface="Symbol" pitchFamily="18" charset="2"/>
              </a:rPr>
              <a:t>m</a:t>
            </a:r>
            <a:r>
              <a:rPr lang="en-US" altLang="de-DE" sz="1600">
                <a:solidFill>
                  <a:srgbClr val="000000"/>
                </a:solidFill>
                <a:latin typeface="Arial Narrow" pitchFamily="34" charset="0"/>
              </a:rPr>
              <a:t>m W slit has been scanned in 1</a:t>
            </a:r>
            <a:r>
              <a:rPr lang="en-US" altLang="de-DE" sz="1600">
                <a:solidFill>
                  <a:srgbClr val="000000"/>
                </a:solidFill>
                <a:latin typeface="Symbol" pitchFamily="18" charset="2"/>
              </a:rPr>
              <a:t>m</a:t>
            </a:r>
            <a:r>
              <a:rPr lang="en-US" altLang="de-DE" sz="1600">
                <a:solidFill>
                  <a:srgbClr val="000000"/>
                </a:solidFill>
                <a:latin typeface="Arial Narrow" pitchFamily="34" charset="0"/>
              </a:rPr>
              <a:t>m steps in front of the strips</a:t>
            </a:r>
          </a:p>
          <a:p>
            <a:pPr>
              <a:lnSpc>
                <a:spcPct val="150000"/>
              </a:lnSpc>
              <a:buClr>
                <a:srgbClr val="000000"/>
              </a:buClr>
              <a:buSzPct val="45000"/>
              <a:buFont typeface="Wingdings" pitchFamily="2" charset="2"/>
              <a:buChar char=""/>
            </a:pPr>
            <a:r>
              <a:rPr lang="en-US" altLang="de-DE" sz="1600">
                <a:solidFill>
                  <a:srgbClr val="000000"/>
                </a:solidFill>
                <a:latin typeface="Arial Narrow" pitchFamily="34" charset="0"/>
              </a:rPr>
              <a:t>slit parallel to strips</a:t>
            </a:r>
          </a:p>
          <a:p>
            <a:pPr>
              <a:lnSpc>
                <a:spcPct val="150000"/>
              </a:lnSpc>
              <a:buClr>
                <a:srgbClr val="000000"/>
              </a:buClr>
              <a:buSzPct val="45000"/>
              <a:buFont typeface="Wingdings" pitchFamily="2" charset="2"/>
              <a:buChar char=""/>
            </a:pPr>
            <a:r>
              <a:rPr lang="en-US" altLang="de-DE" sz="1600">
                <a:solidFill>
                  <a:srgbClr val="000000"/>
                </a:solidFill>
                <a:latin typeface="Arial Narrow" pitchFamily="34" charset="0"/>
              </a:rPr>
              <a:t>Vertical beam size ~100</a:t>
            </a:r>
            <a:r>
              <a:rPr lang="en-US" altLang="de-DE" sz="1600">
                <a:solidFill>
                  <a:srgbClr val="000000"/>
                </a:solidFill>
                <a:latin typeface="Symbol" pitchFamily="18" charset="2"/>
              </a:rPr>
              <a:t>m</a:t>
            </a:r>
            <a:r>
              <a:rPr lang="en-US" altLang="de-DE" sz="1600">
                <a:solidFill>
                  <a:srgbClr val="000000"/>
                </a:solidFill>
                <a:latin typeface="Arial Narrow" pitchFamily="34" charset="0"/>
              </a:rPr>
              <a:t>m</a:t>
            </a:r>
          </a:p>
          <a:p>
            <a:pPr>
              <a:lnSpc>
                <a:spcPct val="150000"/>
              </a:lnSpc>
              <a:buClr>
                <a:srgbClr val="000000"/>
              </a:buClr>
              <a:buSzPct val="45000"/>
              <a:buFont typeface="Wingdings" pitchFamily="2" charset="2"/>
              <a:buChar char=""/>
            </a:pPr>
            <a:r>
              <a:rPr lang="en-US" altLang="de-DE" sz="1600">
                <a:solidFill>
                  <a:srgbClr val="000000"/>
                </a:solidFill>
                <a:latin typeface="Arial Narrow" pitchFamily="34" charset="0"/>
              </a:rPr>
              <a:t>Strip pitch 20</a:t>
            </a:r>
            <a:r>
              <a:rPr lang="en-US" altLang="de-DE" sz="1600">
                <a:solidFill>
                  <a:srgbClr val="000000"/>
                </a:solidFill>
                <a:latin typeface="Symbol" pitchFamily="18" charset="2"/>
              </a:rPr>
              <a:t>m</a:t>
            </a:r>
            <a:r>
              <a:rPr lang="en-US" altLang="de-DE" sz="1600">
                <a:solidFill>
                  <a:srgbClr val="000000"/>
                </a:solidFill>
                <a:latin typeface="Arial Narrow" pitchFamily="34" charset="0"/>
              </a:rPr>
              <a:t>m, 15keV beam</a:t>
            </a:r>
          </a:p>
          <a:p>
            <a:pPr lvl="1">
              <a:lnSpc>
                <a:spcPct val="150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US" altLang="de-DE" sz="1600">
              <a:solidFill>
                <a:srgbClr val="000000"/>
              </a:solidFill>
              <a:latin typeface="Arial Narrow" pitchFamily="34" charset="0"/>
            </a:endParaRPr>
          </a:p>
        </p:txBody>
      </p:sp>
      <p:pic>
        <p:nvPicPr>
          <p:cNvPr id="4711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711825" y="933450"/>
            <a:ext cx="3106738" cy="276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7115" name="Text Box 7"/>
          <p:cNvSpPr txBox="1">
            <a:spLocks noChangeArrowheads="1"/>
          </p:cNvSpPr>
          <p:nvPr/>
        </p:nvSpPr>
        <p:spPr bwMode="auto">
          <a:xfrm>
            <a:off x="5768975" y="1157288"/>
            <a:ext cx="2906713" cy="303212"/>
          </a:xfrm>
          <a:prstGeom prst="rect">
            <a:avLst/>
          </a:prstGeom>
          <a:solidFill>
            <a:srgbClr val="FFFFFF">
              <a:alpha val="85097"/>
            </a:srgbClr>
          </a:solidFill>
          <a:ln w="9525">
            <a:solidFill>
              <a:srgbClr val="0084D1"/>
            </a:solidFill>
            <a:round/>
            <a:headEnd/>
            <a:tailEnd/>
          </a:ln>
        </p:spPr>
        <p:txBody>
          <a:bodyPr wrap="none" lIns="90000" tIns="45000" rIns="90000" bIns="45000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 sz="1300">
                <a:solidFill>
                  <a:srgbClr val="0084D1"/>
                </a:solidFill>
                <a:latin typeface="Arial Narrow" pitchFamily="34" charset="0"/>
              </a:rPr>
              <a:t>reconstructed vs motor positions</a:t>
            </a:r>
          </a:p>
        </p:txBody>
      </p:sp>
      <p:sp>
        <p:nvSpPr>
          <p:cNvPr id="47116" name="Text Box 9"/>
          <p:cNvSpPr txBox="1">
            <a:spLocks noChangeArrowheads="1"/>
          </p:cNvSpPr>
          <p:nvPr/>
        </p:nvSpPr>
        <p:spPr bwMode="auto">
          <a:xfrm>
            <a:off x="5857875" y="3768725"/>
            <a:ext cx="2401888" cy="303213"/>
          </a:xfrm>
          <a:prstGeom prst="rect">
            <a:avLst/>
          </a:prstGeom>
          <a:solidFill>
            <a:srgbClr val="FFFFFF">
              <a:alpha val="85097"/>
            </a:srgbClr>
          </a:solidFill>
          <a:ln w="9525">
            <a:solidFill>
              <a:srgbClr val="0084D1"/>
            </a:solidFill>
            <a:round/>
            <a:headEnd/>
            <a:tailEnd/>
          </a:ln>
        </p:spPr>
        <p:txBody>
          <a:bodyPr wrap="none" lIns="90000" tIns="45000" rIns="90000" bIns="45000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 sz="1300">
                <a:solidFill>
                  <a:srgbClr val="0084D1"/>
                </a:solidFill>
                <a:latin typeface="Arial Narrow" pitchFamily="34" charset="0"/>
              </a:rPr>
              <a:t>residuals distribution (PSF)</a:t>
            </a:r>
          </a:p>
        </p:txBody>
      </p:sp>
      <p:sp>
        <p:nvSpPr>
          <p:cNvPr id="47117" name="Text Box 10"/>
          <p:cNvSpPr txBox="1">
            <a:spLocks noChangeArrowheads="1"/>
          </p:cNvSpPr>
          <p:nvPr/>
        </p:nvSpPr>
        <p:spPr bwMode="auto">
          <a:xfrm>
            <a:off x="4095750" y="3530600"/>
            <a:ext cx="1100138" cy="303213"/>
          </a:xfrm>
          <a:prstGeom prst="rect">
            <a:avLst/>
          </a:prstGeom>
          <a:solidFill>
            <a:srgbClr val="FFFFFF">
              <a:alpha val="85097"/>
            </a:srgbClr>
          </a:solidFill>
          <a:ln w="9525">
            <a:solidFill>
              <a:srgbClr val="0084D1"/>
            </a:solidFill>
            <a:round/>
            <a:headEnd/>
            <a:tailEnd/>
          </a:ln>
        </p:spPr>
        <p:txBody>
          <a:bodyPr wrap="none" lIns="90000" tIns="45000" rIns="90000" bIns="45000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 sz="1300">
                <a:solidFill>
                  <a:srgbClr val="0084D1"/>
                </a:solidFill>
                <a:latin typeface="Arial Narrow" pitchFamily="34" charset="0"/>
              </a:rPr>
              <a:t>2</a:t>
            </a:r>
            <a:r>
              <a:rPr lang="en-US" altLang="de-DE" sz="1300">
                <a:solidFill>
                  <a:srgbClr val="0084D1"/>
                </a:solidFill>
                <a:latin typeface="Symbol" pitchFamily="18" charset="2"/>
              </a:rPr>
              <a:t>m</a:t>
            </a:r>
            <a:r>
              <a:rPr lang="en-US" altLang="de-DE" sz="1300">
                <a:solidFill>
                  <a:srgbClr val="0084D1"/>
                </a:solidFill>
                <a:latin typeface="Arial Narrow" pitchFamily="34" charset="0"/>
              </a:rPr>
              <a:t>m W slit </a:t>
            </a:r>
          </a:p>
        </p:txBody>
      </p:sp>
      <p:sp>
        <p:nvSpPr>
          <p:cNvPr id="47118" name="Freeform 11"/>
          <p:cNvSpPr>
            <a:spLocks/>
          </p:cNvSpPr>
          <p:nvPr/>
        </p:nvSpPr>
        <p:spPr bwMode="auto">
          <a:xfrm>
            <a:off x="5154613" y="5273675"/>
            <a:ext cx="1963737" cy="1020763"/>
          </a:xfrm>
          <a:custGeom>
            <a:avLst/>
            <a:gdLst>
              <a:gd name="T0" fmla="*/ 0 w 5456"/>
              <a:gd name="T1" fmla="*/ 2147483647 h 2837"/>
              <a:gd name="T2" fmla="*/ 2147483647 w 5456"/>
              <a:gd name="T3" fmla="*/ 0 h 2837"/>
              <a:gd name="T4" fmla="*/ 0 60000 65536"/>
              <a:gd name="T5" fmla="*/ 0 60000 65536"/>
              <a:gd name="T6" fmla="*/ 0 w 5456"/>
              <a:gd name="T7" fmla="*/ 0 h 2837"/>
              <a:gd name="T8" fmla="*/ 5456 w 5456"/>
              <a:gd name="T9" fmla="*/ 2837 h 283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456" h="2837">
                <a:moveTo>
                  <a:pt x="0" y="1391"/>
                </a:moveTo>
                <a:cubicBezTo>
                  <a:pt x="4854" y="2836"/>
                  <a:pt x="5455" y="0"/>
                  <a:pt x="5455" y="0"/>
                </a:cubicBezTo>
              </a:path>
            </a:pathLst>
          </a:custGeom>
          <a:noFill/>
          <a:ln w="18360">
            <a:solidFill>
              <a:srgbClr val="0084D1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47119" name="Text Box 12"/>
          <p:cNvSpPr txBox="1">
            <a:spLocks noChangeArrowheads="1"/>
          </p:cNvSpPr>
          <p:nvPr/>
        </p:nvSpPr>
        <p:spPr bwMode="auto">
          <a:xfrm>
            <a:off x="3862388" y="5314950"/>
            <a:ext cx="1443037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algn="ctr">
              <a:lnSpc>
                <a:spcPct val="15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 sz="2000" b="1">
                <a:solidFill>
                  <a:srgbClr val="0084D1"/>
                </a:solidFill>
                <a:latin typeface="Symbol" pitchFamily="18" charset="2"/>
              </a:rPr>
              <a:t>s</a:t>
            </a:r>
            <a:r>
              <a:rPr lang="en-US" altLang="de-DE" sz="2000" b="1">
                <a:solidFill>
                  <a:srgbClr val="0084D1"/>
                </a:solidFill>
                <a:latin typeface="Arial Narrow" pitchFamily="34" charset="0"/>
              </a:rPr>
              <a:t>=1.8</a:t>
            </a:r>
            <a:r>
              <a:rPr lang="en-US" altLang="de-DE" sz="2000" b="1">
                <a:solidFill>
                  <a:srgbClr val="0084D1"/>
                </a:solidFill>
                <a:latin typeface="Symbol" pitchFamily="18" charset="2"/>
              </a:rPr>
              <a:t>m</a:t>
            </a:r>
            <a:r>
              <a:rPr lang="en-US" altLang="de-DE" sz="2000" b="1">
                <a:solidFill>
                  <a:srgbClr val="0084D1"/>
                </a:solidFill>
                <a:latin typeface="Arial Narrow" pitchFamily="34" charset="0"/>
              </a:rPr>
              <a:t>m</a:t>
            </a:r>
          </a:p>
        </p:txBody>
      </p:sp>
      <p:pic>
        <p:nvPicPr>
          <p:cNvPr id="47120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19113" y="3660775"/>
            <a:ext cx="2697162" cy="2662238"/>
          </a:xfrm>
          <a:prstGeom prst="rect">
            <a:avLst/>
          </a:prstGeom>
          <a:noFill/>
          <a:ln w="36720">
            <a:solidFill>
              <a:srgbClr val="0084D1"/>
            </a:solidFill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47121" name="Freeform 14"/>
          <p:cNvSpPr>
            <a:spLocks/>
          </p:cNvSpPr>
          <p:nvPr/>
        </p:nvSpPr>
        <p:spPr bwMode="auto">
          <a:xfrm>
            <a:off x="1409700" y="3525838"/>
            <a:ext cx="2560638" cy="1546225"/>
          </a:xfrm>
          <a:custGeom>
            <a:avLst/>
            <a:gdLst>
              <a:gd name="T0" fmla="*/ 2147483647 w 7114"/>
              <a:gd name="T1" fmla="*/ 0 h 4296"/>
              <a:gd name="T2" fmla="*/ 0 w 7114"/>
              <a:gd name="T3" fmla="*/ 2147483647 h 4296"/>
              <a:gd name="T4" fmla="*/ 0 60000 65536"/>
              <a:gd name="T5" fmla="*/ 0 60000 65536"/>
              <a:gd name="T6" fmla="*/ 0 w 7114"/>
              <a:gd name="T7" fmla="*/ 0 h 4296"/>
              <a:gd name="T8" fmla="*/ 7114 w 7114"/>
              <a:gd name="T9" fmla="*/ 4296 h 429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114" h="4296">
                <a:moveTo>
                  <a:pt x="7113" y="0"/>
                </a:moveTo>
                <a:cubicBezTo>
                  <a:pt x="2096" y="206"/>
                  <a:pt x="0" y="4295"/>
                  <a:pt x="0" y="4295"/>
                </a:cubicBezTo>
              </a:path>
            </a:pathLst>
          </a:custGeom>
          <a:noFill/>
          <a:ln w="18360">
            <a:solidFill>
              <a:srgbClr val="0084D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CH"/>
          </a:p>
        </p:txBody>
      </p:sp>
      <p:sp>
        <p:nvSpPr>
          <p:cNvPr id="47122" name="Text Box 15"/>
          <p:cNvSpPr txBox="1">
            <a:spLocks noChangeArrowheads="1"/>
          </p:cNvSpPr>
          <p:nvPr/>
        </p:nvSpPr>
        <p:spPr bwMode="auto">
          <a:xfrm>
            <a:off x="2201863" y="4286250"/>
            <a:ext cx="1112837" cy="485775"/>
          </a:xfrm>
          <a:prstGeom prst="rect">
            <a:avLst/>
          </a:prstGeom>
          <a:solidFill>
            <a:srgbClr val="FFFFFF">
              <a:alpha val="85097"/>
            </a:srgbClr>
          </a:solidFill>
          <a:ln w="9525">
            <a:solidFill>
              <a:srgbClr val="0084D1"/>
            </a:solidFill>
            <a:round/>
            <a:headEnd/>
            <a:tailEnd/>
          </a:ln>
        </p:spPr>
        <p:txBody>
          <a:bodyPr wrap="none" lIns="90000" tIns="45000" rIns="90000" bIns="45000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 sz="1300">
                <a:solidFill>
                  <a:srgbClr val="0084D1"/>
                </a:solidFill>
                <a:latin typeface="Times New Roman" pitchFamily="18" charset="0"/>
              </a:rPr>
              <a:t>X motor stage</a:t>
            </a:r>
          </a:p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 sz="1300">
                <a:solidFill>
                  <a:srgbClr val="0084D1"/>
                </a:solidFill>
                <a:latin typeface="Times New Roman" pitchFamily="18" charset="0"/>
              </a:rPr>
              <a:t>1</a:t>
            </a:r>
            <a:r>
              <a:rPr lang="en-US" altLang="de-DE" sz="1300">
                <a:solidFill>
                  <a:srgbClr val="0084D1"/>
                </a:solidFill>
                <a:latin typeface="Symbol" pitchFamily="18" charset="2"/>
              </a:rPr>
              <a:t>m</a:t>
            </a:r>
            <a:r>
              <a:rPr lang="en-US" altLang="de-DE" sz="1300">
                <a:solidFill>
                  <a:srgbClr val="0084D1"/>
                </a:solidFill>
                <a:latin typeface="Times New Roman" pitchFamily="18" charset="0"/>
              </a:rPr>
              <a:t>m steps</a:t>
            </a:r>
          </a:p>
        </p:txBody>
      </p:sp>
      <p:sp>
        <p:nvSpPr>
          <p:cNvPr id="47123" name="Text Box 16"/>
          <p:cNvSpPr txBox="1">
            <a:spLocks noChangeArrowheads="1"/>
          </p:cNvSpPr>
          <p:nvPr/>
        </p:nvSpPr>
        <p:spPr bwMode="auto">
          <a:xfrm>
            <a:off x="569913" y="3789363"/>
            <a:ext cx="1314450" cy="485775"/>
          </a:xfrm>
          <a:prstGeom prst="rect">
            <a:avLst/>
          </a:prstGeom>
          <a:solidFill>
            <a:srgbClr val="FFFFFF">
              <a:alpha val="85097"/>
            </a:srgbClr>
          </a:solidFill>
          <a:ln w="9525">
            <a:solidFill>
              <a:srgbClr val="0084D1"/>
            </a:solidFill>
            <a:round/>
            <a:headEnd/>
            <a:tailEnd/>
          </a:ln>
        </p:spPr>
        <p:txBody>
          <a:bodyPr wrap="none" lIns="90000" tIns="45000" rIns="90000" bIns="45000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 sz="1300">
                <a:solidFill>
                  <a:srgbClr val="0084D1"/>
                </a:solidFill>
                <a:latin typeface="Times New Roman" pitchFamily="18" charset="0"/>
              </a:rPr>
              <a:t>rotary stage</a:t>
            </a:r>
          </a:p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 sz="1300">
                <a:solidFill>
                  <a:srgbClr val="0084D1"/>
                </a:solidFill>
                <a:latin typeface="Times New Roman" pitchFamily="18" charset="0"/>
              </a:rPr>
              <a:t>for slit alignment</a:t>
            </a:r>
          </a:p>
        </p:txBody>
      </p:sp>
      <p:sp>
        <p:nvSpPr>
          <p:cNvPr id="47124" name="Text Box 17"/>
          <p:cNvSpPr txBox="1">
            <a:spLocks noChangeArrowheads="1"/>
          </p:cNvSpPr>
          <p:nvPr/>
        </p:nvSpPr>
        <p:spPr bwMode="auto">
          <a:xfrm>
            <a:off x="2203450" y="4286250"/>
            <a:ext cx="1112838" cy="485775"/>
          </a:xfrm>
          <a:prstGeom prst="rect">
            <a:avLst/>
          </a:prstGeom>
          <a:solidFill>
            <a:srgbClr val="FFFFFF">
              <a:alpha val="85097"/>
            </a:srgbClr>
          </a:solidFill>
          <a:ln w="9525">
            <a:solidFill>
              <a:srgbClr val="0084D1"/>
            </a:solidFill>
            <a:round/>
            <a:headEnd/>
            <a:tailEnd/>
          </a:ln>
        </p:spPr>
        <p:txBody>
          <a:bodyPr wrap="none" lIns="90000" tIns="45000" rIns="90000" bIns="45000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 sz="1300">
                <a:solidFill>
                  <a:srgbClr val="0084D1"/>
                </a:solidFill>
                <a:latin typeface="Times New Roman" pitchFamily="18" charset="0"/>
              </a:rPr>
              <a:t>X motor stage</a:t>
            </a:r>
          </a:p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 sz="1300">
                <a:solidFill>
                  <a:srgbClr val="0084D1"/>
                </a:solidFill>
                <a:latin typeface="Times New Roman" pitchFamily="18" charset="0"/>
              </a:rPr>
              <a:t>1</a:t>
            </a:r>
            <a:r>
              <a:rPr lang="en-US" altLang="de-DE" sz="1300">
                <a:solidFill>
                  <a:srgbClr val="0084D1"/>
                </a:solidFill>
                <a:latin typeface="Symbol" pitchFamily="18" charset="2"/>
              </a:rPr>
              <a:t>m</a:t>
            </a:r>
            <a:r>
              <a:rPr lang="en-US" altLang="de-DE" sz="1300">
                <a:solidFill>
                  <a:srgbClr val="0084D1"/>
                </a:solidFill>
                <a:latin typeface="Times New Roman" pitchFamily="18" charset="0"/>
              </a:rPr>
              <a:t>m steps</a:t>
            </a:r>
          </a:p>
        </p:txBody>
      </p:sp>
      <p:sp>
        <p:nvSpPr>
          <p:cNvPr id="47125" name="Text Box 18"/>
          <p:cNvSpPr txBox="1">
            <a:spLocks noChangeArrowheads="1"/>
          </p:cNvSpPr>
          <p:nvPr/>
        </p:nvSpPr>
        <p:spPr bwMode="auto">
          <a:xfrm>
            <a:off x="1685925" y="5805488"/>
            <a:ext cx="615950" cy="303212"/>
          </a:xfrm>
          <a:prstGeom prst="rect">
            <a:avLst/>
          </a:prstGeom>
          <a:solidFill>
            <a:srgbClr val="FFFFFF">
              <a:alpha val="85097"/>
            </a:srgbClr>
          </a:solidFill>
          <a:ln w="9525">
            <a:solidFill>
              <a:srgbClr val="0084D1"/>
            </a:solidFill>
            <a:round/>
            <a:headEnd/>
            <a:tailEnd/>
          </a:ln>
        </p:spPr>
        <p:txBody>
          <a:bodyPr wrap="none" lIns="90000" tIns="45000" rIns="90000" bIns="45000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 sz="1300">
                <a:solidFill>
                  <a:srgbClr val="0084D1"/>
                </a:solidFill>
                <a:latin typeface="Times New Roman" pitchFamily="18" charset="0"/>
              </a:rPr>
              <a:t>JJ slits</a:t>
            </a: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2438400" y="2514600"/>
            <a:ext cx="2962275" cy="2792413"/>
            <a:chOff x="314325" y="3608388"/>
            <a:chExt cx="2962275" cy="2792412"/>
          </a:xfrm>
        </p:grpSpPr>
        <p:pic>
          <p:nvPicPr>
            <p:cNvPr id="47127" name="Picture 14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325" y="3608388"/>
              <a:ext cx="2962275" cy="2792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47128" name="Text Box 19"/>
            <p:cNvSpPr txBox="1">
              <a:spLocks noChangeArrowheads="1"/>
            </p:cNvSpPr>
            <p:nvPr/>
          </p:nvSpPr>
          <p:spPr bwMode="auto">
            <a:xfrm>
              <a:off x="684213" y="3702050"/>
              <a:ext cx="2401887" cy="303213"/>
            </a:xfrm>
            <a:prstGeom prst="rect">
              <a:avLst/>
            </a:prstGeom>
            <a:solidFill>
              <a:srgbClr val="FFFFFF">
                <a:alpha val="85097"/>
              </a:srgbClr>
            </a:solidFill>
            <a:ln w="9525">
              <a:solidFill>
                <a:srgbClr val="0084D1"/>
              </a:solidFill>
              <a:round/>
              <a:headEnd/>
              <a:tailEnd/>
            </a:ln>
          </p:spPr>
          <p:txBody>
            <a:bodyPr wrap="none" lIns="90000" tIns="45000" rIns="90000" bIns="45000"/>
            <a:lstStyle>
              <a:lvl1pPr defTabSz="4572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1pPr>
              <a:lvl2pPr marL="37931725" indent="-37474525" defTabSz="4572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2pPr>
              <a:lvl3pPr marL="1143000" indent="-228600" defTabSz="4572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3pPr>
              <a:lvl4pPr marL="1600200" indent="-228600" defTabSz="4572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4pPr>
              <a:lvl5pPr marL="2057400" indent="-228600" defTabSz="4572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Times" pitchFamily="-1" charset="0"/>
                  <a:ea typeface="ヒラギノ角ゴ Pro W3" pitchFamily="-1" charset="-128"/>
                </a:defRPr>
              </a:lvl9pPr>
            </a:lstStyle>
            <a:p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altLang="de-DE" sz="1300">
                  <a:solidFill>
                    <a:srgbClr val="0084D1"/>
                  </a:solidFill>
                  <a:latin typeface="Arial Narrow" pitchFamily="34" charset="0"/>
                </a:rPr>
                <a:t>Simulation (Geant+TCAD)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619250" y="144463"/>
            <a:ext cx="7161213" cy="474662"/>
          </a:xfrm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de-DE" dirty="0" smtClean="0"/>
              <a:t>Interpolation in 1D</a:t>
            </a: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239963" y="3543300"/>
            <a:ext cx="3355975" cy="301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508" name="Text Box 3"/>
          <p:cNvSpPr txBox="1">
            <a:spLocks noChangeArrowheads="1"/>
          </p:cNvSpPr>
          <p:nvPr/>
        </p:nvSpPr>
        <p:spPr bwMode="auto">
          <a:xfrm>
            <a:off x="2295525" y="5972175"/>
            <a:ext cx="2890838" cy="608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9pPr>
          </a:lstStyle>
          <a:p>
            <a:pPr defTabSz="457200" eaLnBrk="1" hangingPunct="1">
              <a:buSzPct val="100000"/>
            </a:pPr>
            <a:r>
              <a:rPr lang="en-US" altLang="de-DE" sz="2800">
                <a:solidFill>
                  <a:srgbClr val="FFFFFF"/>
                </a:solidFill>
                <a:latin typeface="Calibri" pitchFamily="34" charset="0"/>
                <a:ea typeface="DejaVu Sans" charset="0"/>
                <a:cs typeface="DejaVu Sans" charset="0"/>
              </a:rPr>
              <a:t>25 um pitch</a:t>
            </a:r>
          </a:p>
        </p:txBody>
      </p:sp>
      <p:sp>
        <p:nvSpPr>
          <p:cNvPr id="21509" name="Text Box 4"/>
          <p:cNvSpPr txBox="1">
            <a:spLocks noChangeArrowheads="1"/>
          </p:cNvSpPr>
          <p:nvPr/>
        </p:nvSpPr>
        <p:spPr bwMode="auto">
          <a:xfrm>
            <a:off x="-111125" y="3467100"/>
            <a:ext cx="2424113" cy="1884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411163" indent="-134938">
              <a:tabLst>
                <a:tab pos="411163" algn="l"/>
                <a:tab pos="868363" algn="l"/>
                <a:tab pos="1325563" algn="l"/>
                <a:tab pos="1782763" algn="l"/>
                <a:tab pos="2239963" algn="l"/>
                <a:tab pos="2697163" algn="l"/>
                <a:tab pos="3154363" algn="l"/>
                <a:tab pos="3611563" algn="l"/>
                <a:tab pos="4068763" algn="l"/>
                <a:tab pos="4525963" algn="l"/>
                <a:tab pos="4983163" algn="l"/>
                <a:tab pos="5440363" algn="l"/>
                <a:tab pos="5897563" algn="l"/>
                <a:tab pos="6354763" algn="l"/>
                <a:tab pos="6811963" algn="l"/>
                <a:tab pos="7269163" algn="l"/>
                <a:tab pos="7726363" algn="l"/>
                <a:tab pos="8183563" algn="l"/>
                <a:tab pos="8640763" algn="l"/>
                <a:tab pos="9097963" algn="l"/>
                <a:tab pos="95551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1pPr>
            <a:lvl2pPr>
              <a:tabLst>
                <a:tab pos="411163" algn="l"/>
                <a:tab pos="868363" algn="l"/>
                <a:tab pos="1325563" algn="l"/>
                <a:tab pos="1782763" algn="l"/>
                <a:tab pos="2239963" algn="l"/>
                <a:tab pos="2697163" algn="l"/>
                <a:tab pos="3154363" algn="l"/>
                <a:tab pos="3611563" algn="l"/>
                <a:tab pos="4068763" algn="l"/>
                <a:tab pos="4525963" algn="l"/>
                <a:tab pos="4983163" algn="l"/>
                <a:tab pos="5440363" algn="l"/>
                <a:tab pos="5897563" algn="l"/>
                <a:tab pos="6354763" algn="l"/>
                <a:tab pos="6811963" algn="l"/>
                <a:tab pos="7269163" algn="l"/>
                <a:tab pos="7726363" algn="l"/>
                <a:tab pos="8183563" algn="l"/>
                <a:tab pos="8640763" algn="l"/>
                <a:tab pos="9097963" algn="l"/>
                <a:tab pos="95551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2pPr>
            <a:lvl3pPr>
              <a:tabLst>
                <a:tab pos="411163" algn="l"/>
                <a:tab pos="868363" algn="l"/>
                <a:tab pos="1325563" algn="l"/>
                <a:tab pos="1782763" algn="l"/>
                <a:tab pos="2239963" algn="l"/>
                <a:tab pos="2697163" algn="l"/>
                <a:tab pos="3154363" algn="l"/>
                <a:tab pos="3611563" algn="l"/>
                <a:tab pos="4068763" algn="l"/>
                <a:tab pos="4525963" algn="l"/>
                <a:tab pos="4983163" algn="l"/>
                <a:tab pos="5440363" algn="l"/>
                <a:tab pos="5897563" algn="l"/>
                <a:tab pos="6354763" algn="l"/>
                <a:tab pos="6811963" algn="l"/>
                <a:tab pos="7269163" algn="l"/>
                <a:tab pos="7726363" algn="l"/>
                <a:tab pos="8183563" algn="l"/>
                <a:tab pos="8640763" algn="l"/>
                <a:tab pos="9097963" algn="l"/>
                <a:tab pos="95551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3pPr>
            <a:lvl4pPr>
              <a:tabLst>
                <a:tab pos="411163" algn="l"/>
                <a:tab pos="868363" algn="l"/>
                <a:tab pos="1325563" algn="l"/>
                <a:tab pos="1782763" algn="l"/>
                <a:tab pos="2239963" algn="l"/>
                <a:tab pos="2697163" algn="l"/>
                <a:tab pos="3154363" algn="l"/>
                <a:tab pos="3611563" algn="l"/>
                <a:tab pos="4068763" algn="l"/>
                <a:tab pos="4525963" algn="l"/>
                <a:tab pos="4983163" algn="l"/>
                <a:tab pos="5440363" algn="l"/>
                <a:tab pos="5897563" algn="l"/>
                <a:tab pos="6354763" algn="l"/>
                <a:tab pos="6811963" algn="l"/>
                <a:tab pos="7269163" algn="l"/>
                <a:tab pos="7726363" algn="l"/>
                <a:tab pos="8183563" algn="l"/>
                <a:tab pos="8640763" algn="l"/>
                <a:tab pos="9097963" algn="l"/>
                <a:tab pos="95551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4pPr>
            <a:lvl5pPr>
              <a:tabLst>
                <a:tab pos="411163" algn="l"/>
                <a:tab pos="868363" algn="l"/>
                <a:tab pos="1325563" algn="l"/>
                <a:tab pos="1782763" algn="l"/>
                <a:tab pos="2239963" algn="l"/>
                <a:tab pos="2697163" algn="l"/>
                <a:tab pos="3154363" algn="l"/>
                <a:tab pos="3611563" algn="l"/>
                <a:tab pos="4068763" algn="l"/>
                <a:tab pos="4525963" algn="l"/>
                <a:tab pos="4983163" algn="l"/>
                <a:tab pos="5440363" algn="l"/>
                <a:tab pos="5897563" algn="l"/>
                <a:tab pos="6354763" algn="l"/>
                <a:tab pos="6811963" algn="l"/>
                <a:tab pos="7269163" algn="l"/>
                <a:tab pos="7726363" algn="l"/>
                <a:tab pos="8183563" algn="l"/>
                <a:tab pos="8640763" algn="l"/>
                <a:tab pos="9097963" algn="l"/>
                <a:tab pos="95551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11163" algn="l"/>
                <a:tab pos="868363" algn="l"/>
                <a:tab pos="1325563" algn="l"/>
                <a:tab pos="1782763" algn="l"/>
                <a:tab pos="2239963" algn="l"/>
                <a:tab pos="2697163" algn="l"/>
                <a:tab pos="3154363" algn="l"/>
                <a:tab pos="3611563" algn="l"/>
                <a:tab pos="4068763" algn="l"/>
                <a:tab pos="4525963" algn="l"/>
                <a:tab pos="4983163" algn="l"/>
                <a:tab pos="5440363" algn="l"/>
                <a:tab pos="5897563" algn="l"/>
                <a:tab pos="6354763" algn="l"/>
                <a:tab pos="6811963" algn="l"/>
                <a:tab pos="7269163" algn="l"/>
                <a:tab pos="7726363" algn="l"/>
                <a:tab pos="8183563" algn="l"/>
                <a:tab pos="8640763" algn="l"/>
                <a:tab pos="9097963" algn="l"/>
                <a:tab pos="95551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11163" algn="l"/>
                <a:tab pos="868363" algn="l"/>
                <a:tab pos="1325563" algn="l"/>
                <a:tab pos="1782763" algn="l"/>
                <a:tab pos="2239963" algn="l"/>
                <a:tab pos="2697163" algn="l"/>
                <a:tab pos="3154363" algn="l"/>
                <a:tab pos="3611563" algn="l"/>
                <a:tab pos="4068763" algn="l"/>
                <a:tab pos="4525963" algn="l"/>
                <a:tab pos="4983163" algn="l"/>
                <a:tab pos="5440363" algn="l"/>
                <a:tab pos="5897563" algn="l"/>
                <a:tab pos="6354763" algn="l"/>
                <a:tab pos="6811963" algn="l"/>
                <a:tab pos="7269163" algn="l"/>
                <a:tab pos="7726363" algn="l"/>
                <a:tab pos="8183563" algn="l"/>
                <a:tab pos="8640763" algn="l"/>
                <a:tab pos="9097963" algn="l"/>
                <a:tab pos="95551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11163" algn="l"/>
                <a:tab pos="868363" algn="l"/>
                <a:tab pos="1325563" algn="l"/>
                <a:tab pos="1782763" algn="l"/>
                <a:tab pos="2239963" algn="l"/>
                <a:tab pos="2697163" algn="l"/>
                <a:tab pos="3154363" algn="l"/>
                <a:tab pos="3611563" algn="l"/>
                <a:tab pos="4068763" algn="l"/>
                <a:tab pos="4525963" algn="l"/>
                <a:tab pos="4983163" algn="l"/>
                <a:tab pos="5440363" algn="l"/>
                <a:tab pos="5897563" algn="l"/>
                <a:tab pos="6354763" algn="l"/>
                <a:tab pos="6811963" algn="l"/>
                <a:tab pos="7269163" algn="l"/>
                <a:tab pos="7726363" algn="l"/>
                <a:tab pos="8183563" algn="l"/>
                <a:tab pos="8640763" algn="l"/>
                <a:tab pos="9097963" algn="l"/>
                <a:tab pos="95551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11163" algn="l"/>
                <a:tab pos="868363" algn="l"/>
                <a:tab pos="1325563" algn="l"/>
                <a:tab pos="1782763" algn="l"/>
                <a:tab pos="2239963" algn="l"/>
                <a:tab pos="2697163" algn="l"/>
                <a:tab pos="3154363" algn="l"/>
                <a:tab pos="3611563" algn="l"/>
                <a:tab pos="4068763" algn="l"/>
                <a:tab pos="4525963" algn="l"/>
                <a:tab pos="4983163" algn="l"/>
                <a:tab pos="5440363" algn="l"/>
                <a:tab pos="5897563" algn="l"/>
                <a:tab pos="6354763" algn="l"/>
                <a:tab pos="6811963" algn="l"/>
                <a:tab pos="7269163" algn="l"/>
                <a:tab pos="7726363" algn="l"/>
                <a:tab pos="8183563" algn="l"/>
                <a:tab pos="8640763" algn="l"/>
                <a:tab pos="9097963" algn="l"/>
                <a:tab pos="95551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9pPr>
          </a:lstStyle>
          <a:p>
            <a:pPr defTabSz="457200">
              <a:buSzPct val="100000"/>
            </a:pPr>
            <a:r>
              <a:rPr lang="en-US" altLang="de-DE" sz="2200" dirty="0">
                <a:solidFill>
                  <a:srgbClr val="000000"/>
                </a:solidFill>
                <a:latin typeface="Calibri" pitchFamily="34" charset="0"/>
                <a:ea typeface="DejaVu Sans" charset="0"/>
                <a:cs typeface="DejaVu Sans" charset="0"/>
              </a:rPr>
              <a:t>Kidney stone </a:t>
            </a:r>
          </a:p>
          <a:p>
            <a:pPr defTabSz="457200">
              <a:buSzPct val="100000"/>
            </a:pPr>
            <a:r>
              <a:rPr lang="en-US" altLang="de-DE" sz="2200" dirty="0">
                <a:solidFill>
                  <a:srgbClr val="000000"/>
                </a:solidFill>
                <a:latin typeface="Calibri" pitchFamily="34" charset="0"/>
                <a:ea typeface="DejaVu Sans" charset="0"/>
                <a:cs typeface="DejaVu Sans" charset="0"/>
              </a:rPr>
              <a:t>12 </a:t>
            </a:r>
            <a:r>
              <a:rPr lang="en-US" altLang="de-DE" sz="2200" dirty="0" err="1">
                <a:solidFill>
                  <a:srgbClr val="000000"/>
                </a:solidFill>
                <a:latin typeface="Calibri" pitchFamily="34" charset="0"/>
                <a:ea typeface="DejaVu Sans" charset="0"/>
                <a:cs typeface="DejaVu Sans" charset="0"/>
              </a:rPr>
              <a:t>keV</a:t>
            </a:r>
            <a:r>
              <a:rPr lang="en-US" altLang="de-DE" sz="2200" dirty="0">
                <a:solidFill>
                  <a:srgbClr val="000000"/>
                </a:solidFill>
                <a:latin typeface="Calibri" pitchFamily="34" charset="0"/>
                <a:ea typeface="DejaVu Sans" charset="0"/>
                <a:cs typeface="DejaVu Sans" charset="0"/>
              </a:rPr>
              <a:t> beam</a:t>
            </a:r>
          </a:p>
          <a:p>
            <a:pPr defTabSz="457200">
              <a:buSzPct val="100000"/>
            </a:pPr>
            <a:r>
              <a:rPr lang="en-US" altLang="de-DE" sz="2200" dirty="0">
                <a:solidFill>
                  <a:srgbClr val="000000"/>
                </a:solidFill>
                <a:latin typeface="Calibri" pitchFamily="34" charset="0"/>
                <a:ea typeface="DejaVu Sans" charset="0"/>
                <a:cs typeface="DejaVu Sans" charset="0"/>
              </a:rPr>
              <a:t>25 um  </a:t>
            </a:r>
            <a:r>
              <a:rPr lang="en-US" altLang="de-DE" sz="2200" dirty="0" smtClean="0">
                <a:solidFill>
                  <a:srgbClr val="000000"/>
                </a:solidFill>
                <a:latin typeface="Calibri" pitchFamily="34" charset="0"/>
                <a:ea typeface="DejaVu Sans" charset="0"/>
                <a:cs typeface="DejaVu Sans" charset="0"/>
              </a:rPr>
              <a:t>pitch</a:t>
            </a:r>
          </a:p>
          <a:p>
            <a:pPr defTabSz="457200">
              <a:buSzPct val="100000"/>
            </a:pPr>
            <a:r>
              <a:rPr lang="en-US" altLang="de-DE" sz="2200" dirty="0" smtClean="0">
                <a:solidFill>
                  <a:srgbClr val="000000"/>
                </a:solidFill>
                <a:latin typeface="Calibri" pitchFamily="34" charset="0"/>
                <a:ea typeface="DejaVu Sans" charset="0"/>
                <a:cs typeface="DejaVu Sans" charset="0"/>
              </a:rPr>
              <a:t>with GOTTHARD</a:t>
            </a:r>
            <a:endParaRPr lang="en-US" altLang="de-DE" sz="2200" dirty="0">
              <a:solidFill>
                <a:srgbClr val="000000"/>
              </a:solidFill>
              <a:latin typeface="Calibri" pitchFamily="34" charset="0"/>
              <a:ea typeface="DejaVu Sans" charset="0"/>
              <a:cs typeface="DejaVu Sans" charset="0"/>
            </a:endParaRPr>
          </a:p>
        </p:txBody>
      </p:sp>
      <p:pic>
        <p:nvPicPr>
          <p:cNvPr id="21510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683250" y="3559175"/>
            <a:ext cx="3328988" cy="301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511" name="Text Box 6"/>
          <p:cNvSpPr txBox="1">
            <a:spLocks noChangeArrowheads="1"/>
          </p:cNvSpPr>
          <p:nvPr/>
        </p:nvSpPr>
        <p:spPr bwMode="auto">
          <a:xfrm>
            <a:off x="5773738" y="6032500"/>
            <a:ext cx="2844800" cy="608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9pPr>
          </a:lstStyle>
          <a:p>
            <a:pPr defTabSz="457200" eaLnBrk="1" hangingPunct="1">
              <a:buSzPct val="100000"/>
            </a:pPr>
            <a:r>
              <a:rPr lang="en-US" altLang="de-DE" sz="2800">
                <a:solidFill>
                  <a:srgbClr val="FFFFFF"/>
                </a:solidFill>
                <a:latin typeface="Calibri" pitchFamily="34" charset="0"/>
                <a:ea typeface="DejaVu Sans" charset="0"/>
                <a:cs typeface="DejaVu Sans" charset="0"/>
              </a:rPr>
              <a:t>0.5 um bins</a:t>
            </a:r>
          </a:p>
        </p:txBody>
      </p:sp>
      <p:pic>
        <p:nvPicPr>
          <p:cNvPr id="21512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t="76262" r="13783" b="2180"/>
          <a:stretch>
            <a:fillRect/>
          </a:stretch>
        </p:blipFill>
        <p:spPr bwMode="auto">
          <a:xfrm>
            <a:off x="0" y="773113"/>
            <a:ext cx="6515100" cy="230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blipFill dpi="0" rotWithShape="0">
                  <a:blip/>
                  <a:srcRect t="76262" r="13783" b="2180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513" name="AutoShape 8"/>
          <p:cNvSpPr>
            <a:spLocks noChangeArrowheads="1"/>
          </p:cNvSpPr>
          <p:nvPr/>
        </p:nvSpPr>
        <p:spPr bwMode="auto">
          <a:xfrm>
            <a:off x="3292475" y="1736725"/>
            <a:ext cx="274638" cy="639763"/>
          </a:xfrm>
          <a:prstGeom prst="upDownArrow">
            <a:avLst>
              <a:gd name="adj1" fmla="val 50000"/>
              <a:gd name="adj2" fmla="val 46374"/>
            </a:avLst>
          </a:prstGeom>
          <a:solidFill>
            <a:srgbClr val="198A8A"/>
          </a:solidFill>
          <a:ln w="9525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de-CH" altLang="de-DE">
              <a:solidFill>
                <a:srgbClr val="FFFFFF"/>
              </a:solidFill>
              <a:latin typeface="Times New Roman" pitchFamily="18" charset="0"/>
              <a:ea typeface="ヒラギノ角ゴ Pro W3" charset="0"/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-254006" y="5094025"/>
            <a:ext cx="2395537" cy="1096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411163" indent="-134938">
              <a:tabLst>
                <a:tab pos="411163" algn="l"/>
                <a:tab pos="868363" algn="l"/>
                <a:tab pos="1325563" algn="l"/>
                <a:tab pos="1782763" algn="l"/>
                <a:tab pos="2239963" algn="l"/>
                <a:tab pos="2697163" algn="l"/>
                <a:tab pos="3154363" algn="l"/>
                <a:tab pos="3611563" algn="l"/>
                <a:tab pos="4068763" algn="l"/>
                <a:tab pos="4525963" algn="l"/>
                <a:tab pos="4983163" algn="l"/>
                <a:tab pos="5440363" algn="l"/>
                <a:tab pos="5897563" algn="l"/>
                <a:tab pos="6354763" algn="l"/>
                <a:tab pos="6811963" algn="l"/>
                <a:tab pos="7269163" algn="l"/>
                <a:tab pos="7726363" algn="l"/>
                <a:tab pos="8183563" algn="l"/>
                <a:tab pos="8640763" algn="l"/>
                <a:tab pos="9097963" algn="l"/>
                <a:tab pos="95551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1pPr>
            <a:lvl2pPr>
              <a:tabLst>
                <a:tab pos="411163" algn="l"/>
                <a:tab pos="868363" algn="l"/>
                <a:tab pos="1325563" algn="l"/>
                <a:tab pos="1782763" algn="l"/>
                <a:tab pos="2239963" algn="l"/>
                <a:tab pos="2697163" algn="l"/>
                <a:tab pos="3154363" algn="l"/>
                <a:tab pos="3611563" algn="l"/>
                <a:tab pos="4068763" algn="l"/>
                <a:tab pos="4525963" algn="l"/>
                <a:tab pos="4983163" algn="l"/>
                <a:tab pos="5440363" algn="l"/>
                <a:tab pos="5897563" algn="l"/>
                <a:tab pos="6354763" algn="l"/>
                <a:tab pos="6811963" algn="l"/>
                <a:tab pos="7269163" algn="l"/>
                <a:tab pos="7726363" algn="l"/>
                <a:tab pos="8183563" algn="l"/>
                <a:tab pos="8640763" algn="l"/>
                <a:tab pos="9097963" algn="l"/>
                <a:tab pos="95551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2pPr>
            <a:lvl3pPr>
              <a:tabLst>
                <a:tab pos="411163" algn="l"/>
                <a:tab pos="868363" algn="l"/>
                <a:tab pos="1325563" algn="l"/>
                <a:tab pos="1782763" algn="l"/>
                <a:tab pos="2239963" algn="l"/>
                <a:tab pos="2697163" algn="l"/>
                <a:tab pos="3154363" algn="l"/>
                <a:tab pos="3611563" algn="l"/>
                <a:tab pos="4068763" algn="l"/>
                <a:tab pos="4525963" algn="l"/>
                <a:tab pos="4983163" algn="l"/>
                <a:tab pos="5440363" algn="l"/>
                <a:tab pos="5897563" algn="l"/>
                <a:tab pos="6354763" algn="l"/>
                <a:tab pos="6811963" algn="l"/>
                <a:tab pos="7269163" algn="l"/>
                <a:tab pos="7726363" algn="l"/>
                <a:tab pos="8183563" algn="l"/>
                <a:tab pos="8640763" algn="l"/>
                <a:tab pos="9097963" algn="l"/>
                <a:tab pos="95551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3pPr>
            <a:lvl4pPr>
              <a:tabLst>
                <a:tab pos="411163" algn="l"/>
                <a:tab pos="868363" algn="l"/>
                <a:tab pos="1325563" algn="l"/>
                <a:tab pos="1782763" algn="l"/>
                <a:tab pos="2239963" algn="l"/>
                <a:tab pos="2697163" algn="l"/>
                <a:tab pos="3154363" algn="l"/>
                <a:tab pos="3611563" algn="l"/>
                <a:tab pos="4068763" algn="l"/>
                <a:tab pos="4525963" algn="l"/>
                <a:tab pos="4983163" algn="l"/>
                <a:tab pos="5440363" algn="l"/>
                <a:tab pos="5897563" algn="l"/>
                <a:tab pos="6354763" algn="l"/>
                <a:tab pos="6811963" algn="l"/>
                <a:tab pos="7269163" algn="l"/>
                <a:tab pos="7726363" algn="l"/>
                <a:tab pos="8183563" algn="l"/>
                <a:tab pos="8640763" algn="l"/>
                <a:tab pos="9097963" algn="l"/>
                <a:tab pos="95551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4pPr>
            <a:lvl5pPr>
              <a:tabLst>
                <a:tab pos="411163" algn="l"/>
                <a:tab pos="868363" algn="l"/>
                <a:tab pos="1325563" algn="l"/>
                <a:tab pos="1782763" algn="l"/>
                <a:tab pos="2239963" algn="l"/>
                <a:tab pos="2697163" algn="l"/>
                <a:tab pos="3154363" algn="l"/>
                <a:tab pos="3611563" algn="l"/>
                <a:tab pos="4068763" algn="l"/>
                <a:tab pos="4525963" algn="l"/>
                <a:tab pos="4983163" algn="l"/>
                <a:tab pos="5440363" algn="l"/>
                <a:tab pos="5897563" algn="l"/>
                <a:tab pos="6354763" algn="l"/>
                <a:tab pos="6811963" algn="l"/>
                <a:tab pos="7269163" algn="l"/>
                <a:tab pos="7726363" algn="l"/>
                <a:tab pos="8183563" algn="l"/>
                <a:tab pos="8640763" algn="l"/>
                <a:tab pos="9097963" algn="l"/>
                <a:tab pos="95551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11163" algn="l"/>
                <a:tab pos="868363" algn="l"/>
                <a:tab pos="1325563" algn="l"/>
                <a:tab pos="1782763" algn="l"/>
                <a:tab pos="2239963" algn="l"/>
                <a:tab pos="2697163" algn="l"/>
                <a:tab pos="3154363" algn="l"/>
                <a:tab pos="3611563" algn="l"/>
                <a:tab pos="4068763" algn="l"/>
                <a:tab pos="4525963" algn="l"/>
                <a:tab pos="4983163" algn="l"/>
                <a:tab pos="5440363" algn="l"/>
                <a:tab pos="5897563" algn="l"/>
                <a:tab pos="6354763" algn="l"/>
                <a:tab pos="6811963" algn="l"/>
                <a:tab pos="7269163" algn="l"/>
                <a:tab pos="7726363" algn="l"/>
                <a:tab pos="8183563" algn="l"/>
                <a:tab pos="8640763" algn="l"/>
                <a:tab pos="9097963" algn="l"/>
                <a:tab pos="95551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11163" algn="l"/>
                <a:tab pos="868363" algn="l"/>
                <a:tab pos="1325563" algn="l"/>
                <a:tab pos="1782763" algn="l"/>
                <a:tab pos="2239963" algn="l"/>
                <a:tab pos="2697163" algn="l"/>
                <a:tab pos="3154363" algn="l"/>
                <a:tab pos="3611563" algn="l"/>
                <a:tab pos="4068763" algn="l"/>
                <a:tab pos="4525963" algn="l"/>
                <a:tab pos="4983163" algn="l"/>
                <a:tab pos="5440363" algn="l"/>
                <a:tab pos="5897563" algn="l"/>
                <a:tab pos="6354763" algn="l"/>
                <a:tab pos="6811963" algn="l"/>
                <a:tab pos="7269163" algn="l"/>
                <a:tab pos="7726363" algn="l"/>
                <a:tab pos="8183563" algn="l"/>
                <a:tab pos="8640763" algn="l"/>
                <a:tab pos="9097963" algn="l"/>
                <a:tab pos="95551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11163" algn="l"/>
                <a:tab pos="868363" algn="l"/>
                <a:tab pos="1325563" algn="l"/>
                <a:tab pos="1782763" algn="l"/>
                <a:tab pos="2239963" algn="l"/>
                <a:tab pos="2697163" algn="l"/>
                <a:tab pos="3154363" algn="l"/>
                <a:tab pos="3611563" algn="l"/>
                <a:tab pos="4068763" algn="l"/>
                <a:tab pos="4525963" algn="l"/>
                <a:tab pos="4983163" algn="l"/>
                <a:tab pos="5440363" algn="l"/>
                <a:tab pos="5897563" algn="l"/>
                <a:tab pos="6354763" algn="l"/>
                <a:tab pos="6811963" algn="l"/>
                <a:tab pos="7269163" algn="l"/>
                <a:tab pos="7726363" algn="l"/>
                <a:tab pos="8183563" algn="l"/>
                <a:tab pos="8640763" algn="l"/>
                <a:tab pos="9097963" algn="l"/>
                <a:tab pos="95551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11163" algn="l"/>
                <a:tab pos="868363" algn="l"/>
                <a:tab pos="1325563" algn="l"/>
                <a:tab pos="1782763" algn="l"/>
                <a:tab pos="2239963" algn="l"/>
                <a:tab pos="2697163" algn="l"/>
                <a:tab pos="3154363" algn="l"/>
                <a:tab pos="3611563" algn="l"/>
                <a:tab pos="4068763" algn="l"/>
                <a:tab pos="4525963" algn="l"/>
                <a:tab pos="4983163" algn="l"/>
                <a:tab pos="5440363" algn="l"/>
                <a:tab pos="5897563" algn="l"/>
                <a:tab pos="6354763" algn="l"/>
                <a:tab pos="6811963" algn="l"/>
                <a:tab pos="7269163" algn="l"/>
                <a:tab pos="7726363" algn="l"/>
                <a:tab pos="8183563" algn="l"/>
                <a:tab pos="8640763" algn="l"/>
                <a:tab pos="9097963" algn="l"/>
                <a:tab pos="95551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 defTabSz="457200">
              <a:buSzPct val="100000"/>
            </a:pPr>
            <a:r>
              <a:rPr lang="en-US" altLang="de-DE" dirty="0" smtClean="0">
                <a:solidFill>
                  <a:srgbClr val="00B0F0"/>
                </a:solidFill>
                <a:latin typeface="Calibri" pitchFamily="34" charset="0"/>
                <a:ea typeface="DejaVu Sans" charset="0"/>
                <a:cs typeface="DejaVu Sans" charset="0"/>
              </a:rPr>
              <a:t>Interpolation </a:t>
            </a:r>
          </a:p>
          <a:p>
            <a:pPr algn="ctr" defTabSz="457200">
              <a:buSzPct val="100000"/>
            </a:pPr>
            <a:r>
              <a:rPr lang="en-US" altLang="de-DE" dirty="0" smtClean="0">
                <a:solidFill>
                  <a:srgbClr val="00B0F0"/>
                </a:solidFill>
                <a:latin typeface="Calibri" pitchFamily="34" charset="0"/>
                <a:ea typeface="DejaVu Sans" charset="0"/>
                <a:cs typeface="DejaVu Sans" charset="0"/>
              </a:rPr>
              <a:t>In 1D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Summary/Outlook </a:t>
            </a:r>
            <a:r>
              <a:rPr lang="en-US" dirty="0" err="1" smtClean="0"/>
              <a:t>Mönch</a:t>
            </a:r>
            <a:endParaRPr lang="de-CH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1" y="836711"/>
            <a:ext cx="8712969" cy="570289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Hybrid pixel detectors with 25 um (and less) pixel size are possible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Extremely low noise: 30 </a:t>
            </a:r>
            <a:r>
              <a:rPr lang="en-US" sz="2000" dirty="0" err="1" smtClean="0"/>
              <a:t>e</a:t>
            </a:r>
            <a:r>
              <a:rPr lang="en-US" sz="2000" baseline="30000" dirty="0" smtClean="0"/>
              <a:t>-</a:t>
            </a:r>
            <a:r>
              <a:rPr lang="en-US" sz="2000" dirty="0" smtClean="0"/>
              <a:t> Noise (previously only accessible with CCDs and MAPS)</a:t>
            </a:r>
          </a:p>
          <a:p>
            <a:pPr marL="465138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Single photon sensitivity down to ~ 400 </a:t>
            </a:r>
            <a:r>
              <a:rPr lang="en-US" sz="2000" dirty="0" err="1" smtClean="0"/>
              <a:t>eV</a:t>
            </a:r>
            <a:endParaRPr lang="en-US" sz="2000" dirty="0" smtClean="0"/>
          </a:p>
          <a:p>
            <a:pPr marL="465138" lvl="1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Small pixels allow position interpolation</a:t>
            </a:r>
          </a:p>
          <a:p>
            <a:pPr marL="465138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Current spatial resolution with interpolation: 3.3 um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465138" lvl="1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r>
              <a:rPr lang="en-US" sz="2000" dirty="0"/>
              <a:t>Future </a:t>
            </a:r>
            <a:r>
              <a:rPr lang="en-US" sz="2000" dirty="0" smtClean="0"/>
              <a:t>MÖNCH developments: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MÖNCH03 </a:t>
            </a:r>
            <a:r>
              <a:rPr lang="en-US" sz="2000" dirty="0" smtClean="0"/>
              <a:t>is a full 1 by 1 cm</a:t>
            </a:r>
            <a:r>
              <a:rPr lang="en-US" sz="2000" baseline="30000" dirty="0" smtClean="0"/>
              <a:t>2 </a:t>
            </a:r>
            <a:r>
              <a:rPr lang="en-US" sz="2000" dirty="0" smtClean="0"/>
              <a:t>detector optimized </a:t>
            </a:r>
            <a:br>
              <a:rPr lang="en-US" sz="2000" dirty="0" smtClean="0"/>
            </a:br>
            <a:r>
              <a:rPr lang="en-US" sz="2000" dirty="0" smtClean="0"/>
              <a:t>for imaging with the presented </a:t>
            </a:r>
            <a:r>
              <a:rPr lang="en-US" sz="2000" dirty="0"/>
              <a:t>m</a:t>
            </a:r>
            <a:r>
              <a:rPr lang="en-US" sz="2000" dirty="0" smtClean="0"/>
              <a:t>ethod</a:t>
            </a:r>
          </a:p>
          <a:p>
            <a:pPr marL="465138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Up to 160k pixels</a:t>
            </a:r>
          </a:p>
          <a:p>
            <a:pPr marL="465138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5 </a:t>
            </a:r>
            <a:r>
              <a:rPr lang="en-US" sz="2000" dirty="0" err="1" smtClean="0"/>
              <a:t>kFrames</a:t>
            </a:r>
            <a:r>
              <a:rPr lang="en-US" sz="2000" dirty="0" smtClean="0"/>
              <a:t>/s</a:t>
            </a:r>
          </a:p>
          <a:p>
            <a:pPr marL="465138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  <a:cs typeface="Arial" panose="020B0604020202020204" pitchFamily="34" charset="0"/>
              </a:rPr>
              <a:t>MÖNCH 1.0 2 by 3 cm</a:t>
            </a:r>
            <a:r>
              <a:rPr lang="en-US" sz="2000" baseline="30000" dirty="0" smtClean="0">
                <a:latin typeface="+mj-lt"/>
                <a:cs typeface="Arial" panose="020B0604020202020204" pitchFamily="34" charset="0"/>
              </a:rPr>
              <a:t>2  </a:t>
            </a:r>
            <a:r>
              <a:rPr lang="en-US" sz="2000" dirty="0" smtClean="0">
                <a:latin typeface="+mj-lt"/>
                <a:cs typeface="Arial" panose="020B0604020202020204" pitchFamily="34" charset="0"/>
              </a:rPr>
              <a:t>tillable read-out chip for </a:t>
            </a:r>
            <a:br>
              <a:rPr lang="en-US" sz="2000" dirty="0" smtClean="0">
                <a:latin typeface="+mj-lt"/>
                <a:cs typeface="Arial" panose="020B0604020202020204" pitchFamily="34" charset="0"/>
              </a:rPr>
            </a:br>
            <a:r>
              <a:rPr lang="en-US" sz="2000" dirty="0" smtClean="0">
                <a:latin typeface="+mj-lt"/>
                <a:cs typeface="Arial" panose="020B0604020202020204" pitchFamily="34" charset="0"/>
              </a:rPr>
              <a:t>detector modules</a:t>
            </a:r>
          </a:p>
          <a:p>
            <a:pPr marL="465138" lvl="1" indent="-285750">
              <a:spcAft>
                <a:spcPts val="0"/>
              </a:spcAft>
              <a:buFont typeface="Arial"/>
              <a:buChar char="•"/>
            </a:pPr>
            <a:r>
              <a:rPr lang="en-US" sz="2000" dirty="0" smtClean="0">
                <a:latin typeface="+mj-lt"/>
                <a:cs typeface="Arial" panose="020B0604020202020204" pitchFamily="34" charset="0"/>
              </a:rPr>
              <a:t>Dynamic gain switching 20x10</a:t>
            </a:r>
            <a:r>
              <a:rPr lang="en-US" sz="2000" baseline="30000" dirty="0" smtClean="0">
                <a:latin typeface="+mj-lt"/>
                <a:cs typeface="Arial" panose="020B0604020202020204" pitchFamily="34" charset="0"/>
              </a:rPr>
              <a:t>3</a:t>
            </a:r>
            <a:r>
              <a:rPr lang="en-US" sz="2000" dirty="0" smtClean="0">
                <a:latin typeface="+mj-lt"/>
                <a:cs typeface="Arial" panose="020B0604020202020204" pitchFamily="34" charset="0"/>
              </a:rPr>
              <a:t> photons (@400eV)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aseline="30000" dirty="0" smtClean="0">
              <a:latin typeface="+mj-lt"/>
            </a:endParaRPr>
          </a:p>
          <a:p>
            <a:pPr marL="465138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465138" lvl="1" indent="-285750">
              <a:buFont typeface="Arial" panose="020B0604020202020204" pitchFamily="34" charset="0"/>
              <a:buChar char="•"/>
            </a:pPr>
            <a:endParaRPr lang="en-US" baseline="30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</p:txBody>
      </p:sp>
      <p:pic>
        <p:nvPicPr>
          <p:cNvPr id="22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985800" y="3645024"/>
            <a:ext cx="1929600" cy="289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5"/>
          <p:cNvSpPr txBox="1">
            <a:spLocks noChangeArrowheads="1"/>
          </p:cNvSpPr>
          <p:nvPr/>
        </p:nvSpPr>
        <p:spPr bwMode="auto">
          <a:xfrm>
            <a:off x="7129816" y="3290336"/>
            <a:ext cx="16561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lnSpc>
                <a:spcPts val="2200"/>
              </a:lnSpc>
              <a:spcBef>
                <a:spcPts val="400"/>
              </a:spcBef>
              <a:buClr>
                <a:srgbClr val="7FA7C8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lnSpc>
                <a:spcPts val="2000"/>
              </a:lnSpc>
              <a:spcBef>
                <a:spcPts val="400"/>
              </a:spcBef>
              <a:buClr>
                <a:srgbClr val="BFD3E3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lnSpc>
                <a:spcPts val="1800"/>
              </a:lnSpc>
              <a:spcBef>
                <a:spcPts val="200"/>
              </a:spcBef>
              <a:buClr>
                <a:srgbClr val="BFD3E3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BFD3E3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FD3E3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FD3E3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FD3E3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FD3E3"/>
              </a:buClr>
              <a:buFont typeface="Wingdings" pitchFamily="2" charset="2"/>
              <a:buChar char="§"/>
              <a:defRPr sz="1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de-DE" sz="1200" b="1" dirty="0" err="1">
                <a:solidFill>
                  <a:srgbClr val="000000"/>
                </a:solidFill>
              </a:rPr>
              <a:t>Moench</a:t>
            </a:r>
            <a:endParaRPr lang="de-CH" altLang="de-DE" sz="12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764386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	</a:t>
            </a:r>
            <a:endParaRPr lang="de-CH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639763" y="902832"/>
            <a:ext cx="7772400" cy="5753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41313" marR="0" lvl="0" indent="-3413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Tx/>
              <a:buFont typeface="Times New Roman" pitchFamily="18" charset="0"/>
              <a:buChar char="•"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en-US" altLang="de-D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Our single photon counting detectors are state of the art for many synchrotron </a:t>
            </a:r>
            <a:r>
              <a:rPr lang="en-US" altLang="de-DE" sz="2000" kern="0" dirty="0" smtClean="0">
                <a:latin typeface="+mn-lt"/>
                <a:ea typeface="+mn-ea"/>
              </a:rPr>
              <a:t>applications</a:t>
            </a:r>
            <a:r>
              <a:rPr kumimoji="0" lang="en-US" altLang="de-D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thanks to large area and stability</a:t>
            </a:r>
          </a:p>
          <a:p>
            <a:pPr marL="741363" marR="0" lvl="1" indent="-2841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Times New Roman" pitchFamily="18" charset="0"/>
              <a:buChar char="–"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en-US" altLang="de-DE" sz="17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EIGER in advanced commissioning phase </a:t>
            </a:r>
          </a:p>
          <a:p>
            <a:pPr marL="741363" marR="0" lvl="1" indent="-2841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Times New Roman" pitchFamily="18" charset="0"/>
              <a:buChar char="–"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en-US" altLang="de-DE" sz="17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MYTHEN for XRPD</a:t>
            </a:r>
          </a:p>
          <a:p>
            <a:pPr marL="341313" marR="0" lvl="0" indent="-3413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None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kumimoji="0" lang="en-US" altLang="de-DE" sz="17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1313" marR="0" lvl="0" indent="-3413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None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kumimoji="0" lang="en-US" altLang="de-DE" sz="17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1313" marR="0" lvl="0" indent="-3413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Tx/>
              <a:buFont typeface="Times New Roman" pitchFamily="18" charset="0"/>
              <a:buChar char="•"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en-US" altLang="de-D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Charge integrating detectors with dynamic gain switching offer </a:t>
            </a:r>
          </a:p>
          <a:p>
            <a:pPr marL="341313" marR="0" lvl="0" indent="-3413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en-US" altLang="de-D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performances close to photon counters and work </a:t>
            </a:r>
            <a:r>
              <a:rPr lang="en-US" altLang="de-DE" sz="2000" kern="0" dirty="0" smtClean="0">
                <a:latin typeface="+mn-lt"/>
                <a:ea typeface="+mn-ea"/>
              </a:rPr>
              <a:t>at</a:t>
            </a:r>
            <a:r>
              <a:rPr kumimoji="0" lang="en-US" altLang="de-D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altLang="de-DE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XFELs</a:t>
            </a:r>
            <a:endParaRPr kumimoji="0" lang="en-US" altLang="de-DE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1363" marR="0" lvl="1" indent="-2841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Times New Roman" pitchFamily="18" charset="0"/>
              <a:buChar char="–"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de-CH" altLang="de-DE" sz="17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Single </a:t>
            </a:r>
            <a:r>
              <a:rPr kumimoji="0" lang="de-CH" altLang="de-DE" sz="17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photon</a:t>
            </a:r>
            <a:r>
              <a:rPr kumimoji="0" lang="de-CH" altLang="de-DE" sz="17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CH" altLang="de-DE" sz="17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resolution</a:t>
            </a:r>
            <a:r>
              <a:rPr kumimoji="0" lang="de-CH" altLang="de-DE" sz="17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at high </a:t>
            </a:r>
            <a:r>
              <a:rPr kumimoji="0" lang="de-CH" altLang="de-DE" sz="17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gain</a:t>
            </a:r>
            <a:endParaRPr kumimoji="0" lang="de-CH" altLang="de-DE" sz="17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1363" marR="0" lvl="1" indent="-2841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Times New Roman" pitchFamily="18" charset="0"/>
              <a:buChar char="–"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de-CH" altLang="de-DE" sz="1700" kern="0" dirty="0" err="1" smtClean="0">
                <a:latin typeface="+mn-lt"/>
                <a:ea typeface="+mn-ea"/>
              </a:rPr>
              <a:t>Poisson</a:t>
            </a:r>
            <a:r>
              <a:rPr lang="de-CH" altLang="de-DE" sz="1700" kern="0" dirty="0" smtClean="0">
                <a:latin typeface="+mn-lt"/>
                <a:ea typeface="+mn-ea"/>
              </a:rPr>
              <a:t> </a:t>
            </a:r>
            <a:r>
              <a:rPr lang="de-CH" altLang="de-DE" sz="1700" kern="0" dirty="0" err="1" smtClean="0">
                <a:latin typeface="+mn-lt"/>
                <a:ea typeface="+mn-ea"/>
              </a:rPr>
              <a:t>limited</a:t>
            </a:r>
            <a:r>
              <a:rPr kumimoji="0" lang="de-CH" altLang="de-DE" sz="17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CH" altLang="de-DE" sz="17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over</a:t>
            </a:r>
            <a:r>
              <a:rPr kumimoji="0" lang="de-CH" altLang="de-DE" sz="17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CH" altLang="de-DE" sz="17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</a:t>
            </a:r>
            <a:r>
              <a:rPr kumimoji="0" lang="de-CH" altLang="de-DE" sz="17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CH" altLang="de-DE" sz="17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full</a:t>
            </a:r>
            <a:r>
              <a:rPr kumimoji="0" lang="de-CH" altLang="de-DE" sz="17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CH" altLang="de-DE" sz="17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dynamic</a:t>
            </a:r>
            <a:r>
              <a:rPr kumimoji="0" lang="de-CH" altLang="de-DE" sz="17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CH" altLang="de-DE" sz="17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range</a:t>
            </a:r>
            <a:r>
              <a:rPr kumimoji="0" lang="de-CH" altLang="de-DE" sz="17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  <a:p>
            <a:pPr marL="741363" marR="0" lvl="1" indent="-2841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Times New Roman" pitchFamily="18" charset="0"/>
              <a:buChar char="–"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en-US" altLang="de-DE" sz="17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 count rate limitations for SR experiments</a:t>
            </a:r>
          </a:p>
          <a:p>
            <a:pPr marL="741363" marR="0" lvl="1" indent="-2841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Times New Roman" pitchFamily="18" charset="0"/>
              <a:buChar char="–"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en-US" altLang="de-DE" sz="17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Low energies accessible </a:t>
            </a:r>
            <a:r>
              <a:rPr kumimoji="0" lang="en-US" altLang="de-DE" sz="17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with(out</a:t>
            </a:r>
            <a:r>
              <a:rPr kumimoji="0" lang="en-US" altLang="de-DE" sz="17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single photon resolution</a:t>
            </a:r>
            <a:endParaRPr kumimoji="0" lang="de-CH" altLang="de-DE" sz="17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1363" marR="0" lvl="1" indent="-2841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Times New Roman" pitchFamily="18" charset="0"/>
              <a:buChar char="–"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en-US" altLang="de-DE" sz="17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Still a lot of calibration, optimization, validation for real experiments</a:t>
            </a:r>
            <a:endParaRPr kumimoji="0" lang="de-CH" altLang="de-DE" sz="17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1363" marR="0" lvl="1" indent="-2841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itchFamily="34" charset="0"/>
              <a:buChar char="•"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kumimoji="0" lang="de-CH" altLang="de-DE" sz="17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1363" marR="0" lvl="1" indent="-2841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itchFamily="34" charset="0"/>
              <a:buChar char="•"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kumimoji="0" lang="de-CH" altLang="de-DE" sz="17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1313" marR="0" lvl="0" indent="-3413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Tx/>
              <a:buFont typeface="Times New Roman" pitchFamily="18" charset="0"/>
              <a:buChar char="•"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en-US" altLang="de-D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Analog single photon readout expands the digital information</a:t>
            </a:r>
          </a:p>
          <a:p>
            <a:pPr marL="741363" lvl="1" indent="-284163">
              <a:buClr>
                <a:schemeClr val="tx1"/>
              </a:buClr>
              <a:buSzPct val="80000"/>
              <a:buFont typeface="Times New Roman" pitchFamily="18" charset="0"/>
              <a:buChar char="–"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altLang="de-DE" sz="1700" kern="0" dirty="0" smtClean="0"/>
              <a:t>Work only with low flux</a:t>
            </a:r>
            <a:endParaRPr kumimoji="0" lang="en-US" altLang="de-DE" sz="17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1363" marR="0" lvl="1" indent="-2841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Times New Roman" pitchFamily="18" charset="0"/>
              <a:buChar char="–"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en-US" altLang="de-DE" sz="17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Energy dispersive detectors</a:t>
            </a:r>
          </a:p>
          <a:p>
            <a:pPr marL="741363" marR="0" lvl="1" indent="-2841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Times New Roman" pitchFamily="18" charset="0"/>
              <a:buChar char="–"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en-US" altLang="de-DE" sz="17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en-US" altLang="de-DE" sz="17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sub)Micron</a:t>
            </a:r>
            <a:r>
              <a:rPr kumimoji="0" lang="en-US" altLang="de-DE" sz="17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-resolution by interpolation</a:t>
            </a:r>
          </a:p>
          <a:p>
            <a:pPr marL="741363" marR="0" lvl="1" indent="-2841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Times New Roman" pitchFamily="18" charset="0"/>
              <a:buChar char="–"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kumimoji="0" 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MÖNCH opens new possibilities in terms 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80000"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US" sz="1700" kern="0" dirty="0" smtClean="0">
                <a:latin typeface="+mn-lt"/>
                <a:ea typeface="+mn-ea"/>
              </a:rPr>
              <a:t>     </a:t>
            </a:r>
            <a:r>
              <a:rPr kumimoji="0" 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 energy and spatial resolution</a:t>
            </a:r>
            <a:endParaRPr kumimoji="0" lang="en-US" altLang="de-DE" sz="17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764386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0" y="3671888"/>
            <a:ext cx="9144000" cy="3213100"/>
          </a:xfrm>
          <a:prstGeom prst="rect">
            <a:avLst/>
          </a:prstGeom>
          <a:solidFill>
            <a:srgbClr val="AAD8F4"/>
          </a:solidFill>
          <a:ln w="9525">
            <a:solidFill>
              <a:srgbClr val="AAD8F4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algn="ctr" eaLnBrk="1" hangingPunct="1"/>
            <a:endParaRPr lang="en-US" altLang="de-DE" sz="1800">
              <a:latin typeface="Arial" pitchFamily="34" charset="0"/>
            </a:endParaRPr>
          </a:p>
          <a:p>
            <a:pPr algn="ctr" eaLnBrk="1" hangingPunct="1"/>
            <a:endParaRPr lang="en-US" altLang="de-DE" sz="1800">
              <a:latin typeface="Arial" pitchFamily="34" charset="0"/>
            </a:endParaRPr>
          </a:p>
          <a:p>
            <a:pPr algn="ctr" eaLnBrk="1" hangingPunct="1"/>
            <a:endParaRPr lang="en-US" altLang="de-DE" sz="1800">
              <a:latin typeface="Arial" pitchFamily="34" charset="0"/>
            </a:endParaRPr>
          </a:p>
          <a:p>
            <a:pPr algn="ctr" eaLnBrk="1" hangingPunct="1"/>
            <a:r>
              <a:rPr lang="en-US" altLang="de-DE" sz="1800">
                <a:latin typeface="Arial" pitchFamily="34" charset="0"/>
              </a:rPr>
              <a:t>             </a:t>
            </a:r>
          </a:p>
        </p:txBody>
      </p:sp>
      <p:pic>
        <p:nvPicPr>
          <p:cNvPr id="52227" name="Picture 11" descr="logo ESR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8459788" y="44450"/>
            <a:ext cx="631825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27147" t="43604" r="25964" b="42442"/>
          <a:stretch>
            <a:fillRect/>
          </a:stretch>
        </p:blipFill>
        <p:spPr bwMode="auto">
          <a:xfrm>
            <a:off x="76200" y="76200"/>
            <a:ext cx="1447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9" name="Bild 15" descr="Titelbil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t="2800" b="2000"/>
          <a:stretch>
            <a:fillRect/>
          </a:stretch>
        </p:blipFill>
        <p:spPr bwMode="auto">
          <a:xfrm>
            <a:off x="0" y="1066800"/>
            <a:ext cx="91440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Line 5"/>
          <p:cNvSpPr>
            <a:spLocks noChangeShapeType="1"/>
          </p:cNvSpPr>
          <p:nvPr/>
        </p:nvSpPr>
        <p:spPr bwMode="auto">
          <a:xfrm>
            <a:off x="1676400" y="3733800"/>
            <a:ext cx="7467600" cy="0"/>
          </a:xfrm>
          <a:prstGeom prst="line">
            <a:avLst/>
          </a:prstGeom>
          <a:noFill/>
          <a:ln w="146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Times" charset="0"/>
              <a:ea typeface="+mn-ea"/>
            </a:endParaRPr>
          </a:p>
        </p:txBody>
      </p:sp>
      <p:sp>
        <p:nvSpPr>
          <p:cNvPr id="2" name="Line 5"/>
          <p:cNvSpPr>
            <a:spLocks noChangeShapeType="1"/>
          </p:cNvSpPr>
          <p:nvPr/>
        </p:nvSpPr>
        <p:spPr bwMode="auto">
          <a:xfrm>
            <a:off x="1712913" y="3716338"/>
            <a:ext cx="7467600" cy="0"/>
          </a:xfrm>
          <a:prstGeom prst="line">
            <a:avLst/>
          </a:prstGeom>
          <a:noFill/>
          <a:ln w="146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Times" charset="0"/>
              <a:ea typeface="+mn-ea"/>
            </a:endParaRPr>
          </a:p>
        </p:txBody>
      </p:sp>
      <p:sp>
        <p:nvSpPr>
          <p:cNvPr id="52232" name="Rectangle 14"/>
          <p:cNvSpPr>
            <a:spLocks noChangeArrowheads="1"/>
          </p:cNvSpPr>
          <p:nvPr/>
        </p:nvSpPr>
        <p:spPr bwMode="auto">
          <a:xfrm>
            <a:off x="0" y="1052513"/>
            <a:ext cx="9144000" cy="2592387"/>
          </a:xfrm>
          <a:prstGeom prst="rect">
            <a:avLst/>
          </a:prstGeom>
          <a:solidFill>
            <a:schemeClr val="bg1">
              <a:alpha val="76077"/>
            </a:schemeClr>
          </a:solidFill>
          <a:ln>
            <a:noFill/>
          </a:ln>
          <a:extLs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endParaRPr lang="de-DE" altLang="de-DE"/>
          </a:p>
        </p:txBody>
      </p:sp>
      <p:sp>
        <p:nvSpPr>
          <p:cNvPr id="52233" name="Rectangle 3"/>
          <p:cNvSpPr txBox="1">
            <a:spLocks noChangeArrowheads="1"/>
          </p:cNvSpPr>
          <p:nvPr/>
        </p:nvSpPr>
        <p:spPr bwMode="auto">
          <a:xfrm>
            <a:off x="2057400" y="3200400"/>
            <a:ext cx="6781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algn="r" eaLnBrk="1" hangingPunct="1"/>
            <a:r>
              <a:rPr lang="de-DE" altLang="de-DE" b="1">
                <a:solidFill>
                  <a:srgbClr val="606060"/>
                </a:solidFill>
                <a:latin typeface="Arial Narrow" pitchFamily="34" charset="0"/>
              </a:rPr>
              <a:t>Wir schaffen Wissen – heute für morgen</a:t>
            </a:r>
          </a:p>
        </p:txBody>
      </p:sp>
      <p:sp>
        <p:nvSpPr>
          <p:cNvPr id="17" name="Line 4"/>
          <p:cNvSpPr>
            <a:spLocks noChangeShapeType="1"/>
          </p:cNvSpPr>
          <p:nvPr/>
        </p:nvSpPr>
        <p:spPr bwMode="auto">
          <a:xfrm>
            <a:off x="0" y="1052513"/>
            <a:ext cx="91440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Times" charset="0"/>
              <a:ea typeface="+mn-ea"/>
            </a:endParaRPr>
          </a:p>
        </p:txBody>
      </p:sp>
      <p:sp>
        <p:nvSpPr>
          <p:cNvPr id="21" name="Line 5"/>
          <p:cNvSpPr>
            <a:spLocks noChangeShapeType="1"/>
          </p:cNvSpPr>
          <p:nvPr/>
        </p:nvSpPr>
        <p:spPr bwMode="auto">
          <a:xfrm>
            <a:off x="0" y="3109913"/>
            <a:ext cx="9144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Times" charset="0"/>
              <a:ea typeface="+mn-ea"/>
            </a:endParaRPr>
          </a:p>
        </p:txBody>
      </p:sp>
      <p:sp>
        <p:nvSpPr>
          <p:cNvPr id="23" name="Line 5"/>
          <p:cNvSpPr>
            <a:spLocks noChangeShapeType="1"/>
          </p:cNvSpPr>
          <p:nvPr/>
        </p:nvSpPr>
        <p:spPr bwMode="auto">
          <a:xfrm>
            <a:off x="0" y="3643313"/>
            <a:ext cx="91440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de-DE">
              <a:latin typeface="Times" charset="0"/>
              <a:ea typeface="+mn-ea"/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323850" y="765175"/>
            <a:ext cx="85344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</a:endParaRPr>
          </a:p>
        </p:txBody>
      </p:sp>
      <p:sp>
        <p:nvSpPr>
          <p:cNvPr id="52238" name="Rectangle 14"/>
          <p:cNvSpPr>
            <a:spLocks noChangeArrowheads="1"/>
          </p:cNvSpPr>
          <p:nvPr/>
        </p:nvSpPr>
        <p:spPr bwMode="auto">
          <a:xfrm>
            <a:off x="0" y="0"/>
            <a:ext cx="9144000" cy="1052513"/>
          </a:xfrm>
          <a:prstGeom prst="rect">
            <a:avLst/>
          </a:prstGeom>
          <a:solidFill>
            <a:srgbClr val="8DC3FF"/>
          </a:solidFill>
          <a:ln w="0">
            <a:solidFill>
              <a:srgbClr val="B3D9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endParaRPr lang="de-DE" altLang="de-DE">
              <a:latin typeface="Calibri" pitchFamily="34" charset="0"/>
            </a:endParaRPr>
          </a:p>
        </p:txBody>
      </p:sp>
      <p:cxnSp>
        <p:nvCxnSpPr>
          <p:cNvPr id="52239" name="Gerade Verbindung 25"/>
          <p:cNvCxnSpPr>
            <a:cxnSpLocks noChangeShapeType="1"/>
          </p:cNvCxnSpPr>
          <p:nvPr/>
        </p:nvCxnSpPr>
        <p:spPr bwMode="auto">
          <a:xfrm rot="5400000">
            <a:off x="-1753393" y="3429794"/>
            <a:ext cx="6858000" cy="1587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noFill/>
              </a14:hiddenFill>
            </a:ext>
          </a:extLst>
        </p:spPr>
      </p:cxnSp>
      <p:sp>
        <p:nvSpPr>
          <p:cNvPr id="52240" name="Rectangle 20"/>
          <p:cNvSpPr>
            <a:spLocks noChangeArrowheads="1"/>
          </p:cNvSpPr>
          <p:nvPr/>
        </p:nvSpPr>
        <p:spPr bwMode="auto">
          <a:xfrm>
            <a:off x="1692275" y="1125538"/>
            <a:ext cx="43561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eaLnBrk="1" hangingPunct="1"/>
            <a:r>
              <a:rPr lang="en-US" altLang="de-DE" sz="1600" b="1" dirty="0">
                <a:latin typeface="Calibri" pitchFamily="34" charset="0"/>
              </a:rPr>
              <a:t>The SLS Detector Group:</a:t>
            </a:r>
          </a:p>
          <a:p>
            <a:pPr eaLnBrk="1" hangingPunct="1"/>
            <a:r>
              <a:rPr lang="en-US" altLang="de-DE" sz="1600" b="1" dirty="0">
                <a:latin typeface="Calibri" pitchFamily="34" charset="0"/>
              </a:rPr>
              <a:t>Anna </a:t>
            </a:r>
            <a:r>
              <a:rPr lang="en-US" altLang="de-DE" sz="1600" b="1" dirty="0" err="1">
                <a:latin typeface="Calibri" pitchFamily="34" charset="0"/>
              </a:rPr>
              <a:t>Bergamaschi</a:t>
            </a:r>
            <a:r>
              <a:rPr lang="en-US" altLang="de-DE" sz="1600" b="1" dirty="0">
                <a:latin typeface="Calibri" pitchFamily="34" charset="0"/>
              </a:rPr>
              <a:t>, Roberto </a:t>
            </a:r>
            <a:r>
              <a:rPr lang="en-US" altLang="de-DE" sz="1600" b="1" dirty="0" err="1">
                <a:latin typeface="Calibri" pitchFamily="34" charset="0"/>
              </a:rPr>
              <a:t>Dinapoli</a:t>
            </a:r>
            <a:r>
              <a:rPr lang="en-US" altLang="de-DE" sz="1600" b="1" dirty="0">
                <a:latin typeface="Calibri" pitchFamily="34" charset="0"/>
              </a:rPr>
              <a:t>,  Dominic </a:t>
            </a:r>
            <a:r>
              <a:rPr lang="en-US" altLang="de-DE" sz="1600" b="1" dirty="0" err="1">
                <a:latin typeface="Calibri" pitchFamily="34" charset="0"/>
              </a:rPr>
              <a:t>Greiffenberg</a:t>
            </a:r>
            <a:r>
              <a:rPr lang="en-US" altLang="de-DE" sz="1600" b="1" dirty="0">
                <a:latin typeface="Calibri" pitchFamily="34" charset="0"/>
              </a:rPr>
              <a:t>, </a:t>
            </a:r>
            <a:r>
              <a:rPr lang="en-US" altLang="de-DE" sz="1600" b="1" dirty="0" err="1" smtClean="0">
                <a:latin typeface="Calibri" pitchFamily="34" charset="0"/>
              </a:rPr>
              <a:t>Dhanya</a:t>
            </a:r>
            <a:r>
              <a:rPr lang="en-US" altLang="de-DE" sz="1600" b="1" dirty="0" smtClean="0">
                <a:latin typeface="Calibri" pitchFamily="34" charset="0"/>
              </a:rPr>
              <a:t> </a:t>
            </a:r>
            <a:r>
              <a:rPr lang="en-US" altLang="de-DE" sz="1600" b="1" dirty="0" err="1">
                <a:latin typeface="Calibri" pitchFamily="34" charset="0"/>
              </a:rPr>
              <a:t>Maliakal</a:t>
            </a:r>
            <a:r>
              <a:rPr lang="en-US" altLang="de-DE" sz="1600" b="1" dirty="0">
                <a:latin typeface="Calibri" pitchFamily="34" charset="0"/>
              </a:rPr>
              <a:t>, </a:t>
            </a:r>
            <a:r>
              <a:rPr lang="en-US" altLang="de-DE" sz="1600" b="1" dirty="0" err="1" smtClean="0">
                <a:latin typeface="Calibri" pitchFamily="34" charset="0"/>
              </a:rPr>
              <a:t>Davide</a:t>
            </a:r>
            <a:r>
              <a:rPr lang="en-US" altLang="de-DE" sz="1600" b="1" dirty="0" smtClean="0">
                <a:latin typeface="Calibri" pitchFamily="34" charset="0"/>
              </a:rPr>
              <a:t> </a:t>
            </a:r>
            <a:r>
              <a:rPr lang="en-US" altLang="de-DE" sz="1600" b="1" dirty="0" err="1" smtClean="0">
                <a:latin typeface="Calibri" pitchFamily="34" charset="0"/>
              </a:rPr>
              <a:t>Mezza</a:t>
            </a:r>
            <a:r>
              <a:rPr lang="en-US" altLang="de-DE" sz="1600" b="1" dirty="0" smtClean="0">
                <a:latin typeface="Calibri" pitchFamily="34" charset="0"/>
              </a:rPr>
              <a:t>, Aldo </a:t>
            </a:r>
            <a:r>
              <a:rPr lang="en-US" altLang="de-DE" sz="1600" b="1" dirty="0" err="1">
                <a:latin typeface="Calibri" pitchFamily="34" charset="0"/>
              </a:rPr>
              <a:t>Mozzanica</a:t>
            </a:r>
            <a:r>
              <a:rPr lang="en-US" altLang="de-DE" sz="1600" b="1" dirty="0">
                <a:latin typeface="Calibri" pitchFamily="34" charset="0"/>
              </a:rPr>
              <a:t>, Christian Ruder, Lukas </a:t>
            </a:r>
            <a:r>
              <a:rPr lang="en-US" altLang="de-DE" sz="1600" b="1" dirty="0" err="1">
                <a:latin typeface="Calibri" pitchFamily="34" charset="0"/>
              </a:rPr>
              <a:t>Schädler</a:t>
            </a:r>
            <a:r>
              <a:rPr lang="en-US" altLang="de-DE" sz="1600" b="1" dirty="0" smtClean="0">
                <a:latin typeface="Calibri" pitchFamily="34" charset="0"/>
              </a:rPr>
              <a:t>, Julia Smith, </a:t>
            </a:r>
            <a:r>
              <a:rPr lang="en-US" altLang="de-DE" sz="1600" b="1" dirty="0">
                <a:latin typeface="Calibri" pitchFamily="34" charset="0"/>
              </a:rPr>
              <a:t>Bernd Schmitt,  </a:t>
            </a:r>
            <a:r>
              <a:rPr lang="en-US" altLang="de-DE" sz="1600" b="1" dirty="0" err="1">
                <a:latin typeface="Calibri" pitchFamily="34" charset="0"/>
              </a:rPr>
              <a:t>Xintian</a:t>
            </a:r>
            <a:r>
              <a:rPr lang="en-US" altLang="de-DE" sz="1600" b="1" dirty="0">
                <a:latin typeface="Calibri" pitchFamily="34" charset="0"/>
              </a:rPr>
              <a:t> Shi, Gemma </a:t>
            </a:r>
            <a:r>
              <a:rPr lang="en-US" altLang="de-DE" sz="1600" b="1" dirty="0" err="1">
                <a:latin typeface="Calibri" pitchFamily="34" charset="0"/>
              </a:rPr>
              <a:t>Tinti</a:t>
            </a:r>
            <a:endParaRPr lang="en-US" altLang="de-DE" sz="1600" b="1" dirty="0">
              <a:latin typeface="Calibri" pitchFamily="34" charset="0"/>
            </a:endParaRPr>
          </a:p>
        </p:txBody>
      </p:sp>
      <p:pic>
        <p:nvPicPr>
          <p:cNvPr id="52241" name="Picture 25" descr="grou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500563" y="3614738"/>
            <a:ext cx="4643437" cy="327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11432" t="8688" r="10105" b="17065"/>
          <a:stretch/>
        </p:blipFill>
        <p:spPr bwMode="auto">
          <a:xfrm>
            <a:off x="2123110" y="3886200"/>
            <a:ext cx="792000" cy="1123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21770" t="13531" r="17634" b="28383"/>
          <a:stretch/>
        </p:blipFill>
        <p:spPr bwMode="auto">
          <a:xfrm>
            <a:off x="2941800" y="3878188"/>
            <a:ext cx="792000" cy="1138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1905432" y="5486400"/>
            <a:ext cx="1904568" cy="10105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b="1" dirty="0" smtClean="0">
                <a:latin typeface="Arial Narrow"/>
                <a:cs typeface="Arial Narrow"/>
              </a:rPr>
              <a:t>Open positions:</a:t>
            </a:r>
          </a:p>
          <a:p>
            <a:pPr>
              <a:lnSpc>
                <a:spcPct val="110000"/>
              </a:lnSpc>
            </a:pPr>
            <a:r>
              <a:rPr lang="en-US" sz="2000" b="1" dirty="0" err="1" smtClean="0">
                <a:latin typeface="Arial Narrow"/>
                <a:cs typeface="Arial Narrow"/>
              </a:rPr>
              <a:t>Postdoc</a:t>
            </a:r>
            <a:r>
              <a:rPr lang="en-US" sz="2000" b="1" dirty="0" smtClean="0">
                <a:latin typeface="Arial Narrow"/>
                <a:cs typeface="Arial Narrow"/>
              </a:rPr>
              <a:t> for </a:t>
            </a:r>
            <a:r>
              <a:rPr lang="en-US" sz="2000" b="1" dirty="0" err="1" smtClean="0">
                <a:latin typeface="Arial Narrow"/>
                <a:cs typeface="Arial Narrow"/>
              </a:rPr>
              <a:t>Mönch</a:t>
            </a:r>
            <a:endParaRPr lang="en-US" sz="2000" b="1" dirty="0" smtClean="0">
              <a:latin typeface="Arial Narrow"/>
              <a:cs typeface="Arial Narrow"/>
            </a:endParaRPr>
          </a:p>
          <a:p>
            <a:pPr>
              <a:lnSpc>
                <a:spcPct val="110000"/>
              </a:lnSpc>
            </a:pPr>
            <a:r>
              <a:rPr lang="en-US" sz="2000" b="1" dirty="0" smtClean="0">
                <a:latin typeface="Arial Narrow"/>
                <a:cs typeface="Arial Narrow"/>
              </a:rPr>
              <a:t>Firmware for </a:t>
            </a:r>
            <a:r>
              <a:rPr lang="en-US" sz="2000" b="1" dirty="0" err="1" smtClean="0">
                <a:latin typeface="Arial Narrow"/>
                <a:cs typeface="Arial Narrow"/>
              </a:rPr>
              <a:t>Eiger</a:t>
            </a:r>
            <a:endParaRPr lang="en-US" sz="2000" b="1" dirty="0">
              <a:latin typeface="Arial Narrow"/>
              <a:cs typeface="Arial Narrow"/>
            </a:endParaRPr>
          </a:p>
        </p:txBody>
      </p:sp>
      <p:sp>
        <p:nvSpPr>
          <p:cNvPr id="24" name="Rechteck 1"/>
          <p:cNvSpPr>
            <a:spLocks noChangeArrowheads="1"/>
          </p:cNvSpPr>
          <p:nvPr/>
        </p:nvSpPr>
        <p:spPr bwMode="auto">
          <a:xfrm>
            <a:off x="1905000" y="228600"/>
            <a:ext cx="5859760" cy="66014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24000" tIns="144000" bIns="14400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9pPr>
          </a:lstStyle>
          <a:p>
            <a:pPr>
              <a:spcAft>
                <a:spcPct val="40000"/>
              </a:spcAft>
            </a:pPr>
            <a:r>
              <a:rPr lang="en-US" altLang="de-DE" b="1" dirty="0">
                <a:latin typeface="Arial Narrow" charset="0"/>
                <a:ea typeface="ＭＳ Ｐゴシック" charset="-128"/>
              </a:rPr>
              <a:t>http://www.psi.ch/</a:t>
            </a:r>
            <a:r>
              <a:rPr lang="en-US" altLang="de-DE" b="1" dirty="0" smtClean="0">
                <a:latin typeface="Arial Narrow" charset="0"/>
                <a:ea typeface="ＭＳ Ｐゴシック" charset="-128"/>
              </a:rPr>
              <a:t>detectors</a:t>
            </a:r>
            <a:endParaRPr lang="en-US" altLang="de-DE" b="1" dirty="0">
              <a:latin typeface="Arial Narrow" charset="0"/>
              <a:ea typeface="ＭＳ Ｐゴシック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altLang="de-DE" dirty="0" smtClean="0"/>
              <a:t>Hybrid Detectors @ SLS</a:t>
            </a:r>
            <a:endParaRPr lang="de-CH" altLang="de-DE" dirty="0" smtClean="0"/>
          </a:p>
        </p:txBody>
      </p:sp>
      <p:pic>
        <p:nvPicPr>
          <p:cNvPr id="7171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43756" t="26408" r="10780" b="16109"/>
          <a:stretch>
            <a:fillRect/>
          </a:stretch>
        </p:blipFill>
        <p:spPr>
          <a:xfrm>
            <a:off x="3407615" y="1446212"/>
            <a:ext cx="1641212" cy="2274888"/>
          </a:xfrm>
        </p:spPr>
      </p:pic>
      <p:pic>
        <p:nvPicPr>
          <p:cNvPr id="7172" name="Picture 23" descr="Gotthard.tiff"/>
          <p:cNvPicPr>
            <a:picLocks noGrp="1" noChangeAspect="1"/>
          </p:cNvPicPr>
          <p:nvPr>
            <p:ph sz="quarter" idx="1"/>
          </p:nvPr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61359" b="46935"/>
          <a:stretch>
            <a:fillRect/>
          </a:stretch>
        </p:blipFill>
        <p:spPr>
          <a:xfrm>
            <a:off x="1547813" y="3846513"/>
            <a:ext cx="1690057" cy="2536825"/>
          </a:xfrm>
          <a:extLs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80808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7120" t="17078" r="5978" b="9698"/>
          <a:stretch>
            <a:fillRect/>
          </a:stretch>
        </p:blipFill>
        <p:spPr bwMode="auto">
          <a:xfrm>
            <a:off x="5301503" y="3851275"/>
            <a:ext cx="1635784" cy="254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25529" r="15576" b="20105"/>
          <a:stretch>
            <a:fillRect/>
          </a:stretch>
        </p:blipFill>
        <p:spPr bwMode="auto">
          <a:xfrm>
            <a:off x="3428253" y="3851275"/>
            <a:ext cx="1624929" cy="254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blipFill dpi="0" rotWithShape="0">
                  <a:blip/>
                  <a:srcRect l="25529" r="15576" b="20105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75" name="Picture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8698" t="7114" r="12750" b="6754"/>
          <a:stretch>
            <a:fillRect/>
          </a:stretch>
        </p:blipFill>
        <p:spPr bwMode="auto">
          <a:xfrm>
            <a:off x="1531938" y="1441450"/>
            <a:ext cx="1687886" cy="227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6" name="TextBox 18"/>
          <p:cNvSpPr txBox="1">
            <a:spLocks noChangeArrowheads="1"/>
          </p:cNvSpPr>
          <p:nvPr/>
        </p:nvSpPr>
        <p:spPr bwMode="auto">
          <a:xfrm>
            <a:off x="1397623" y="692150"/>
            <a:ext cx="16732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45720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>
                <a:solidFill>
                  <a:srgbClr val="00B0F0"/>
                </a:solidFill>
                <a:latin typeface="Arial" charset="0"/>
                <a:ea typeface="ヒラギノ角ゴ Pro W3" charset="0"/>
                <a:cs typeface="Arial" charset="0"/>
              </a:rPr>
              <a:t>Microstrips</a:t>
            </a:r>
          </a:p>
        </p:txBody>
      </p:sp>
      <p:sp>
        <p:nvSpPr>
          <p:cNvPr id="7177" name="TextBox 20"/>
          <p:cNvSpPr txBox="1">
            <a:spLocks noChangeArrowheads="1"/>
          </p:cNvSpPr>
          <p:nvPr/>
        </p:nvSpPr>
        <p:spPr bwMode="auto">
          <a:xfrm>
            <a:off x="3896565" y="692150"/>
            <a:ext cx="38163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45720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>
                <a:solidFill>
                  <a:srgbClr val="00B0F0"/>
                </a:solidFill>
                <a:latin typeface="Arial" charset="0"/>
                <a:ea typeface="ヒラギノ角ゴ Pro W3" charset="0"/>
                <a:cs typeface="Arial" charset="0"/>
              </a:rPr>
              <a:t>Pixels</a:t>
            </a:r>
          </a:p>
        </p:txBody>
      </p:sp>
      <p:sp>
        <p:nvSpPr>
          <p:cNvPr id="7178" name="Rectangle 19"/>
          <p:cNvSpPr>
            <a:spLocks noChangeArrowheads="1"/>
          </p:cNvSpPr>
          <p:nvPr/>
        </p:nvSpPr>
        <p:spPr bwMode="auto">
          <a:xfrm>
            <a:off x="3656766" y="1084262"/>
            <a:ext cx="10398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45720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 dirty="0">
                <a:solidFill>
                  <a:srgbClr val="00B0F0"/>
                </a:solidFill>
                <a:latin typeface="Arial" charset="0"/>
                <a:ea typeface="ヒラギノ角ゴ Pro W3" charset="0"/>
                <a:cs typeface="Arial" charset="0"/>
              </a:rPr>
              <a:t>75 um</a:t>
            </a:r>
            <a:endParaRPr lang="de-CH" altLang="de-DE" dirty="0">
              <a:solidFill>
                <a:srgbClr val="00B0F0"/>
              </a:solidFill>
              <a:latin typeface="Arial" charset="0"/>
              <a:ea typeface="ヒラギノ角ゴ Pro W3" charset="0"/>
              <a:cs typeface="Arial" charset="0"/>
            </a:endParaRPr>
          </a:p>
        </p:txBody>
      </p:sp>
      <p:sp>
        <p:nvSpPr>
          <p:cNvPr id="7179" name="Rectangle 22"/>
          <p:cNvSpPr>
            <a:spLocks noChangeArrowheads="1"/>
          </p:cNvSpPr>
          <p:nvPr/>
        </p:nvSpPr>
        <p:spPr bwMode="auto">
          <a:xfrm>
            <a:off x="5503871" y="1077912"/>
            <a:ext cx="10414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45720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 dirty="0">
                <a:solidFill>
                  <a:srgbClr val="00B0F0"/>
                </a:solidFill>
                <a:latin typeface="Arial" charset="0"/>
                <a:ea typeface="ヒラギノ角ゴ Pro W3" charset="0"/>
                <a:cs typeface="Arial" charset="0"/>
              </a:rPr>
              <a:t>25 um</a:t>
            </a:r>
            <a:endParaRPr lang="de-CH" altLang="de-DE" dirty="0">
              <a:solidFill>
                <a:srgbClr val="00B0F0"/>
              </a:solidFill>
              <a:latin typeface="Arial" charset="0"/>
              <a:ea typeface="ヒラギノ角ゴ Pro W3" charset="0"/>
              <a:cs typeface="Arial" charset="0"/>
            </a:endParaRPr>
          </a:p>
        </p:txBody>
      </p:sp>
      <p:sp>
        <p:nvSpPr>
          <p:cNvPr id="7180" name="Rectangle 23"/>
          <p:cNvSpPr>
            <a:spLocks noChangeArrowheads="1"/>
          </p:cNvSpPr>
          <p:nvPr/>
        </p:nvSpPr>
        <p:spPr bwMode="auto">
          <a:xfrm>
            <a:off x="1773861" y="1019175"/>
            <a:ext cx="10398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45720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>
                <a:solidFill>
                  <a:srgbClr val="00B0F0"/>
                </a:solidFill>
                <a:latin typeface="Arial" charset="0"/>
                <a:ea typeface="ヒラギノ角ゴ Pro W3" charset="0"/>
                <a:cs typeface="Arial" charset="0"/>
              </a:rPr>
              <a:t>50 um</a:t>
            </a:r>
            <a:endParaRPr lang="de-CH" altLang="de-DE">
              <a:solidFill>
                <a:srgbClr val="00B0F0"/>
              </a:solidFill>
              <a:latin typeface="Arial" charset="0"/>
              <a:ea typeface="ヒラギノ角ゴ Pro W3" charset="0"/>
              <a:cs typeface="Arial" charset="0"/>
            </a:endParaRPr>
          </a:p>
        </p:txBody>
      </p:sp>
      <p:sp>
        <p:nvSpPr>
          <p:cNvPr id="7181" name="TextBox 24"/>
          <p:cNvSpPr txBox="1">
            <a:spLocks noChangeArrowheads="1"/>
          </p:cNvSpPr>
          <p:nvPr/>
        </p:nvSpPr>
        <p:spPr bwMode="auto">
          <a:xfrm>
            <a:off x="31750" y="1773238"/>
            <a:ext cx="14176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45720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>
                <a:solidFill>
                  <a:srgbClr val="00B0F0"/>
                </a:solidFill>
                <a:latin typeface="Arial" charset="0"/>
                <a:ea typeface="ヒラギノ角ゴ Pro W3" charset="0"/>
                <a:cs typeface="Arial" charset="0"/>
              </a:rPr>
              <a:t>Single</a:t>
            </a:r>
          </a:p>
          <a:p>
            <a:pPr algn="ctr" defTabSz="45720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>
                <a:solidFill>
                  <a:srgbClr val="00B0F0"/>
                </a:solidFill>
                <a:latin typeface="Arial" charset="0"/>
                <a:ea typeface="ヒラギノ角ゴ Pro W3" charset="0"/>
                <a:cs typeface="Arial" charset="0"/>
              </a:rPr>
              <a:t>Photon</a:t>
            </a:r>
          </a:p>
          <a:p>
            <a:pPr algn="ctr" defTabSz="45720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>
                <a:solidFill>
                  <a:srgbClr val="00B0F0"/>
                </a:solidFill>
                <a:latin typeface="Arial" charset="0"/>
                <a:ea typeface="ヒラギノ角ゴ Pro W3" charset="0"/>
                <a:cs typeface="Arial" charset="0"/>
              </a:rPr>
              <a:t>Counting</a:t>
            </a:r>
          </a:p>
        </p:txBody>
      </p:sp>
      <p:sp>
        <p:nvSpPr>
          <p:cNvPr id="7182" name="TextBox 25"/>
          <p:cNvSpPr txBox="1">
            <a:spLocks noChangeArrowheads="1"/>
          </p:cNvSpPr>
          <p:nvPr/>
        </p:nvSpPr>
        <p:spPr bwMode="auto">
          <a:xfrm>
            <a:off x="-79375" y="4521200"/>
            <a:ext cx="163988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45720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>
                <a:solidFill>
                  <a:srgbClr val="00B0F0"/>
                </a:solidFill>
                <a:latin typeface="Arial" charset="0"/>
                <a:ea typeface="ヒラギノ角ゴ Pro W3" charset="0"/>
                <a:cs typeface="Arial" charset="0"/>
              </a:rPr>
              <a:t>Charge</a:t>
            </a:r>
          </a:p>
          <a:p>
            <a:pPr algn="ctr" defTabSz="45720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>
                <a:solidFill>
                  <a:srgbClr val="00B0F0"/>
                </a:solidFill>
                <a:latin typeface="Arial" charset="0"/>
                <a:ea typeface="ヒラギノ角ゴ Pro W3" charset="0"/>
                <a:cs typeface="Arial" charset="0"/>
              </a:rPr>
              <a:t>Integrating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547813" y="5919788"/>
            <a:ext cx="1603375" cy="461962"/>
          </a:xfrm>
          <a:prstGeom prst="rect">
            <a:avLst/>
          </a:prstGeom>
          <a:solidFill>
            <a:schemeClr val="bg1">
              <a:alpha val="56000"/>
            </a:schemeClr>
          </a:solidFill>
        </p:spPr>
        <p:txBody>
          <a:bodyPr wrap="none">
            <a:spAutoFit/>
          </a:bodyPr>
          <a:lstStyle/>
          <a:p>
            <a:pPr defTabSz="45720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US" dirty="0">
                <a:solidFill>
                  <a:srgbClr val="0070C0"/>
                </a:solidFill>
                <a:latin typeface="Arial Narrow"/>
                <a:ea typeface="ヒラギノ角ゴ Pro W3" charset="0"/>
              </a:rPr>
              <a:t>GOTTHARD</a:t>
            </a:r>
            <a:endParaRPr lang="de-CH" dirty="0">
              <a:solidFill>
                <a:srgbClr val="0070C0"/>
              </a:solidFill>
              <a:latin typeface="Arial Narrow"/>
              <a:ea typeface="ヒラギノ角ゴ Pro W3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520825" y="3255963"/>
            <a:ext cx="1250950" cy="460375"/>
          </a:xfrm>
          <a:prstGeom prst="rect">
            <a:avLst/>
          </a:prstGeom>
          <a:solidFill>
            <a:schemeClr val="bg1">
              <a:alpha val="56000"/>
            </a:schemeClr>
          </a:solidFill>
        </p:spPr>
        <p:txBody>
          <a:bodyPr wrap="none">
            <a:spAutoFit/>
          </a:bodyPr>
          <a:lstStyle/>
          <a:p>
            <a:pPr defTabSz="45720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US" dirty="0">
                <a:solidFill>
                  <a:srgbClr val="0070C0"/>
                </a:solidFill>
                <a:latin typeface="Arial Narrow"/>
                <a:ea typeface="ヒラギノ角ゴ Pro W3" charset="0"/>
              </a:rPr>
              <a:t>MYTHEN</a:t>
            </a:r>
            <a:endParaRPr lang="de-CH" dirty="0">
              <a:solidFill>
                <a:srgbClr val="0070C0"/>
              </a:solidFill>
              <a:latin typeface="Arial Narrow"/>
              <a:ea typeface="ヒラギノ角ゴ Pro W3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469528" y="3241675"/>
            <a:ext cx="971550" cy="461962"/>
          </a:xfrm>
          <a:prstGeom prst="rect">
            <a:avLst/>
          </a:prstGeom>
          <a:solidFill>
            <a:schemeClr val="bg1">
              <a:alpha val="56000"/>
            </a:schemeClr>
          </a:solidFill>
        </p:spPr>
        <p:txBody>
          <a:bodyPr wrap="none">
            <a:spAutoFit/>
          </a:bodyPr>
          <a:lstStyle/>
          <a:p>
            <a:pPr defTabSz="45720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US" dirty="0">
                <a:solidFill>
                  <a:srgbClr val="0070C0"/>
                </a:solidFill>
                <a:latin typeface="Arial Narrow"/>
                <a:ea typeface="ヒラギノ角ゴ Pro W3" charset="0"/>
              </a:rPr>
              <a:t>EIGER</a:t>
            </a:r>
            <a:endParaRPr lang="de-CH" dirty="0">
              <a:solidFill>
                <a:srgbClr val="0070C0"/>
              </a:solidFill>
              <a:latin typeface="Arial Narrow"/>
              <a:ea typeface="ヒラギノ角ゴ Pro W3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428253" y="5924550"/>
            <a:ext cx="1562100" cy="461962"/>
          </a:xfrm>
          <a:prstGeom prst="rect">
            <a:avLst/>
          </a:prstGeom>
          <a:solidFill>
            <a:schemeClr val="bg1">
              <a:alpha val="56000"/>
            </a:schemeClr>
          </a:solidFill>
        </p:spPr>
        <p:txBody>
          <a:bodyPr wrap="none">
            <a:spAutoFit/>
          </a:bodyPr>
          <a:lstStyle/>
          <a:p>
            <a:pPr defTabSz="45720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US" dirty="0">
                <a:solidFill>
                  <a:srgbClr val="0070C0"/>
                </a:solidFill>
                <a:latin typeface="Arial Narrow"/>
                <a:ea typeface="ヒラギノ角ゴ Pro W3" charset="0"/>
              </a:rPr>
              <a:t>JUNGFRAU</a:t>
            </a:r>
            <a:endParaRPr lang="de-CH" dirty="0">
              <a:solidFill>
                <a:srgbClr val="0070C0"/>
              </a:solidFill>
              <a:latin typeface="Arial Narrow"/>
              <a:ea typeface="ヒラギノ角ゴ Pro W3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301503" y="5924550"/>
            <a:ext cx="1139825" cy="461962"/>
          </a:xfrm>
          <a:prstGeom prst="rect">
            <a:avLst/>
          </a:prstGeom>
          <a:solidFill>
            <a:schemeClr val="bg1">
              <a:alpha val="56000"/>
            </a:schemeClr>
          </a:solidFill>
        </p:spPr>
        <p:txBody>
          <a:bodyPr wrap="none">
            <a:spAutoFit/>
          </a:bodyPr>
          <a:lstStyle/>
          <a:p>
            <a:pPr defTabSz="45720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US" dirty="0">
                <a:solidFill>
                  <a:srgbClr val="0070C0"/>
                </a:solidFill>
                <a:latin typeface="Arial Narrow"/>
                <a:ea typeface="ヒラギノ角ゴ Pro W3" charset="0"/>
              </a:rPr>
              <a:t>MÖNCH</a:t>
            </a:r>
            <a:endParaRPr lang="de-CH" dirty="0">
              <a:solidFill>
                <a:srgbClr val="0070C0"/>
              </a:solidFill>
              <a:latin typeface="Arial Narrow"/>
              <a:ea typeface="ヒラギノ角ゴ Pro W3" charset="0"/>
            </a:endParaRPr>
          </a:p>
        </p:txBody>
      </p:sp>
      <p:sp>
        <p:nvSpPr>
          <p:cNvPr id="20" name="Rectangle 22"/>
          <p:cNvSpPr>
            <a:spLocks noChangeArrowheads="1"/>
          </p:cNvSpPr>
          <p:nvPr/>
        </p:nvSpPr>
        <p:spPr bwMode="auto">
          <a:xfrm>
            <a:off x="7413784" y="1075564"/>
            <a:ext cx="121219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45720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de-DE" dirty="0" smtClean="0">
                <a:solidFill>
                  <a:srgbClr val="00B0F0"/>
                </a:solidFill>
                <a:latin typeface="Arial" charset="0"/>
                <a:ea typeface="ヒラギノ角ゴ Pro W3" charset="0"/>
                <a:cs typeface="Arial" charset="0"/>
              </a:rPr>
              <a:t>200 </a:t>
            </a:r>
            <a:r>
              <a:rPr lang="en-US" altLang="de-DE" dirty="0">
                <a:solidFill>
                  <a:srgbClr val="00B0F0"/>
                </a:solidFill>
                <a:latin typeface="Arial" charset="0"/>
                <a:ea typeface="ヒラギノ角ゴ Pro W3" charset="0"/>
                <a:cs typeface="Arial" charset="0"/>
              </a:rPr>
              <a:t>um</a:t>
            </a:r>
            <a:endParaRPr lang="de-CH" altLang="de-DE" dirty="0">
              <a:solidFill>
                <a:srgbClr val="00B0F0"/>
              </a:solidFill>
              <a:latin typeface="Arial" charset="0"/>
              <a:ea typeface="ヒラギノ角ゴ Pro W3" charset="0"/>
              <a:cs typeface="Arial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072090" y="4044127"/>
            <a:ext cx="1886853" cy="2422477"/>
            <a:chOff x="7072090" y="3969177"/>
            <a:chExt cx="1886853" cy="2422477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rcRect l="46667" t="35714" r="24132" b="35239"/>
            <a:stretch/>
          </p:blipFill>
          <p:spPr>
            <a:xfrm>
              <a:off x="7072090" y="4901041"/>
              <a:ext cx="1886853" cy="1407734"/>
            </a:xfrm>
            <a:prstGeom prst="rect">
              <a:avLst/>
            </a:prstGeom>
          </p:spPr>
        </p:pic>
        <p:grpSp>
          <p:nvGrpSpPr>
            <p:cNvPr id="21" name="Group 27"/>
            <p:cNvGrpSpPr>
              <a:grpSpLocks/>
            </p:cNvGrpSpPr>
            <p:nvPr/>
          </p:nvGrpSpPr>
          <p:grpSpPr bwMode="auto">
            <a:xfrm>
              <a:off x="7165978" y="3969177"/>
              <a:ext cx="1728788" cy="900112"/>
              <a:chOff x="4540" y="3577"/>
              <a:chExt cx="1089" cy="567"/>
            </a:xfrm>
          </p:grpSpPr>
          <p:pic>
            <p:nvPicPr>
              <p:cNvPr id="23" name="Picture 10" descr="Desylogo_cyan_trans_klein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40" y="3577"/>
                <a:ext cx="296" cy="2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4" name="Grafik 20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36" y="3610"/>
                <a:ext cx="789" cy="2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5" name="Grafik 21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46" y="3863"/>
                <a:ext cx="283" cy="2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6" name="Picture 26" descr="PSI-Logo_narrow_pc"/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52" y="3879"/>
                <a:ext cx="766" cy="2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7" name="TextBox 26"/>
            <p:cNvSpPr txBox="1"/>
            <p:nvPr/>
          </p:nvSpPr>
          <p:spPr>
            <a:xfrm>
              <a:off x="7152119" y="5929989"/>
              <a:ext cx="971741" cy="461665"/>
            </a:xfrm>
            <a:prstGeom prst="rect">
              <a:avLst/>
            </a:prstGeom>
            <a:solidFill>
              <a:schemeClr val="bg1">
                <a:alpha val="56000"/>
              </a:schemeClr>
            </a:solidFill>
          </p:spPr>
          <p:txBody>
            <a:bodyPr wrap="none">
              <a:spAutoFit/>
            </a:bodyPr>
            <a:lstStyle/>
            <a:p>
              <a:pPr defTabSz="45720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r>
                <a:rPr lang="en-US" dirty="0" smtClean="0">
                  <a:solidFill>
                    <a:srgbClr val="0070C0"/>
                  </a:solidFill>
                  <a:latin typeface="Arial Narrow"/>
                  <a:ea typeface="ヒラギノ角ゴ Pro W3" charset="0"/>
                </a:rPr>
                <a:t>AGIPD</a:t>
              </a:r>
              <a:endParaRPr lang="de-CH" dirty="0">
                <a:solidFill>
                  <a:srgbClr val="0070C0"/>
                </a:solidFill>
                <a:latin typeface="Arial Narrow"/>
                <a:ea typeface="ヒラギノ角ゴ Pro W3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5227823" y="947279"/>
            <a:ext cx="177028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0000" dirty="0" smtClean="0">
                <a:solidFill>
                  <a:srgbClr val="FF0000"/>
                </a:solidFill>
                <a:latin typeface="Times New Roman" pitchFamily="18" charset="0"/>
                <a:ea typeface="ヒラギノ角ゴ Pro W3" charset="0"/>
                <a:sym typeface="Wingdings"/>
              </a:rPr>
              <a:t></a:t>
            </a:r>
            <a:endParaRPr lang="de-CH" sz="20000" dirty="0">
              <a:solidFill>
                <a:srgbClr val="FF0000"/>
              </a:solidFill>
              <a:latin typeface="Times New Roman" pitchFamily="18" charset="0"/>
              <a:ea typeface="ヒラギノ角ゴ Pro W3" charset="0"/>
            </a:endParaRPr>
          </a:p>
        </p:txBody>
      </p:sp>
      <p:pic>
        <p:nvPicPr>
          <p:cNvPr id="34" name="Picture 10" descr="Desylogo_cyan_trans_klein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224338"/>
            <a:ext cx="423863" cy="42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155" descr="PSI-Logo_hellblu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886200"/>
            <a:ext cx="846557" cy="297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7086600" y="944701"/>
            <a:ext cx="177028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0000" dirty="0" smtClean="0">
                <a:solidFill>
                  <a:srgbClr val="FF0000"/>
                </a:solidFill>
                <a:latin typeface="Times New Roman" pitchFamily="18" charset="0"/>
                <a:ea typeface="ヒラギノ角ゴ Pro W3" charset="0"/>
                <a:sym typeface="Wingdings"/>
              </a:rPr>
              <a:t></a:t>
            </a:r>
            <a:endParaRPr lang="de-CH" sz="20000" dirty="0">
              <a:solidFill>
                <a:srgbClr val="FF0000"/>
              </a:solidFill>
              <a:latin typeface="Times New Roman" pitchFamily="18" charset="0"/>
              <a:ea typeface="ヒラギノ角ゴ Pro W3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710829" y="3055203"/>
            <a:ext cx="25093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See talk Alexander</a:t>
            </a:r>
          </a:p>
          <a:p>
            <a:r>
              <a:rPr lang="en-US" dirty="0" err="1" smtClean="0"/>
              <a:t>Klyuev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77393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8001000" y="6661150"/>
            <a:ext cx="838200" cy="228600"/>
          </a:xfr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r>
              <a:rPr lang="de-DE" altLang="de-DE" sz="800">
                <a:latin typeface="Arial Narrow" pitchFamily="34" charset="0"/>
              </a:rPr>
              <a:t>Seite </a:t>
            </a:r>
            <a:fld id="{4542C123-9033-4B0A-BF11-84888D143FAF}" type="slidenum">
              <a:rPr lang="de-DE" altLang="de-DE" sz="800">
                <a:latin typeface="Arial Narrow" pitchFamily="34" charset="0"/>
              </a:rPr>
              <a:pPr/>
              <a:t>5</a:t>
            </a:fld>
            <a:endParaRPr lang="de-DE" altLang="de-DE" sz="800">
              <a:latin typeface="Arial Narrow" pitchFamily="34" charset="0"/>
            </a:endParaRPr>
          </a:p>
        </p:txBody>
      </p:sp>
      <p:sp>
        <p:nvSpPr>
          <p:cNvPr id="7173" name="Titel 2"/>
          <p:cNvSpPr>
            <a:spLocks/>
          </p:cNvSpPr>
          <p:nvPr/>
        </p:nvSpPr>
        <p:spPr bwMode="auto">
          <a:xfrm>
            <a:off x="1744663" y="188913"/>
            <a:ext cx="72199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r>
              <a:rPr lang="de-DE" altLang="de-DE" sz="2600" b="1">
                <a:solidFill>
                  <a:srgbClr val="606060"/>
                </a:solidFill>
                <a:latin typeface="Arial Narrow" pitchFamily="34" charset="0"/>
              </a:rPr>
              <a:t>Swiss Mountains</a:t>
            </a:r>
          </a:p>
        </p:txBody>
      </p:sp>
      <p:pic>
        <p:nvPicPr>
          <p:cNvPr id="7174" name="Picture 8" descr="EigerMönchJungfrau_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68313" y="692150"/>
            <a:ext cx="7920037" cy="59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8794" name="Rectangle 10"/>
          <p:cNvSpPr>
            <a:spLocks noChangeArrowheads="1"/>
          </p:cNvSpPr>
          <p:nvPr/>
        </p:nvSpPr>
        <p:spPr bwMode="auto">
          <a:xfrm>
            <a:off x="755650" y="981075"/>
            <a:ext cx="7416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r>
              <a:rPr lang="en-US" altLang="de-DE"/>
              <a:t>Eiger                       Mönch                              Jungfrau</a:t>
            </a:r>
          </a:p>
          <a:p>
            <a:r>
              <a:rPr lang="en-US" altLang="de-DE"/>
              <a:t>(3970 m)                 (4099 m)                          (4158 m)</a:t>
            </a:r>
          </a:p>
        </p:txBody>
      </p:sp>
      <p:sp>
        <p:nvSpPr>
          <p:cNvPr id="118796" name="Rectangle 12"/>
          <p:cNvSpPr>
            <a:spLocks noChangeArrowheads="1"/>
          </p:cNvSpPr>
          <p:nvPr/>
        </p:nvSpPr>
        <p:spPr bwMode="auto">
          <a:xfrm>
            <a:off x="611188" y="5924550"/>
            <a:ext cx="741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r>
              <a:rPr lang="de-CH" altLang="de-DE" dirty="0" err="1" smtClean="0">
                <a:solidFill>
                  <a:schemeClr val="bg1"/>
                </a:solidFill>
              </a:rPr>
              <a:t>Other</a:t>
            </a:r>
            <a:r>
              <a:rPr lang="de-CH" altLang="de-DE" dirty="0" smtClean="0">
                <a:solidFill>
                  <a:schemeClr val="bg1"/>
                </a:solidFill>
              </a:rPr>
              <a:t> </a:t>
            </a:r>
            <a:r>
              <a:rPr lang="de-CH" altLang="de-DE" dirty="0" err="1">
                <a:solidFill>
                  <a:schemeClr val="bg1"/>
                </a:solidFill>
              </a:rPr>
              <a:t>famous</a:t>
            </a:r>
            <a:r>
              <a:rPr lang="de-CH" altLang="de-DE" dirty="0">
                <a:solidFill>
                  <a:schemeClr val="bg1"/>
                </a:solidFill>
              </a:rPr>
              <a:t> </a:t>
            </a:r>
            <a:r>
              <a:rPr lang="de-CH" altLang="de-DE" dirty="0" err="1">
                <a:solidFill>
                  <a:schemeClr val="bg1"/>
                </a:solidFill>
              </a:rPr>
              <a:t>mountains</a:t>
            </a:r>
            <a:r>
              <a:rPr lang="de-CH" altLang="de-DE" dirty="0">
                <a:solidFill>
                  <a:schemeClr val="bg1"/>
                </a:solidFill>
              </a:rPr>
              <a:t>: </a:t>
            </a:r>
            <a:r>
              <a:rPr lang="de-CH" altLang="de-DE" dirty="0" smtClean="0">
                <a:solidFill>
                  <a:schemeClr val="bg1"/>
                </a:solidFill>
              </a:rPr>
              <a:t>Mythen, Pilatus and Gotthard…</a:t>
            </a:r>
            <a:endParaRPr lang="en-US" altLang="de-DE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94" grpId="0"/>
      <p:bldP spid="11879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8001000" y="6661150"/>
            <a:ext cx="838200" cy="228600"/>
          </a:xfr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r>
              <a:rPr lang="de-DE" altLang="de-DE" sz="800">
                <a:latin typeface="Arial Narrow" pitchFamily="34" charset="0"/>
              </a:rPr>
              <a:t>Seite </a:t>
            </a:r>
            <a:fld id="{BA4F25D4-C94F-438D-9D26-1F91E3EB76F3}" type="slidenum">
              <a:rPr lang="de-DE" altLang="de-DE" sz="800">
                <a:latin typeface="Arial Narrow" pitchFamily="34" charset="0"/>
              </a:rPr>
              <a:pPr/>
              <a:t>6</a:t>
            </a:fld>
            <a:endParaRPr lang="de-DE" altLang="de-DE" sz="800">
              <a:latin typeface="Arial Narrow" pitchFamily="34" charset="0"/>
            </a:endParaRPr>
          </a:p>
        </p:txBody>
      </p:sp>
      <p:sp>
        <p:nvSpPr>
          <p:cNvPr id="13317" name="Text Box 2"/>
          <p:cNvSpPr txBox="1">
            <a:spLocks noChangeArrowheads="1"/>
          </p:cNvSpPr>
          <p:nvPr/>
        </p:nvSpPr>
        <p:spPr bwMode="auto">
          <a:xfrm>
            <a:off x="684213" y="1268413"/>
            <a:ext cx="7559675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pPr eaLnBrk="1" hangingPunct="1"/>
            <a:r>
              <a:rPr lang="en-US" altLang="de-DE" dirty="0" smtClean="0">
                <a:latin typeface="Arial" pitchFamily="34" charset="0"/>
              </a:rPr>
              <a:t>Example Application: Protein Crystallography</a:t>
            </a:r>
          </a:p>
          <a:p>
            <a:pPr eaLnBrk="1" hangingPunct="1"/>
            <a:endParaRPr lang="en-US" altLang="de-DE" dirty="0" smtClean="0">
              <a:latin typeface="Arial" pitchFamily="34" charset="0"/>
            </a:endParaRPr>
          </a:p>
          <a:p>
            <a:pPr eaLnBrk="1" hangingPunct="1"/>
            <a:r>
              <a:rPr lang="en-US" altLang="de-DE" dirty="0" smtClean="0">
                <a:latin typeface="Arial" pitchFamily="34" charset="0"/>
              </a:rPr>
              <a:t>Detector </a:t>
            </a:r>
            <a:r>
              <a:rPr lang="en-US" altLang="de-DE" dirty="0">
                <a:latin typeface="Arial" pitchFamily="34" charset="0"/>
              </a:rPr>
              <a:t>principles:</a:t>
            </a:r>
          </a:p>
          <a:p>
            <a:pPr lvl="1" eaLnBrk="1" hangingPunct="1">
              <a:buFontTx/>
              <a:buChar char="•"/>
            </a:pPr>
            <a:r>
              <a:rPr lang="en-US" altLang="de-DE" dirty="0">
                <a:latin typeface="Arial" pitchFamily="34" charset="0"/>
              </a:rPr>
              <a:t> single photon counting for synchrotrons</a:t>
            </a:r>
          </a:p>
          <a:p>
            <a:pPr lvl="1" eaLnBrk="1" hangingPunct="1">
              <a:buFontTx/>
              <a:buChar char="•"/>
            </a:pPr>
            <a:r>
              <a:rPr lang="en-US" altLang="de-DE" dirty="0">
                <a:latin typeface="Arial" pitchFamily="34" charset="0"/>
              </a:rPr>
              <a:t> charge integrating for XFELs and synchrotrons</a:t>
            </a:r>
          </a:p>
          <a:p>
            <a:pPr lvl="1" eaLnBrk="1" hangingPunct="1">
              <a:buFontTx/>
              <a:buChar char="•"/>
            </a:pPr>
            <a:endParaRPr lang="en-US" altLang="de-DE" dirty="0">
              <a:latin typeface="Arial" pitchFamily="34" charset="0"/>
            </a:endParaRPr>
          </a:p>
          <a:p>
            <a:pPr eaLnBrk="1" hangingPunct="1"/>
            <a:r>
              <a:rPr lang="de-CH" altLang="de-DE" dirty="0">
                <a:latin typeface="Arial" pitchFamily="34" charset="0"/>
              </a:rPr>
              <a:t>The Eiger </a:t>
            </a:r>
            <a:r>
              <a:rPr lang="de-CH" altLang="de-DE" dirty="0" err="1">
                <a:latin typeface="Arial" pitchFamily="34" charset="0"/>
              </a:rPr>
              <a:t>detector</a:t>
            </a:r>
            <a:endParaRPr lang="de-CH" altLang="de-DE" dirty="0">
              <a:latin typeface="Arial" pitchFamily="34" charset="0"/>
            </a:endParaRPr>
          </a:p>
          <a:p>
            <a:pPr eaLnBrk="1" hangingPunct="1"/>
            <a:endParaRPr lang="en-US" altLang="de-DE" dirty="0">
              <a:latin typeface="Arial" pitchFamily="34" charset="0"/>
            </a:endParaRPr>
          </a:p>
          <a:p>
            <a:pPr eaLnBrk="1" hangingPunct="1"/>
            <a:r>
              <a:rPr lang="en-US" altLang="de-DE" dirty="0">
                <a:latin typeface="Arial" pitchFamily="34" charset="0"/>
              </a:rPr>
              <a:t>The Jungfrau detector</a:t>
            </a:r>
          </a:p>
          <a:p>
            <a:pPr eaLnBrk="1" hangingPunct="1"/>
            <a:endParaRPr lang="en-US" altLang="de-DE" dirty="0">
              <a:latin typeface="Arial" pitchFamily="34" charset="0"/>
            </a:endParaRPr>
          </a:p>
          <a:p>
            <a:pPr eaLnBrk="1" hangingPunct="1"/>
            <a:r>
              <a:rPr lang="de-CH" altLang="de-DE" dirty="0">
                <a:latin typeface="Arial" pitchFamily="34" charset="0"/>
              </a:rPr>
              <a:t>The Mönch </a:t>
            </a:r>
            <a:r>
              <a:rPr lang="de-CH" altLang="de-DE" dirty="0" err="1">
                <a:latin typeface="Arial" pitchFamily="34" charset="0"/>
              </a:rPr>
              <a:t>detector</a:t>
            </a:r>
            <a:endParaRPr lang="de-CH" altLang="de-DE" dirty="0">
              <a:latin typeface="Arial" pitchFamily="34" charset="0"/>
            </a:endParaRPr>
          </a:p>
          <a:p>
            <a:pPr eaLnBrk="1" hangingPunct="1"/>
            <a:endParaRPr lang="de-CH" altLang="de-DE" dirty="0">
              <a:latin typeface="Arial" pitchFamily="34" charset="0"/>
            </a:endParaRPr>
          </a:p>
          <a:p>
            <a:pPr eaLnBrk="1" hangingPunct="1"/>
            <a:r>
              <a:rPr lang="de-CH" altLang="de-DE" dirty="0" err="1">
                <a:latin typeface="Arial" pitchFamily="34" charset="0"/>
              </a:rPr>
              <a:t>Conclusions</a:t>
            </a:r>
            <a:endParaRPr lang="de-CH" altLang="de-DE" dirty="0">
              <a:latin typeface="Arial" pitchFamily="34" charset="0"/>
            </a:endParaRPr>
          </a:p>
          <a:p>
            <a:pPr eaLnBrk="1" hangingPunct="1"/>
            <a:endParaRPr lang="en-US" altLang="de-DE" dirty="0">
              <a:latin typeface="Arial" pitchFamily="34" charset="0"/>
            </a:endParaRPr>
          </a:p>
        </p:txBody>
      </p:sp>
      <p:sp>
        <p:nvSpPr>
          <p:cNvPr id="13318" name="Titel 2"/>
          <p:cNvSpPr>
            <a:spLocks/>
          </p:cNvSpPr>
          <p:nvPr/>
        </p:nvSpPr>
        <p:spPr bwMode="auto">
          <a:xfrm>
            <a:off x="1744663" y="188913"/>
            <a:ext cx="72199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r>
              <a:rPr lang="de-DE" altLang="de-DE" sz="2600" b="1">
                <a:solidFill>
                  <a:srgbClr val="606060"/>
                </a:solidFill>
                <a:latin typeface="Arial Narrow" pitchFamily="34" charset="0"/>
              </a:rPr>
              <a:t>Outline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8001000" y="6661150"/>
            <a:ext cx="838200" cy="228600"/>
          </a:xfr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r>
              <a:rPr lang="de-DE" altLang="de-DE" sz="800">
                <a:latin typeface="Arial Narrow" pitchFamily="34" charset="0"/>
              </a:rPr>
              <a:t>Seite </a:t>
            </a:r>
            <a:fld id="{BA4F25D4-C94F-438D-9D26-1F91E3EB76F3}" type="slidenum">
              <a:rPr lang="de-DE" altLang="de-DE" sz="800">
                <a:latin typeface="Arial Narrow" pitchFamily="34" charset="0"/>
              </a:rPr>
              <a:pPr/>
              <a:t>7</a:t>
            </a:fld>
            <a:endParaRPr lang="de-DE" altLang="de-DE" sz="800">
              <a:latin typeface="Arial Narrow" pitchFamily="34" charset="0"/>
            </a:endParaRPr>
          </a:p>
        </p:txBody>
      </p:sp>
      <p:sp>
        <p:nvSpPr>
          <p:cNvPr id="13318" name="Titel 2"/>
          <p:cNvSpPr>
            <a:spLocks/>
          </p:cNvSpPr>
          <p:nvPr/>
        </p:nvSpPr>
        <p:spPr bwMode="auto">
          <a:xfrm>
            <a:off x="1744663" y="188913"/>
            <a:ext cx="72199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1" charset="0"/>
                <a:ea typeface="ヒラギノ角ゴ Pro W3" pitchFamily="-1" charset="-128"/>
              </a:defRPr>
            </a:lvl9pPr>
          </a:lstStyle>
          <a:p>
            <a:r>
              <a:rPr lang="de-DE" altLang="de-DE" sz="2600" b="1" dirty="0" smtClean="0">
                <a:solidFill>
                  <a:srgbClr val="606060"/>
                </a:solidFill>
                <a:latin typeface="Arial Narrow" pitchFamily="34" charset="0"/>
              </a:rPr>
              <a:t>Protein </a:t>
            </a:r>
            <a:r>
              <a:rPr lang="de-DE" altLang="de-DE" sz="2600" b="1" dirty="0" err="1" smtClean="0">
                <a:solidFill>
                  <a:srgbClr val="606060"/>
                </a:solidFill>
                <a:latin typeface="Arial Narrow" pitchFamily="34" charset="0"/>
              </a:rPr>
              <a:t>Crystallography</a:t>
            </a:r>
            <a:endParaRPr lang="de-DE" altLang="de-DE" sz="2600" b="1" dirty="0">
              <a:solidFill>
                <a:srgbClr val="606060"/>
              </a:solidFill>
              <a:latin typeface="Arial Narrow" pitchFamily="34" charset="0"/>
            </a:endParaRPr>
          </a:p>
        </p:txBody>
      </p:sp>
      <p:pic>
        <p:nvPicPr>
          <p:cNvPr id="5" name="Picture 5" descr="tostructure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00" y="838200"/>
            <a:ext cx="90043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2"/>
          <p:cNvPicPr>
            <a:picLocks noChangeAspect="1" noChangeArrowheads="1"/>
          </p:cNvPicPr>
          <p:nvPr/>
        </p:nvPicPr>
        <p:blipFill>
          <a:blip r:embed="rId3"/>
          <a:srcRect l="15572"/>
          <a:stretch>
            <a:fillRect/>
          </a:stretch>
        </p:blipFill>
        <p:spPr bwMode="auto">
          <a:xfrm>
            <a:off x="3419475" y="885825"/>
            <a:ext cx="5689600" cy="53482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0724" name="Title 37"/>
          <p:cNvSpPr>
            <a:spLocks/>
          </p:cNvSpPr>
          <p:nvPr/>
        </p:nvSpPr>
        <p:spPr bwMode="auto">
          <a:xfrm>
            <a:off x="1619250" y="188913"/>
            <a:ext cx="65532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r>
              <a:rPr lang="en-US" sz="2200" b="1">
                <a:solidFill>
                  <a:srgbClr val="606060"/>
                </a:solidFill>
                <a:latin typeface="Arial Narrow" pitchFamily="-84" charset="0"/>
              </a:rPr>
              <a:t>PilatusII6M at the Protein Crystallography Station</a:t>
            </a:r>
          </a:p>
        </p:txBody>
      </p:sp>
      <p:sp>
        <p:nvSpPr>
          <p:cNvPr id="30725" name="Rectangle 13"/>
          <p:cNvSpPr>
            <a:spLocks noChangeArrowheads="1"/>
          </p:cNvSpPr>
          <p:nvPr/>
        </p:nvSpPr>
        <p:spPr bwMode="auto">
          <a:xfrm>
            <a:off x="1916113" y="4043363"/>
            <a:ext cx="1362075" cy="323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2452" rIns="81639" bIns="42452" anchor="b">
            <a:prstTxWarp prst="textNoShape">
              <a:avLst/>
            </a:prstTxWarp>
          </a:bodyPr>
          <a:lstStyle/>
          <a:p>
            <a:pPr marL="309563" indent="-309563" algn="ctr" defTabSz="414338" eaLnBrk="1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-84" charset="2"/>
              <a:buNone/>
              <a:tabLst>
                <a:tab pos="657225" algn="l"/>
                <a:tab pos="1312863" algn="l"/>
              </a:tabLst>
            </a:pPr>
            <a:r>
              <a:rPr lang="en-GB" sz="1100" b="1">
                <a:solidFill>
                  <a:srgbClr val="8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12.5 Hz</a:t>
            </a:r>
          </a:p>
        </p:txBody>
      </p:sp>
      <p:sp>
        <p:nvSpPr>
          <p:cNvPr id="30726" name="Rectangle 14"/>
          <p:cNvSpPr>
            <a:spLocks noChangeArrowheads="1"/>
          </p:cNvSpPr>
          <p:nvPr/>
        </p:nvSpPr>
        <p:spPr bwMode="auto">
          <a:xfrm>
            <a:off x="317500" y="4043363"/>
            <a:ext cx="1598613" cy="323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2452" rIns="81639" bIns="42452" anchor="b">
            <a:prstTxWarp prst="textNoShape">
              <a:avLst/>
            </a:prstTxWarp>
          </a:bodyPr>
          <a:lstStyle/>
          <a:p>
            <a:pPr marL="309563" indent="-309563" defTabSz="414338" eaLnBrk="1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-84" charset="2"/>
              <a:buNone/>
              <a:tabLst>
                <a:tab pos="657225" algn="l"/>
                <a:tab pos="1312863" algn="l"/>
              </a:tabLst>
            </a:pPr>
            <a:r>
              <a:rPr lang="en-GB" sz="1100" b="1">
                <a:solidFill>
                  <a:srgbClr val="000066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Frame rate</a:t>
            </a:r>
          </a:p>
        </p:txBody>
      </p:sp>
      <p:sp>
        <p:nvSpPr>
          <p:cNvPr id="30727" name="Rectangle 15"/>
          <p:cNvSpPr>
            <a:spLocks noChangeArrowheads="1"/>
          </p:cNvSpPr>
          <p:nvPr/>
        </p:nvSpPr>
        <p:spPr bwMode="auto">
          <a:xfrm>
            <a:off x="1916113" y="3716338"/>
            <a:ext cx="1362075" cy="327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2452" rIns="81639" bIns="42452" anchor="b">
            <a:prstTxWarp prst="textNoShape">
              <a:avLst/>
            </a:prstTxWarp>
          </a:bodyPr>
          <a:lstStyle/>
          <a:p>
            <a:pPr marL="309563" indent="-309563" algn="ctr" defTabSz="414338" eaLnBrk="1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-84" charset="2"/>
              <a:buNone/>
              <a:tabLst>
                <a:tab pos="657225" algn="l"/>
                <a:tab pos="1312863" algn="l"/>
              </a:tabLst>
            </a:pPr>
            <a:r>
              <a:rPr lang="en-GB" sz="1100" b="1">
                <a:solidFill>
                  <a:srgbClr val="000066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3.5 ms</a:t>
            </a:r>
          </a:p>
        </p:txBody>
      </p:sp>
      <p:sp>
        <p:nvSpPr>
          <p:cNvPr id="30728" name="Rectangle 16"/>
          <p:cNvSpPr>
            <a:spLocks noChangeArrowheads="1"/>
          </p:cNvSpPr>
          <p:nvPr/>
        </p:nvSpPr>
        <p:spPr bwMode="auto">
          <a:xfrm>
            <a:off x="317500" y="3716338"/>
            <a:ext cx="1598613" cy="327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2452" rIns="81639" bIns="42452" anchor="b">
            <a:prstTxWarp prst="textNoShape">
              <a:avLst/>
            </a:prstTxWarp>
          </a:bodyPr>
          <a:lstStyle/>
          <a:p>
            <a:pPr marL="309563" indent="-309563" defTabSz="414338" eaLnBrk="1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-84" charset="2"/>
              <a:buNone/>
              <a:tabLst>
                <a:tab pos="657225" algn="l"/>
                <a:tab pos="1312863" algn="l"/>
              </a:tabLst>
            </a:pPr>
            <a:r>
              <a:rPr lang="en-GB" sz="1100" b="1">
                <a:solidFill>
                  <a:srgbClr val="000066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Readout time</a:t>
            </a:r>
          </a:p>
        </p:txBody>
      </p:sp>
      <p:sp>
        <p:nvSpPr>
          <p:cNvPr id="30729" name="Rectangle 17"/>
          <p:cNvSpPr>
            <a:spLocks noChangeArrowheads="1"/>
          </p:cNvSpPr>
          <p:nvPr/>
        </p:nvSpPr>
        <p:spPr bwMode="auto">
          <a:xfrm>
            <a:off x="1916113" y="3390900"/>
            <a:ext cx="1362075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2452" rIns="81639" bIns="42452" anchor="b">
            <a:prstTxWarp prst="textNoShape">
              <a:avLst/>
            </a:prstTxWarp>
          </a:bodyPr>
          <a:lstStyle/>
          <a:p>
            <a:pPr marL="309563" indent="-309563" algn="ctr" defTabSz="414338" eaLnBrk="1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-84" charset="2"/>
              <a:buNone/>
              <a:tabLst>
                <a:tab pos="657225" algn="l"/>
                <a:tab pos="1312863" algn="l"/>
              </a:tabLst>
            </a:pPr>
            <a:r>
              <a:rPr lang="en-GB" sz="1100" b="1">
                <a:solidFill>
                  <a:srgbClr val="000066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~ 1-3 MHz</a:t>
            </a:r>
          </a:p>
        </p:txBody>
      </p:sp>
      <p:sp>
        <p:nvSpPr>
          <p:cNvPr id="30730" name="Rectangle 18"/>
          <p:cNvSpPr>
            <a:spLocks noChangeArrowheads="1"/>
          </p:cNvSpPr>
          <p:nvPr/>
        </p:nvSpPr>
        <p:spPr bwMode="auto">
          <a:xfrm>
            <a:off x="317500" y="3390900"/>
            <a:ext cx="1598613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2452" rIns="81639" bIns="42452" anchor="b">
            <a:prstTxWarp prst="textNoShape">
              <a:avLst/>
            </a:prstTxWarp>
          </a:bodyPr>
          <a:lstStyle/>
          <a:p>
            <a:pPr marL="309563" indent="-309563" defTabSz="414338" eaLnBrk="1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-84" charset="2"/>
              <a:buNone/>
              <a:tabLst>
                <a:tab pos="657225" algn="l"/>
                <a:tab pos="1312863" algn="l"/>
              </a:tabLst>
            </a:pPr>
            <a:r>
              <a:rPr lang="en-GB" sz="1100" b="1">
                <a:solidFill>
                  <a:srgbClr val="000066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Count rate/pixel</a:t>
            </a:r>
          </a:p>
        </p:txBody>
      </p:sp>
      <p:sp>
        <p:nvSpPr>
          <p:cNvPr id="30731" name="Rectangle 19"/>
          <p:cNvSpPr>
            <a:spLocks noChangeArrowheads="1"/>
          </p:cNvSpPr>
          <p:nvPr/>
        </p:nvSpPr>
        <p:spPr bwMode="auto">
          <a:xfrm>
            <a:off x="1916113" y="3063875"/>
            <a:ext cx="1362075" cy="327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2452" rIns="81639" bIns="42452" anchor="b">
            <a:prstTxWarp prst="textNoShape">
              <a:avLst/>
            </a:prstTxWarp>
          </a:bodyPr>
          <a:lstStyle/>
          <a:p>
            <a:pPr marL="309563" indent="-309563" algn="ctr" defTabSz="414338" eaLnBrk="1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-84" charset="2"/>
              <a:buNone/>
              <a:tabLst>
                <a:tab pos="657225" algn="l"/>
                <a:tab pos="1312863" algn="l"/>
              </a:tabLst>
            </a:pPr>
            <a:r>
              <a:rPr lang="en-GB" sz="1100" b="1">
                <a:solidFill>
                  <a:srgbClr val="000066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20bits </a:t>
            </a:r>
          </a:p>
        </p:txBody>
      </p:sp>
      <p:sp>
        <p:nvSpPr>
          <p:cNvPr id="30732" name="Rectangle 20"/>
          <p:cNvSpPr>
            <a:spLocks noChangeArrowheads="1"/>
          </p:cNvSpPr>
          <p:nvPr/>
        </p:nvSpPr>
        <p:spPr bwMode="auto">
          <a:xfrm>
            <a:off x="317500" y="3063875"/>
            <a:ext cx="1598613" cy="327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2452" rIns="81639" bIns="42452" anchor="b">
            <a:prstTxWarp prst="textNoShape">
              <a:avLst/>
            </a:prstTxWarp>
          </a:bodyPr>
          <a:lstStyle/>
          <a:p>
            <a:pPr marL="309563" indent="-309563" defTabSz="414338" eaLnBrk="1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-84" charset="2"/>
              <a:buNone/>
              <a:tabLst>
                <a:tab pos="657225" algn="l"/>
                <a:tab pos="1312863" algn="l"/>
              </a:tabLst>
            </a:pPr>
            <a:r>
              <a:rPr lang="en-GB" sz="1100" b="1">
                <a:solidFill>
                  <a:srgbClr val="000066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Dynamic range/pixel</a:t>
            </a:r>
          </a:p>
        </p:txBody>
      </p:sp>
      <p:sp>
        <p:nvSpPr>
          <p:cNvPr id="30733" name="Rectangle 21"/>
          <p:cNvSpPr>
            <a:spLocks noChangeArrowheads="1"/>
          </p:cNvSpPr>
          <p:nvPr/>
        </p:nvSpPr>
        <p:spPr bwMode="auto">
          <a:xfrm>
            <a:off x="1916113" y="2740025"/>
            <a:ext cx="1362075" cy="323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2452" rIns="81639" bIns="42452" anchor="b">
            <a:prstTxWarp prst="textNoShape">
              <a:avLst/>
            </a:prstTxWarp>
          </a:bodyPr>
          <a:lstStyle/>
          <a:p>
            <a:pPr marL="309563" indent="-309563" algn="ctr" defTabSz="414338" eaLnBrk="1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-84" charset="2"/>
              <a:buNone/>
              <a:tabLst>
                <a:tab pos="657225" algn="l"/>
                <a:tab pos="1312863" algn="l"/>
              </a:tabLst>
            </a:pPr>
            <a:r>
              <a:rPr lang="en-GB" sz="1100" b="1">
                <a:solidFill>
                  <a:srgbClr val="000066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172 x 172 </a:t>
            </a:r>
            <a:r>
              <a:rPr lang="en-GB" sz="1100" b="1">
                <a:solidFill>
                  <a:srgbClr val="000066"/>
                </a:solidFill>
                <a:latin typeface="Symbol" pitchFamily="-84" charset="2"/>
                <a:ea typeface="Arial" pitchFamily="-84" charset="0"/>
                <a:cs typeface="Arial" pitchFamily="-84" charset="0"/>
              </a:rPr>
              <a:t>m</a:t>
            </a:r>
            <a:r>
              <a:rPr lang="en-GB" sz="1100" b="1">
                <a:solidFill>
                  <a:srgbClr val="000066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m</a:t>
            </a:r>
            <a:r>
              <a:rPr lang="en-GB" sz="1100" b="1" baseline="30000">
                <a:solidFill>
                  <a:srgbClr val="000066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2</a:t>
            </a:r>
          </a:p>
        </p:txBody>
      </p:sp>
      <p:sp>
        <p:nvSpPr>
          <p:cNvPr id="30734" name="Rectangle 22"/>
          <p:cNvSpPr>
            <a:spLocks noChangeArrowheads="1"/>
          </p:cNvSpPr>
          <p:nvPr/>
        </p:nvSpPr>
        <p:spPr bwMode="auto">
          <a:xfrm>
            <a:off x="317500" y="2740025"/>
            <a:ext cx="1598613" cy="323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2452" rIns="81639" bIns="42452" anchor="b">
            <a:prstTxWarp prst="textNoShape">
              <a:avLst/>
            </a:prstTxWarp>
          </a:bodyPr>
          <a:lstStyle/>
          <a:p>
            <a:pPr marL="309563" indent="-309563" defTabSz="414338" eaLnBrk="1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-84" charset="2"/>
              <a:buNone/>
              <a:tabLst>
                <a:tab pos="657225" algn="l"/>
                <a:tab pos="1312863" algn="l"/>
              </a:tabLst>
            </a:pPr>
            <a:r>
              <a:rPr lang="en-GB" sz="1100" b="1">
                <a:solidFill>
                  <a:srgbClr val="000066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Pixel size	</a:t>
            </a:r>
          </a:p>
        </p:txBody>
      </p:sp>
      <p:sp>
        <p:nvSpPr>
          <p:cNvPr id="30735" name="Rectangle 23"/>
          <p:cNvSpPr>
            <a:spLocks noChangeArrowheads="1"/>
          </p:cNvSpPr>
          <p:nvPr/>
        </p:nvSpPr>
        <p:spPr bwMode="auto">
          <a:xfrm>
            <a:off x="1916113" y="2413000"/>
            <a:ext cx="1362075" cy="327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2452" rIns="81639" bIns="42452" anchor="b">
            <a:prstTxWarp prst="textNoShape">
              <a:avLst/>
            </a:prstTxWarp>
          </a:bodyPr>
          <a:lstStyle/>
          <a:p>
            <a:pPr marL="309563" indent="-309563" algn="ctr" defTabSz="414338" eaLnBrk="1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-84" charset="2"/>
              <a:buNone/>
              <a:tabLst>
                <a:tab pos="657225" algn="l"/>
                <a:tab pos="1312863" algn="l"/>
              </a:tabLst>
            </a:pPr>
            <a:r>
              <a:rPr lang="en-GB" sz="1100" b="1">
                <a:solidFill>
                  <a:srgbClr val="8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6’224’001 pixels</a:t>
            </a:r>
          </a:p>
        </p:txBody>
      </p:sp>
      <p:sp>
        <p:nvSpPr>
          <p:cNvPr id="30736" name="Rectangle 24"/>
          <p:cNvSpPr>
            <a:spLocks noChangeArrowheads="1"/>
          </p:cNvSpPr>
          <p:nvPr/>
        </p:nvSpPr>
        <p:spPr bwMode="auto">
          <a:xfrm>
            <a:off x="317500" y="2413000"/>
            <a:ext cx="1598613" cy="327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2452" rIns="81639" bIns="42452" anchor="b">
            <a:prstTxWarp prst="textNoShape">
              <a:avLst/>
            </a:prstTxWarp>
          </a:bodyPr>
          <a:lstStyle/>
          <a:p>
            <a:pPr marL="309563" indent="-309563" defTabSz="414338" eaLnBrk="1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-84" charset="2"/>
              <a:buNone/>
              <a:tabLst>
                <a:tab pos="657225" algn="l"/>
                <a:tab pos="1312863" algn="l"/>
              </a:tabLst>
            </a:pPr>
            <a:r>
              <a:rPr lang="en-GB" sz="1100" b="1">
                <a:solidFill>
                  <a:srgbClr val="000066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Format </a:t>
            </a:r>
          </a:p>
        </p:txBody>
      </p:sp>
      <p:sp>
        <p:nvSpPr>
          <p:cNvPr id="30737" name="Rectangle 26"/>
          <p:cNvSpPr>
            <a:spLocks noChangeArrowheads="1"/>
          </p:cNvSpPr>
          <p:nvPr/>
        </p:nvSpPr>
        <p:spPr bwMode="auto">
          <a:xfrm>
            <a:off x="317500" y="2087563"/>
            <a:ext cx="1598613" cy="3254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2452" rIns="81639" bIns="42452" anchor="b">
            <a:prstTxWarp prst="textNoShape">
              <a:avLst/>
            </a:prstTxWarp>
          </a:bodyPr>
          <a:lstStyle/>
          <a:p>
            <a:pPr marL="309563" indent="-309563" defTabSz="414338" eaLnBrk="1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-84" charset="2"/>
              <a:buNone/>
              <a:tabLst>
                <a:tab pos="657225" algn="l"/>
                <a:tab pos="1312863" algn="l"/>
              </a:tabLst>
            </a:pPr>
            <a:endParaRPr lang="en-GB" sz="1100" b="1">
              <a:solidFill>
                <a:srgbClr val="000066"/>
              </a:solidFill>
              <a:latin typeface="Arial" pitchFamily="-84" charset="0"/>
              <a:ea typeface="Arial" pitchFamily="-84" charset="0"/>
              <a:cs typeface="Arial" pitchFamily="-84" charset="0"/>
            </a:endParaRPr>
          </a:p>
        </p:txBody>
      </p:sp>
      <p:sp>
        <p:nvSpPr>
          <p:cNvPr id="30738" name="Rectangle 27"/>
          <p:cNvSpPr>
            <a:spLocks noChangeArrowheads="1"/>
          </p:cNvSpPr>
          <p:nvPr/>
        </p:nvSpPr>
        <p:spPr bwMode="auto">
          <a:xfrm>
            <a:off x="1916113" y="1762125"/>
            <a:ext cx="1362075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2452" rIns="81639" bIns="42452" anchor="b">
            <a:prstTxWarp prst="textNoShape">
              <a:avLst/>
            </a:prstTxWarp>
          </a:bodyPr>
          <a:lstStyle/>
          <a:p>
            <a:pPr marL="309563" indent="-309563" algn="ctr" defTabSz="414338" eaLnBrk="1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-84" charset="2"/>
              <a:buNone/>
              <a:tabLst>
                <a:tab pos="657225" algn="l"/>
                <a:tab pos="1312863" algn="l"/>
              </a:tabLst>
            </a:pPr>
            <a:r>
              <a:rPr lang="en-GB" sz="1100" b="1">
                <a:solidFill>
                  <a:srgbClr val="8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431 x 448</a:t>
            </a:r>
          </a:p>
        </p:txBody>
      </p:sp>
      <p:sp>
        <p:nvSpPr>
          <p:cNvPr id="30739" name="Rectangle 28"/>
          <p:cNvSpPr>
            <a:spLocks noChangeArrowheads="1"/>
          </p:cNvSpPr>
          <p:nvPr/>
        </p:nvSpPr>
        <p:spPr bwMode="auto">
          <a:xfrm>
            <a:off x="317500" y="1762125"/>
            <a:ext cx="1598613" cy="325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2452" rIns="81639" bIns="42452" anchor="b">
            <a:prstTxWarp prst="textNoShape">
              <a:avLst/>
            </a:prstTxWarp>
          </a:bodyPr>
          <a:lstStyle/>
          <a:p>
            <a:pPr marL="309563" indent="-309563" defTabSz="414338" eaLnBrk="1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-84" charset="2"/>
              <a:buNone/>
              <a:tabLst>
                <a:tab pos="657225" algn="l"/>
                <a:tab pos="1312863" algn="l"/>
              </a:tabLst>
            </a:pPr>
            <a:r>
              <a:rPr lang="en-GB" sz="1100" b="1">
                <a:solidFill>
                  <a:srgbClr val="000066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Detector Size [mm]</a:t>
            </a:r>
          </a:p>
        </p:txBody>
      </p:sp>
      <p:sp>
        <p:nvSpPr>
          <p:cNvPr id="30740" name="Rectangle 29"/>
          <p:cNvSpPr>
            <a:spLocks noChangeArrowheads="1"/>
          </p:cNvSpPr>
          <p:nvPr/>
        </p:nvSpPr>
        <p:spPr bwMode="auto">
          <a:xfrm>
            <a:off x="1916113" y="1436688"/>
            <a:ext cx="1362075" cy="3254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2452" rIns="81639" bIns="42452" anchor="b">
            <a:prstTxWarp prst="textNoShape">
              <a:avLst/>
            </a:prstTxWarp>
          </a:bodyPr>
          <a:lstStyle/>
          <a:p>
            <a:pPr marL="309563" indent="-309563" algn="ctr" defTabSz="414338" eaLnBrk="1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-84" charset="2"/>
              <a:buNone/>
              <a:tabLst>
                <a:tab pos="657225" algn="l"/>
                <a:tab pos="1312863" algn="l"/>
              </a:tabLst>
            </a:pPr>
            <a:r>
              <a:rPr lang="en-GB" sz="1100" b="1">
                <a:solidFill>
                  <a:srgbClr val="800000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60, 12 x 5</a:t>
            </a:r>
          </a:p>
        </p:txBody>
      </p:sp>
      <p:sp>
        <p:nvSpPr>
          <p:cNvPr id="30741" name="Rectangle 30"/>
          <p:cNvSpPr>
            <a:spLocks noChangeArrowheads="1"/>
          </p:cNvSpPr>
          <p:nvPr/>
        </p:nvSpPr>
        <p:spPr bwMode="auto">
          <a:xfrm>
            <a:off x="317500" y="1436688"/>
            <a:ext cx="1598613" cy="3254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42452" rIns="81639" bIns="42452" anchor="b">
            <a:prstTxWarp prst="textNoShape">
              <a:avLst/>
            </a:prstTxWarp>
          </a:bodyPr>
          <a:lstStyle/>
          <a:p>
            <a:pPr marL="309563" indent="-309563" defTabSz="414338" eaLnBrk="1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-84" charset="2"/>
              <a:buNone/>
              <a:tabLst>
                <a:tab pos="657225" algn="l"/>
                <a:tab pos="1312863" algn="l"/>
              </a:tabLst>
            </a:pPr>
            <a:r>
              <a:rPr lang="en-GB" sz="1100" b="1">
                <a:solidFill>
                  <a:srgbClr val="000066"/>
                </a:solidFill>
                <a:latin typeface="Arial" pitchFamily="-84" charset="0"/>
                <a:ea typeface="Arial" pitchFamily="-84" charset="0"/>
                <a:cs typeface="Arial" pitchFamily="-84" charset="0"/>
              </a:rPr>
              <a:t>No of Modules</a:t>
            </a:r>
          </a:p>
        </p:txBody>
      </p:sp>
      <p:sp>
        <p:nvSpPr>
          <p:cNvPr id="30742" name="Line 31"/>
          <p:cNvSpPr>
            <a:spLocks noChangeShapeType="1"/>
          </p:cNvSpPr>
          <p:nvPr/>
        </p:nvSpPr>
        <p:spPr bwMode="auto">
          <a:xfrm>
            <a:off x="317500" y="1436688"/>
            <a:ext cx="1598613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43" name="Line 32"/>
          <p:cNvSpPr>
            <a:spLocks noChangeShapeType="1"/>
          </p:cNvSpPr>
          <p:nvPr/>
        </p:nvSpPr>
        <p:spPr bwMode="auto">
          <a:xfrm>
            <a:off x="317500" y="1436688"/>
            <a:ext cx="1588" cy="32543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44" name="Line 33"/>
          <p:cNvSpPr>
            <a:spLocks noChangeShapeType="1"/>
          </p:cNvSpPr>
          <p:nvPr/>
        </p:nvSpPr>
        <p:spPr bwMode="auto">
          <a:xfrm>
            <a:off x="3278188" y="1436688"/>
            <a:ext cx="1587" cy="32543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45" name="Line 35"/>
          <p:cNvSpPr>
            <a:spLocks noChangeShapeType="1"/>
          </p:cNvSpPr>
          <p:nvPr/>
        </p:nvSpPr>
        <p:spPr bwMode="auto">
          <a:xfrm>
            <a:off x="1916113" y="1436688"/>
            <a:ext cx="1362075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46" name="Line 36"/>
          <p:cNvSpPr>
            <a:spLocks noChangeShapeType="1"/>
          </p:cNvSpPr>
          <p:nvPr/>
        </p:nvSpPr>
        <p:spPr bwMode="auto">
          <a:xfrm>
            <a:off x="317500" y="1762125"/>
            <a:ext cx="1588" cy="32543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47" name="Line 37"/>
          <p:cNvSpPr>
            <a:spLocks noChangeShapeType="1"/>
          </p:cNvSpPr>
          <p:nvPr/>
        </p:nvSpPr>
        <p:spPr bwMode="auto">
          <a:xfrm>
            <a:off x="3278188" y="1762125"/>
            <a:ext cx="1587" cy="32543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48" name="Line 38"/>
          <p:cNvSpPr>
            <a:spLocks noChangeShapeType="1"/>
          </p:cNvSpPr>
          <p:nvPr/>
        </p:nvSpPr>
        <p:spPr bwMode="auto">
          <a:xfrm>
            <a:off x="317500" y="2087563"/>
            <a:ext cx="1588" cy="32543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49" name="Line 39"/>
          <p:cNvSpPr>
            <a:spLocks noChangeShapeType="1"/>
          </p:cNvSpPr>
          <p:nvPr/>
        </p:nvSpPr>
        <p:spPr bwMode="auto">
          <a:xfrm>
            <a:off x="3278188" y="2087563"/>
            <a:ext cx="1587" cy="32543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50" name="Line 40"/>
          <p:cNvSpPr>
            <a:spLocks noChangeShapeType="1"/>
          </p:cNvSpPr>
          <p:nvPr/>
        </p:nvSpPr>
        <p:spPr bwMode="auto">
          <a:xfrm>
            <a:off x="317500" y="2413000"/>
            <a:ext cx="1588" cy="327025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51" name="Line 41"/>
          <p:cNvSpPr>
            <a:spLocks noChangeShapeType="1"/>
          </p:cNvSpPr>
          <p:nvPr/>
        </p:nvSpPr>
        <p:spPr bwMode="auto">
          <a:xfrm>
            <a:off x="3278188" y="2413000"/>
            <a:ext cx="1587" cy="327025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52" name="Line 42"/>
          <p:cNvSpPr>
            <a:spLocks noChangeShapeType="1"/>
          </p:cNvSpPr>
          <p:nvPr/>
        </p:nvSpPr>
        <p:spPr bwMode="auto">
          <a:xfrm>
            <a:off x="317500" y="2740025"/>
            <a:ext cx="1588" cy="32385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53" name="Line 43"/>
          <p:cNvSpPr>
            <a:spLocks noChangeShapeType="1"/>
          </p:cNvSpPr>
          <p:nvPr/>
        </p:nvSpPr>
        <p:spPr bwMode="auto">
          <a:xfrm>
            <a:off x="3278188" y="2740025"/>
            <a:ext cx="1587" cy="32385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54" name="Line 44"/>
          <p:cNvSpPr>
            <a:spLocks noChangeShapeType="1"/>
          </p:cNvSpPr>
          <p:nvPr/>
        </p:nvSpPr>
        <p:spPr bwMode="auto">
          <a:xfrm>
            <a:off x="317500" y="3063875"/>
            <a:ext cx="1588" cy="327025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55" name="Line 45"/>
          <p:cNvSpPr>
            <a:spLocks noChangeShapeType="1"/>
          </p:cNvSpPr>
          <p:nvPr/>
        </p:nvSpPr>
        <p:spPr bwMode="auto">
          <a:xfrm>
            <a:off x="3278188" y="3063875"/>
            <a:ext cx="1587" cy="327025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56" name="Line 46"/>
          <p:cNvSpPr>
            <a:spLocks noChangeShapeType="1"/>
          </p:cNvSpPr>
          <p:nvPr/>
        </p:nvSpPr>
        <p:spPr bwMode="auto">
          <a:xfrm>
            <a:off x="317500" y="3390900"/>
            <a:ext cx="1588" cy="32543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57" name="Line 47"/>
          <p:cNvSpPr>
            <a:spLocks noChangeShapeType="1"/>
          </p:cNvSpPr>
          <p:nvPr/>
        </p:nvSpPr>
        <p:spPr bwMode="auto">
          <a:xfrm>
            <a:off x="3278188" y="3390900"/>
            <a:ext cx="1587" cy="32543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58" name="Line 48"/>
          <p:cNvSpPr>
            <a:spLocks noChangeShapeType="1"/>
          </p:cNvSpPr>
          <p:nvPr/>
        </p:nvSpPr>
        <p:spPr bwMode="auto">
          <a:xfrm>
            <a:off x="317500" y="3716338"/>
            <a:ext cx="1588" cy="327025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59" name="Line 49"/>
          <p:cNvSpPr>
            <a:spLocks noChangeShapeType="1"/>
          </p:cNvSpPr>
          <p:nvPr/>
        </p:nvSpPr>
        <p:spPr bwMode="auto">
          <a:xfrm>
            <a:off x="3278188" y="3716338"/>
            <a:ext cx="1587" cy="327025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60" name="Line 50"/>
          <p:cNvSpPr>
            <a:spLocks noChangeShapeType="1"/>
          </p:cNvSpPr>
          <p:nvPr/>
        </p:nvSpPr>
        <p:spPr bwMode="auto">
          <a:xfrm>
            <a:off x="317500" y="4043363"/>
            <a:ext cx="1588" cy="32385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61" name="Line 51"/>
          <p:cNvSpPr>
            <a:spLocks noChangeShapeType="1"/>
          </p:cNvSpPr>
          <p:nvPr/>
        </p:nvSpPr>
        <p:spPr bwMode="auto">
          <a:xfrm>
            <a:off x="3278188" y="4043363"/>
            <a:ext cx="1587" cy="32385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62" name="Line 52"/>
          <p:cNvSpPr>
            <a:spLocks noChangeShapeType="1"/>
          </p:cNvSpPr>
          <p:nvPr/>
        </p:nvSpPr>
        <p:spPr bwMode="auto">
          <a:xfrm>
            <a:off x="317500" y="4367213"/>
            <a:ext cx="1588" cy="327025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63" name="Line 53"/>
          <p:cNvSpPr>
            <a:spLocks noChangeShapeType="1"/>
          </p:cNvSpPr>
          <p:nvPr/>
        </p:nvSpPr>
        <p:spPr bwMode="auto">
          <a:xfrm>
            <a:off x="3278188" y="4367213"/>
            <a:ext cx="1587" cy="327025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1117" name="Text Box 61"/>
          <p:cNvSpPr txBox="1">
            <a:spLocks noChangeArrowheads="1"/>
          </p:cNvSpPr>
          <p:nvPr/>
        </p:nvSpPr>
        <p:spPr bwMode="auto">
          <a:xfrm>
            <a:off x="231775" y="5011738"/>
            <a:ext cx="3157538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FF6600"/>
                </a:solidFill>
              </a:rPr>
              <a:t>made continuous shutter-less</a:t>
            </a:r>
          </a:p>
          <a:p>
            <a:r>
              <a:rPr lang="en-US" sz="2000">
                <a:solidFill>
                  <a:srgbClr val="FF6600"/>
                </a:solidFill>
              </a:rPr>
              <a:t>operation possible at PX</a:t>
            </a:r>
          </a:p>
          <a:p>
            <a:endParaRPr lang="en-US" sz="2000">
              <a:solidFill>
                <a:srgbClr val="FF6600"/>
              </a:solidFill>
            </a:endParaRPr>
          </a:p>
          <a:p>
            <a:r>
              <a:rPr lang="en-US" sz="2000">
                <a:solidFill>
                  <a:srgbClr val="FF6600"/>
                </a:solidFill>
              </a:rPr>
              <a:t>Sold and further developed</a:t>
            </a:r>
          </a:p>
          <a:p>
            <a:r>
              <a:rPr lang="en-US" sz="2000">
                <a:solidFill>
                  <a:srgbClr val="FF6600"/>
                </a:solidFill>
              </a:rPr>
              <a:t>By Dectris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11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01000" y="6661150"/>
            <a:ext cx="838200" cy="228600"/>
          </a:xfrm>
        </p:spPr>
        <p:txBody>
          <a:bodyPr/>
          <a:lstStyle/>
          <a:p>
            <a:pPr>
              <a:defRPr/>
            </a:pPr>
            <a:r>
              <a:rPr lang="de-DE"/>
              <a:t>Seite </a:t>
            </a:r>
            <a:fld id="{D6CB6E8A-1912-7741-A754-D0730B49997D}" type="slidenum">
              <a:rPr lang="de-DE"/>
              <a:pPr>
                <a:defRPr/>
              </a:pPr>
              <a:t>9</a:t>
            </a:fld>
            <a:endParaRPr lang="de-DE"/>
          </a:p>
        </p:txBody>
      </p:sp>
      <p:pic>
        <p:nvPicPr>
          <p:cNvPr id="32773" name="Picture 5" descr="X06SA_structures_a4_sm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09975" y="0"/>
            <a:ext cx="4849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360363" y="1384300"/>
            <a:ext cx="3132137" cy="449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de-CH" sz="1600">
                <a:solidFill>
                  <a:srgbClr val="000000"/>
                </a:solidFill>
              </a:rPr>
              <a:t>more than 900 protein structures solved at PXI beamline at SLS</a:t>
            </a:r>
          </a:p>
          <a:p>
            <a:endParaRPr lang="de-CH" sz="1600">
              <a:solidFill>
                <a:srgbClr val="000000"/>
              </a:solidFill>
            </a:endParaRPr>
          </a:p>
          <a:p>
            <a:r>
              <a:rPr lang="de-CH" sz="1600">
                <a:solidFill>
                  <a:srgbClr val="000000"/>
                </a:solidFill>
              </a:rPr>
              <a:t>~2/3 using PilatusII 6M</a:t>
            </a:r>
          </a:p>
          <a:p>
            <a:endParaRPr lang="de-CH" sz="1600">
              <a:solidFill>
                <a:srgbClr val="000000"/>
              </a:solidFill>
            </a:endParaRPr>
          </a:p>
          <a:p>
            <a:endParaRPr lang="de-CH" sz="1600">
              <a:solidFill>
                <a:srgbClr val="000000"/>
              </a:solidFill>
            </a:endParaRPr>
          </a:p>
          <a:p>
            <a:endParaRPr lang="de-CH" sz="1600">
              <a:solidFill>
                <a:srgbClr val="000000"/>
              </a:solidFill>
            </a:endParaRPr>
          </a:p>
          <a:p>
            <a:endParaRPr lang="de-CH" sz="1600">
              <a:solidFill>
                <a:srgbClr val="000000"/>
              </a:solidFill>
            </a:endParaRPr>
          </a:p>
          <a:p>
            <a:endParaRPr lang="de-CH" sz="1600">
              <a:solidFill>
                <a:srgbClr val="000000"/>
              </a:solidFill>
            </a:endParaRPr>
          </a:p>
          <a:p>
            <a:endParaRPr lang="de-CH" sz="1600">
              <a:solidFill>
                <a:srgbClr val="000000"/>
              </a:solidFill>
            </a:endParaRPr>
          </a:p>
          <a:p>
            <a:endParaRPr lang="de-CH" sz="1600">
              <a:solidFill>
                <a:srgbClr val="000000"/>
              </a:solidFill>
            </a:endParaRPr>
          </a:p>
          <a:p>
            <a:endParaRPr lang="de-CH" sz="1600">
              <a:solidFill>
                <a:srgbClr val="000000"/>
              </a:solidFill>
            </a:endParaRPr>
          </a:p>
          <a:p>
            <a:endParaRPr lang="de-CH" sz="1600">
              <a:solidFill>
                <a:srgbClr val="000000"/>
              </a:solidFill>
            </a:endParaRPr>
          </a:p>
          <a:p>
            <a:endParaRPr lang="de-CH" sz="1600">
              <a:solidFill>
                <a:srgbClr val="000000"/>
              </a:solidFill>
            </a:endParaRPr>
          </a:p>
          <a:p>
            <a:endParaRPr lang="de-CH" sz="1600">
              <a:solidFill>
                <a:srgbClr val="000000"/>
              </a:solidFill>
            </a:endParaRPr>
          </a:p>
          <a:p>
            <a:endParaRPr lang="de-CH" sz="1600">
              <a:solidFill>
                <a:srgbClr val="000000"/>
              </a:solidFill>
            </a:endParaRPr>
          </a:p>
          <a:p>
            <a:r>
              <a:rPr lang="de-CH" sz="1600">
                <a:solidFill>
                  <a:srgbClr val="000000"/>
                </a:solidFill>
              </a:rPr>
              <a:t>compiled by </a:t>
            </a:r>
            <a:r>
              <a:rPr lang="en-US" sz="1600">
                <a:solidFill>
                  <a:srgbClr val="000000"/>
                </a:solidFill>
              </a:rPr>
              <a:t>Sandro Waltersperger Oct 2011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Office-Design">
  <a:themeElements>
    <a:clrScheme name="Office-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Office-Design">
      <a:majorFont>
        <a:latin typeface="Arial Narrow"/>
        <a:ea typeface="ヒラギノ角ゴ Pro W3"/>
        <a:cs typeface="ヒラギノ角ゴ Pro W3"/>
      </a:majorFont>
      <a:minorFont>
        <a:latin typeface="Arial Narrow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spAutoFit/>
      </a:bodyPr>
      <a:lstStyle>
        <a:defPPr>
          <a:lnSpc>
            <a:spcPct val="110000"/>
          </a:lnSpc>
          <a:defRPr sz="1700" dirty="0" err="1">
            <a:latin typeface="Arial Narrow"/>
            <a:cs typeface="Arial Narrow"/>
          </a:defRPr>
        </a:defPPr>
      </a:lstStyle>
    </a:txDef>
  </a:objectDefaults>
  <a:extraClrSchemeLst>
    <a:extraClrScheme>
      <a:clrScheme name="Office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pt_vorlage_quer">
  <a:themeElements>
    <a:clrScheme name="Office-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-Design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Office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ppt_vorlage_quer">
  <a:themeElements>
    <a:clrScheme name="Office-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-Design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Office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 Narrow"/>
        <a:ea typeface="ヒラギノ角ゴ Pro W3"/>
        <a:cs typeface="ヒラギノ角ゴ Pro W3"/>
      </a:majorFont>
      <a:minorFont>
        <a:latin typeface="Arial Narrow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de-DE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de-DE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Office-Design">
  <a:themeElements>
    <a:clrScheme name="Office-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-Design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spAutoFit/>
      </a:bodyPr>
      <a:lstStyle>
        <a:defPPr>
          <a:lnSpc>
            <a:spcPct val="110000"/>
          </a:lnSpc>
          <a:defRPr sz="1700" dirty="0" err="1">
            <a:latin typeface="Arial Narrow"/>
            <a:cs typeface="Arial Narrow"/>
          </a:defRPr>
        </a:defPPr>
      </a:lstStyle>
    </a:txDef>
  </a:objectDefaults>
  <a:extraClrSchemeLst>
    <a:extraClrScheme>
      <a:clrScheme name="Office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Office-Design">
  <a:themeElements>
    <a:clrScheme name="Office-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Office-Design">
      <a:majorFont>
        <a:latin typeface="Arial Narrow"/>
        <a:ea typeface="ヒラギノ角ゴ Pro W3"/>
        <a:cs typeface="ヒラギノ角ゴ Pro W3"/>
      </a:majorFont>
      <a:minorFont>
        <a:latin typeface="Arial Narrow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spAutoFit/>
      </a:bodyPr>
      <a:lstStyle>
        <a:defPPr>
          <a:lnSpc>
            <a:spcPct val="110000"/>
          </a:lnSpc>
          <a:defRPr sz="1700" dirty="0" err="1">
            <a:latin typeface="Arial Narrow"/>
            <a:cs typeface="Arial Narrow"/>
          </a:defRPr>
        </a:defPPr>
      </a:lstStyle>
    </a:txDef>
  </a:objectDefaults>
  <a:extraClrSchemeLst>
    <a:extraClrScheme>
      <a:clrScheme name="Office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 Narrow"/>
        <a:ea typeface="ヒラギノ角ゴ Pro W3"/>
        <a:cs typeface="ヒラギノ角ゴ Pro W3"/>
      </a:majorFont>
      <a:minorFont>
        <a:latin typeface="Arial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de-DE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de-DE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3986</TotalTime>
  <Words>2352</Words>
  <Application>Microsoft Macintosh PowerPoint</Application>
  <PresentationFormat>On-screen Show (4:3)</PresentationFormat>
  <Paragraphs>646</Paragraphs>
  <Slides>37</Slides>
  <Notes>26</Notes>
  <HiddenSlides>0</HiddenSlides>
  <MMClips>0</MMClips>
  <ScaleCrop>false</ScaleCrop>
  <HeadingPairs>
    <vt:vector size="6" baseType="variant">
      <vt:variant>
        <vt:lpstr>Design Template</vt:lpstr>
      </vt:variant>
      <vt:variant>
        <vt:i4>7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37</vt:i4>
      </vt:variant>
    </vt:vector>
  </HeadingPairs>
  <TitlesOfParts>
    <vt:vector size="44" baseType="lpstr">
      <vt:lpstr>3_Office-Design</vt:lpstr>
      <vt:lpstr>1_ppt_vorlage_quer</vt:lpstr>
      <vt:lpstr>2_ppt_vorlage_quer</vt:lpstr>
      <vt:lpstr>2_Office Theme</vt:lpstr>
      <vt:lpstr>1_Office-Design</vt:lpstr>
      <vt:lpstr>4_Office-Design</vt:lpstr>
      <vt:lpstr>1_Office Theme</vt:lpstr>
      <vt:lpstr>Paul Scherrer Institut</vt:lpstr>
      <vt:lpstr>Slide 2</vt:lpstr>
      <vt:lpstr>Hybrid Detectors @ SLS</vt:lpstr>
      <vt:lpstr>Hybrid Detectors @ SLS</vt:lpstr>
      <vt:lpstr>Slide 5</vt:lpstr>
      <vt:lpstr>Slide 6</vt:lpstr>
      <vt:lpstr>Slide 7</vt:lpstr>
      <vt:lpstr>Slide 8</vt:lpstr>
      <vt:lpstr>Slide 9</vt:lpstr>
      <vt:lpstr>From single photon counting detectors at PSI…</vt:lpstr>
      <vt:lpstr>… to charge integrating detectors</vt:lpstr>
      <vt:lpstr>Slide 12</vt:lpstr>
      <vt:lpstr>The Eiger Detector</vt:lpstr>
      <vt:lpstr>The Eiger Module: Eiger 500k </vt:lpstr>
      <vt:lpstr>Slide 15</vt:lpstr>
      <vt:lpstr>Electronic performance parameters</vt:lpstr>
      <vt:lpstr>Eiger SELFIE:   Ptychography of an Eiger chip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MÖNCH detector system 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Interpolation in 1D</vt:lpstr>
      <vt:lpstr>Summary/Outlook Mönch</vt:lpstr>
      <vt:lpstr>Summary </vt:lpstr>
      <vt:lpstr>Slide 37</vt:lpstr>
    </vt:vector>
  </TitlesOfParts>
  <Company>Paul Scherrer Institut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Paul Scherrer Institut</dc:title>
  <dc:creator>PSIUser</dc:creator>
  <cp:lastModifiedBy>Bernd Schmitt</cp:lastModifiedBy>
  <cp:revision>374</cp:revision>
  <cp:lastPrinted>2004-07-12T09:37:01Z</cp:lastPrinted>
  <dcterms:created xsi:type="dcterms:W3CDTF">2014-09-09T21:57:00Z</dcterms:created>
  <dcterms:modified xsi:type="dcterms:W3CDTF">2014-09-09T21:57:29Z</dcterms:modified>
</cp:coreProperties>
</file>